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712" r:id="rId3"/>
    <p:sldMasterId id="2147483725" r:id="rId4"/>
  </p:sldMasterIdLst>
  <p:notesMasterIdLst>
    <p:notesMasterId r:id="rId45"/>
  </p:notesMasterIdLst>
  <p:handoutMasterIdLst>
    <p:handoutMasterId r:id="rId46"/>
  </p:handoutMasterIdLst>
  <p:sldIdLst>
    <p:sldId id="428" r:id="rId5"/>
    <p:sldId id="463" r:id="rId6"/>
    <p:sldId id="420" r:id="rId7"/>
    <p:sldId id="427" r:id="rId8"/>
    <p:sldId id="423" r:id="rId9"/>
    <p:sldId id="432" r:id="rId10"/>
    <p:sldId id="451" r:id="rId11"/>
    <p:sldId id="424" r:id="rId12"/>
    <p:sldId id="418" r:id="rId13"/>
    <p:sldId id="440" r:id="rId14"/>
    <p:sldId id="433" r:id="rId15"/>
    <p:sldId id="402" r:id="rId16"/>
    <p:sldId id="403" r:id="rId17"/>
    <p:sldId id="413" r:id="rId18"/>
    <p:sldId id="466" r:id="rId19"/>
    <p:sldId id="445" r:id="rId20"/>
    <p:sldId id="446" r:id="rId21"/>
    <p:sldId id="461" r:id="rId22"/>
    <p:sldId id="462" r:id="rId23"/>
    <p:sldId id="453" r:id="rId24"/>
    <p:sldId id="454" r:id="rId25"/>
    <p:sldId id="452" r:id="rId26"/>
    <p:sldId id="441" r:id="rId27"/>
    <p:sldId id="455" r:id="rId28"/>
    <p:sldId id="456" r:id="rId29"/>
    <p:sldId id="457" r:id="rId30"/>
    <p:sldId id="458" r:id="rId31"/>
    <p:sldId id="464" r:id="rId32"/>
    <p:sldId id="460" r:id="rId33"/>
    <p:sldId id="434" r:id="rId34"/>
    <p:sldId id="467" r:id="rId35"/>
    <p:sldId id="438" r:id="rId36"/>
    <p:sldId id="459" r:id="rId37"/>
    <p:sldId id="449" r:id="rId38"/>
    <p:sldId id="425" r:id="rId39"/>
    <p:sldId id="442" r:id="rId40"/>
    <p:sldId id="465" r:id="rId41"/>
    <p:sldId id="450" r:id="rId42"/>
    <p:sldId id="401" r:id="rId43"/>
    <p:sldId id="422" r:id="rId44"/>
  </p:sldIdLst>
  <p:sldSz cx="9144000" cy="6858000" type="screen4x3"/>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ler Alexandra" initials="HA" lastIdx="25" clrIdx="0">
    <p:extLst>
      <p:ext uri="{19B8F6BF-5375-455C-9EA6-DF929625EA0E}">
        <p15:presenceInfo xmlns:p15="http://schemas.microsoft.com/office/powerpoint/2012/main" userId="S-1-5-21-2518422877-1314745675-1541441037-40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3C62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40" autoAdjust="0"/>
    <p:restoredTop sz="68630" autoAdjust="0"/>
  </p:normalViewPr>
  <p:slideViewPr>
    <p:cSldViewPr showGuides="1">
      <p:cViewPr varScale="1">
        <p:scale>
          <a:sx n="86" d="100"/>
          <a:sy n="86" d="100"/>
        </p:scale>
        <p:origin x="426" y="60"/>
      </p:cViewPr>
      <p:guideLst>
        <p:guide orient="horz" pos="2160"/>
        <p:guide pos="2880"/>
      </p:guideLst>
    </p:cSldViewPr>
  </p:slideViewPr>
  <p:notesTextViewPr>
    <p:cViewPr>
      <p:scale>
        <a:sx n="3" d="2"/>
        <a:sy n="3" d="2"/>
      </p:scale>
      <p:origin x="0" y="0"/>
    </p:cViewPr>
  </p:notesTextViewPr>
  <p:sorterViewPr>
    <p:cViewPr>
      <p:scale>
        <a:sx n="100" d="100"/>
        <a:sy n="100" d="100"/>
      </p:scale>
      <p:origin x="0" y="-3984"/>
    </p:cViewPr>
  </p:sorterViewPr>
  <p:notesViewPr>
    <p:cSldViewPr>
      <p:cViewPr varScale="1">
        <p:scale>
          <a:sx n="81" d="100"/>
          <a:sy n="81" d="100"/>
        </p:scale>
        <p:origin x="3990" y="90"/>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Tabelle1!$C$2</c:f>
              <c:strCache>
                <c:ptCount val="1"/>
                <c:pt idx="0">
                  <c:v>Die größten Donauhäfen mit einem Gesamtumschlag von über 1 Mio. Tonne (2017)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Tabelle1!$B$3:$B$14</c:f>
              <c:strCache>
                <c:ptCount val="12"/>
                <c:pt idx="0">
                  <c:v>Ismail (UA)</c:v>
                </c:pt>
                <c:pt idx="1">
                  <c:v>Linz (AT)</c:v>
                </c:pt>
                <c:pt idx="2">
                  <c:v>Russe (BG)</c:v>
                </c:pt>
                <c:pt idx="3">
                  <c:v>Lom (BG)</c:v>
                </c:pt>
                <c:pt idx="4">
                  <c:v>Smederovo (SRB)</c:v>
                </c:pt>
                <c:pt idx="5">
                  <c:v>Bratislava (SK)</c:v>
                </c:pt>
                <c:pt idx="6">
                  <c:v>Tulcea (RO)</c:v>
                </c:pt>
                <c:pt idx="7">
                  <c:v>Budapest (HU)</c:v>
                </c:pt>
                <c:pt idx="8">
                  <c:v>Regensburg (DE)</c:v>
                </c:pt>
                <c:pt idx="9">
                  <c:v>Wien (AT)</c:v>
                </c:pt>
                <c:pt idx="10">
                  <c:v>Galati (RO)</c:v>
                </c:pt>
                <c:pt idx="11">
                  <c:v>Calarasi (RO)</c:v>
                </c:pt>
              </c:strCache>
            </c:strRef>
          </c:cat>
          <c:val>
            <c:numRef>
              <c:f>Tabelle1!$C$3:$C$14</c:f>
              <c:numCache>
                <c:formatCode>General</c:formatCode>
                <c:ptCount val="12"/>
                <c:pt idx="0">
                  <c:v>6157</c:v>
                </c:pt>
                <c:pt idx="1">
                  <c:v>4249</c:v>
                </c:pt>
                <c:pt idx="2">
                  <c:v>3797</c:v>
                </c:pt>
                <c:pt idx="3">
                  <c:v>3216</c:v>
                </c:pt>
                <c:pt idx="4">
                  <c:v>2436</c:v>
                </c:pt>
                <c:pt idx="5">
                  <c:v>1602</c:v>
                </c:pt>
                <c:pt idx="6">
                  <c:v>1476</c:v>
                </c:pt>
                <c:pt idx="7">
                  <c:v>1434</c:v>
                </c:pt>
                <c:pt idx="8">
                  <c:v>1256</c:v>
                </c:pt>
                <c:pt idx="9">
                  <c:v>1129</c:v>
                </c:pt>
                <c:pt idx="10">
                  <c:v>1125</c:v>
                </c:pt>
                <c:pt idx="11">
                  <c:v>1058</c:v>
                </c:pt>
              </c:numCache>
            </c:numRef>
          </c:val>
          <c:extLst>
            <c:ext xmlns:c16="http://schemas.microsoft.com/office/drawing/2014/chart" uri="{C3380CC4-5D6E-409C-BE32-E72D297353CC}">
              <c16:uniqueId val="{00000000-FED1-401D-BB0A-BAE467C9D207}"/>
            </c:ext>
          </c:extLst>
        </c:ser>
        <c:dLbls>
          <c:showLegendKey val="0"/>
          <c:showVal val="0"/>
          <c:showCatName val="0"/>
          <c:showSerName val="0"/>
          <c:showPercent val="0"/>
          <c:showBubbleSize val="0"/>
        </c:dLbls>
        <c:gapWidth val="219"/>
        <c:axId val="365002248"/>
        <c:axId val="365005856"/>
      </c:barChart>
      <c:catAx>
        <c:axId val="365002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65005856"/>
        <c:crosses val="autoZero"/>
        <c:auto val="1"/>
        <c:lblAlgn val="ctr"/>
        <c:lblOffset val="100"/>
        <c:noMultiLvlLbl val="0"/>
      </c:catAx>
      <c:valAx>
        <c:axId val="365005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65002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AT"/>
              <a:t>Transportierte</a:t>
            </a:r>
            <a:r>
              <a:rPr lang="de-AT" baseline="0"/>
              <a:t> Güterarten am Rhein</a:t>
            </a:r>
            <a:endParaRPr lang="de-AT"/>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8E1-4859-9C18-DF594243C51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8E1-4859-9C18-DF594243C51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8E1-4859-9C18-DF594243C51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8E1-4859-9C18-DF594243C51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8E1-4859-9C18-DF594243C51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8E1-4859-9C18-DF594243C51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8E1-4859-9C18-DF594243C51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8E1-4859-9C18-DF594243C51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Tabelle1!$A$3:$A$10</c:f>
              <c:strCache>
                <c:ptCount val="8"/>
                <c:pt idx="0">
                  <c:v>Mineralölprodukte</c:v>
                </c:pt>
                <c:pt idx="1">
                  <c:v>Baustoffe</c:v>
                </c:pt>
                <c:pt idx="2">
                  <c:v>Feste Brennstoffe</c:v>
                </c:pt>
                <c:pt idx="3">
                  <c:v>Maschinen, Fahrzeuge</c:v>
                </c:pt>
                <c:pt idx="4">
                  <c:v>Chemikalien</c:v>
                </c:pt>
                <c:pt idx="5">
                  <c:v>Erze und Metallschrott</c:v>
                </c:pt>
                <c:pt idx="6">
                  <c:v>landw. Erzeugnisse</c:v>
                </c:pt>
                <c:pt idx="7">
                  <c:v>Sonstiges</c:v>
                </c:pt>
              </c:strCache>
            </c:strRef>
          </c:cat>
          <c:val>
            <c:numRef>
              <c:f>Tabelle1!$B$3:$B$10</c:f>
              <c:numCache>
                <c:formatCode>0%</c:formatCode>
                <c:ptCount val="8"/>
                <c:pt idx="0">
                  <c:v>0.2</c:v>
                </c:pt>
                <c:pt idx="1">
                  <c:v>0.19</c:v>
                </c:pt>
                <c:pt idx="2">
                  <c:v>0.13</c:v>
                </c:pt>
                <c:pt idx="3">
                  <c:v>0.11</c:v>
                </c:pt>
                <c:pt idx="4">
                  <c:v>0.1</c:v>
                </c:pt>
                <c:pt idx="5">
                  <c:v>0.08</c:v>
                </c:pt>
                <c:pt idx="6">
                  <c:v>7.0000000000000007E-2</c:v>
                </c:pt>
                <c:pt idx="7">
                  <c:v>0.12</c:v>
                </c:pt>
              </c:numCache>
            </c:numRef>
          </c:val>
          <c:extLst>
            <c:ext xmlns:c16="http://schemas.microsoft.com/office/drawing/2014/chart" uri="{C3380CC4-5D6E-409C-BE32-E72D297353CC}">
              <c16:uniqueId val="{00000010-38E1-4859-9C18-DF594243C51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 Donau</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Rhein-Main-Donau Korridor</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Wasserstraßen in Europa</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 Rhein</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solid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pt>
    <dgm:pt modelId="{AE8DA1A1-506D-4233-A64B-5DB7DC8E67F1}" type="pres">
      <dgm:prSet presAssocID="{6755B75A-DA2F-4942-9466-602DAA2B76D4}" presName="text_3" presStyleLbl="node1" presStyleIdx="2" presStyleCnt="4">
        <dgm:presLayoutVars>
          <dgm:bulletEnabled val="1"/>
        </dgm:presLayoutVars>
      </dgm:prSet>
      <dgm:spPr/>
    </dgm:pt>
    <dgm:pt modelId="{396E4D7E-E165-4CC0-8A34-517E6C6D7241}" type="pres">
      <dgm:prSet presAssocID="{6755B75A-DA2F-4942-9466-602DAA2B76D4}" presName="accent_3" presStyleCnt="0"/>
      <dgm:spPr/>
    </dgm:pt>
    <dgm:pt modelId="{2D85C60B-45A6-47F1-BDC4-779963C33EA5}" type="pres">
      <dgm:prSet presAssocID="{6755B75A-DA2F-4942-9466-602DAA2B76D4}" presName="accentRepeatNode" presStyleLbl="solidFgAcc1" presStyleIdx="2" presStyleCnt="4"/>
      <dgm:spPr>
        <a:solidFill>
          <a:schemeClr val="accent1">
            <a:lumMod val="40000"/>
            <a:lumOff val="60000"/>
          </a:schemeClr>
        </a:solidFill>
        <a:ln w="28575">
          <a:solidFill>
            <a:schemeClr val="accent1"/>
          </a:solidFill>
        </a:ln>
      </dgm:spPr>
    </dgm:pt>
    <dgm:pt modelId="{C1CBA3EF-4B04-4848-9952-ECB0F5AA8B16}" type="pres">
      <dgm:prSet presAssocID="{3F53F76E-1AB6-467C-A013-95057CC05AFB}" presName="text_4" presStyleLbl="node1" presStyleIdx="3" presStyleCnt="4">
        <dgm:presLayoutVars>
          <dgm:bulletEnabled val="1"/>
        </dgm:presLayoutVars>
      </dgm:prSet>
      <dgm:spPr/>
    </dgm:pt>
    <dgm:pt modelId="{FA225440-0812-4384-B0E5-AF4917AC8B9E}" type="pres">
      <dgm:prSet presAssocID="{3F53F76E-1AB6-467C-A013-95057CC05AFB}" presName="accent_4" presStyleCnt="0"/>
      <dgm:spPr/>
    </dgm:pt>
    <dgm:pt modelId="{711DE452-96C5-4C52-9CE0-216003A65B07}" type="pres">
      <dgm:prSet presAssocID="{3F53F76E-1AB6-467C-A013-95057CC05AFB}"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B60D1404-9A84-454D-B1C0-8BC15A7F4BF3}" type="presOf" srcId="{754914D3-2823-4D9D-9B5F-8AAE908A2791}" destId="{AE6139D5-D84B-4711-8A6A-A5161E022A99}" srcOrd="0" destOrd="0" presId="urn:microsoft.com/office/officeart/2008/layout/VerticalCurvedList"/>
    <dgm:cxn modelId="{08B54209-F636-4680-AE14-BEC441C74740}" type="presOf" srcId="{BBB9D7DD-2425-4723-8219-8DCB9AF8E441}" destId="{93855F07-44CB-45DE-B464-761E63A71CD5}"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77D30822-EAFE-41A9-9C3C-B714329698C9}" type="presOf" srcId="{173351EC-E710-4201-8F33-1AD5623FE62E}" destId="{5C62AF15-EA7C-4052-A05A-70AF0952DE4C}" srcOrd="0" destOrd="0" presId="urn:microsoft.com/office/officeart/2008/layout/VerticalCurvedList"/>
    <dgm:cxn modelId="{F893935F-CABD-4D82-B93B-70657E02FACA}" srcId="{754914D3-2823-4D9D-9B5F-8AAE908A2791}" destId="{173351EC-E710-4201-8F33-1AD5623FE62E}" srcOrd="1" destOrd="0" parTransId="{4F3AEDE9-65F0-4988-8076-2CEA40D71496}" sibTransId="{46AFA8D8-F557-4455-8A38-DF16055635A9}"/>
    <dgm:cxn modelId="{D87B336D-1A1C-4596-B36D-8D0F5ED8D2C6}" type="presOf" srcId="{6755B75A-DA2F-4942-9466-602DAA2B76D4}" destId="{AE8DA1A1-506D-4233-A64B-5DB7DC8E67F1}" srcOrd="0" destOrd="0" presId="urn:microsoft.com/office/officeart/2008/layout/VerticalCurvedList"/>
    <dgm:cxn modelId="{D327AB95-0CD2-41F1-8DA5-3C3BA2896D94}" srcId="{754914D3-2823-4D9D-9B5F-8AAE908A2791}" destId="{3F53F76E-1AB6-467C-A013-95057CC05AFB}" srcOrd="3" destOrd="0" parTransId="{0B26CED3-6F00-4FAD-9103-4CD52F00936B}" sibTransId="{E1274B80-6D67-4AE8-986B-5BB1EC77C680}"/>
    <dgm:cxn modelId="{6C12AAA9-A7FE-44EC-8AC9-383942F9847E}" srcId="{754914D3-2823-4D9D-9B5F-8AAE908A2791}" destId="{6755B75A-DA2F-4942-9466-602DAA2B76D4}" srcOrd="2" destOrd="0" parTransId="{C9E67486-D4AA-4601-A24B-52155755B0C0}" sibTransId="{CC8056C9-9B1F-44C8-BB32-4B1222D8CD4E}"/>
    <dgm:cxn modelId="{4027FABE-86B2-472F-92E8-4798993977F0}" type="presOf" srcId="{F24300EC-4372-4D89-B437-9F81F6228517}" destId="{18D4A3FC-121A-44DA-BC98-3AA1F7AF75F7}" srcOrd="0" destOrd="0" presId="urn:microsoft.com/office/officeart/2008/layout/VerticalCurvedList"/>
    <dgm:cxn modelId="{29715EFB-AB35-480C-A59A-379B1060778F}" type="presOf" srcId="{3F53F76E-1AB6-467C-A013-95057CC05AFB}" destId="{C1CBA3EF-4B04-4848-9952-ECB0F5AA8B16}" srcOrd="0" destOrd="0" presId="urn:microsoft.com/office/officeart/2008/layout/VerticalCurvedList"/>
    <dgm:cxn modelId="{9670E4C8-669E-48B1-82DD-2F7832C41B7C}" type="presParOf" srcId="{AE6139D5-D84B-4711-8A6A-A5161E022A99}" destId="{00F42187-34FD-4D8B-A449-F316E9EB9AFA}" srcOrd="0" destOrd="0" presId="urn:microsoft.com/office/officeart/2008/layout/VerticalCurvedList"/>
    <dgm:cxn modelId="{BE8EA382-7454-4557-8470-664BA363FB6E}" type="presParOf" srcId="{00F42187-34FD-4D8B-A449-F316E9EB9AFA}" destId="{C168C53D-163A-4892-8EF0-B5326C3FF8C8}" srcOrd="0" destOrd="0" presId="urn:microsoft.com/office/officeart/2008/layout/VerticalCurvedList"/>
    <dgm:cxn modelId="{62324FA5-51FB-449B-8241-47B6051777B7}" type="presParOf" srcId="{C168C53D-163A-4892-8EF0-B5326C3FF8C8}" destId="{0FAB2C97-DF89-43B9-B7B2-C745E026F562}" srcOrd="0" destOrd="0" presId="urn:microsoft.com/office/officeart/2008/layout/VerticalCurvedList"/>
    <dgm:cxn modelId="{D0B8CC77-D42D-4C40-A0CC-3DF5A343EC03}" type="presParOf" srcId="{C168C53D-163A-4892-8EF0-B5326C3FF8C8}" destId="{93855F07-44CB-45DE-B464-761E63A71CD5}" srcOrd="1" destOrd="0" presId="urn:microsoft.com/office/officeart/2008/layout/VerticalCurvedList"/>
    <dgm:cxn modelId="{AB0D7F64-0043-45F6-BD00-D5AF10154A94}" type="presParOf" srcId="{C168C53D-163A-4892-8EF0-B5326C3FF8C8}" destId="{D258DE45-194F-4470-A0BE-D234AB24927B}" srcOrd="2" destOrd="0" presId="urn:microsoft.com/office/officeart/2008/layout/VerticalCurvedList"/>
    <dgm:cxn modelId="{398C1258-EC7E-4681-9922-EB3F56048AA1}" type="presParOf" srcId="{C168C53D-163A-4892-8EF0-B5326C3FF8C8}" destId="{BF8CDB65-7F63-46ED-AD6F-299BB5E410A3}" srcOrd="3" destOrd="0" presId="urn:microsoft.com/office/officeart/2008/layout/VerticalCurvedList"/>
    <dgm:cxn modelId="{AD7A4D3C-60FA-4059-A670-CEBECE6FAFE1}" type="presParOf" srcId="{00F42187-34FD-4D8B-A449-F316E9EB9AFA}" destId="{18D4A3FC-121A-44DA-BC98-3AA1F7AF75F7}" srcOrd="1" destOrd="0" presId="urn:microsoft.com/office/officeart/2008/layout/VerticalCurvedList"/>
    <dgm:cxn modelId="{C49F73F0-C402-41FF-B8B7-BE9C01D035D8}" type="presParOf" srcId="{00F42187-34FD-4D8B-A449-F316E9EB9AFA}" destId="{9FC91D3F-B68A-4081-8869-789F14A17E93}" srcOrd="2" destOrd="0" presId="urn:microsoft.com/office/officeart/2008/layout/VerticalCurvedList"/>
    <dgm:cxn modelId="{A28CA909-8CC4-47ED-B3C9-1F60D326E5A5}" type="presParOf" srcId="{9FC91D3F-B68A-4081-8869-789F14A17E93}" destId="{EF12B5F5-AB8A-4523-B395-C351AAF3CDFA}" srcOrd="0" destOrd="0" presId="urn:microsoft.com/office/officeart/2008/layout/VerticalCurvedList"/>
    <dgm:cxn modelId="{B663DF8F-6B5B-4E21-A382-8BC6A0F0BA84}" type="presParOf" srcId="{00F42187-34FD-4D8B-A449-F316E9EB9AFA}" destId="{5C62AF15-EA7C-4052-A05A-70AF0952DE4C}" srcOrd="3" destOrd="0" presId="urn:microsoft.com/office/officeart/2008/layout/VerticalCurvedList"/>
    <dgm:cxn modelId="{2217DFE8-9D53-46A0-B02B-1685CEEF7662}" type="presParOf" srcId="{00F42187-34FD-4D8B-A449-F316E9EB9AFA}" destId="{45A280BF-4905-47A2-BE7F-7176D2B4B58A}" srcOrd="4" destOrd="0" presId="urn:microsoft.com/office/officeart/2008/layout/VerticalCurvedList"/>
    <dgm:cxn modelId="{B63AB596-54BD-4086-B562-0F14EABB9B61}" type="presParOf" srcId="{45A280BF-4905-47A2-BE7F-7176D2B4B58A}" destId="{84FECD7B-556D-40CD-80FE-E856FE6C01BC}" srcOrd="0" destOrd="0" presId="urn:microsoft.com/office/officeart/2008/layout/VerticalCurvedList"/>
    <dgm:cxn modelId="{2ECE15D1-14FD-4CE4-AB7B-393F0A3DA6C5}" type="presParOf" srcId="{00F42187-34FD-4D8B-A449-F316E9EB9AFA}" destId="{AE8DA1A1-506D-4233-A64B-5DB7DC8E67F1}" srcOrd="5" destOrd="0" presId="urn:microsoft.com/office/officeart/2008/layout/VerticalCurvedList"/>
    <dgm:cxn modelId="{096C984F-6A15-4904-B520-B1AA57A9EAE0}" type="presParOf" srcId="{00F42187-34FD-4D8B-A449-F316E9EB9AFA}" destId="{396E4D7E-E165-4CC0-8A34-517E6C6D7241}" srcOrd="6" destOrd="0" presId="urn:microsoft.com/office/officeart/2008/layout/VerticalCurvedList"/>
    <dgm:cxn modelId="{F305DC19-9605-448C-91B2-B1FDE061883C}" type="presParOf" srcId="{396E4D7E-E165-4CC0-8A34-517E6C6D7241}" destId="{2D85C60B-45A6-47F1-BDC4-779963C33EA5}" srcOrd="0" destOrd="0" presId="urn:microsoft.com/office/officeart/2008/layout/VerticalCurvedList"/>
    <dgm:cxn modelId="{EB2E2765-3F69-46F1-84ED-15AA830E11A7}" type="presParOf" srcId="{00F42187-34FD-4D8B-A449-F316E9EB9AFA}" destId="{C1CBA3EF-4B04-4848-9952-ECB0F5AA8B16}" srcOrd="7" destOrd="0" presId="urn:microsoft.com/office/officeart/2008/layout/VerticalCurvedList"/>
    <dgm:cxn modelId="{3B9347A9-FFBE-4D2C-81BD-4042B47AD666}" type="presParOf" srcId="{00F42187-34FD-4D8B-A449-F316E9EB9AFA}" destId="{FA225440-0812-4384-B0E5-AF4917AC8B9E}" srcOrd="8" destOrd="0" presId="urn:microsoft.com/office/officeart/2008/layout/VerticalCurvedList"/>
    <dgm:cxn modelId="{2F4A3B4F-E4AB-4374-9CCB-D75767FA59B4}" type="presParOf" srcId="{FA225440-0812-4384-B0E5-AF4917AC8B9E}" destId="{711DE452-96C5-4C52-9CE0-216003A65B0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 Donau</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Rhein-Main-Donau Korridor</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Wasserstraßen in Europa</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 Rhein</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blipFill rotWithShape="0">
          <a:blip xmlns:r="http://schemas.openxmlformats.org/officeDocument/2006/relationships" r:embed="rId1"/>
          <a:stretch>
            <a:fillRect/>
          </a:stretch>
        </a:blipFill>
        <a:ln w="28575">
          <a:solidFill>
            <a:schemeClr val="accent1"/>
          </a:solidFill>
        </a:ln>
      </dgm:spPr>
    </dgm:pt>
    <dgm:pt modelId="{478FA880-9AF8-480F-9517-2ED0F5B953F6}" type="pres">
      <dgm:prSet presAssocID="{6755B75A-DA2F-4942-9466-602DAA2B76D4}" presName="text_3" presStyleLbl="node1" presStyleIdx="2" presStyleCnt="4">
        <dgm:presLayoutVars>
          <dgm:bulletEnabled val="1"/>
        </dgm:presLayoutVars>
      </dgm:prSet>
      <dgm:spPr/>
    </dgm:pt>
    <dgm:pt modelId="{A4DDCC11-C71E-4CD6-902F-2CEFA35C6519}" type="pres">
      <dgm:prSet presAssocID="{6755B75A-DA2F-4942-9466-602DAA2B76D4}" presName="accent_3" presStyleCnt="0"/>
      <dgm:spPr/>
    </dgm:pt>
    <dgm:pt modelId="{2D85C60B-45A6-47F1-BDC4-779963C33EA5}" type="pres">
      <dgm:prSet presAssocID="{6755B75A-DA2F-4942-9466-602DAA2B76D4}" presName="accentRepeatNode" presStyleLbl="solidFgAcc1" presStyleIdx="2" presStyleCnt="4"/>
      <dgm:spPr>
        <a:solidFill>
          <a:schemeClr val="accent1">
            <a:lumMod val="40000"/>
            <a:lumOff val="60000"/>
          </a:schemeClr>
        </a:solidFill>
        <a:ln w="28575">
          <a:solidFill>
            <a:schemeClr val="accent1"/>
          </a:solidFill>
        </a:ln>
      </dgm:spPr>
    </dgm:pt>
    <dgm:pt modelId="{56816585-3886-4346-BD3A-72900049588A}" type="pres">
      <dgm:prSet presAssocID="{3F53F76E-1AB6-467C-A013-95057CC05AFB}" presName="text_4" presStyleLbl="node1" presStyleIdx="3" presStyleCnt="4">
        <dgm:presLayoutVars>
          <dgm:bulletEnabled val="1"/>
        </dgm:presLayoutVars>
      </dgm:prSet>
      <dgm:spPr/>
    </dgm:pt>
    <dgm:pt modelId="{E358D14E-5183-4078-84A9-A3155EF8CF34}" type="pres">
      <dgm:prSet presAssocID="{3F53F76E-1AB6-467C-A013-95057CC05AFB}" presName="accent_4" presStyleCnt="0"/>
      <dgm:spPr/>
    </dgm:pt>
    <dgm:pt modelId="{711DE452-96C5-4C52-9CE0-216003A65B07}" type="pres">
      <dgm:prSet presAssocID="{3F53F76E-1AB6-467C-A013-95057CC05AFB}"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B60D1404-9A84-454D-B1C0-8BC15A7F4BF3}" type="presOf" srcId="{754914D3-2823-4D9D-9B5F-8AAE908A2791}" destId="{AE6139D5-D84B-4711-8A6A-A5161E022A99}"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FA239327-375B-4E5E-B62B-E57A6C5FDE6C}" type="presOf" srcId="{F24300EC-4372-4D89-B437-9F81F6228517}" destId="{18D4A3FC-121A-44DA-BC98-3AA1F7AF75F7}" srcOrd="0" destOrd="0" presId="urn:microsoft.com/office/officeart/2008/layout/VerticalCurvedList"/>
    <dgm:cxn modelId="{F893935F-CABD-4D82-B93B-70657E02FACA}" srcId="{754914D3-2823-4D9D-9B5F-8AAE908A2791}" destId="{173351EC-E710-4201-8F33-1AD5623FE62E}" srcOrd="1" destOrd="0" parTransId="{4F3AEDE9-65F0-4988-8076-2CEA40D71496}" sibTransId="{46AFA8D8-F557-4455-8A38-DF16055635A9}"/>
    <dgm:cxn modelId="{6FDDB579-4713-4833-B285-58AF7EDBB714}" type="presOf" srcId="{173351EC-E710-4201-8F33-1AD5623FE62E}" destId="{5C62AF15-EA7C-4052-A05A-70AF0952DE4C}" srcOrd="0" destOrd="0" presId="urn:microsoft.com/office/officeart/2008/layout/VerticalCurvedList"/>
    <dgm:cxn modelId="{D327AB95-0CD2-41F1-8DA5-3C3BA2896D94}" srcId="{754914D3-2823-4D9D-9B5F-8AAE908A2791}" destId="{3F53F76E-1AB6-467C-A013-95057CC05AFB}" srcOrd="3" destOrd="0" parTransId="{0B26CED3-6F00-4FAD-9103-4CD52F00936B}" sibTransId="{E1274B80-6D67-4AE8-986B-5BB1EC77C680}"/>
    <dgm:cxn modelId="{6C12AAA9-A7FE-44EC-8AC9-383942F9847E}" srcId="{754914D3-2823-4D9D-9B5F-8AAE908A2791}" destId="{6755B75A-DA2F-4942-9466-602DAA2B76D4}" srcOrd="2" destOrd="0" parTransId="{C9E67486-D4AA-4601-A24B-52155755B0C0}" sibTransId="{CC8056C9-9B1F-44C8-BB32-4B1222D8CD4E}"/>
    <dgm:cxn modelId="{9E9317B5-F4C7-4D3A-B138-55084576E8C8}" type="presOf" srcId="{3F53F76E-1AB6-467C-A013-95057CC05AFB}" destId="{56816585-3886-4346-BD3A-72900049588A}" srcOrd="0" destOrd="0" presId="urn:microsoft.com/office/officeart/2008/layout/VerticalCurvedList"/>
    <dgm:cxn modelId="{B80BA5E3-17F4-4F20-94CE-25702CCAD35B}" type="presOf" srcId="{6755B75A-DA2F-4942-9466-602DAA2B76D4}" destId="{478FA880-9AF8-480F-9517-2ED0F5B953F6}" srcOrd="0" destOrd="0" presId="urn:microsoft.com/office/officeart/2008/layout/VerticalCurvedList"/>
    <dgm:cxn modelId="{3EA32EEC-A176-457E-A5C5-E37DAAA35FD5}" type="presOf" srcId="{BBB9D7DD-2425-4723-8219-8DCB9AF8E441}" destId="{93855F07-44CB-45DE-B464-761E63A71CD5}" srcOrd="0" destOrd="0" presId="urn:microsoft.com/office/officeart/2008/layout/VerticalCurvedList"/>
    <dgm:cxn modelId="{16C55A92-1A5F-4914-A1B5-5696D6E6B4B9}" type="presParOf" srcId="{AE6139D5-D84B-4711-8A6A-A5161E022A99}" destId="{00F42187-34FD-4D8B-A449-F316E9EB9AFA}" srcOrd="0" destOrd="0" presId="urn:microsoft.com/office/officeart/2008/layout/VerticalCurvedList"/>
    <dgm:cxn modelId="{76B4F790-8231-4A9E-83CE-11C7EE902FCB}" type="presParOf" srcId="{00F42187-34FD-4D8B-A449-F316E9EB9AFA}" destId="{C168C53D-163A-4892-8EF0-B5326C3FF8C8}" srcOrd="0" destOrd="0" presId="urn:microsoft.com/office/officeart/2008/layout/VerticalCurvedList"/>
    <dgm:cxn modelId="{9D6C8392-7422-49B7-AD8F-81FB94403D1E}" type="presParOf" srcId="{C168C53D-163A-4892-8EF0-B5326C3FF8C8}" destId="{0FAB2C97-DF89-43B9-B7B2-C745E026F562}" srcOrd="0" destOrd="0" presId="urn:microsoft.com/office/officeart/2008/layout/VerticalCurvedList"/>
    <dgm:cxn modelId="{B727EACB-CF93-49B6-9BFF-D9C47F1A0E06}" type="presParOf" srcId="{C168C53D-163A-4892-8EF0-B5326C3FF8C8}" destId="{93855F07-44CB-45DE-B464-761E63A71CD5}" srcOrd="1" destOrd="0" presId="urn:microsoft.com/office/officeart/2008/layout/VerticalCurvedList"/>
    <dgm:cxn modelId="{824A75CC-0AE8-4F58-97C6-3408D31CBBC6}" type="presParOf" srcId="{C168C53D-163A-4892-8EF0-B5326C3FF8C8}" destId="{D258DE45-194F-4470-A0BE-D234AB24927B}" srcOrd="2" destOrd="0" presId="urn:microsoft.com/office/officeart/2008/layout/VerticalCurvedList"/>
    <dgm:cxn modelId="{EB2FA675-A0AA-4C1B-B03C-86E76700E702}" type="presParOf" srcId="{C168C53D-163A-4892-8EF0-B5326C3FF8C8}" destId="{BF8CDB65-7F63-46ED-AD6F-299BB5E410A3}" srcOrd="3" destOrd="0" presId="urn:microsoft.com/office/officeart/2008/layout/VerticalCurvedList"/>
    <dgm:cxn modelId="{D1E180F0-430F-4AD3-85C4-790D5CD0405F}" type="presParOf" srcId="{00F42187-34FD-4D8B-A449-F316E9EB9AFA}" destId="{18D4A3FC-121A-44DA-BC98-3AA1F7AF75F7}" srcOrd="1" destOrd="0" presId="urn:microsoft.com/office/officeart/2008/layout/VerticalCurvedList"/>
    <dgm:cxn modelId="{CCA77EB2-1D13-4694-88C8-BF429E8BCD0B}" type="presParOf" srcId="{00F42187-34FD-4D8B-A449-F316E9EB9AFA}" destId="{9FC91D3F-B68A-4081-8869-789F14A17E93}" srcOrd="2" destOrd="0" presId="urn:microsoft.com/office/officeart/2008/layout/VerticalCurvedList"/>
    <dgm:cxn modelId="{1B444534-EC36-4817-8593-C98E877D6780}" type="presParOf" srcId="{9FC91D3F-B68A-4081-8869-789F14A17E93}" destId="{EF12B5F5-AB8A-4523-B395-C351AAF3CDFA}" srcOrd="0" destOrd="0" presId="urn:microsoft.com/office/officeart/2008/layout/VerticalCurvedList"/>
    <dgm:cxn modelId="{9D959469-7E83-470B-8774-1997E3E96A24}" type="presParOf" srcId="{00F42187-34FD-4D8B-A449-F316E9EB9AFA}" destId="{5C62AF15-EA7C-4052-A05A-70AF0952DE4C}" srcOrd="3" destOrd="0" presId="urn:microsoft.com/office/officeart/2008/layout/VerticalCurvedList"/>
    <dgm:cxn modelId="{D8CD86F1-9AA9-45E4-BF56-B5A73F6E161B}" type="presParOf" srcId="{00F42187-34FD-4D8B-A449-F316E9EB9AFA}" destId="{45A280BF-4905-47A2-BE7F-7176D2B4B58A}" srcOrd="4" destOrd="0" presId="urn:microsoft.com/office/officeart/2008/layout/VerticalCurvedList"/>
    <dgm:cxn modelId="{E965A1B0-807A-4E8B-815D-6CEE3D984DCA}" type="presParOf" srcId="{45A280BF-4905-47A2-BE7F-7176D2B4B58A}" destId="{84FECD7B-556D-40CD-80FE-E856FE6C01BC}" srcOrd="0" destOrd="0" presId="urn:microsoft.com/office/officeart/2008/layout/VerticalCurvedList"/>
    <dgm:cxn modelId="{5AAC624B-E455-4DCB-A14F-F5E8C4F2F303}" type="presParOf" srcId="{00F42187-34FD-4D8B-A449-F316E9EB9AFA}" destId="{478FA880-9AF8-480F-9517-2ED0F5B953F6}" srcOrd="5" destOrd="0" presId="urn:microsoft.com/office/officeart/2008/layout/VerticalCurvedList"/>
    <dgm:cxn modelId="{1DBEC174-A105-403F-8C90-066079810BCC}" type="presParOf" srcId="{00F42187-34FD-4D8B-A449-F316E9EB9AFA}" destId="{A4DDCC11-C71E-4CD6-902F-2CEFA35C6519}" srcOrd="6" destOrd="0" presId="urn:microsoft.com/office/officeart/2008/layout/VerticalCurvedList"/>
    <dgm:cxn modelId="{9DD952FC-352F-495A-8D40-625538614C2E}" type="presParOf" srcId="{A4DDCC11-C71E-4CD6-902F-2CEFA35C6519}" destId="{2D85C60B-45A6-47F1-BDC4-779963C33EA5}" srcOrd="0" destOrd="0" presId="urn:microsoft.com/office/officeart/2008/layout/VerticalCurvedList"/>
    <dgm:cxn modelId="{3DB581B5-BAB4-4587-90B7-6487EEED1197}" type="presParOf" srcId="{00F42187-34FD-4D8B-A449-F316E9EB9AFA}" destId="{56816585-3886-4346-BD3A-72900049588A}" srcOrd="7" destOrd="0" presId="urn:microsoft.com/office/officeart/2008/layout/VerticalCurvedList"/>
    <dgm:cxn modelId="{19A73577-DADA-4E7B-8D5D-0FFBC9B18B38}" type="presParOf" srcId="{00F42187-34FD-4D8B-A449-F316E9EB9AFA}" destId="{E358D14E-5183-4078-84A9-A3155EF8CF34}" srcOrd="8" destOrd="0" presId="urn:microsoft.com/office/officeart/2008/layout/VerticalCurvedList"/>
    <dgm:cxn modelId="{F6531874-83CF-4312-B2AB-F11DC06E70D2}" type="presParOf" srcId="{E358D14E-5183-4078-84A9-A3155EF8CF34}" destId="{711DE452-96C5-4C52-9CE0-216003A65B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3CA475-B9D7-471B-821D-6DBD74E72A99}" type="doc">
      <dgm:prSet loTypeId="urn:microsoft.com/office/officeart/2009/3/layout/PlusandMinus" loCatId="relationship" qsTypeId="urn:microsoft.com/office/officeart/2005/8/quickstyle/simple1" qsCatId="simple" csTypeId="urn:microsoft.com/office/officeart/2005/8/colors/colorful1" csCatId="colorful" phldr="1"/>
      <dgm:spPr/>
      <dgm:t>
        <a:bodyPr/>
        <a:lstStyle/>
        <a:p>
          <a:endParaRPr lang="de-DE"/>
        </a:p>
      </dgm:t>
    </dgm:pt>
    <dgm:pt modelId="{FF0A9006-AFDC-4D90-A269-56CA3EA373D0}">
      <dgm:prSet phldrT="[Text]" custT="1"/>
      <dgm:spPr/>
      <dgm:t>
        <a:bodyPr/>
        <a:lstStyle/>
        <a:p>
          <a:r>
            <a:rPr lang="de-AT" sz="1800">
              <a:latin typeface="Corbel" panose="020B0503020204020204" pitchFamily="34" charset="0"/>
            </a:rPr>
            <a:t>Niedrige Transportkosten</a:t>
          </a:r>
          <a:br>
            <a:rPr lang="de-AT" sz="1800">
              <a:latin typeface="Corbel" panose="020B0503020204020204" pitchFamily="34" charset="0"/>
            </a:rPr>
          </a:br>
          <a:br>
            <a:rPr lang="de-AT" sz="1800">
              <a:latin typeface="Corbel" panose="020B0503020204020204" pitchFamily="34" charset="0"/>
            </a:rPr>
          </a:br>
          <a:r>
            <a:rPr lang="de-AT" sz="1800">
              <a:latin typeface="Corbel" panose="020B0503020204020204" pitchFamily="34" charset="0"/>
            </a:rPr>
            <a:t>Massenleistungsfähigkeit</a:t>
          </a:r>
          <a:br>
            <a:rPr lang="de-AT" sz="1800">
              <a:latin typeface="Corbel" panose="020B0503020204020204" pitchFamily="34" charset="0"/>
            </a:rPr>
          </a:br>
          <a:br>
            <a:rPr lang="de-AT" sz="1800">
              <a:latin typeface="Corbel" panose="020B0503020204020204" pitchFamily="34" charset="0"/>
            </a:rPr>
          </a:br>
          <a:r>
            <a:rPr lang="de-AT" sz="1800">
              <a:latin typeface="Corbel" panose="020B0503020204020204" pitchFamily="34" charset="0"/>
            </a:rPr>
            <a:t>Umweltfreundlichkeit</a:t>
          </a:r>
          <a:br>
            <a:rPr lang="de-AT" sz="1800">
              <a:latin typeface="Corbel" panose="020B0503020204020204" pitchFamily="34" charset="0"/>
            </a:rPr>
          </a:br>
          <a:br>
            <a:rPr lang="de-AT" sz="1800">
              <a:latin typeface="Corbel" panose="020B0503020204020204" pitchFamily="34" charset="0"/>
            </a:rPr>
          </a:br>
          <a:r>
            <a:rPr lang="de-AT" sz="1800">
              <a:latin typeface="Corbel" panose="020B0503020204020204" pitchFamily="34" charset="0"/>
            </a:rPr>
            <a:t>Sicherheit</a:t>
          </a:r>
          <a:br>
            <a:rPr lang="de-AT" sz="1800">
              <a:latin typeface="Corbel" panose="020B0503020204020204" pitchFamily="34" charset="0"/>
            </a:rPr>
          </a:br>
          <a:br>
            <a:rPr lang="de-AT" sz="1800">
              <a:latin typeface="Corbel" panose="020B0503020204020204" pitchFamily="34" charset="0"/>
            </a:rPr>
          </a:br>
          <a:r>
            <a:rPr lang="de-AT" sz="1800">
              <a:latin typeface="Corbel" panose="020B0503020204020204" pitchFamily="34" charset="0"/>
            </a:rPr>
            <a:t>Einsatzbereitschaft</a:t>
          </a:r>
          <a:br>
            <a:rPr lang="de-AT" sz="1800">
              <a:latin typeface="Corbel" panose="020B0503020204020204" pitchFamily="34" charset="0"/>
            </a:rPr>
          </a:br>
          <a:br>
            <a:rPr lang="de-AT" sz="1800">
              <a:latin typeface="Corbel" panose="020B0503020204020204" pitchFamily="34" charset="0"/>
            </a:rPr>
          </a:br>
          <a:r>
            <a:rPr lang="de-AT" sz="1800">
              <a:latin typeface="Corbel" panose="020B0503020204020204" pitchFamily="34" charset="0"/>
            </a:rPr>
            <a:t>Niedrige Infrastrukturkosten</a:t>
          </a:r>
          <a:endParaRPr lang="de-DE" sz="1800" dirty="0">
            <a:latin typeface="Corbel" panose="020B0503020204020204" pitchFamily="34" charset="0"/>
          </a:endParaRPr>
        </a:p>
      </dgm:t>
    </dgm:pt>
    <dgm:pt modelId="{511E03A1-D505-47AA-9375-EEE78D1C2BE6}" type="parTrans" cxnId="{D47945B8-1D11-4F20-A2A6-5685581481D4}">
      <dgm:prSet/>
      <dgm:spPr/>
      <dgm:t>
        <a:bodyPr/>
        <a:lstStyle/>
        <a:p>
          <a:endParaRPr lang="de-DE"/>
        </a:p>
      </dgm:t>
    </dgm:pt>
    <dgm:pt modelId="{7C330AA4-FBAA-4E19-A8B8-FE23F7BCD9FA}" type="sibTrans" cxnId="{D47945B8-1D11-4F20-A2A6-5685581481D4}">
      <dgm:prSet/>
      <dgm:spPr/>
      <dgm:t>
        <a:bodyPr/>
        <a:lstStyle/>
        <a:p>
          <a:endParaRPr lang="de-DE"/>
        </a:p>
      </dgm:t>
    </dgm:pt>
    <dgm:pt modelId="{DFC52CFB-E047-4C94-9811-E8F655325B66}">
      <dgm:prSet phldrT="[Text]"/>
      <dgm:spPr/>
      <dgm:t>
        <a:bodyPr/>
        <a:lstStyle/>
        <a:p>
          <a:endParaRPr lang="de-DE" dirty="0">
            <a:latin typeface="Corbel" panose="020B0503020204020204" pitchFamily="34" charset="0"/>
          </a:endParaRPr>
        </a:p>
      </dgm:t>
    </dgm:pt>
    <dgm:pt modelId="{855CD27E-B580-4D8C-834C-EF61D14EB3B2}" type="parTrans" cxnId="{7A880CBF-1D41-4250-B5D0-361220CC7D71}">
      <dgm:prSet/>
      <dgm:spPr/>
      <dgm:t>
        <a:bodyPr/>
        <a:lstStyle/>
        <a:p>
          <a:endParaRPr lang="de-DE"/>
        </a:p>
      </dgm:t>
    </dgm:pt>
    <dgm:pt modelId="{7C126CF7-9C63-4AD0-B6C1-7F885E0AB990}" type="sibTrans" cxnId="{7A880CBF-1D41-4250-B5D0-361220CC7D71}">
      <dgm:prSet/>
      <dgm:spPr/>
      <dgm:t>
        <a:bodyPr/>
        <a:lstStyle/>
        <a:p>
          <a:endParaRPr lang="de-DE"/>
        </a:p>
      </dgm:t>
    </dgm:pt>
    <dgm:pt modelId="{2DD1E456-6F2E-4DB3-A2E4-DE038DFF2BFE}">
      <dgm:prSet phldrT="[Text]" custT="1"/>
      <dgm:spPr/>
      <dgm:t>
        <a:bodyPr/>
        <a:lstStyle/>
        <a:p>
          <a:r>
            <a:rPr lang="de-AT" sz="1800" dirty="0">
              <a:latin typeface="Corbel" panose="020B0503020204020204" pitchFamily="34" charset="0"/>
            </a:rPr>
            <a:t>Abhängigkeit von schwankenden </a:t>
          </a:r>
          <a:br>
            <a:rPr lang="de-AT" sz="1800" dirty="0">
              <a:latin typeface="Corbel" panose="020B0503020204020204" pitchFamily="34" charset="0"/>
            </a:rPr>
          </a:br>
          <a:r>
            <a:rPr lang="de-AT" sz="1800" dirty="0">
              <a:latin typeface="Corbel" panose="020B0503020204020204" pitchFamily="34" charset="0"/>
            </a:rPr>
            <a:t>Fahrwasserverhältnissen</a:t>
          </a:r>
          <a:br>
            <a:rPr lang="de-AT" sz="1800" dirty="0">
              <a:latin typeface="Corbel" panose="020B0503020204020204" pitchFamily="34" charset="0"/>
            </a:rPr>
          </a:br>
          <a:br>
            <a:rPr lang="de-AT" sz="1800" dirty="0">
              <a:latin typeface="Corbel" panose="020B0503020204020204" pitchFamily="34" charset="0"/>
            </a:rPr>
          </a:br>
          <a:r>
            <a:rPr lang="de-AT" sz="1800" dirty="0">
              <a:latin typeface="Corbel" panose="020B0503020204020204" pitchFamily="34" charset="0"/>
            </a:rPr>
            <a:t>Niedrige Transportgeschwindigkeit</a:t>
          </a:r>
          <a:br>
            <a:rPr lang="de-AT" sz="1800" dirty="0">
              <a:latin typeface="Corbel" panose="020B0503020204020204" pitchFamily="34" charset="0"/>
            </a:rPr>
          </a:br>
          <a:br>
            <a:rPr lang="de-AT" sz="1800" dirty="0">
              <a:latin typeface="Corbel" panose="020B0503020204020204" pitchFamily="34" charset="0"/>
            </a:rPr>
          </a:br>
          <a:r>
            <a:rPr lang="de-AT" sz="1800" dirty="0">
              <a:latin typeface="Corbel" panose="020B0503020204020204" pitchFamily="34" charset="0"/>
            </a:rPr>
            <a:t>Geringe Netzdichte, daher meist Vor- und Nachläufe notwendig</a:t>
          </a:r>
        </a:p>
        <a:p>
          <a:endParaRPr lang="de-AT" sz="1800" dirty="0">
            <a:latin typeface="Corbel" panose="020B0503020204020204" pitchFamily="34" charset="0"/>
          </a:endParaRPr>
        </a:p>
      </dgm:t>
    </dgm:pt>
    <dgm:pt modelId="{FB57F731-4B57-4B34-A4AB-1BEFA0A6F9C3}" type="parTrans" cxnId="{B27B4089-C98C-43CD-8A6E-F2B247B48F86}">
      <dgm:prSet/>
      <dgm:spPr/>
      <dgm:t>
        <a:bodyPr/>
        <a:lstStyle/>
        <a:p>
          <a:endParaRPr lang="de-DE"/>
        </a:p>
      </dgm:t>
    </dgm:pt>
    <dgm:pt modelId="{F39BEDE1-ADE1-4FC3-940E-B289889CFCA2}" type="sibTrans" cxnId="{B27B4089-C98C-43CD-8A6E-F2B247B48F86}">
      <dgm:prSet/>
      <dgm:spPr/>
      <dgm:t>
        <a:bodyPr/>
        <a:lstStyle/>
        <a:p>
          <a:endParaRPr lang="de-DE"/>
        </a:p>
      </dgm:t>
    </dgm:pt>
    <dgm:pt modelId="{3EE8909D-89B8-45B9-9404-CA2380868C16}" type="pres">
      <dgm:prSet presAssocID="{C73CA475-B9D7-471B-821D-6DBD74E72A99}" presName="Name0" presStyleCnt="0">
        <dgm:presLayoutVars>
          <dgm:chMax val="2"/>
          <dgm:chPref val="2"/>
          <dgm:dir/>
          <dgm:animOne/>
          <dgm:resizeHandles val="exact"/>
        </dgm:presLayoutVars>
      </dgm:prSet>
      <dgm:spPr/>
    </dgm:pt>
    <dgm:pt modelId="{5BEDE16B-8658-457A-A1CB-5AD6056389C6}" type="pres">
      <dgm:prSet presAssocID="{C73CA475-B9D7-471B-821D-6DBD74E72A99}" presName="Background" presStyleLbl="bgImgPlace1" presStyleIdx="0" presStyleCnt="1"/>
      <dgm:spPr/>
    </dgm:pt>
    <dgm:pt modelId="{4D703CDB-2442-4D66-96CF-02384AE8FB86}" type="pres">
      <dgm:prSet presAssocID="{C73CA475-B9D7-471B-821D-6DBD74E72A99}" presName="ParentText1" presStyleLbl="revTx" presStyleIdx="0" presStyleCnt="2">
        <dgm:presLayoutVars>
          <dgm:chMax val="0"/>
          <dgm:chPref val="0"/>
          <dgm:bulletEnabled val="1"/>
        </dgm:presLayoutVars>
      </dgm:prSet>
      <dgm:spPr/>
    </dgm:pt>
    <dgm:pt modelId="{A84565D3-4DDD-4E54-A1FE-3725E10AB0A8}" type="pres">
      <dgm:prSet presAssocID="{C73CA475-B9D7-471B-821D-6DBD74E72A99}" presName="ParentText2" presStyleLbl="revTx" presStyleIdx="1" presStyleCnt="2">
        <dgm:presLayoutVars>
          <dgm:chMax val="0"/>
          <dgm:chPref val="0"/>
          <dgm:bulletEnabled val="1"/>
        </dgm:presLayoutVars>
      </dgm:prSet>
      <dgm:spPr/>
    </dgm:pt>
    <dgm:pt modelId="{4A1177B9-8F5A-4B1E-A98A-5AEE279BC6A6}" type="pres">
      <dgm:prSet presAssocID="{C73CA475-B9D7-471B-821D-6DBD74E72A99}" presName="Plus" presStyleLbl="alignNode1" presStyleIdx="0" presStyleCnt="2"/>
      <dgm:spPr/>
    </dgm:pt>
    <dgm:pt modelId="{EA3B2338-6B14-4D24-8AA3-1B8D3ACACCCC}" type="pres">
      <dgm:prSet presAssocID="{C73CA475-B9D7-471B-821D-6DBD74E72A99}" presName="Minus" presStyleLbl="alignNode1" presStyleIdx="1" presStyleCnt="2"/>
      <dgm:spPr/>
    </dgm:pt>
    <dgm:pt modelId="{64E11081-AECF-4F69-A4BC-CD08B991EF4F}" type="pres">
      <dgm:prSet presAssocID="{C73CA475-B9D7-471B-821D-6DBD74E72A99}" presName="Divider" presStyleLbl="parChTrans1D1" presStyleIdx="0" presStyleCnt="1"/>
      <dgm:spPr/>
    </dgm:pt>
  </dgm:ptLst>
  <dgm:cxnLst>
    <dgm:cxn modelId="{5DCB5E1C-A615-4543-BA6B-171C90189E4D}" type="presOf" srcId="{2DD1E456-6F2E-4DB3-A2E4-DE038DFF2BFE}" destId="{A84565D3-4DDD-4E54-A1FE-3725E10AB0A8}" srcOrd="0" destOrd="0" presId="urn:microsoft.com/office/officeart/2009/3/layout/PlusandMinus"/>
    <dgm:cxn modelId="{B27B4089-C98C-43CD-8A6E-F2B247B48F86}" srcId="{C73CA475-B9D7-471B-821D-6DBD74E72A99}" destId="{2DD1E456-6F2E-4DB3-A2E4-DE038DFF2BFE}" srcOrd="1" destOrd="0" parTransId="{FB57F731-4B57-4B34-A4AB-1BEFA0A6F9C3}" sibTransId="{F39BEDE1-ADE1-4FC3-940E-B289889CFCA2}"/>
    <dgm:cxn modelId="{7D283293-45FE-4C02-B5D8-6D0898C3ACE8}" type="presOf" srcId="{C73CA475-B9D7-471B-821D-6DBD74E72A99}" destId="{3EE8909D-89B8-45B9-9404-CA2380868C16}" srcOrd="0" destOrd="0" presId="urn:microsoft.com/office/officeart/2009/3/layout/PlusandMinus"/>
    <dgm:cxn modelId="{D47945B8-1D11-4F20-A2A6-5685581481D4}" srcId="{C73CA475-B9D7-471B-821D-6DBD74E72A99}" destId="{FF0A9006-AFDC-4D90-A269-56CA3EA373D0}" srcOrd="0" destOrd="0" parTransId="{511E03A1-D505-47AA-9375-EEE78D1C2BE6}" sibTransId="{7C330AA4-FBAA-4E19-A8B8-FE23F7BCD9FA}"/>
    <dgm:cxn modelId="{7A880CBF-1D41-4250-B5D0-361220CC7D71}" srcId="{C73CA475-B9D7-471B-821D-6DBD74E72A99}" destId="{DFC52CFB-E047-4C94-9811-E8F655325B66}" srcOrd="2" destOrd="0" parTransId="{855CD27E-B580-4D8C-834C-EF61D14EB3B2}" sibTransId="{7C126CF7-9C63-4AD0-B6C1-7F885E0AB990}"/>
    <dgm:cxn modelId="{572EB8E3-E4F6-4A7B-8C44-CF69D1343A67}" type="presOf" srcId="{FF0A9006-AFDC-4D90-A269-56CA3EA373D0}" destId="{4D703CDB-2442-4D66-96CF-02384AE8FB86}" srcOrd="0" destOrd="0" presId="urn:microsoft.com/office/officeart/2009/3/layout/PlusandMinus"/>
    <dgm:cxn modelId="{B9FA8AEE-36C9-42AF-8A9A-4F488975AD5D}" type="presParOf" srcId="{3EE8909D-89B8-45B9-9404-CA2380868C16}" destId="{5BEDE16B-8658-457A-A1CB-5AD6056389C6}" srcOrd="0" destOrd="0" presId="urn:microsoft.com/office/officeart/2009/3/layout/PlusandMinus"/>
    <dgm:cxn modelId="{1AC5BA1A-909C-40EA-8A24-C86FAABE592B}" type="presParOf" srcId="{3EE8909D-89B8-45B9-9404-CA2380868C16}" destId="{4D703CDB-2442-4D66-96CF-02384AE8FB86}" srcOrd="1" destOrd="0" presId="urn:microsoft.com/office/officeart/2009/3/layout/PlusandMinus"/>
    <dgm:cxn modelId="{C013DE11-4B6E-44D1-AD07-6CFEF604A694}" type="presParOf" srcId="{3EE8909D-89B8-45B9-9404-CA2380868C16}" destId="{A84565D3-4DDD-4E54-A1FE-3725E10AB0A8}" srcOrd="2" destOrd="0" presId="urn:microsoft.com/office/officeart/2009/3/layout/PlusandMinus"/>
    <dgm:cxn modelId="{EA5A6A96-A738-4061-A9FF-8802F9DA14BA}" type="presParOf" srcId="{3EE8909D-89B8-45B9-9404-CA2380868C16}" destId="{4A1177B9-8F5A-4B1E-A98A-5AEE279BC6A6}" srcOrd="3" destOrd="0" presId="urn:microsoft.com/office/officeart/2009/3/layout/PlusandMinus"/>
    <dgm:cxn modelId="{E7D62E00-2C09-432A-A23B-0B9E64F51129}" type="presParOf" srcId="{3EE8909D-89B8-45B9-9404-CA2380868C16}" destId="{EA3B2338-6B14-4D24-8AA3-1B8D3ACACCCC}" srcOrd="4" destOrd="0" presId="urn:microsoft.com/office/officeart/2009/3/layout/PlusandMinus"/>
    <dgm:cxn modelId="{F44777AC-8D66-4614-AF1A-CDF638888780}" type="presParOf" srcId="{3EE8909D-89B8-45B9-9404-CA2380868C16}" destId="{64E11081-AECF-4F69-A4BC-CD08B991EF4F}"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3CA475-B9D7-471B-821D-6DBD74E72A99}" type="doc">
      <dgm:prSet loTypeId="urn:microsoft.com/office/officeart/2009/3/layout/PlusandMinus" loCatId="relationship" qsTypeId="urn:microsoft.com/office/officeart/2005/8/quickstyle/simple1" qsCatId="simple" csTypeId="urn:microsoft.com/office/officeart/2005/8/colors/colorful1" csCatId="colorful" phldr="1"/>
      <dgm:spPr/>
      <dgm:t>
        <a:bodyPr/>
        <a:lstStyle/>
        <a:p>
          <a:endParaRPr lang="de-DE"/>
        </a:p>
      </dgm:t>
    </dgm:pt>
    <dgm:pt modelId="{FF0A9006-AFDC-4D90-A269-56CA3EA373D0}">
      <dgm:prSet phldrT="[Text]" custT="1"/>
      <dgm:spPr/>
      <dgm:t>
        <a:bodyPr/>
        <a:lstStyle/>
        <a:p>
          <a:r>
            <a:rPr lang="de-AT" sz="1800">
              <a:latin typeface="Corbel" panose="020B0503020204020204" pitchFamily="34" charset="0"/>
            </a:rPr>
            <a:t>Freie Kapazitäten </a:t>
          </a:r>
        </a:p>
        <a:p>
          <a:r>
            <a:rPr lang="de-AT" sz="1800">
              <a:latin typeface="Corbel" panose="020B0503020204020204" pitchFamily="34" charset="0"/>
            </a:rPr>
            <a:t>Steigende Nachfrage nach umweltfreundlichen Transportmitteln</a:t>
          </a:r>
          <a:endParaRPr lang="de-AT" sz="800">
            <a:latin typeface="Corbel" panose="020B0503020204020204" pitchFamily="34" charset="0"/>
          </a:endParaRPr>
        </a:p>
        <a:p>
          <a:r>
            <a:rPr lang="de-AT" sz="1800">
              <a:latin typeface="Corbel" panose="020B0503020204020204" pitchFamily="34" charset="0"/>
            </a:rPr>
            <a:t>Moderne, harmonisierte Informationsdienste</a:t>
          </a:r>
          <a:br>
            <a:rPr lang="de-AT" sz="1800">
              <a:latin typeface="Corbel" panose="020B0503020204020204" pitchFamily="34" charset="0"/>
            </a:rPr>
          </a:br>
          <a:br>
            <a:rPr lang="de-AT" sz="800">
              <a:latin typeface="Corbel" panose="020B0503020204020204" pitchFamily="34" charset="0"/>
            </a:rPr>
          </a:br>
          <a:r>
            <a:rPr lang="de-AT" sz="1800">
              <a:latin typeface="Corbel" panose="020B0503020204020204" pitchFamily="34" charset="0"/>
            </a:rPr>
            <a:t>Kooperationen mit Schiene und Straße</a:t>
          </a:r>
        </a:p>
        <a:p>
          <a:r>
            <a:rPr lang="de-AT" sz="1800">
              <a:latin typeface="Corbel" panose="020B0503020204020204" pitchFamily="34" charset="0"/>
            </a:rPr>
            <a:t>Int. Entwicklungsinitiativen (NAIADES, Donauraumstrategie,…)</a:t>
          </a:r>
          <a:endParaRPr lang="de-DE" sz="1800" dirty="0">
            <a:latin typeface="Corbel" panose="020B0503020204020204" pitchFamily="34" charset="0"/>
          </a:endParaRPr>
        </a:p>
      </dgm:t>
    </dgm:pt>
    <dgm:pt modelId="{511E03A1-D505-47AA-9375-EEE78D1C2BE6}" type="parTrans" cxnId="{D47945B8-1D11-4F20-A2A6-5685581481D4}">
      <dgm:prSet/>
      <dgm:spPr/>
      <dgm:t>
        <a:bodyPr/>
        <a:lstStyle/>
        <a:p>
          <a:endParaRPr lang="de-DE"/>
        </a:p>
      </dgm:t>
    </dgm:pt>
    <dgm:pt modelId="{7C330AA4-FBAA-4E19-A8B8-FE23F7BCD9FA}" type="sibTrans" cxnId="{D47945B8-1D11-4F20-A2A6-5685581481D4}">
      <dgm:prSet/>
      <dgm:spPr/>
      <dgm:t>
        <a:bodyPr/>
        <a:lstStyle/>
        <a:p>
          <a:endParaRPr lang="de-DE"/>
        </a:p>
      </dgm:t>
    </dgm:pt>
    <dgm:pt modelId="{DFC52CFB-E047-4C94-9811-E8F655325B66}">
      <dgm:prSet phldrT="[Text]"/>
      <dgm:spPr/>
      <dgm:t>
        <a:bodyPr/>
        <a:lstStyle/>
        <a:p>
          <a:endParaRPr lang="de-DE" dirty="0">
            <a:latin typeface="Corbel" panose="020B0503020204020204" pitchFamily="34" charset="0"/>
          </a:endParaRPr>
        </a:p>
      </dgm:t>
    </dgm:pt>
    <dgm:pt modelId="{855CD27E-B580-4D8C-834C-EF61D14EB3B2}" type="parTrans" cxnId="{7A880CBF-1D41-4250-B5D0-361220CC7D71}">
      <dgm:prSet/>
      <dgm:spPr/>
      <dgm:t>
        <a:bodyPr/>
        <a:lstStyle/>
        <a:p>
          <a:endParaRPr lang="de-DE"/>
        </a:p>
      </dgm:t>
    </dgm:pt>
    <dgm:pt modelId="{7C126CF7-9C63-4AD0-B6C1-7F885E0AB990}" type="sibTrans" cxnId="{7A880CBF-1D41-4250-B5D0-361220CC7D71}">
      <dgm:prSet/>
      <dgm:spPr/>
      <dgm:t>
        <a:bodyPr/>
        <a:lstStyle/>
        <a:p>
          <a:endParaRPr lang="de-DE"/>
        </a:p>
      </dgm:t>
    </dgm:pt>
    <dgm:pt modelId="{2DD1E456-6F2E-4DB3-A2E4-DE038DFF2BFE}">
      <dgm:prSet phldrT="[Text]" custT="1"/>
      <dgm:spPr/>
      <dgm:t>
        <a:bodyPr/>
        <a:lstStyle/>
        <a:p>
          <a:r>
            <a:rPr lang="de-AT" sz="1800" dirty="0">
              <a:latin typeface="Corbel" panose="020B0503020204020204" pitchFamily="34" charset="0"/>
            </a:rPr>
            <a:t>Nicht adäquate Instandhaltung  der Wasserstraße in manchen Donauländern</a:t>
          </a:r>
        </a:p>
        <a:p>
          <a:r>
            <a:rPr lang="de-AT" sz="1800" dirty="0">
              <a:latin typeface="Corbel" panose="020B0503020204020204" pitchFamily="34" charset="0"/>
            </a:rPr>
            <a:t>Administrative Hürden führen zu </a:t>
          </a:r>
          <a:r>
            <a:rPr lang="de-AT" sz="1800" dirty="0" err="1">
              <a:latin typeface="Corbel" panose="020B0503020204020204" pitchFamily="34" charset="0"/>
            </a:rPr>
            <a:t>Wettwerbsnachteilen</a:t>
          </a:r>
          <a:endParaRPr lang="de-AT" sz="1800" dirty="0">
            <a:latin typeface="Corbel" panose="020B0503020204020204" pitchFamily="34" charset="0"/>
          </a:endParaRPr>
        </a:p>
        <a:p>
          <a:r>
            <a:rPr lang="de-AT" sz="1800" dirty="0">
              <a:latin typeface="Corbel" panose="020B0503020204020204" pitchFamily="34" charset="0"/>
            </a:rPr>
            <a:t>Hoher Modernisierungsbedarf bei Häfen und Flotte</a:t>
          </a:r>
        </a:p>
        <a:p>
          <a:r>
            <a:rPr lang="de-AT" sz="1800" dirty="0">
              <a:latin typeface="Corbel" panose="020B0503020204020204" pitchFamily="34" charset="0"/>
            </a:rPr>
            <a:t>Arbeitskräftemangel</a:t>
          </a:r>
        </a:p>
      </dgm:t>
    </dgm:pt>
    <dgm:pt modelId="{FB57F731-4B57-4B34-A4AB-1BEFA0A6F9C3}" type="parTrans" cxnId="{B27B4089-C98C-43CD-8A6E-F2B247B48F86}">
      <dgm:prSet/>
      <dgm:spPr/>
      <dgm:t>
        <a:bodyPr/>
        <a:lstStyle/>
        <a:p>
          <a:endParaRPr lang="de-DE"/>
        </a:p>
      </dgm:t>
    </dgm:pt>
    <dgm:pt modelId="{F39BEDE1-ADE1-4FC3-940E-B289889CFCA2}" type="sibTrans" cxnId="{B27B4089-C98C-43CD-8A6E-F2B247B48F86}">
      <dgm:prSet/>
      <dgm:spPr/>
      <dgm:t>
        <a:bodyPr/>
        <a:lstStyle/>
        <a:p>
          <a:endParaRPr lang="de-DE"/>
        </a:p>
      </dgm:t>
    </dgm:pt>
    <dgm:pt modelId="{3EE8909D-89B8-45B9-9404-CA2380868C16}" type="pres">
      <dgm:prSet presAssocID="{C73CA475-B9D7-471B-821D-6DBD74E72A99}" presName="Name0" presStyleCnt="0">
        <dgm:presLayoutVars>
          <dgm:chMax val="2"/>
          <dgm:chPref val="2"/>
          <dgm:dir/>
          <dgm:animOne/>
          <dgm:resizeHandles val="exact"/>
        </dgm:presLayoutVars>
      </dgm:prSet>
      <dgm:spPr/>
    </dgm:pt>
    <dgm:pt modelId="{5BEDE16B-8658-457A-A1CB-5AD6056389C6}" type="pres">
      <dgm:prSet presAssocID="{C73CA475-B9D7-471B-821D-6DBD74E72A99}" presName="Background" presStyleLbl="bgImgPlace1" presStyleIdx="0" presStyleCnt="1"/>
      <dgm:spPr/>
    </dgm:pt>
    <dgm:pt modelId="{4D703CDB-2442-4D66-96CF-02384AE8FB86}" type="pres">
      <dgm:prSet presAssocID="{C73CA475-B9D7-471B-821D-6DBD74E72A99}" presName="ParentText1" presStyleLbl="revTx" presStyleIdx="0" presStyleCnt="2">
        <dgm:presLayoutVars>
          <dgm:chMax val="0"/>
          <dgm:chPref val="0"/>
          <dgm:bulletEnabled val="1"/>
        </dgm:presLayoutVars>
      </dgm:prSet>
      <dgm:spPr/>
    </dgm:pt>
    <dgm:pt modelId="{A84565D3-4DDD-4E54-A1FE-3725E10AB0A8}" type="pres">
      <dgm:prSet presAssocID="{C73CA475-B9D7-471B-821D-6DBD74E72A99}" presName="ParentText2" presStyleLbl="revTx" presStyleIdx="1" presStyleCnt="2">
        <dgm:presLayoutVars>
          <dgm:chMax val="0"/>
          <dgm:chPref val="0"/>
          <dgm:bulletEnabled val="1"/>
        </dgm:presLayoutVars>
      </dgm:prSet>
      <dgm:spPr/>
    </dgm:pt>
    <dgm:pt modelId="{4A1177B9-8F5A-4B1E-A98A-5AEE279BC6A6}" type="pres">
      <dgm:prSet presAssocID="{C73CA475-B9D7-471B-821D-6DBD74E72A99}" presName="Plus" presStyleLbl="alignNode1" presStyleIdx="0" presStyleCnt="2"/>
      <dgm:spPr/>
    </dgm:pt>
    <dgm:pt modelId="{EA3B2338-6B14-4D24-8AA3-1B8D3ACACCCC}" type="pres">
      <dgm:prSet presAssocID="{C73CA475-B9D7-471B-821D-6DBD74E72A99}" presName="Minus" presStyleLbl="alignNode1" presStyleIdx="1" presStyleCnt="2"/>
      <dgm:spPr/>
    </dgm:pt>
    <dgm:pt modelId="{64E11081-AECF-4F69-A4BC-CD08B991EF4F}" type="pres">
      <dgm:prSet presAssocID="{C73CA475-B9D7-471B-821D-6DBD74E72A99}" presName="Divider" presStyleLbl="parChTrans1D1" presStyleIdx="0" presStyleCnt="1"/>
      <dgm:spPr/>
    </dgm:pt>
  </dgm:ptLst>
  <dgm:cxnLst>
    <dgm:cxn modelId="{A758DC02-8238-408D-B4FB-493D86800D4A}" type="presOf" srcId="{2DD1E456-6F2E-4DB3-A2E4-DE038DFF2BFE}" destId="{A84565D3-4DDD-4E54-A1FE-3725E10AB0A8}" srcOrd="0" destOrd="0" presId="urn:microsoft.com/office/officeart/2009/3/layout/PlusandMinus"/>
    <dgm:cxn modelId="{18F46138-DBBD-4BCD-A886-702388A2B31B}" type="presOf" srcId="{C73CA475-B9D7-471B-821D-6DBD74E72A99}" destId="{3EE8909D-89B8-45B9-9404-CA2380868C16}" srcOrd="0" destOrd="0" presId="urn:microsoft.com/office/officeart/2009/3/layout/PlusandMinus"/>
    <dgm:cxn modelId="{40714A79-9030-4C9C-9F7D-8A0D51FDBFAC}" type="presOf" srcId="{FF0A9006-AFDC-4D90-A269-56CA3EA373D0}" destId="{4D703CDB-2442-4D66-96CF-02384AE8FB86}" srcOrd="0" destOrd="0" presId="urn:microsoft.com/office/officeart/2009/3/layout/PlusandMinus"/>
    <dgm:cxn modelId="{B27B4089-C98C-43CD-8A6E-F2B247B48F86}" srcId="{C73CA475-B9D7-471B-821D-6DBD74E72A99}" destId="{2DD1E456-6F2E-4DB3-A2E4-DE038DFF2BFE}" srcOrd="1" destOrd="0" parTransId="{FB57F731-4B57-4B34-A4AB-1BEFA0A6F9C3}" sibTransId="{F39BEDE1-ADE1-4FC3-940E-B289889CFCA2}"/>
    <dgm:cxn modelId="{D47945B8-1D11-4F20-A2A6-5685581481D4}" srcId="{C73CA475-B9D7-471B-821D-6DBD74E72A99}" destId="{FF0A9006-AFDC-4D90-A269-56CA3EA373D0}" srcOrd="0" destOrd="0" parTransId="{511E03A1-D505-47AA-9375-EEE78D1C2BE6}" sibTransId="{7C330AA4-FBAA-4E19-A8B8-FE23F7BCD9FA}"/>
    <dgm:cxn modelId="{7A880CBF-1D41-4250-B5D0-361220CC7D71}" srcId="{C73CA475-B9D7-471B-821D-6DBD74E72A99}" destId="{DFC52CFB-E047-4C94-9811-E8F655325B66}" srcOrd="2" destOrd="0" parTransId="{855CD27E-B580-4D8C-834C-EF61D14EB3B2}" sibTransId="{7C126CF7-9C63-4AD0-B6C1-7F885E0AB990}"/>
    <dgm:cxn modelId="{95C84C72-DE1D-4FE4-93DC-36ECCBCAE840}" type="presParOf" srcId="{3EE8909D-89B8-45B9-9404-CA2380868C16}" destId="{5BEDE16B-8658-457A-A1CB-5AD6056389C6}" srcOrd="0" destOrd="0" presId="urn:microsoft.com/office/officeart/2009/3/layout/PlusandMinus"/>
    <dgm:cxn modelId="{B22833F1-E203-45C9-BC76-614B674D6B53}" type="presParOf" srcId="{3EE8909D-89B8-45B9-9404-CA2380868C16}" destId="{4D703CDB-2442-4D66-96CF-02384AE8FB86}" srcOrd="1" destOrd="0" presId="urn:microsoft.com/office/officeart/2009/3/layout/PlusandMinus"/>
    <dgm:cxn modelId="{BBC4ED1F-7445-432F-8E00-16A4B6516834}" type="presParOf" srcId="{3EE8909D-89B8-45B9-9404-CA2380868C16}" destId="{A84565D3-4DDD-4E54-A1FE-3725E10AB0A8}" srcOrd="2" destOrd="0" presId="urn:microsoft.com/office/officeart/2009/3/layout/PlusandMinus"/>
    <dgm:cxn modelId="{917CAF1E-21FD-4DEB-8398-785078584A72}" type="presParOf" srcId="{3EE8909D-89B8-45B9-9404-CA2380868C16}" destId="{4A1177B9-8F5A-4B1E-A98A-5AEE279BC6A6}" srcOrd="3" destOrd="0" presId="urn:microsoft.com/office/officeart/2009/3/layout/PlusandMinus"/>
    <dgm:cxn modelId="{3C15B7E7-273C-4E15-AA74-79C68577A5A6}" type="presParOf" srcId="{3EE8909D-89B8-45B9-9404-CA2380868C16}" destId="{EA3B2338-6B14-4D24-8AA3-1B8D3ACACCCC}" srcOrd="4" destOrd="0" presId="urn:microsoft.com/office/officeart/2009/3/layout/PlusandMinus"/>
    <dgm:cxn modelId="{4BD0148A-426F-4C73-AA6A-24BC81BD1AE2}" type="presParOf" srcId="{3EE8909D-89B8-45B9-9404-CA2380868C16}" destId="{64E11081-AECF-4F69-A4BC-CD08B991EF4F}"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 Donau</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Rhein-Main-Donau Korridor</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Wasserstraßen in Europa</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 Rhein</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pt>
    <dgm:pt modelId="{35887B2D-4068-4528-BDC2-71157A6EDD4B}" type="pres">
      <dgm:prSet presAssocID="{6755B75A-DA2F-4942-9466-602DAA2B76D4}" presName="text_3" presStyleLbl="node1" presStyleIdx="2" presStyleCnt="4">
        <dgm:presLayoutVars>
          <dgm:bulletEnabled val="1"/>
        </dgm:presLayoutVars>
      </dgm:prSet>
      <dgm:spPr/>
    </dgm:pt>
    <dgm:pt modelId="{990B0755-54D7-4F48-B99D-E9EEE6831819}" type="pres">
      <dgm:prSet presAssocID="{6755B75A-DA2F-4942-9466-602DAA2B76D4}" presName="accent_3" presStyleCnt="0"/>
      <dgm:spPr/>
    </dgm:pt>
    <dgm:pt modelId="{2D85C60B-45A6-47F1-BDC4-779963C33EA5}" type="pres">
      <dgm:prSet presAssocID="{6755B75A-DA2F-4942-9466-602DAA2B76D4}" presName="accentRepeatNode" presStyleLbl="solidFgAcc1" presStyleIdx="2" presStyleCnt="4"/>
      <dgm:spPr>
        <a:solidFill>
          <a:schemeClr val="accent1"/>
        </a:solidFill>
        <a:ln w="28575">
          <a:solidFill>
            <a:schemeClr val="accent1"/>
          </a:solidFill>
        </a:ln>
      </dgm:spPr>
    </dgm:pt>
    <dgm:pt modelId="{2BBADC2B-40F9-48D3-B336-9EB1A30C5A5E}" type="pres">
      <dgm:prSet presAssocID="{3F53F76E-1AB6-467C-A013-95057CC05AFB}" presName="text_4" presStyleLbl="node1" presStyleIdx="3" presStyleCnt="4">
        <dgm:presLayoutVars>
          <dgm:bulletEnabled val="1"/>
        </dgm:presLayoutVars>
      </dgm:prSet>
      <dgm:spPr/>
    </dgm:pt>
    <dgm:pt modelId="{8DF0E325-756A-4687-B366-4E99E8544F37}" type="pres">
      <dgm:prSet presAssocID="{3F53F76E-1AB6-467C-A013-95057CC05AFB}" presName="accent_4" presStyleCnt="0"/>
      <dgm:spPr/>
    </dgm:pt>
    <dgm:pt modelId="{711DE452-96C5-4C52-9CE0-216003A65B07}" type="pres">
      <dgm:prSet presAssocID="{3F53F76E-1AB6-467C-A013-95057CC05AFB}" presName="accentRepeatNode" presStyleLbl="solidFgAcc1" presStyleIdx="3" presStyleCnt="4"/>
      <dgm:spPr>
        <a:solidFill>
          <a:schemeClr val="accent1">
            <a:lumMod val="40000"/>
            <a:lumOff val="60000"/>
          </a:schemeClr>
        </a:solidFill>
      </dgm:spPr>
    </dgm:pt>
  </dgm:ptLst>
  <dgm:cxnLst>
    <dgm:cxn modelId="{1B646A02-51A1-4247-B927-60B0672D2D66}" type="presOf" srcId="{BBB9D7DD-2425-4723-8219-8DCB9AF8E441}" destId="{93855F07-44CB-45DE-B464-761E63A71CD5}" srcOrd="0" destOrd="0" presId="urn:microsoft.com/office/officeart/2008/layout/VerticalCurvedList"/>
    <dgm:cxn modelId="{B60D1404-9A84-454D-B1C0-8BC15A7F4BF3}" type="presOf" srcId="{754914D3-2823-4D9D-9B5F-8AAE908A2791}" destId="{AE6139D5-D84B-4711-8A6A-A5161E022A99}" srcOrd="0" destOrd="0" presId="urn:microsoft.com/office/officeart/2008/layout/VerticalCurvedList"/>
    <dgm:cxn modelId="{56B37E0B-D96A-4E68-A3D9-F37DA3D84F36}" type="presOf" srcId="{3F53F76E-1AB6-467C-A013-95057CC05AFB}" destId="{2BBADC2B-40F9-48D3-B336-9EB1A30C5A5E}"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F893935F-CABD-4D82-B93B-70657E02FACA}" srcId="{754914D3-2823-4D9D-9B5F-8AAE908A2791}" destId="{173351EC-E710-4201-8F33-1AD5623FE62E}" srcOrd="1" destOrd="0" parTransId="{4F3AEDE9-65F0-4988-8076-2CEA40D71496}" sibTransId="{46AFA8D8-F557-4455-8A38-DF16055635A9}"/>
    <dgm:cxn modelId="{CF1AEC43-E56D-4A47-A1C0-0413A9CF3732}" type="presOf" srcId="{173351EC-E710-4201-8F33-1AD5623FE62E}" destId="{5C62AF15-EA7C-4052-A05A-70AF0952DE4C}" srcOrd="0" destOrd="0" presId="urn:microsoft.com/office/officeart/2008/layout/VerticalCurvedList"/>
    <dgm:cxn modelId="{59261881-BF76-46B4-ABC3-A0550B9745D8}" type="presOf" srcId="{F24300EC-4372-4D89-B437-9F81F6228517}" destId="{18D4A3FC-121A-44DA-BC98-3AA1F7AF75F7}" srcOrd="0" destOrd="0" presId="urn:microsoft.com/office/officeart/2008/layout/VerticalCurvedList"/>
    <dgm:cxn modelId="{A2340F8F-594A-498C-9DB0-DE85BE167F5C}" type="presOf" srcId="{6755B75A-DA2F-4942-9466-602DAA2B76D4}" destId="{35887B2D-4068-4528-BDC2-71157A6EDD4B}" srcOrd="0" destOrd="0" presId="urn:microsoft.com/office/officeart/2008/layout/VerticalCurvedList"/>
    <dgm:cxn modelId="{D327AB95-0CD2-41F1-8DA5-3C3BA2896D94}" srcId="{754914D3-2823-4D9D-9B5F-8AAE908A2791}" destId="{3F53F76E-1AB6-467C-A013-95057CC05AFB}" srcOrd="3" destOrd="0" parTransId="{0B26CED3-6F00-4FAD-9103-4CD52F00936B}" sibTransId="{E1274B80-6D67-4AE8-986B-5BB1EC77C680}"/>
    <dgm:cxn modelId="{6C12AAA9-A7FE-44EC-8AC9-383942F9847E}" srcId="{754914D3-2823-4D9D-9B5F-8AAE908A2791}" destId="{6755B75A-DA2F-4942-9466-602DAA2B76D4}" srcOrd="2" destOrd="0" parTransId="{C9E67486-D4AA-4601-A24B-52155755B0C0}" sibTransId="{CC8056C9-9B1F-44C8-BB32-4B1222D8CD4E}"/>
    <dgm:cxn modelId="{1FB782C7-1650-4AA5-B261-6F9D207C04C7}" type="presParOf" srcId="{AE6139D5-D84B-4711-8A6A-A5161E022A99}" destId="{00F42187-34FD-4D8B-A449-F316E9EB9AFA}" srcOrd="0" destOrd="0" presId="urn:microsoft.com/office/officeart/2008/layout/VerticalCurvedList"/>
    <dgm:cxn modelId="{34303060-B6A9-4D16-9C5C-80DE6C60D1B5}" type="presParOf" srcId="{00F42187-34FD-4D8B-A449-F316E9EB9AFA}" destId="{C168C53D-163A-4892-8EF0-B5326C3FF8C8}" srcOrd="0" destOrd="0" presId="urn:microsoft.com/office/officeart/2008/layout/VerticalCurvedList"/>
    <dgm:cxn modelId="{B8F10FCC-6178-43B4-B71E-1FDE7B30CC3A}" type="presParOf" srcId="{C168C53D-163A-4892-8EF0-B5326C3FF8C8}" destId="{0FAB2C97-DF89-43B9-B7B2-C745E026F562}" srcOrd="0" destOrd="0" presId="urn:microsoft.com/office/officeart/2008/layout/VerticalCurvedList"/>
    <dgm:cxn modelId="{D5352E3B-88E3-495C-81E4-2B63981D44FB}" type="presParOf" srcId="{C168C53D-163A-4892-8EF0-B5326C3FF8C8}" destId="{93855F07-44CB-45DE-B464-761E63A71CD5}" srcOrd="1" destOrd="0" presId="urn:microsoft.com/office/officeart/2008/layout/VerticalCurvedList"/>
    <dgm:cxn modelId="{63748F22-9117-4F99-85B7-187503D86679}" type="presParOf" srcId="{C168C53D-163A-4892-8EF0-B5326C3FF8C8}" destId="{D258DE45-194F-4470-A0BE-D234AB24927B}" srcOrd="2" destOrd="0" presId="urn:microsoft.com/office/officeart/2008/layout/VerticalCurvedList"/>
    <dgm:cxn modelId="{598A609A-EF65-4352-8047-FD934BA548E6}" type="presParOf" srcId="{C168C53D-163A-4892-8EF0-B5326C3FF8C8}" destId="{BF8CDB65-7F63-46ED-AD6F-299BB5E410A3}" srcOrd="3" destOrd="0" presId="urn:microsoft.com/office/officeart/2008/layout/VerticalCurvedList"/>
    <dgm:cxn modelId="{760E1049-7564-4E89-9BFE-DDD622C45670}" type="presParOf" srcId="{00F42187-34FD-4D8B-A449-F316E9EB9AFA}" destId="{18D4A3FC-121A-44DA-BC98-3AA1F7AF75F7}" srcOrd="1" destOrd="0" presId="urn:microsoft.com/office/officeart/2008/layout/VerticalCurvedList"/>
    <dgm:cxn modelId="{1C15B1DA-EE65-4FB0-86C1-1A811F92AC22}" type="presParOf" srcId="{00F42187-34FD-4D8B-A449-F316E9EB9AFA}" destId="{9FC91D3F-B68A-4081-8869-789F14A17E93}" srcOrd="2" destOrd="0" presId="urn:microsoft.com/office/officeart/2008/layout/VerticalCurvedList"/>
    <dgm:cxn modelId="{3AD79BF2-B23C-4B6E-AEAD-354AC481C852}" type="presParOf" srcId="{9FC91D3F-B68A-4081-8869-789F14A17E93}" destId="{EF12B5F5-AB8A-4523-B395-C351AAF3CDFA}" srcOrd="0" destOrd="0" presId="urn:microsoft.com/office/officeart/2008/layout/VerticalCurvedList"/>
    <dgm:cxn modelId="{8C9B020F-A396-4BEA-9669-C5C90265DCF1}" type="presParOf" srcId="{00F42187-34FD-4D8B-A449-F316E9EB9AFA}" destId="{5C62AF15-EA7C-4052-A05A-70AF0952DE4C}" srcOrd="3" destOrd="0" presId="urn:microsoft.com/office/officeart/2008/layout/VerticalCurvedList"/>
    <dgm:cxn modelId="{334B28A4-D925-48C0-ACD7-74C9336E9087}" type="presParOf" srcId="{00F42187-34FD-4D8B-A449-F316E9EB9AFA}" destId="{45A280BF-4905-47A2-BE7F-7176D2B4B58A}" srcOrd="4" destOrd="0" presId="urn:microsoft.com/office/officeart/2008/layout/VerticalCurvedList"/>
    <dgm:cxn modelId="{CD1FCA64-34EB-427E-A0EA-D27B90BB2E29}" type="presParOf" srcId="{45A280BF-4905-47A2-BE7F-7176D2B4B58A}" destId="{84FECD7B-556D-40CD-80FE-E856FE6C01BC}" srcOrd="0" destOrd="0" presId="urn:microsoft.com/office/officeart/2008/layout/VerticalCurvedList"/>
    <dgm:cxn modelId="{D876D77E-32B9-48C5-BB7D-B82C26347C5D}" type="presParOf" srcId="{00F42187-34FD-4D8B-A449-F316E9EB9AFA}" destId="{35887B2D-4068-4528-BDC2-71157A6EDD4B}" srcOrd="5" destOrd="0" presId="urn:microsoft.com/office/officeart/2008/layout/VerticalCurvedList"/>
    <dgm:cxn modelId="{A3C0BB9A-E117-4F81-A093-75F93C3617A6}" type="presParOf" srcId="{00F42187-34FD-4D8B-A449-F316E9EB9AFA}" destId="{990B0755-54D7-4F48-B99D-E9EEE6831819}" srcOrd="6" destOrd="0" presId="urn:microsoft.com/office/officeart/2008/layout/VerticalCurvedList"/>
    <dgm:cxn modelId="{6EAE1A9E-139F-4956-B0D6-E2BCD15DAE84}" type="presParOf" srcId="{990B0755-54D7-4F48-B99D-E9EEE6831819}" destId="{2D85C60B-45A6-47F1-BDC4-779963C33EA5}" srcOrd="0" destOrd="0" presId="urn:microsoft.com/office/officeart/2008/layout/VerticalCurvedList"/>
    <dgm:cxn modelId="{87764682-BDE5-410F-A85C-426367AA4D26}" type="presParOf" srcId="{00F42187-34FD-4D8B-A449-F316E9EB9AFA}" destId="{2BBADC2B-40F9-48D3-B336-9EB1A30C5A5E}" srcOrd="7" destOrd="0" presId="urn:microsoft.com/office/officeart/2008/layout/VerticalCurvedList"/>
    <dgm:cxn modelId="{3603AC4D-1CD4-4EC5-A7C7-828584340388}" type="presParOf" srcId="{00F42187-34FD-4D8B-A449-F316E9EB9AFA}" destId="{8DF0E325-756A-4687-B366-4E99E8544F37}" srcOrd="8" destOrd="0" presId="urn:microsoft.com/office/officeart/2008/layout/VerticalCurvedList"/>
    <dgm:cxn modelId="{18F370D4-E94B-4EEC-ADFA-5B4CDE4469DC}" type="presParOf" srcId="{8DF0E325-756A-4687-B366-4E99E8544F37}" destId="{711DE452-96C5-4C52-9CE0-216003A65B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 Donau</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Rhein-Main-Donau Korridor</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Wasserstraßen in Europa</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 Rhein</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pt>
    <dgm:pt modelId="{35887B2D-4068-4528-BDC2-71157A6EDD4B}" type="pres">
      <dgm:prSet presAssocID="{6755B75A-DA2F-4942-9466-602DAA2B76D4}" presName="text_3" presStyleLbl="node1" presStyleIdx="2" presStyleCnt="4">
        <dgm:presLayoutVars>
          <dgm:bulletEnabled val="1"/>
        </dgm:presLayoutVars>
      </dgm:prSet>
      <dgm:spPr/>
    </dgm:pt>
    <dgm:pt modelId="{990B0755-54D7-4F48-B99D-E9EEE6831819}" type="pres">
      <dgm:prSet presAssocID="{6755B75A-DA2F-4942-9466-602DAA2B76D4}" presName="accent_3" presStyleCnt="0"/>
      <dgm:spPr/>
    </dgm:pt>
    <dgm:pt modelId="{2D85C60B-45A6-47F1-BDC4-779963C33EA5}" type="pres">
      <dgm:prSet presAssocID="{6755B75A-DA2F-4942-9466-602DAA2B76D4}" presName="accentRepeatNode" presStyleLbl="solidFgAcc1" presStyleIdx="2" presStyleCnt="4"/>
      <dgm:spPr>
        <a:solidFill>
          <a:schemeClr val="accent1">
            <a:lumMod val="40000"/>
            <a:lumOff val="60000"/>
          </a:schemeClr>
        </a:solidFill>
        <a:ln w="28575">
          <a:solidFill>
            <a:schemeClr val="accent1"/>
          </a:solidFill>
        </a:ln>
      </dgm:spPr>
    </dgm:pt>
    <dgm:pt modelId="{2BBADC2B-40F9-48D3-B336-9EB1A30C5A5E}" type="pres">
      <dgm:prSet presAssocID="{3F53F76E-1AB6-467C-A013-95057CC05AFB}" presName="text_4" presStyleLbl="node1" presStyleIdx="3" presStyleCnt="4">
        <dgm:presLayoutVars>
          <dgm:bulletEnabled val="1"/>
        </dgm:presLayoutVars>
      </dgm:prSet>
      <dgm:spPr/>
    </dgm:pt>
    <dgm:pt modelId="{8DF0E325-756A-4687-B366-4E99E8544F37}" type="pres">
      <dgm:prSet presAssocID="{3F53F76E-1AB6-467C-A013-95057CC05AFB}" presName="accent_4" presStyleCnt="0"/>
      <dgm:spPr/>
    </dgm:pt>
    <dgm:pt modelId="{711DE452-96C5-4C52-9CE0-216003A65B07}" type="pres">
      <dgm:prSet presAssocID="{3F53F76E-1AB6-467C-A013-95057CC05AFB}" presName="accentRepeatNode" presStyleLbl="solidFgAcc1" presStyleIdx="3" presStyleCnt="4"/>
      <dgm:spPr>
        <a:solidFill>
          <a:schemeClr val="accent1"/>
        </a:solidFill>
        <a:ln w="28575">
          <a:solidFill>
            <a:schemeClr val="accent1"/>
          </a:solidFill>
        </a:ln>
      </dgm:spPr>
    </dgm:pt>
  </dgm:ptLst>
  <dgm:cxnLst>
    <dgm:cxn modelId="{B60D1404-9A84-454D-B1C0-8BC15A7F4BF3}" type="presOf" srcId="{754914D3-2823-4D9D-9B5F-8AAE908A2791}" destId="{AE6139D5-D84B-4711-8A6A-A5161E022A99}" srcOrd="0" destOrd="0" presId="urn:microsoft.com/office/officeart/2008/layout/VerticalCurvedList"/>
    <dgm:cxn modelId="{56B37E0B-D96A-4E68-A3D9-F37DA3D84F36}" type="presOf" srcId="{3F53F76E-1AB6-467C-A013-95057CC05AFB}" destId="{2BBADC2B-40F9-48D3-B336-9EB1A30C5A5E}"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F893935F-CABD-4D82-B93B-70657E02FACA}" srcId="{754914D3-2823-4D9D-9B5F-8AAE908A2791}" destId="{173351EC-E710-4201-8F33-1AD5623FE62E}" srcOrd="1" destOrd="0" parTransId="{4F3AEDE9-65F0-4988-8076-2CEA40D71496}" sibTransId="{46AFA8D8-F557-4455-8A38-DF16055635A9}"/>
    <dgm:cxn modelId="{E8AAC367-4886-4BAC-95CA-26BC775DDF1E}" type="presOf" srcId="{173351EC-E710-4201-8F33-1AD5623FE62E}" destId="{5C62AF15-EA7C-4052-A05A-70AF0952DE4C}" srcOrd="0" destOrd="0" presId="urn:microsoft.com/office/officeart/2008/layout/VerticalCurvedList"/>
    <dgm:cxn modelId="{3967448A-A314-41BB-B2E4-ED62D579BE2C}" type="presOf" srcId="{BBB9D7DD-2425-4723-8219-8DCB9AF8E441}" destId="{93855F07-44CB-45DE-B464-761E63A71CD5}" srcOrd="0" destOrd="0" presId="urn:microsoft.com/office/officeart/2008/layout/VerticalCurvedList"/>
    <dgm:cxn modelId="{A2340F8F-594A-498C-9DB0-DE85BE167F5C}" type="presOf" srcId="{6755B75A-DA2F-4942-9466-602DAA2B76D4}" destId="{35887B2D-4068-4528-BDC2-71157A6EDD4B}" srcOrd="0" destOrd="0" presId="urn:microsoft.com/office/officeart/2008/layout/VerticalCurvedList"/>
    <dgm:cxn modelId="{D327AB95-0CD2-41F1-8DA5-3C3BA2896D94}" srcId="{754914D3-2823-4D9D-9B5F-8AAE908A2791}" destId="{3F53F76E-1AB6-467C-A013-95057CC05AFB}" srcOrd="3" destOrd="0" parTransId="{0B26CED3-6F00-4FAD-9103-4CD52F00936B}" sibTransId="{E1274B80-6D67-4AE8-986B-5BB1EC77C680}"/>
    <dgm:cxn modelId="{6C12AAA9-A7FE-44EC-8AC9-383942F9847E}" srcId="{754914D3-2823-4D9D-9B5F-8AAE908A2791}" destId="{6755B75A-DA2F-4942-9466-602DAA2B76D4}" srcOrd="2" destOrd="0" parTransId="{C9E67486-D4AA-4601-A24B-52155755B0C0}" sibTransId="{CC8056C9-9B1F-44C8-BB32-4B1222D8CD4E}"/>
    <dgm:cxn modelId="{2473CCCC-9029-41B5-8809-24EBB50B24ED}" type="presOf" srcId="{F24300EC-4372-4D89-B437-9F81F6228517}" destId="{18D4A3FC-121A-44DA-BC98-3AA1F7AF75F7}" srcOrd="0" destOrd="0" presId="urn:microsoft.com/office/officeart/2008/layout/VerticalCurvedList"/>
    <dgm:cxn modelId="{1FB782C7-1650-4AA5-B261-6F9D207C04C7}" type="presParOf" srcId="{AE6139D5-D84B-4711-8A6A-A5161E022A99}" destId="{00F42187-34FD-4D8B-A449-F316E9EB9AFA}" srcOrd="0" destOrd="0" presId="urn:microsoft.com/office/officeart/2008/layout/VerticalCurvedList"/>
    <dgm:cxn modelId="{3B021F23-DB50-479F-9850-0A7FBFA42834}" type="presParOf" srcId="{00F42187-34FD-4D8B-A449-F316E9EB9AFA}" destId="{C168C53D-163A-4892-8EF0-B5326C3FF8C8}" srcOrd="0" destOrd="0" presId="urn:microsoft.com/office/officeart/2008/layout/VerticalCurvedList"/>
    <dgm:cxn modelId="{FA093109-FF2D-43A3-9848-976A1FB4410F}" type="presParOf" srcId="{C168C53D-163A-4892-8EF0-B5326C3FF8C8}" destId="{0FAB2C97-DF89-43B9-B7B2-C745E026F562}" srcOrd="0" destOrd="0" presId="urn:microsoft.com/office/officeart/2008/layout/VerticalCurvedList"/>
    <dgm:cxn modelId="{7500FE4E-C613-4BBB-9DEF-4DD1AC6E235F}" type="presParOf" srcId="{C168C53D-163A-4892-8EF0-B5326C3FF8C8}" destId="{93855F07-44CB-45DE-B464-761E63A71CD5}" srcOrd="1" destOrd="0" presId="urn:microsoft.com/office/officeart/2008/layout/VerticalCurvedList"/>
    <dgm:cxn modelId="{6340524E-08DF-441D-A998-D0786A6E441E}" type="presParOf" srcId="{C168C53D-163A-4892-8EF0-B5326C3FF8C8}" destId="{D258DE45-194F-4470-A0BE-D234AB24927B}" srcOrd="2" destOrd="0" presId="urn:microsoft.com/office/officeart/2008/layout/VerticalCurvedList"/>
    <dgm:cxn modelId="{2AA229F1-E3D0-4E05-8367-8E187D263587}" type="presParOf" srcId="{C168C53D-163A-4892-8EF0-B5326C3FF8C8}" destId="{BF8CDB65-7F63-46ED-AD6F-299BB5E410A3}" srcOrd="3" destOrd="0" presId="urn:microsoft.com/office/officeart/2008/layout/VerticalCurvedList"/>
    <dgm:cxn modelId="{4EDD7D50-0519-44CC-847C-7C77A82AF57E}" type="presParOf" srcId="{00F42187-34FD-4D8B-A449-F316E9EB9AFA}" destId="{18D4A3FC-121A-44DA-BC98-3AA1F7AF75F7}" srcOrd="1" destOrd="0" presId="urn:microsoft.com/office/officeart/2008/layout/VerticalCurvedList"/>
    <dgm:cxn modelId="{F1CBEE88-F365-4193-AE09-99410340FA03}" type="presParOf" srcId="{00F42187-34FD-4D8B-A449-F316E9EB9AFA}" destId="{9FC91D3F-B68A-4081-8869-789F14A17E93}" srcOrd="2" destOrd="0" presId="urn:microsoft.com/office/officeart/2008/layout/VerticalCurvedList"/>
    <dgm:cxn modelId="{456448D8-3182-4532-944C-DD109058206D}" type="presParOf" srcId="{9FC91D3F-B68A-4081-8869-789F14A17E93}" destId="{EF12B5F5-AB8A-4523-B395-C351AAF3CDFA}" srcOrd="0" destOrd="0" presId="urn:microsoft.com/office/officeart/2008/layout/VerticalCurvedList"/>
    <dgm:cxn modelId="{B218C337-2DBB-4188-9621-C81160DFFA81}" type="presParOf" srcId="{00F42187-34FD-4D8B-A449-F316E9EB9AFA}" destId="{5C62AF15-EA7C-4052-A05A-70AF0952DE4C}" srcOrd="3" destOrd="0" presId="urn:microsoft.com/office/officeart/2008/layout/VerticalCurvedList"/>
    <dgm:cxn modelId="{19764929-8EB5-4675-B5D2-253C1450D8D7}" type="presParOf" srcId="{00F42187-34FD-4D8B-A449-F316E9EB9AFA}" destId="{45A280BF-4905-47A2-BE7F-7176D2B4B58A}" srcOrd="4" destOrd="0" presId="urn:microsoft.com/office/officeart/2008/layout/VerticalCurvedList"/>
    <dgm:cxn modelId="{77400EA6-40AD-4846-A842-0FEB3A57F660}" type="presParOf" srcId="{45A280BF-4905-47A2-BE7F-7176D2B4B58A}" destId="{84FECD7B-556D-40CD-80FE-E856FE6C01BC}" srcOrd="0" destOrd="0" presId="urn:microsoft.com/office/officeart/2008/layout/VerticalCurvedList"/>
    <dgm:cxn modelId="{D876D77E-32B9-48C5-BB7D-B82C26347C5D}" type="presParOf" srcId="{00F42187-34FD-4D8B-A449-F316E9EB9AFA}" destId="{35887B2D-4068-4528-BDC2-71157A6EDD4B}" srcOrd="5" destOrd="0" presId="urn:microsoft.com/office/officeart/2008/layout/VerticalCurvedList"/>
    <dgm:cxn modelId="{A3C0BB9A-E117-4F81-A093-75F93C3617A6}" type="presParOf" srcId="{00F42187-34FD-4D8B-A449-F316E9EB9AFA}" destId="{990B0755-54D7-4F48-B99D-E9EEE6831819}" srcOrd="6" destOrd="0" presId="urn:microsoft.com/office/officeart/2008/layout/VerticalCurvedList"/>
    <dgm:cxn modelId="{754C2EBB-394B-42FF-96AA-795C5C29F792}" type="presParOf" srcId="{990B0755-54D7-4F48-B99D-E9EEE6831819}" destId="{2D85C60B-45A6-47F1-BDC4-779963C33EA5}" srcOrd="0" destOrd="0" presId="urn:microsoft.com/office/officeart/2008/layout/VerticalCurvedList"/>
    <dgm:cxn modelId="{87764682-BDE5-410F-A85C-426367AA4D26}" type="presParOf" srcId="{00F42187-34FD-4D8B-A449-F316E9EB9AFA}" destId="{2BBADC2B-40F9-48D3-B336-9EB1A30C5A5E}" srcOrd="7" destOrd="0" presId="urn:microsoft.com/office/officeart/2008/layout/VerticalCurvedList"/>
    <dgm:cxn modelId="{3603AC4D-1CD4-4EC5-A7C7-828584340388}" type="presParOf" srcId="{00F42187-34FD-4D8B-A449-F316E9EB9AFA}" destId="{8DF0E325-756A-4687-B366-4E99E8544F37}" srcOrd="8" destOrd="0" presId="urn:microsoft.com/office/officeart/2008/layout/VerticalCurvedList"/>
    <dgm:cxn modelId="{73F30E9A-965E-44C7-A153-8AD8B0298AEC}" type="presParOf" srcId="{8DF0E325-756A-4687-B366-4E99E8544F37}" destId="{711DE452-96C5-4C52-9CE0-216003A65B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DC246A-A092-4A82-948A-6B870B62701C}" type="doc">
      <dgm:prSet loTypeId="urn:microsoft.com/office/officeart/2005/8/layout/balance1" loCatId="relationship" qsTypeId="urn:microsoft.com/office/officeart/2005/8/quickstyle/simple1" qsCatId="simple" csTypeId="urn:microsoft.com/office/officeart/2005/8/colors/colorful4" csCatId="colorful" phldr="1"/>
      <dgm:spPr/>
      <dgm:t>
        <a:bodyPr/>
        <a:lstStyle/>
        <a:p>
          <a:endParaRPr lang="de-DE"/>
        </a:p>
      </dgm:t>
    </dgm:pt>
    <dgm:pt modelId="{DCFD7298-4C18-47F1-B7B2-F8A3EFC6C549}">
      <dgm:prSet phldrT="[Text]" custT="1"/>
      <dgm:spPr/>
      <dgm:t>
        <a:bodyPr/>
        <a:lstStyle/>
        <a:p>
          <a:r>
            <a:rPr lang="de-AT" sz="3200" dirty="0">
              <a:latin typeface="Corbel" panose="020B0503020204020204" pitchFamily="34" charset="0"/>
            </a:rPr>
            <a:t>Rhein</a:t>
          </a:r>
          <a:endParaRPr lang="de-DE" sz="3200" dirty="0">
            <a:latin typeface="Corbel" panose="020B0503020204020204" pitchFamily="34" charset="0"/>
          </a:endParaRPr>
        </a:p>
      </dgm:t>
    </dgm:pt>
    <dgm:pt modelId="{2F04D850-B883-4643-9C1C-F7992D867D76}" type="parTrans" cxnId="{4CC0A572-21CF-4EB6-B4E8-AF26549218C2}">
      <dgm:prSet/>
      <dgm:spPr/>
      <dgm:t>
        <a:bodyPr/>
        <a:lstStyle/>
        <a:p>
          <a:endParaRPr lang="de-DE"/>
        </a:p>
      </dgm:t>
    </dgm:pt>
    <dgm:pt modelId="{B5290A76-3CA0-47D6-B85D-D1A3D1FB6DA5}" type="sibTrans" cxnId="{4CC0A572-21CF-4EB6-B4E8-AF26549218C2}">
      <dgm:prSet/>
      <dgm:spPr/>
      <dgm:t>
        <a:bodyPr/>
        <a:lstStyle/>
        <a:p>
          <a:endParaRPr lang="de-DE"/>
        </a:p>
      </dgm:t>
    </dgm:pt>
    <dgm:pt modelId="{809E02EB-F23B-4A5D-AF12-E023F20BF749}">
      <dgm:prSet phldrT="[Text]" custT="1"/>
      <dgm:spPr/>
      <dgm:t>
        <a:bodyPr/>
        <a:lstStyle/>
        <a:p>
          <a:r>
            <a:rPr lang="de-AT" sz="3200">
              <a:latin typeface="Corbel" panose="020B0503020204020204" pitchFamily="34" charset="0"/>
            </a:rPr>
            <a:t>Donau</a:t>
          </a:r>
          <a:endParaRPr lang="de-DE" sz="3200" dirty="0">
            <a:latin typeface="Corbel" panose="020B0503020204020204" pitchFamily="34" charset="0"/>
          </a:endParaRPr>
        </a:p>
      </dgm:t>
    </dgm:pt>
    <dgm:pt modelId="{DCC72612-A74F-47F9-83EC-D689D34DB55E}" type="parTrans" cxnId="{38817A43-2D26-44EF-88AB-A7454682D803}">
      <dgm:prSet/>
      <dgm:spPr/>
      <dgm:t>
        <a:bodyPr/>
        <a:lstStyle/>
        <a:p>
          <a:endParaRPr lang="de-DE"/>
        </a:p>
      </dgm:t>
    </dgm:pt>
    <dgm:pt modelId="{FCFC4024-3C28-42C0-8FFD-9C504D070950}" type="sibTrans" cxnId="{38817A43-2D26-44EF-88AB-A7454682D803}">
      <dgm:prSet/>
      <dgm:spPr/>
      <dgm:t>
        <a:bodyPr/>
        <a:lstStyle/>
        <a:p>
          <a:endParaRPr lang="de-DE"/>
        </a:p>
      </dgm:t>
    </dgm:pt>
    <dgm:pt modelId="{A0A535CE-5FFA-49E4-B086-05D7EDB2306D}">
      <dgm:prSet phldrT="[Text]"/>
      <dgm:spPr/>
      <dgm:t>
        <a:bodyPr/>
        <a:lstStyle/>
        <a:p>
          <a:r>
            <a:rPr lang="de-AT" dirty="0">
              <a:latin typeface="Corbel" panose="020B0503020204020204" pitchFamily="34" charset="0"/>
            </a:rPr>
            <a:t>25 Mrd. tkm Transportleistung (2017)</a:t>
          </a:r>
          <a:endParaRPr lang="de-DE" dirty="0">
            <a:latin typeface="Corbel" panose="020B0503020204020204" pitchFamily="34" charset="0"/>
          </a:endParaRPr>
        </a:p>
      </dgm:t>
    </dgm:pt>
    <dgm:pt modelId="{3BFC17EA-5917-4A92-8854-AE234AD3FF3A}" type="parTrans" cxnId="{B6149B42-918D-409A-B615-C4D53BC41784}">
      <dgm:prSet/>
      <dgm:spPr/>
      <dgm:t>
        <a:bodyPr/>
        <a:lstStyle/>
        <a:p>
          <a:endParaRPr lang="de-DE"/>
        </a:p>
      </dgm:t>
    </dgm:pt>
    <dgm:pt modelId="{87856761-18D4-4FC4-9613-F397C1B9D0B6}" type="sibTrans" cxnId="{B6149B42-918D-409A-B615-C4D53BC41784}">
      <dgm:prSet/>
      <dgm:spPr/>
      <dgm:t>
        <a:bodyPr/>
        <a:lstStyle/>
        <a:p>
          <a:endParaRPr lang="de-DE"/>
        </a:p>
      </dgm:t>
    </dgm:pt>
    <dgm:pt modelId="{0B26DF00-566F-4A11-9666-9D343E7953DC}">
      <dgm:prSet phldrT="[Text]"/>
      <dgm:spPr/>
      <dgm:t>
        <a:bodyPr/>
        <a:lstStyle/>
        <a:p>
          <a:r>
            <a:rPr lang="de-AT" dirty="0">
              <a:latin typeface="Corbel" panose="020B0503020204020204" pitchFamily="34" charset="0"/>
            </a:rPr>
            <a:t>39 Mio. t Transportvolumen (2017)</a:t>
          </a:r>
          <a:endParaRPr lang="de-DE" dirty="0">
            <a:latin typeface="Corbel" panose="020B0503020204020204" pitchFamily="34" charset="0"/>
          </a:endParaRPr>
        </a:p>
      </dgm:t>
    </dgm:pt>
    <dgm:pt modelId="{6769EF10-1F30-4E6F-A226-7257629F67B1}" type="parTrans" cxnId="{DBE52048-7ED0-4C48-A63E-112958F9B832}">
      <dgm:prSet/>
      <dgm:spPr/>
      <dgm:t>
        <a:bodyPr/>
        <a:lstStyle/>
        <a:p>
          <a:endParaRPr lang="de-DE"/>
        </a:p>
      </dgm:t>
    </dgm:pt>
    <dgm:pt modelId="{70E883F6-BB38-4A65-9F5F-1881EF2A0FFE}" type="sibTrans" cxnId="{DBE52048-7ED0-4C48-A63E-112958F9B832}">
      <dgm:prSet/>
      <dgm:spPr/>
      <dgm:t>
        <a:bodyPr/>
        <a:lstStyle/>
        <a:p>
          <a:endParaRPr lang="de-DE"/>
        </a:p>
      </dgm:t>
    </dgm:pt>
    <dgm:pt modelId="{26CA5E23-015E-41CC-B7E4-4D0BDE20CABB}">
      <dgm:prSet phldrT="[Text]"/>
      <dgm:spPr/>
      <dgm:t>
        <a:bodyPr/>
        <a:lstStyle/>
        <a:p>
          <a:r>
            <a:rPr lang="de-AT" dirty="0">
              <a:latin typeface="Corbel" panose="020B0503020204020204" pitchFamily="34" charset="0"/>
            </a:rPr>
            <a:t>2.414 km Länge</a:t>
          </a:r>
          <a:endParaRPr lang="de-DE" dirty="0">
            <a:latin typeface="Corbel" panose="020B0503020204020204" pitchFamily="34" charset="0"/>
          </a:endParaRPr>
        </a:p>
      </dgm:t>
    </dgm:pt>
    <dgm:pt modelId="{9581F79B-85EC-4444-B5BA-A8B6F4B470A0}" type="parTrans" cxnId="{85474977-54C2-4D30-83D8-91C0DE4C0955}">
      <dgm:prSet/>
      <dgm:spPr/>
      <dgm:t>
        <a:bodyPr/>
        <a:lstStyle/>
        <a:p>
          <a:endParaRPr lang="de-DE"/>
        </a:p>
      </dgm:t>
    </dgm:pt>
    <dgm:pt modelId="{0347DE37-52EE-4D77-A80B-F6052FA41FF8}" type="sibTrans" cxnId="{85474977-54C2-4D30-83D8-91C0DE4C0955}">
      <dgm:prSet/>
      <dgm:spPr/>
      <dgm:t>
        <a:bodyPr/>
        <a:lstStyle/>
        <a:p>
          <a:endParaRPr lang="de-DE"/>
        </a:p>
      </dgm:t>
    </dgm:pt>
    <dgm:pt modelId="{0CBBED73-1191-475F-9AD2-B880121F62D4}">
      <dgm:prSet phldrT="[Text]"/>
      <dgm:spPr/>
      <dgm:t>
        <a:bodyPr/>
        <a:lstStyle/>
        <a:p>
          <a:r>
            <a:rPr lang="de-AT" dirty="0">
              <a:latin typeface="Corbel" panose="020B0503020204020204" pitchFamily="34" charset="0"/>
            </a:rPr>
            <a:t>885 km Länge</a:t>
          </a:r>
          <a:endParaRPr lang="de-DE" dirty="0">
            <a:latin typeface="Corbel" panose="020B0503020204020204" pitchFamily="34" charset="0"/>
          </a:endParaRPr>
        </a:p>
      </dgm:t>
    </dgm:pt>
    <dgm:pt modelId="{54065B23-45AC-49DF-B127-B8D87B9188CB}" type="parTrans" cxnId="{FF320351-B842-4D17-8035-FE9B33F85D9C}">
      <dgm:prSet/>
      <dgm:spPr/>
      <dgm:t>
        <a:bodyPr/>
        <a:lstStyle/>
        <a:p>
          <a:endParaRPr lang="de-DE"/>
        </a:p>
      </dgm:t>
    </dgm:pt>
    <dgm:pt modelId="{513EC4D0-9330-47D1-BC9B-F4EAB47AFBD0}" type="sibTrans" cxnId="{FF320351-B842-4D17-8035-FE9B33F85D9C}">
      <dgm:prSet/>
      <dgm:spPr/>
      <dgm:t>
        <a:bodyPr/>
        <a:lstStyle/>
        <a:p>
          <a:endParaRPr lang="de-DE"/>
        </a:p>
      </dgm:t>
    </dgm:pt>
    <dgm:pt modelId="{FF693843-6A31-4A02-AF84-106F993AA19E}">
      <dgm:prSet phldrT="[Text]"/>
      <dgm:spPr/>
      <dgm:t>
        <a:bodyPr/>
        <a:lstStyle/>
        <a:p>
          <a:r>
            <a:rPr lang="de-AT" dirty="0">
              <a:latin typeface="Corbel" panose="020B0503020204020204" pitchFamily="34" charset="0"/>
            </a:rPr>
            <a:t>186 Mio. t Transportvolumen (2017)</a:t>
          </a:r>
          <a:endParaRPr lang="de-DE" dirty="0">
            <a:latin typeface="Corbel" panose="020B0503020204020204" pitchFamily="34" charset="0"/>
          </a:endParaRPr>
        </a:p>
      </dgm:t>
    </dgm:pt>
    <dgm:pt modelId="{8497E061-2C93-48E1-9CE6-2177F56A934B}" type="parTrans" cxnId="{CFC299E5-5534-4796-91D0-DA4C25B85BF2}">
      <dgm:prSet/>
      <dgm:spPr/>
      <dgm:t>
        <a:bodyPr/>
        <a:lstStyle/>
        <a:p>
          <a:endParaRPr lang="de-DE"/>
        </a:p>
      </dgm:t>
    </dgm:pt>
    <dgm:pt modelId="{A04416E3-82B8-4597-91FE-F901391923B4}" type="sibTrans" cxnId="{CFC299E5-5534-4796-91D0-DA4C25B85BF2}">
      <dgm:prSet/>
      <dgm:spPr/>
      <dgm:t>
        <a:bodyPr/>
        <a:lstStyle/>
        <a:p>
          <a:endParaRPr lang="de-DE"/>
        </a:p>
      </dgm:t>
    </dgm:pt>
    <dgm:pt modelId="{B9FB2AD2-3655-43CD-A02B-2362EBC15436}">
      <dgm:prSet phldrT="[Text]"/>
      <dgm:spPr/>
      <dgm:t>
        <a:bodyPr/>
        <a:lstStyle/>
        <a:p>
          <a:r>
            <a:rPr lang="de-AT" dirty="0">
              <a:latin typeface="Corbel" panose="020B0503020204020204" pitchFamily="34" charset="0"/>
            </a:rPr>
            <a:t>40 Mrd. tkm Transportleistung (2017)</a:t>
          </a:r>
          <a:endParaRPr lang="de-DE" dirty="0">
            <a:latin typeface="Corbel" panose="020B0503020204020204" pitchFamily="34" charset="0"/>
          </a:endParaRPr>
        </a:p>
      </dgm:t>
    </dgm:pt>
    <dgm:pt modelId="{A20939AC-E51D-42B1-9C13-3C4620ADA671}" type="sibTrans" cxnId="{C5EF1E8A-B3CE-49E1-96AA-141365FE20F3}">
      <dgm:prSet/>
      <dgm:spPr/>
      <dgm:t>
        <a:bodyPr/>
        <a:lstStyle/>
        <a:p>
          <a:endParaRPr lang="de-DE"/>
        </a:p>
      </dgm:t>
    </dgm:pt>
    <dgm:pt modelId="{3F9CE97C-8E3B-47FD-871C-DD6DC67B8AA9}" type="parTrans" cxnId="{C5EF1E8A-B3CE-49E1-96AA-141365FE20F3}">
      <dgm:prSet/>
      <dgm:spPr/>
      <dgm:t>
        <a:bodyPr/>
        <a:lstStyle/>
        <a:p>
          <a:endParaRPr lang="de-DE"/>
        </a:p>
      </dgm:t>
    </dgm:pt>
    <dgm:pt modelId="{D412558C-D594-4B0C-BF6D-C3606247C4F2}" type="pres">
      <dgm:prSet presAssocID="{B4DC246A-A092-4A82-948A-6B870B62701C}" presName="outerComposite" presStyleCnt="0">
        <dgm:presLayoutVars>
          <dgm:chMax val="2"/>
          <dgm:animLvl val="lvl"/>
          <dgm:resizeHandles val="exact"/>
        </dgm:presLayoutVars>
      </dgm:prSet>
      <dgm:spPr/>
    </dgm:pt>
    <dgm:pt modelId="{1757371F-DE55-40EB-AB4C-16A97CD5B52D}" type="pres">
      <dgm:prSet presAssocID="{B4DC246A-A092-4A82-948A-6B870B62701C}" presName="dummyMaxCanvas" presStyleCnt="0"/>
      <dgm:spPr/>
    </dgm:pt>
    <dgm:pt modelId="{5C4C3607-3C05-4AD5-9BBF-70E57E6B294C}" type="pres">
      <dgm:prSet presAssocID="{B4DC246A-A092-4A82-948A-6B870B62701C}" presName="parentComposite" presStyleCnt="0"/>
      <dgm:spPr/>
    </dgm:pt>
    <dgm:pt modelId="{7AF45921-098D-49FA-B6BF-6248986F24DB}" type="pres">
      <dgm:prSet presAssocID="{B4DC246A-A092-4A82-948A-6B870B62701C}" presName="parent1" presStyleLbl="alignAccFollowNode1" presStyleIdx="0" presStyleCnt="4">
        <dgm:presLayoutVars>
          <dgm:chMax val="4"/>
        </dgm:presLayoutVars>
      </dgm:prSet>
      <dgm:spPr/>
    </dgm:pt>
    <dgm:pt modelId="{D419CE71-8B5A-4DED-880F-CD92FA10745E}" type="pres">
      <dgm:prSet presAssocID="{B4DC246A-A092-4A82-948A-6B870B62701C}" presName="parent2" presStyleLbl="alignAccFollowNode1" presStyleIdx="1" presStyleCnt="4">
        <dgm:presLayoutVars>
          <dgm:chMax val="4"/>
        </dgm:presLayoutVars>
      </dgm:prSet>
      <dgm:spPr/>
    </dgm:pt>
    <dgm:pt modelId="{E9160845-A5D6-4980-9FEF-3BE967663A46}" type="pres">
      <dgm:prSet presAssocID="{B4DC246A-A092-4A82-948A-6B870B62701C}" presName="childrenComposite" presStyleCnt="0"/>
      <dgm:spPr/>
    </dgm:pt>
    <dgm:pt modelId="{7A666D95-BD60-49EF-9B1C-33B68F8957D8}" type="pres">
      <dgm:prSet presAssocID="{B4DC246A-A092-4A82-948A-6B870B62701C}" presName="dummyMaxCanvas_ChildArea" presStyleCnt="0"/>
      <dgm:spPr/>
    </dgm:pt>
    <dgm:pt modelId="{FF333616-CA93-4092-857F-A858151F63DA}" type="pres">
      <dgm:prSet presAssocID="{B4DC246A-A092-4A82-948A-6B870B62701C}" presName="fulcrum" presStyleLbl="alignAccFollowNode1" presStyleIdx="2" presStyleCnt="4"/>
      <dgm:spPr/>
    </dgm:pt>
    <dgm:pt modelId="{9385975F-E616-4EAD-9757-CAAF016B27C5}" type="pres">
      <dgm:prSet presAssocID="{B4DC246A-A092-4A82-948A-6B870B62701C}" presName="balance_33" presStyleLbl="alignAccFollowNode1" presStyleIdx="3" presStyleCnt="4">
        <dgm:presLayoutVars>
          <dgm:bulletEnabled val="1"/>
        </dgm:presLayoutVars>
      </dgm:prSet>
      <dgm:spPr/>
    </dgm:pt>
    <dgm:pt modelId="{369102D2-E896-4220-AA26-30AEEA3984E7}" type="pres">
      <dgm:prSet presAssocID="{B4DC246A-A092-4A82-948A-6B870B62701C}" presName="right_33_1" presStyleLbl="node1" presStyleIdx="0" presStyleCnt="6">
        <dgm:presLayoutVars>
          <dgm:bulletEnabled val="1"/>
        </dgm:presLayoutVars>
      </dgm:prSet>
      <dgm:spPr/>
    </dgm:pt>
    <dgm:pt modelId="{D21D6685-5537-4F9A-954E-721AEC33646E}" type="pres">
      <dgm:prSet presAssocID="{B4DC246A-A092-4A82-948A-6B870B62701C}" presName="right_33_2" presStyleLbl="node1" presStyleIdx="1" presStyleCnt="6">
        <dgm:presLayoutVars>
          <dgm:bulletEnabled val="1"/>
        </dgm:presLayoutVars>
      </dgm:prSet>
      <dgm:spPr/>
    </dgm:pt>
    <dgm:pt modelId="{56201B6E-E475-4DD3-ABC4-C4B967AD9553}" type="pres">
      <dgm:prSet presAssocID="{B4DC246A-A092-4A82-948A-6B870B62701C}" presName="right_33_3" presStyleLbl="node1" presStyleIdx="2" presStyleCnt="6">
        <dgm:presLayoutVars>
          <dgm:bulletEnabled val="1"/>
        </dgm:presLayoutVars>
      </dgm:prSet>
      <dgm:spPr/>
    </dgm:pt>
    <dgm:pt modelId="{970A4470-1DCC-4619-872B-FC0FA31BBB5F}" type="pres">
      <dgm:prSet presAssocID="{B4DC246A-A092-4A82-948A-6B870B62701C}" presName="left_33_1" presStyleLbl="node1" presStyleIdx="3" presStyleCnt="6">
        <dgm:presLayoutVars>
          <dgm:bulletEnabled val="1"/>
        </dgm:presLayoutVars>
      </dgm:prSet>
      <dgm:spPr/>
    </dgm:pt>
    <dgm:pt modelId="{14735DB4-D7F5-46CE-BE5B-F5097F2C8678}" type="pres">
      <dgm:prSet presAssocID="{B4DC246A-A092-4A82-948A-6B870B62701C}" presName="left_33_2" presStyleLbl="node1" presStyleIdx="4" presStyleCnt="6">
        <dgm:presLayoutVars>
          <dgm:bulletEnabled val="1"/>
        </dgm:presLayoutVars>
      </dgm:prSet>
      <dgm:spPr/>
    </dgm:pt>
    <dgm:pt modelId="{17FE4853-7D03-4569-B540-7E81B88AC126}" type="pres">
      <dgm:prSet presAssocID="{B4DC246A-A092-4A82-948A-6B870B62701C}" presName="left_33_3" presStyleLbl="node1" presStyleIdx="5" presStyleCnt="6">
        <dgm:presLayoutVars>
          <dgm:bulletEnabled val="1"/>
        </dgm:presLayoutVars>
      </dgm:prSet>
      <dgm:spPr/>
    </dgm:pt>
  </dgm:ptLst>
  <dgm:cxnLst>
    <dgm:cxn modelId="{225B0501-51D9-4B4D-95BE-93AD9FFB05C7}" type="presOf" srcId="{B9FB2AD2-3655-43CD-A02B-2362EBC15436}" destId="{970A4470-1DCC-4619-872B-FC0FA31BBB5F}" srcOrd="0" destOrd="0" presId="urn:microsoft.com/office/officeart/2005/8/layout/balance1"/>
    <dgm:cxn modelId="{05A21224-11C0-4E87-8BE3-44B670FFA1D9}" type="presOf" srcId="{FF693843-6A31-4A02-AF84-106F993AA19E}" destId="{14735DB4-D7F5-46CE-BE5B-F5097F2C8678}" srcOrd="0" destOrd="0" presId="urn:microsoft.com/office/officeart/2005/8/layout/balance1"/>
    <dgm:cxn modelId="{B6149B42-918D-409A-B615-C4D53BC41784}" srcId="{809E02EB-F23B-4A5D-AF12-E023F20BF749}" destId="{A0A535CE-5FFA-49E4-B086-05D7EDB2306D}" srcOrd="0" destOrd="0" parTransId="{3BFC17EA-5917-4A92-8854-AE234AD3FF3A}" sibTransId="{87856761-18D4-4FC4-9613-F397C1B9D0B6}"/>
    <dgm:cxn modelId="{38817A43-2D26-44EF-88AB-A7454682D803}" srcId="{B4DC246A-A092-4A82-948A-6B870B62701C}" destId="{809E02EB-F23B-4A5D-AF12-E023F20BF749}" srcOrd="1" destOrd="0" parTransId="{DCC72612-A74F-47F9-83EC-D689D34DB55E}" sibTransId="{FCFC4024-3C28-42C0-8FFD-9C504D070950}"/>
    <dgm:cxn modelId="{DBE52048-7ED0-4C48-A63E-112958F9B832}" srcId="{809E02EB-F23B-4A5D-AF12-E023F20BF749}" destId="{0B26DF00-566F-4A11-9666-9D343E7953DC}" srcOrd="1" destOrd="0" parTransId="{6769EF10-1F30-4E6F-A226-7257629F67B1}" sibTransId="{70E883F6-BB38-4A65-9F5F-1881EF2A0FFE}"/>
    <dgm:cxn modelId="{34B58D6E-EEE8-4DCC-855A-DD9FB544D49E}" type="presOf" srcId="{DCFD7298-4C18-47F1-B7B2-F8A3EFC6C549}" destId="{7AF45921-098D-49FA-B6BF-6248986F24DB}" srcOrd="0" destOrd="0" presId="urn:microsoft.com/office/officeart/2005/8/layout/balance1"/>
    <dgm:cxn modelId="{FF320351-B842-4D17-8035-FE9B33F85D9C}" srcId="{DCFD7298-4C18-47F1-B7B2-F8A3EFC6C549}" destId="{0CBBED73-1191-475F-9AD2-B880121F62D4}" srcOrd="2" destOrd="0" parTransId="{54065B23-45AC-49DF-B127-B8D87B9188CB}" sibTransId="{513EC4D0-9330-47D1-BC9B-F4EAB47AFBD0}"/>
    <dgm:cxn modelId="{4CC0A572-21CF-4EB6-B4E8-AF26549218C2}" srcId="{B4DC246A-A092-4A82-948A-6B870B62701C}" destId="{DCFD7298-4C18-47F1-B7B2-F8A3EFC6C549}" srcOrd="0" destOrd="0" parTransId="{2F04D850-B883-4643-9C1C-F7992D867D76}" sibTransId="{B5290A76-3CA0-47D6-B85D-D1A3D1FB6DA5}"/>
    <dgm:cxn modelId="{C05E5A73-AB1D-48A0-87BC-A7B8BE36803E}" type="presOf" srcId="{0B26DF00-566F-4A11-9666-9D343E7953DC}" destId="{D21D6685-5537-4F9A-954E-721AEC33646E}" srcOrd="0" destOrd="0" presId="urn:microsoft.com/office/officeart/2005/8/layout/balance1"/>
    <dgm:cxn modelId="{85474977-54C2-4D30-83D8-91C0DE4C0955}" srcId="{809E02EB-F23B-4A5D-AF12-E023F20BF749}" destId="{26CA5E23-015E-41CC-B7E4-4D0BDE20CABB}" srcOrd="2" destOrd="0" parTransId="{9581F79B-85EC-4444-B5BA-A8B6F4B470A0}" sibTransId="{0347DE37-52EE-4D77-A80B-F6052FA41FF8}"/>
    <dgm:cxn modelId="{8DD1F97C-9C53-4702-89D2-3925C95104F1}" type="presOf" srcId="{B4DC246A-A092-4A82-948A-6B870B62701C}" destId="{D412558C-D594-4B0C-BF6D-C3606247C4F2}" srcOrd="0" destOrd="0" presId="urn:microsoft.com/office/officeart/2005/8/layout/balance1"/>
    <dgm:cxn modelId="{DE52F187-E5F9-40C3-BDCA-995B853ECE6A}" type="presOf" srcId="{A0A535CE-5FFA-49E4-B086-05D7EDB2306D}" destId="{369102D2-E896-4220-AA26-30AEEA3984E7}" srcOrd="0" destOrd="0" presId="urn:microsoft.com/office/officeart/2005/8/layout/balance1"/>
    <dgm:cxn modelId="{C5EF1E8A-B3CE-49E1-96AA-141365FE20F3}" srcId="{DCFD7298-4C18-47F1-B7B2-F8A3EFC6C549}" destId="{B9FB2AD2-3655-43CD-A02B-2362EBC15436}" srcOrd="0" destOrd="0" parTransId="{3F9CE97C-8E3B-47FD-871C-DD6DC67B8AA9}" sibTransId="{A20939AC-E51D-42B1-9C13-3C4620ADA671}"/>
    <dgm:cxn modelId="{40AD54AC-8BC6-4FE4-9931-3E5771DB7C76}" type="presOf" srcId="{0CBBED73-1191-475F-9AD2-B880121F62D4}" destId="{17FE4853-7D03-4569-B540-7E81B88AC126}" srcOrd="0" destOrd="0" presId="urn:microsoft.com/office/officeart/2005/8/layout/balance1"/>
    <dgm:cxn modelId="{3AA1ABAF-A2E9-4660-A63E-D6ABC9DF0863}" type="presOf" srcId="{809E02EB-F23B-4A5D-AF12-E023F20BF749}" destId="{D419CE71-8B5A-4DED-880F-CD92FA10745E}" srcOrd="0" destOrd="0" presId="urn:microsoft.com/office/officeart/2005/8/layout/balance1"/>
    <dgm:cxn modelId="{0196ADD4-1407-4C35-8CED-86E188FB3250}" type="presOf" srcId="{26CA5E23-015E-41CC-B7E4-4D0BDE20CABB}" destId="{56201B6E-E475-4DD3-ABC4-C4B967AD9553}" srcOrd="0" destOrd="0" presId="urn:microsoft.com/office/officeart/2005/8/layout/balance1"/>
    <dgm:cxn modelId="{CFC299E5-5534-4796-91D0-DA4C25B85BF2}" srcId="{DCFD7298-4C18-47F1-B7B2-F8A3EFC6C549}" destId="{FF693843-6A31-4A02-AF84-106F993AA19E}" srcOrd="1" destOrd="0" parTransId="{8497E061-2C93-48E1-9CE6-2177F56A934B}" sibTransId="{A04416E3-82B8-4597-91FE-F901391923B4}"/>
    <dgm:cxn modelId="{553D321B-9F41-4DE4-B58F-7D909C1F406D}" type="presParOf" srcId="{D412558C-D594-4B0C-BF6D-C3606247C4F2}" destId="{1757371F-DE55-40EB-AB4C-16A97CD5B52D}" srcOrd="0" destOrd="0" presId="urn:microsoft.com/office/officeart/2005/8/layout/balance1"/>
    <dgm:cxn modelId="{E0B51DE0-8DFF-406A-8B2D-D5F27C99026B}" type="presParOf" srcId="{D412558C-D594-4B0C-BF6D-C3606247C4F2}" destId="{5C4C3607-3C05-4AD5-9BBF-70E57E6B294C}" srcOrd="1" destOrd="0" presId="urn:microsoft.com/office/officeart/2005/8/layout/balance1"/>
    <dgm:cxn modelId="{DF5B370A-6BE3-4043-A7E2-14BF72FBFA0D}" type="presParOf" srcId="{5C4C3607-3C05-4AD5-9BBF-70E57E6B294C}" destId="{7AF45921-098D-49FA-B6BF-6248986F24DB}" srcOrd="0" destOrd="0" presId="urn:microsoft.com/office/officeart/2005/8/layout/balance1"/>
    <dgm:cxn modelId="{DCA0C93A-79A6-4A4E-B82B-8ED8DFAD79A2}" type="presParOf" srcId="{5C4C3607-3C05-4AD5-9BBF-70E57E6B294C}" destId="{D419CE71-8B5A-4DED-880F-CD92FA10745E}" srcOrd="1" destOrd="0" presId="urn:microsoft.com/office/officeart/2005/8/layout/balance1"/>
    <dgm:cxn modelId="{7F19D741-AE17-4827-8723-E32E36082677}" type="presParOf" srcId="{D412558C-D594-4B0C-BF6D-C3606247C4F2}" destId="{E9160845-A5D6-4980-9FEF-3BE967663A46}" srcOrd="2" destOrd="0" presId="urn:microsoft.com/office/officeart/2005/8/layout/balance1"/>
    <dgm:cxn modelId="{D5570D1A-9DA5-48CB-909F-63C969918891}" type="presParOf" srcId="{E9160845-A5D6-4980-9FEF-3BE967663A46}" destId="{7A666D95-BD60-49EF-9B1C-33B68F8957D8}" srcOrd="0" destOrd="0" presId="urn:microsoft.com/office/officeart/2005/8/layout/balance1"/>
    <dgm:cxn modelId="{798B881B-FF16-4E42-9D86-4A1A6F986FC3}" type="presParOf" srcId="{E9160845-A5D6-4980-9FEF-3BE967663A46}" destId="{FF333616-CA93-4092-857F-A858151F63DA}" srcOrd="1" destOrd="0" presId="urn:microsoft.com/office/officeart/2005/8/layout/balance1"/>
    <dgm:cxn modelId="{7755C1DC-0D86-4737-A2D6-7B07446A9931}" type="presParOf" srcId="{E9160845-A5D6-4980-9FEF-3BE967663A46}" destId="{9385975F-E616-4EAD-9757-CAAF016B27C5}" srcOrd="2" destOrd="0" presId="urn:microsoft.com/office/officeart/2005/8/layout/balance1"/>
    <dgm:cxn modelId="{3D44CD57-9122-4E27-8025-35870272490B}" type="presParOf" srcId="{E9160845-A5D6-4980-9FEF-3BE967663A46}" destId="{369102D2-E896-4220-AA26-30AEEA3984E7}" srcOrd="3" destOrd="0" presId="urn:microsoft.com/office/officeart/2005/8/layout/balance1"/>
    <dgm:cxn modelId="{E216A3C2-757D-4F62-AE48-7CD744679116}" type="presParOf" srcId="{E9160845-A5D6-4980-9FEF-3BE967663A46}" destId="{D21D6685-5537-4F9A-954E-721AEC33646E}" srcOrd="4" destOrd="0" presId="urn:microsoft.com/office/officeart/2005/8/layout/balance1"/>
    <dgm:cxn modelId="{0315B028-3675-4552-81D9-FD13B4A683FE}" type="presParOf" srcId="{E9160845-A5D6-4980-9FEF-3BE967663A46}" destId="{56201B6E-E475-4DD3-ABC4-C4B967AD9553}" srcOrd="5" destOrd="0" presId="urn:microsoft.com/office/officeart/2005/8/layout/balance1"/>
    <dgm:cxn modelId="{DFC32EBA-89DD-41AB-8765-228624620060}" type="presParOf" srcId="{E9160845-A5D6-4980-9FEF-3BE967663A46}" destId="{970A4470-1DCC-4619-872B-FC0FA31BBB5F}" srcOrd="6" destOrd="0" presId="urn:microsoft.com/office/officeart/2005/8/layout/balance1"/>
    <dgm:cxn modelId="{A5882E64-962A-481B-AF78-9843DCB680B7}" type="presParOf" srcId="{E9160845-A5D6-4980-9FEF-3BE967663A46}" destId="{14735DB4-D7F5-46CE-BE5B-F5097F2C8678}" srcOrd="7" destOrd="0" presId="urn:microsoft.com/office/officeart/2005/8/layout/balance1"/>
    <dgm:cxn modelId="{FC12605A-0BD8-4DEC-8ECA-8D38FCF89846}" type="presParOf" srcId="{E9160845-A5D6-4980-9FEF-3BE967663A46}" destId="{17FE4853-7D03-4569-B540-7E81B88AC126}"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Wasserstraßen in Europa</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 Donau</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AE8DA1A1-506D-4233-A64B-5DB7DC8E67F1}">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Rhein-Main-Donau Korridor</a:t>
          </a:r>
        </a:p>
      </dsp:txBody>
      <dsp:txXfrm>
        <a:off x="797943" y="2132617"/>
        <a:ext cx="4549105" cy="609274"/>
      </dsp:txXfrm>
    </dsp:sp>
    <dsp:sp modelId="{2D85C60B-45A6-47F1-BDC4-779963C33EA5}">
      <dsp:nvSpPr>
        <dsp:cNvPr id="0" name=""/>
        <dsp:cNvSpPr/>
      </dsp:nvSpPr>
      <dsp:spPr>
        <a:xfrm>
          <a:off x="417147" y="205645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C1CBA3EF-4B04-4848-9952-ECB0F5AA8B16}">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 Rhein</a:t>
          </a:r>
        </a:p>
      </dsp:txBody>
      <dsp:txXfrm>
        <a:off x="448632" y="3046687"/>
        <a:ext cx="4898416" cy="609274"/>
      </dsp:txXfrm>
    </dsp:sp>
    <dsp:sp modelId="{711DE452-96C5-4C52-9CE0-216003A65B07}">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Wasserstraßen in Europa</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 Donau</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478FA880-9AF8-480F-9517-2ED0F5B953F6}">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Rhein-Main-Donau Korridor</a:t>
          </a:r>
        </a:p>
      </dsp:txBody>
      <dsp:txXfrm>
        <a:off x="797943" y="2132617"/>
        <a:ext cx="4549105" cy="609274"/>
      </dsp:txXfrm>
    </dsp:sp>
    <dsp:sp modelId="{2D85C60B-45A6-47F1-BDC4-779963C33EA5}">
      <dsp:nvSpPr>
        <dsp:cNvPr id="0" name=""/>
        <dsp:cNvSpPr/>
      </dsp:nvSpPr>
      <dsp:spPr>
        <a:xfrm>
          <a:off x="417147" y="205645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6816585-3886-4346-BD3A-72900049588A}">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 Rhein</a:t>
          </a:r>
        </a:p>
      </dsp:txBody>
      <dsp:txXfrm>
        <a:off x="448632" y="3046687"/>
        <a:ext cx="4898416" cy="609274"/>
      </dsp:txXfrm>
    </dsp:sp>
    <dsp:sp modelId="{711DE452-96C5-4C52-9CE0-216003A65B07}">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DE16B-8658-457A-A1CB-5AD6056389C6}">
      <dsp:nvSpPr>
        <dsp:cNvPr id="0" name=""/>
        <dsp:cNvSpPr/>
      </dsp:nvSpPr>
      <dsp:spPr>
        <a:xfrm>
          <a:off x="740663" y="908572"/>
          <a:ext cx="7159752" cy="3700116"/>
        </a:xfrm>
        <a:prstGeom prst="rect">
          <a:avLst/>
        </a:prstGeom>
        <a:solidFill>
          <a:schemeClr val="accent1">
            <a:tint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703CDB-2442-4D66-96CF-02384AE8FB86}">
      <dsp:nvSpPr>
        <dsp:cNvPr id="0" name=""/>
        <dsp:cNvSpPr/>
      </dsp:nvSpPr>
      <dsp:spPr>
        <a:xfrm>
          <a:off x="954633" y="1341305"/>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de-AT" sz="1800" kern="1200">
              <a:latin typeface="Corbel" panose="020B0503020204020204" pitchFamily="34" charset="0"/>
            </a:rPr>
            <a:t>Niedrige Transportkosten</a:t>
          </a:r>
          <a:br>
            <a:rPr lang="de-AT" sz="1800" kern="1200">
              <a:latin typeface="Corbel" panose="020B0503020204020204" pitchFamily="34" charset="0"/>
            </a:rPr>
          </a:br>
          <a:br>
            <a:rPr lang="de-AT" sz="1800" kern="1200">
              <a:latin typeface="Corbel" panose="020B0503020204020204" pitchFamily="34" charset="0"/>
            </a:rPr>
          </a:br>
          <a:r>
            <a:rPr lang="de-AT" sz="1800" kern="1200">
              <a:latin typeface="Corbel" panose="020B0503020204020204" pitchFamily="34" charset="0"/>
            </a:rPr>
            <a:t>Massenleistungsfähigkeit</a:t>
          </a:r>
          <a:br>
            <a:rPr lang="de-AT" sz="1800" kern="1200">
              <a:latin typeface="Corbel" panose="020B0503020204020204" pitchFamily="34" charset="0"/>
            </a:rPr>
          </a:br>
          <a:br>
            <a:rPr lang="de-AT" sz="1800" kern="1200">
              <a:latin typeface="Corbel" panose="020B0503020204020204" pitchFamily="34" charset="0"/>
            </a:rPr>
          </a:br>
          <a:r>
            <a:rPr lang="de-AT" sz="1800" kern="1200">
              <a:latin typeface="Corbel" panose="020B0503020204020204" pitchFamily="34" charset="0"/>
            </a:rPr>
            <a:t>Umweltfreundlichkeit</a:t>
          </a:r>
          <a:br>
            <a:rPr lang="de-AT" sz="1800" kern="1200">
              <a:latin typeface="Corbel" panose="020B0503020204020204" pitchFamily="34" charset="0"/>
            </a:rPr>
          </a:br>
          <a:br>
            <a:rPr lang="de-AT" sz="1800" kern="1200">
              <a:latin typeface="Corbel" panose="020B0503020204020204" pitchFamily="34" charset="0"/>
            </a:rPr>
          </a:br>
          <a:r>
            <a:rPr lang="de-AT" sz="1800" kern="1200">
              <a:latin typeface="Corbel" panose="020B0503020204020204" pitchFamily="34" charset="0"/>
            </a:rPr>
            <a:t>Sicherheit</a:t>
          </a:r>
          <a:br>
            <a:rPr lang="de-AT" sz="1800" kern="1200">
              <a:latin typeface="Corbel" panose="020B0503020204020204" pitchFamily="34" charset="0"/>
            </a:rPr>
          </a:br>
          <a:br>
            <a:rPr lang="de-AT" sz="1800" kern="1200">
              <a:latin typeface="Corbel" panose="020B0503020204020204" pitchFamily="34" charset="0"/>
            </a:rPr>
          </a:br>
          <a:r>
            <a:rPr lang="de-AT" sz="1800" kern="1200">
              <a:latin typeface="Corbel" panose="020B0503020204020204" pitchFamily="34" charset="0"/>
            </a:rPr>
            <a:t>Einsatzbereitschaft</a:t>
          </a:r>
          <a:br>
            <a:rPr lang="de-AT" sz="1800" kern="1200">
              <a:latin typeface="Corbel" panose="020B0503020204020204" pitchFamily="34" charset="0"/>
            </a:rPr>
          </a:br>
          <a:br>
            <a:rPr lang="de-AT" sz="1800" kern="1200">
              <a:latin typeface="Corbel" panose="020B0503020204020204" pitchFamily="34" charset="0"/>
            </a:rPr>
          </a:br>
          <a:r>
            <a:rPr lang="de-AT" sz="1800" kern="1200">
              <a:latin typeface="Corbel" panose="020B0503020204020204" pitchFamily="34" charset="0"/>
            </a:rPr>
            <a:t>Niedrige Infrastrukturkosten</a:t>
          </a:r>
          <a:endParaRPr lang="de-DE" sz="1800" kern="1200" dirty="0">
            <a:latin typeface="Corbel" panose="020B0503020204020204" pitchFamily="34" charset="0"/>
          </a:endParaRPr>
        </a:p>
      </dsp:txBody>
      <dsp:txXfrm>
        <a:off x="954633" y="1341305"/>
        <a:ext cx="3324758" cy="3165404"/>
      </dsp:txXfrm>
    </dsp:sp>
    <dsp:sp modelId="{A84565D3-4DDD-4E54-A1FE-3725E10AB0A8}">
      <dsp:nvSpPr>
        <dsp:cNvPr id="0" name=""/>
        <dsp:cNvSpPr/>
      </dsp:nvSpPr>
      <dsp:spPr>
        <a:xfrm>
          <a:off x="4353458" y="1341305"/>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de-AT" sz="1800" kern="1200" dirty="0">
              <a:latin typeface="Corbel" panose="020B0503020204020204" pitchFamily="34" charset="0"/>
            </a:rPr>
            <a:t>Abhängigkeit von schwankenden </a:t>
          </a:r>
          <a:br>
            <a:rPr lang="de-AT" sz="1800" kern="1200" dirty="0">
              <a:latin typeface="Corbel" panose="020B0503020204020204" pitchFamily="34" charset="0"/>
            </a:rPr>
          </a:br>
          <a:r>
            <a:rPr lang="de-AT" sz="1800" kern="1200" dirty="0">
              <a:latin typeface="Corbel" panose="020B0503020204020204" pitchFamily="34" charset="0"/>
            </a:rPr>
            <a:t>Fahrwasserverhältnissen</a:t>
          </a:r>
          <a:br>
            <a:rPr lang="de-AT" sz="1800" kern="1200" dirty="0">
              <a:latin typeface="Corbel" panose="020B0503020204020204" pitchFamily="34" charset="0"/>
            </a:rPr>
          </a:br>
          <a:br>
            <a:rPr lang="de-AT" sz="1800" kern="1200" dirty="0">
              <a:latin typeface="Corbel" panose="020B0503020204020204" pitchFamily="34" charset="0"/>
            </a:rPr>
          </a:br>
          <a:r>
            <a:rPr lang="de-AT" sz="1800" kern="1200" dirty="0">
              <a:latin typeface="Corbel" panose="020B0503020204020204" pitchFamily="34" charset="0"/>
            </a:rPr>
            <a:t>Niedrige Transportgeschwindigkeit</a:t>
          </a:r>
          <a:br>
            <a:rPr lang="de-AT" sz="1800" kern="1200" dirty="0">
              <a:latin typeface="Corbel" panose="020B0503020204020204" pitchFamily="34" charset="0"/>
            </a:rPr>
          </a:br>
          <a:br>
            <a:rPr lang="de-AT" sz="1800" kern="1200" dirty="0">
              <a:latin typeface="Corbel" panose="020B0503020204020204" pitchFamily="34" charset="0"/>
            </a:rPr>
          </a:br>
          <a:r>
            <a:rPr lang="de-AT" sz="1800" kern="1200" dirty="0">
              <a:latin typeface="Corbel" panose="020B0503020204020204" pitchFamily="34" charset="0"/>
            </a:rPr>
            <a:t>Geringe Netzdichte, daher meist Vor- und Nachläufe notwendig</a:t>
          </a:r>
        </a:p>
        <a:p>
          <a:pPr marL="0" lvl="0" indent="0" algn="l" defTabSz="800100">
            <a:lnSpc>
              <a:spcPct val="90000"/>
            </a:lnSpc>
            <a:spcBef>
              <a:spcPct val="0"/>
            </a:spcBef>
            <a:spcAft>
              <a:spcPct val="35000"/>
            </a:spcAft>
            <a:buNone/>
          </a:pPr>
          <a:endParaRPr lang="de-AT" sz="1800" kern="1200" dirty="0">
            <a:latin typeface="Corbel" panose="020B0503020204020204" pitchFamily="34" charset="0"/>
          </a:endParaRPr>
        </a:p>
      </dsp:txBody>
      <dsp:txXfrm>
        <a:off x="4353458" y="1341305"/>
        <a:ext cx="3324758" cy="3165404"/>
      </dsp:txXfrm>
    </dsp:sp>
    <dsp:sp modelId="{4A1177B9-8F5A-4B1E-A98A-5AEE279BC6A6}">
      <dsp:nvSpPr>
        <dsp:cNvPr id="0" name=""/>
        <dsp:cNvSpPr/>
      </dsp:nvSpPr>
      <dsp:spPr>
        <a:xfrm>
          <a:off x="0" y="168098"/>
          <a:ext cx="1399032" cy="1399032"/>
        </a:xfrm>
        <a:prstGeom prst="plus">
          <a:avLst>
            <a:gd name="adj" fmla="val 32810"/>
          </a:avLst>
        </a:prstGeom>
        <a:solidFill>
          <a:schemeClr val="accent2">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B2338-6B14-4D24-8AA3-1B8D3ACACCCC}">
      <dsp:nvSpPr>
        <dsp:cNvPr id="0" name=""/>
        <dsp:cNvSpPr/>
      </dsp:nvSpPr>
      <dsp:spPr>
        <a:xfrm>
          <a:off x="6912864" y="671223"/>
          <a:ext cx="1316736" cy="451233"/>
        </a:xfrm>
        <a:prstGeom prst="rect">
          <a:avLst/>
        </a:prstGeom>
        <a:solidFill>
          <a:schemeClr val="accent3">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E11081-AECF-4F69-A4BC-CD08B991EF4F}">
      <dsp:nvSpPr>
        <dsp:cNvPr id="0" name=""/>
        <dsp:cNvSpPr/>
      </dsp:nvSpPr>
      <dsp:spPr>
        <a:xfrm>
          <a:off x="4320539" y="1348074"/>
          <a:ext cx="822" cy="3023265"/>
        </a:xfrm>
        <a:prstGeom prst="line">
          <a:avLst/>
        </a:prstGeom>
        <a:noFill/>
        <a:ln w="2642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DE16B-8658-457A-A1CB-5AD6056389C6}">
      <dsp:nvSpPr>
        <dsp:cNvPr id="0" name=""/>
        <dsp:cNvSpPr/>
      </dsp:nvSpPr>
      <dsp:spPr>
        <a:xfrm>
          <a:off x="740664" y="908572"/>
          <a:ext cx="7159752" cy="3700116"/>
        </a:xfrm>
        <a:prstGeom prst="rect">
          <a:avLst/>
        </a:prstGeom>
        <a:solidFill>
          <a:schemeClr val="accent1">
            <a:tint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703CDB-2442-4D66-96CF-02384AE8FB86}">
      <dsp:nvSpPr>
        <dsp:cNvPr id="0" name=""/>
        <dsp:cNvSpPr/>
      </dsp:nvSpPr>
      <dsp:spPr>
        <a:xfrm>
          <a:off x="954633" y="1341305"/>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de-AT" sz="1800" kern="1200">
              <a:latin typeface="Corbel" panose="020B0503020204020204" pitchFamily="34" charset="0"/>
            </a:rPr>
            <a:t>Freie Kapazitäten </a:t>
          </a:r>
        </a:p>
        <a:p>
          <a:pPr marL="0" lvl="0" indent="0" algn="l" defTabSz="800100">
            <a:lnSpc>
              <a:spcPct val="90000"/>
            </a:lnSpc>
            <a:spcBef>
              <a:spcPct val="0"/>
            </a:spcBef>
            <a:spcAft>
              <a:spcPct val="35000"/>
            </a:spcAft>
            <a:buNone/>
          </a:pPr>
          <a:r>
            <a:rPr lang="de-AT" sz="1800" kern="1200">
              <a:latin typeface="Corbel" panose="020B0503020204020204" pitchFamily="34" charset="0"/>
            </a:rPr>
            <a:t>Steigende Nachfrage nach umweltfreundlichen Transportmitteln</a:t>
          </a:r>
          <a:endParaRPr lang="de-AT" sz="800" kern="1200">
            <a:latin typeface="Corbel" panose="020B0503020204020204" pitchFamily="34" charset="0"/>
          </a:endParaRPr>
        </a:p>
        <a:p>
          <a:pPr marL="0" lvl="0" indent="0" algn="l" defTabSz="800100">
            <a:lnSpc>
              <a:spcPct val="90000"/>
            </a:lnSpc>
            <a:spcBef>
              <a:spcPct val="0"/>
            </a:spcBef>
            <a:spcAft>
              <a:spcPct val="35000"/>
            </a:spcAft>
            <a:buNone/>
          </a:pPr>
          <a:r>
            <a:rPr lang="de-AT" sz="1800" kern="1200">
              <a:latin typeface="Corbel" panose="020B0503020204020204" pitchFamily="34" charset="0"/>
            </a:rPr>
            <a:t>Moderne, harmonisierte Informationsdienste</a:t>
          </a:r>
          <a:br>
            <a:rPr lang="de-AT" sz="1800" kern="1200">
              <a:latin typeface="Corbel" panose="020B0503020204020204" pitchFamily="34" charset="0"/>
            </a:rPr>
          </a:br>
          <a:br>
            <a:rPr lang="de-AT" sz="800" kern="1200">
              <a:latin typeface="Corbel" panose="020B0503020204020204" pitchFamily="34" charset="0"/>
            </a:rPr>
          </a:br>
          <a:r>
            <a:rPr lang="de-AT" sz="1800" kern="1200">
              <a:latin typeface="Corbel" panose="020B0503020204020204" pitchFamily="34" charset="0"/>
            </a:rPr>
            <a:t>Kooperationen mit Schiene und Straße</a:t>
          </a:r>
        </a:p>
        <a:p>
          <a:pPr marL="0" lvl="0" indent="0" algn="l" defTabSz="800100">
            <a:lnSpc>
              <a:spcPct val="90000"/>
            </a:lnSpc>
            <a:spcBef>
              <a:spcPct val="0"/>
            </a:spcBef>
            <a:spcAft>
              <a:spcPct val="35000"/>
            </a:spcAft>
            <a:buNone/>
          </a:pPr>
          <a:r>
            <a:rPr lang="de-AT" sz="1800" kern="1200">
              <a:latin typeface="Corbel" panose="020B0503020204020204" pitchFamily="34" charset="0"/>
            </a:rPr>
            <a:t>Int. Entwicklungsinitiativen (NAIADES, Donauraumstrategie,…)</a:t>
          </a:r>
          <a:endParaRPr lang="de-DE" sz="1800" kern="1200" dirty="0">
            <a:latin typeface="Corbel" panose="020B0503020204020204" pitchFamily="34" charset="0"/>
          </a:endParaRPr>
        </a:p>
      </dsp:txBody>
      <dsp:txXfrm>
        <a:off x="954633" y="1341305"/>
        <a:ext cx="3324758" cy="3165404"/>
      </dsp:txXfrm>
    </dsp:sp>
    <dsp:sp modelId="{A84565D3-4DDD-4E54-A1FE-3725E10AB0A8}">
      <dsp:nvSpPr>
        <dsp:cNvPr id="0" name=""/>
        <dsp:cNvSpPr/>
      </dsp:nvSpPr>
      <dsp:spPr>
        <a:xfrm>
          <a:off x="4353458" y="1341305"/>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de-AT" sz="1800" kern="1200" dirty="0">
              <a:latin typeface="Corbel" panose="020B0503020204020204" pitchFamily="34" charset="0"/>
            </a:rPr>
            <a:t>Nicht adäquate Instandhaltung  der Wasserstraße in manchen Donauländern</a:t>
          </a:r>
        </a:p>
        <a:p>
          <a:pPr marL="0" lvl="0" indent="0" algn="l" defTabSz="800100">
            <a:lnSpc>
              <a:spcPct val="90000"/>
            </a:lnSpc>
            <a:spcBef>
              <a:spcPct val="0"/>
            </a:spcBef>
            <a:spcAft>
              <a:spcPct val="35000"/>
            </a:spcAft>
            <a:buNone/>
          </a:pPr>
          <a:r>
            <a:rPr lang="de-AT" sz="1800" kern="1200" dirty="0">
              <a:latin typeface="Corbel" panose="020B0503020204020204" pitchFamily="34" charset="0"/>
            </a:rPr>
            <a:t>Administrative Hürden führen zu </a:t>
          </a:r>
          <a:r>
            <a:rPr lang="de-AT" sz="1800" kern="1200" dirty="0" err="1">
              <a:latin typeface="Corbel" panose="020B0503020204020204" pitchFamily="34" charset="0"/>
            </a:rPr>
            <a:t>Wettwerbsnachteilen</a:t>
          </a:r>
          <a:endParaRPr lang="de-AT" sz="1800" kern="1200" dirty="0">
            <a:latin typeface="Corbel" panose="020B0503020204020204" pitchFamily="34" charset="0"/>
          </a:endParaRPr>
        </a:p>
        <a:p>
          <a:pPr marL="0" lvl="0" indent="0" algn="l" defTabSz="800100">
            <a:lnSpc>
              <a:spcPct val="90000"/>
            </a:lnSpc>
            <a:spcBef>
              <a:spcPct val="0"/>
            </a:spcBef>
            <a:spcAft>
              <a:spcPct val="35000"/>
            </a:spcAft>
            <a:buNone/>
          </a:pPr>
          <a:r>
            <a:rPr lang="de-AT" sz="1800" kern="1200" dirty="0">
              <a:latin typeface="Corbel" panose="020B0503020204020204" pitchFamily="34" charset="0"/>
            </a:rPr>
            <a:t>Hoher Modernisierungsbedarf bei Häfen und Flotte</a:t>
          </a:r>
        </a:p>
        <a:p>
          <a:pPr marL="0" lvl="0" indent="0" algn="l" defTabSz="800100">
            <a:lnSpc>
              <a:spcPct val="90000"/>
            </a:lnSpc>
            <a:spcBef>
              <a:spcPct val="0"/>
            </a:spcBef>
            <a:spcAft>
              <a:spcPct val="35000"/>
            </a:spcAft>
            <a:buNone/>
          </a:pPr>
          <a:r>
            <a:rPr lang="de-AT" sz="1800" kern="1200" dirty="0">
              <a:latin typeface="Corbel" panose="020B0503020204020204" pitchFamily="34" charset="0"/>
            </a:rPr>
            <a:t>Arbeitskräftemangel</a:t>
          </a:r>
        </a:p>
      </dsp:txBody>
      <dsp:txXfrm>
        <a:off x="4353458" y="1341305"/>
        <a:ext cx="3324758" cy="3165404"/>
      </dsp:txXfrm>
    </dsp:sp>
    <dsp:sp modelId="{4A1177B9-8F5A-4B1E-A98A-5AEE279BC6A6}">
      <dsp:nvSpPr>
        <dsp:cNvPr id="0" name=""/>
        <dsp:cNvSpPr/>
      </dsp:nvSpPr>
      <dsp:spPr>
        <a:xfrm>
          <a:off x="0" y="168098"/>
          <a:ext cx="1399031" cy="1399031"/>
        </a:xfrm>
        <a:prstGeom prst="plus">
          <a:avLst>
            <a:gd name="adj" fmla="val 32810"/>
          </a:avLst>
        </a:prstGeom>
        <a:solidFill>
          <a:schemeClr val="accent2">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B2338-6B14-4D24-8AA3-1B8D3ACACCCC}">
      <dsp:nvSpPr>
        <dsp:cNvPr id="0" name=""/>
        <dsp:cNvSpPr/>
      </dsp:nvSpPr>
      <dsp:spPr>
        <a:xfrm>
          <a:off x="6912864" y="671223"/>
          <a:ext cx="1316736" cy="451233"/>
        </a:xfrm>
        <a:prstGeom prst="rect">
          <a:avLst/>
        </a:prstGeom>
        <a:solidFill>
          <a:schemeClr val="accent3">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E11081-AECF-4F69-A4BC-CD08B991EF4F}">
      <dsp:nvSpPr>
        <dsp:cNvPr id="0" name=""/>
        <dsp:cNvSpPr/>
      </dsp:nvSpPr>
      <dsp:spPr>
        <a:xfrm>
          <a:off x="4320540" y="1348074"/>
          <a:ext cx="822" cy="3023265"/>
        </a:xfrm>
        <a:prstGeom prst="line">
          <a:avLst/>
        </a:prstGeom>
        <a:noFill/>
        <a:ln w="2642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Wasserstraßen in Europa</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 Donau</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5887B2D-4068-4528-BDC2-71157A6EDD4B}">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Rhein-Main-Donau Korridor</a:t>
          </a:r>
        </a:p>
      </dsp:txBody>
      <dsp:txXfrm>
        <a:off x="797943" y="2132617"/>
        <a:ext cx="4549105" cy="609274"/>
      </dsp:txXfrm>
    </dsp:sp>
    <dsp:sp modelId="{2D85C60B-45A6-47F1-BDC4-779963C33EA5}">
      <dsp:nvSpPr>
        <dsp:cNvPr id="0" name=""/>
        <dsp:cNvSpPr/>
      </dsp:nvSpPr>
      <dsp:spPr>
        <a:xfrm>
          <a:off x="417147" y="2056458"/>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2BBADC2B-40F9-48D3-B336-9EB1A30C5A5E}">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 Rhein</a:t>
          </a:r>
        </a:p>
      </dsp:txBody>
      <dsp:txXfrm>
        <a:off x="448632" y="3046687"/>
        <a:ext cx="4898416" cy="609274"/>
      </dsp:txXfrm>
    </dsp:sp>
    <dsp:sp modelId="{711DE452-96C5-4C52-9CE0-216003A65B07}">
      <dsp:nvSpPr>
        <dsp:cNvPr id="0" name=""/>
        <dsp:cNvSpPr/>
      </dsp:nvSpPr>
      <dsp:spPr>
        <a:xfrm>
          <a:off x="67836" y="2970528"/>
          <a:ext cx="761592" cy="761592"/>
        </a:xfrm>
        <a:prstGeom prst="ellipse">
          <a:avLst/>
        </a:prstGeom>
        <a:solidFill>
          <a:schemeClr val="accent1">
            <a:lumMod val="40000"/>
            <a:lumOff val="6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Wasserstraßen in Europa</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 Donau</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5887B2D-4068-4528-BDC2-71157A6EDD4B}">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Rhein-Main-Donau Korridor</a:t>
          </a:r>
        </a:p>
      </dsp:txBody>
      <dsp:txXfrm>
        <a:off x="797943" y="2132617"/>
        <a:ext cx="4549105" cy="609274"/>
      </dsp:txXfrm>
    </dsp:sp>
    <dsp:sp modelId="{2D85C60B-45A6-47F1-BDC4-779963C33EA5}">
      <dsp:nvSpPr>
        <dsp:cNvPr id="0" name=""/>
        <dsp:cNvSpPr/>
      </dsp:nvSpPr>
      <dsp:spPr>
        <a:xfrm>
          <a:off x="417147" y="205645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2BBADC2B-40F9-48D3-B336-9EB1A30C5A5E}">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 Rhein</a:t>
          </a:r>
        </a:p>
      </dsp:txBody>
      <dsp:txXfrm>
        <a:off x="448632" y="3046687"/>
        <a:ext cx="4898416" cy="609274"/>
      </dsp:txXfrm>
    </dsp:sp>
    <dsp:sp modelId="{711DE452-96C5-4C52-9CE0-216003A65B07}">
      <dsp:nvSpPr>
        <dsp:cNvPr id="0" name=""/>
        <dsp:cNvSpPr/>
      </dsp:nvSpPr>
      <dsp:spPr>
        <a:xfrm>
          <a:off x="67836" y="2970528"/>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45921-098D-49FA-B6BF-6248986F24DB}">
      <dsp:nvSpPr>
        <dsp:cNvPr id="0" name=""/>
        <dsp:cNvSpPr/>
      </dsp:nvSpPr>
      <dsp:spPr>
        <a:xfrm>
          <a:off x="2013013" y="0"/>
          <a:ext cx="1719643" cy="955357"/>
        </a:xfrm>
        <a:prstGeom prst="roundRect">
          <a:avLst>
            <a:gd name="adj" fmla="val 10000"/>
          </a:avLst>
        </a:prstGeom>
        <a:solidFill>
          <a:schemeClr val="accent4">
            <a:tint val="40000"/>
            <a:alpha val="90000"/>
            <a:hueOff val="0"/>
            <a:satOff val="0"/>
            <a:lumOff val="0"/>
            <a:alphaOff val="0"/>
          </a:schemeClr>
        </a:solidFill>
        <a:ln w="2642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AT" sz="3200" kern="1200" dirty="0">
              <a:latin typeface="Corbel" panose="020B0503020204020204" pitchFamily="34" charset="0"/>
            </a:rPr>
            <a:t>Rhein</a:t>
          </a:r>
          <a:endParaRPr lang="de-DE" sz="3200" kern="1200" dirty="0">
            <a:latin typeface="Corbel" panose="020B0503020204020204" pitchFamily="34" charset="0"/>
          </a:endParaRPr>
        </a:p>
      </dsp:txBody>
      <dsp:txXfrm>
        <a:off x="2040994" y="27981"/>
        <a:ext cx="1663681" cy="899395"/>
      </dsp:txXfrm>
    </dsp:sp>
    <dsp:sp modelId="{D419CE71-8B5A-4DED-880F-CD92FA10745E}">
      <dsp:nvSpPr>
        <dsp:cNvPr id="0" name=""/>
        <dsp:cNvSpPr/>
      </dsp:nvSpPr>
      <dsp:spPr>
        <a:xfrm>
          <a:off x="4496942" y="0"/>
          <a:ext cx="1719643" cy="955357"/>
        </a:xfrm>
        <a:prstGeom prst="roundRect">
          <a:avLst>
            <a:gd name="adj" fmla="val 10000"/>
          </a:avLst>
        </a:prstGeom>
        <a:solidFill>
          <a:schemeClr val="accent4">
            <a:tint val="40000"/>
            <a:alpha val="90000"/>
            <a:hueOff val="-177151"/>
            <a:satOff val="13399"/>
            <a:lumOff val="1334"/>
            <a:alphaOff val="0"/>
          </a:schemeClr>
        </a:solidFill>
        <a:ln w="26425" cap="flat" cmpd="sng" algn="ctr">
          <a:solidFill>
            <a:schemeClr val="accent4">
              <a:tint val="40000"/>
              <a:alpha val="90000"/>
              <a:hueOff val="-177151"/>
              <a:satOff val="13399"/>
              <a:lumOff val="13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AT" sz="3200" kern="1200">
              <a:latin typeface="Corbel" panose="020B0503020204020204" pitchFamily="34" charset="0"/>
            </a:rPr>
            <a:t>Donau</a:t>
          </a:r>
          <a:endParaRPr lang="de-DE" sz="3200" kern="1200" dirty="0">
            <a:latin typeface="Corbel" panose="020B0503020204020204" pitchFamily="34" charset="0"/>
          </a:endParaRPr>
        </a:p>
      </dsp:txBody>
      <dsp:txXfrm>
        <a:off x="4524923" y="27981"/>
        <a:ext cx="1663681" cy="899395"/>
      </dsp:txXfrm>
    </dsp:sp>
    <dsp:sp modelId="{FF333616-CA93-4092-857F-A858151F63DA}">
      <dsp:nvSpPr>
        <dsp:cNvPr id="0" name=""/>
        <dsp:cNvSpPr/>
      </dsp:nvSpPr>
      <dsp:spPr>
        <a:xfrm>
          <a:off x="3756540" y="4060268"/>
          <a:ext cx="716518" cy="716518"/>
        </a:xfrm>
        <a:prstGeom prst="triangle">
          <a:avLst/>
        </a:prstGeom>
        <a:solidFill>
          <a:schemeClr val="accent4">
            <a:tint val="40000"/>
            <a:alpha val="90000"/>
            <a:hueOff val="-354303"/>
            <a:satOff val="26798"/>
            <a:lumOff val="2669"/>
            <a:alphaOff val="0"/>
          </a:schemeClr>
        </a:solidFill>
        <a:ln w="26425" cap="flat" cmpd="sng" algn="ctr">
          <a:solidFill>
            <a:schemeClr val="accent4">
              <a:tint val="40000"/>
              <a:alpha val="90000"/>
              <a:hueOff val="-354303"/>
              <a:satOff val="26798"/>
              <a:lumOff val="2669"/>
              <a:alphaOff val="0"/>
            </a:schemeClr>
          </a:solidFill>
          <a:prstDash val="solid"/>
        </a:ln>
        <a:effectLst/>
      </dsp:spPr>
      <dsp:style>
        <a:lnRef idx="2">
          <a:scrgbClr r="0" g="0" b="0"/>
        </a:lnRef>
        <a:fillRef idx="1">
          <a:scrgbClr r="0" g="0" b="0"/>
        </a:fillRef>
        <a:effectRef idx="0">
          <a:scrgbClr r="0" g="0" b="0"/>
        </a:effectRef>
        <a:fontRef idx="minor"/>
      </dsp:style>
    </dsp:sp>
    <dsp:sp modelId="{9385975F-E616-4EAD-9757-CAAF016B27C5}">
      <dsp:nvSpPr>
        <dsp:cNvPr id="0" name=""/>
        <dsp:cNvSpPr/>
      </dsp:nvSpPr>
      <dsp:spPr>
        <a:xfrm>
          <a:off x="1965245" y="3760286"/>
          <a:ext cx="4299108" cy="290428"/>
        </a:xfrm>
        <a:prstGeom prst="rect">
          <a:avLst/>
        </a:prstGeom>
        <a:solidFill>
          <a:schemeClr val="accent4">
            <a:tint val="40000"/>
            <a:alpha val="90000"/>
            <a:hueOff val="-531454"/>
            <a:satOff val="40197"/>
            <a:lumOff val="4003"/>
            <a:alphaOff val="0"/>
          </a:schemeClr>
        </a:solidFill>
        <a:ln w="26425" cap="flat" cmpd="sng" algn="ctr">
          <a:solidFill>
            <a:schemeClr val="accent4">
              <a:tint val="40000"/>
              <a:alpha val="90000"/>
              <a:hueOff val="-531454"/>
              <a:satOff val="40197"/>
              <a:lumOff val="4003"/>
              <a:alphaOff val="0"/>
            </a:schemeClr>
          </a:solidFill>
          <a:prstDash val="solid"/>
        </a:ln>
        <a:effectLst/>
      </dsp:spPr>
      <dsp:style>
        <a:lnRef idx="2">
          <a:scrgbClr r="0" g="0" b="0"/>
        </a:lnRef>
        <a:fillRef idx="1">
          <a:scrgbClr r="0" g="0" b="0"/>
        </a:fillRef>
        <a:effectRef idx="0">
          <a:scrgbClr r="0" g="0" b="0"/>
        </a:effectRef>
        <a:fontRef idx="minor"/>
      </dsp:style>
    </dsp:sp>
    <dsp:sp modelId="{369102D2-E896-4220-AA26-30AEEA3984E7}">
      <dsp:nvSpPr>
        <dsp:cNvPr id="0" name=""/>
        <dsp:cNvSpPr/>
      </dsp:nvSpPr>
      <dsp:spPr>
        <a:xfrm>
          <a:off x="4496942" y="2923393"/>
          <a:ext cx="1719643" cy="802500"/>
        </a:xfrm>
        <a:prstGeom prst="roundRect">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Corbel" panose="020B0503020204020204" pitchFamily="34" charset="0"/>
            </a:rPr>
            <a:t>25 Mrd. tkm Transportleistung (2017)</a:t>
          </a:r>
          <a:endParaRPr lang="de-DE" sz="1400" kern="1200" dirty="0">
            <a:latin typeface="Corbel" panose="020B0503020204020204" pitchFamily="34" charset="0"/>
          </a:endParaRPr>
        </a:p>
      </dsp:txBody>
      <dsp:txXfrm>
        <a:off x="4536117" y="2962568"/>
        <a:ext cx="1641293" cy="724150"/>
      </dsp:txXfrm>
    </dsp:sp>
    <dsp:sp modelId="{D21D6685-5537-4F9A-954E-721AEC33646E}">
      <dsp:nvSpPr>
        <dsp:cNvPr id="0" name=""/>
        <dsp:cNvSpPr/>
      </dsp:nvSpPr>
      <dsp:spPr>
        <a:xfrm>
          <a:off x="4496942" y="2063571"/>
          <a:ext cx="1719643" cy="802500"/>
        </a:xfrm>
        <a:prstGeom prst="roundRect">
          <a:avLst/>
        </a:prstGeom>
        <a:solidFill>
          <a:schemeClr val="accent4">
            <a:hueOff val="-139208"/>
            <a:satOff val="5694"/>
            <a:lumOff val="231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Corbel" panose="020B0503020204020204" pitchFamily="34" charset="0"/>
            </a:rPr>
            <a:t>39 Mio. t Transportvolumen (2017)</a:t>
          </a:r>
          <a:endParaRPr lang="de-DE" sz="1400" kern="1200" dirty="0">
            <a:latin typeface="Corbel" panose="020B0503020204020204" pitchFamily="34" charset="0"/>
          </a:endParaRPr>
        </a:p>
      </dsp:txBody>
      <dsp:txXfrm>
        <a:off x="4536117" y="2102746"/>
        <a:ext cx="1641293" cy="724150"/>
      </dsp:txXfrm>
    </dsp:sp>
    <dsp:sp modelId="{56201B6E-E475-4DD3-ABC4-C4B967AD9553}">
      <dsp:nvSpPr>
        <dsp:cNvPr id="0" name=""/>
        <dsp:cNvSpPr/>
      </dsp:nvSpPr>
      <dsp:spPr>
        <a:xfrm>
          <a:off x="4496942" y="1203750"/>
          <a:ext cx="1719643" cy="802500"/>
        </a:xfrm>
        <a:prstGeom prst="roundRect">
          <a:avLst/>
        </a:prstGeom>
        <a:solidFill>
          <a:schemeClr val="accent4">
            <a:hueOff val="-278417"/>
            <a:satOff val="11388"/>
            <a:lumOff val="462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Corbel" panose="020B0503020204020204" pitchFamily="34" charset="0"/>
            </a:rPr>
            <a:t>2.414 km Länge</a:t>
          </a:r>
          <a:endParaRPr lang="de-DE" sz="1400" kern="1200" dirty="0">
            <a:latin typeface="Corbel" panose="020B0503020204020204" pitchFamily="34" charset="0"/>
          </a:endParaRPr>
        </a:p>
      </dsp:txBody>
      <dsp:txXfrm>
        <a:off x="4536117" y="1242925"/>
        <a:ext cx="1641293" cy="724150"/>
      </dsp:txXfrm>
    </dsp:sp>
    <dsp:sp modelId="{970A4470-1DCC-4619-872B-FC0FA31BBB5F}">
      <dsp:nvSpPr>
        <dsp:cNvPr id="0" name=""/>
        <dsp:cNvSpPr/>
      </dsp:nvSpPr>
      <dsp:spPr>
        <a:xfrm>
          <a:off x="2013013" y="2923393"/>
          <a:ext cx="1719643" cy="802500"/>
        </a:xfrm>
        <a:prstGeom prst="roundRect">
          <a:avLst/>
        </a:prstGeom>
        <a:solidFill>
          <a:schemeClr val="accent4">
            <a:hueOff val="-417625"/>
            <a:satOff val="17082"/>
            <a:lumOff val="694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Corbel" panose="020B0503020204020204" pitchFamily="34" charset="0"/>
            </a:rPr>
            <a:t>40 Mrd. tkm Transportleistung (2017)</a:t>
          </a:r>
          <a:endParaRPr lang="de-DE" sz="1400" kern="1200" dirty="0">
            <a:latin typeface="Corbel" panose="020B0503020204020204" pitchFamily="34" charset="0"/>
          </a:endParaRPr>
        </a:p>
      </dsp:txBody>
      <dsp:txXfrm>
        <a:off x="2052188" y="2962568"/>
        <a:ext cx="1641293" cy="724150"/>
      </dsp:txXfrm>
    </dsp:sp>
    <dsp:sp modelId="{14735DB4-D7F5-46CE-BE5B-F5097F2C8678}">
      <dsp:nvSpPr>
        <dsp:cNvPr id="0" name=""/>
        <dsp:cNvSpPr/>
      </dsp:nvSpPr>
      <dsp:spPr>
        <a:xfrm>
          <a:off x="2013013" y="2063571"/>
          <a:ext cx="1719643" cy="802500"/>
        </a:xfrm>
        <a:prstGeom prst="roundRect">
          <a:avLst/>
        </a:prstGeom>
        <a:solidFill>
          <a:schemeClr val="accent4">
            <a:hueOff val="-556833"/>
            <a:satOff val="22776"/>
            <a:lumOff val="9254"/>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Corbel" panose="020B0503020204020204" pitchFamily="34" charset="0"/>
            </a:rPr>
            <a:t>186 Mio. t Transportvolumen (2017)</a:t>
          </a:r>
          <a:endParaRPr lang="de-DE" sz="1400" kern="1200" dirty="0">
            <a:latin typeface="Corbel" panose="020B0503020204020204" pitchFamily="34" charset="0"/>
          </a:endParaRPr>
        </a:p>
      </dsp:txBody>
      <dsp:txXfrm>
        <a:off x="2052188" y="2102746"/>
        <a:ext cx="1641293" cy="724150"/>
      </dsp:txXfrm>
    </dsp:sp>
    <dsp:sp modelId="{17FE4853-7D03-4569-B540-7E81B88AC126}">
      <dsp:nvSpPr>
        <dsp:cNvPr id="0" name=""/>
        <dsp:cNvSpPr/>
      </dsp:nvSpPr>
      <dsp:spPr>
        <a:xfrm>
          <a:off x="2013013" y="1203750"/>
          <a:ext cx="1719643" cy="802500"/>
        </a:xfrm>
        <a:prstGeom prst="roundRect">
          <a:avLst/>
        </a:prstGeom>
        <a:solidFill>
          <a:schemeClr val="accent4">
            <a:hueOff val="-696042"/>
            <a:satOff val="28470"/>
            <a:lumOff val="1156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Corbel" panose="020B0503020204020204" pitchFamily="34" charset="0"/>
            </a:rPr>
            <a:t>885 km Länge</a:t>
          </a:r>
          <a:endParaRPr lang="de-DE" sz="1400" kern="1200" dirty="0">
            <a:latin typeface="Corbel" panose="020B0503020204020204" pitchFamily="34" charset="0"/>
          </a:endParaRPr>
        </a:p>
      </dsp:txBody>
      <dsp:txXfrm>
        <a:off x="2052188" y="1242925"/>
        <a:ext cx="1641293" cy="72415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4.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0.56819</cdr:y>
    </cdr:from>
    <cdr:to>
      <cdr:x>0.7143</cdr:x>
      <cdr:y>0.85789</cdr:y>
    </cdr:to>
    <cdr:sp macro="" textlink="">
      <cdr:nvSpPr>
        <cdr:cNvPr id="2" name="Inhaltsplatzhalter 2"/>
        <cdr:cNvSpPr txBox="1">
          <a:spLocks xmlns:a="http://schemas.openxmlformats.org/drawingml/2006/main"/>
        </cdr:cNvSpPr>
      </cdr:nvSpPr>
      <cdr:spPr>
        <a:xfrm xmlns:a="http://schemas.openxmlformats.org/drawingml/2006/main">
          <a:off x="-4843015" y="2683302"/>
          <a:ext cx="2674640" cy="1368152"/>
        </a:xfrm>
        <a:prstGeom xmlns:a="http://schemas.openxmlformats.org/drawingml/2006/main" prst="rect">
          <a:avLst/>
        </a:prstGeom>
      </cdr:spPr>
      <cdr:txBody>
        <a:bodyPr xmlns:a="http://schemas.openxmlformats.org/drawingml/2006/main" vert="horz" lIns="91440" tIns="45720" rIns="91440" bIns="45720" rtlCol="0">
          <a:normAutofit fontScale="85000" lnSpcReduction="20000"/>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indent="0">
            <a:buClr>
              <a:srgbClr val="189BC4"/>
            </a:buClr>
            <a:buNone/>
          </a:pPr>
          <a:endParaRPr lang="de-AT" sz="1800" dirty="0">
            <a:solidFill>
              <a:schemeClr val="accent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5" cy="496015"/>
          </a:xfrm>
          <a:prstGeom prst="rect">
            <a:avLst/>
          </a:prstGeom>
        </p:spPr>
        <p:txBody>
          <a:bodyPr vert="horz" lIns="90599" tIns="45299" rIns="90599" bIns="45299" rtlCol="0"/>
          <a:lstStyle>
            <a:lvl1pPr algn="l">
              <a:defRPr sz="1200"/>
            </a:lvl1pPr>
          </a:lstStyle>
          <a:p>
            <a:endParaRPr lang="de-AT"/>
          </a:p>
        </p:txBody>
      </p:sp>
      <p:sp>
        <p:nvSpPr>
          <p:cNvPr id="3" name="Date Placeholder 2"/>
          <p:cNvSpPr>
            <a:spLocks noGrp="1"/>
          </p:cNvSpPr>
          <p:nvPr>
            <p:ph type="dt" sz="quarter" idx="1"/>
          </p:nvPr>
        </p:nvSpPr>
        <p:spPr>
          <a:xfrm>
            <a:off x="3777128" y="0"/>
            <a:ext cx="2890405" cy="496015"/>
          </a:xfrm>
          <a:prstGeom prst="rect">
            <a:avLst/>
          </a:prstGeom>
        </p:spPr>
        <p:txBody>
          <a:bodyPr vert="horz" lIns="90599" tIns="45299" rIns="90599" bIns="45299" rtlCol="0"/>
          <a:lstStyle>
            <a:lvl1pPr algn="r">
              <a:defRPr sz="1200"/>
            </a:lvl1pPr>
          </a:lstStyle>
          <a:p>
            <a:fld id="{00A23422-9514-4C53-B23F-FE35D3DB9E61}" type="datetimeFigureOut">
              <a:rPr lang="de-AT" smtClean="0"/>
              <a:t>19.09.2022</a:t>
            </a:fld>
            <a:endParaRPr lang="de-AT"/>
          </a:p>
        </p:txBody>
      </p:sp>
      <p:sp>
        <p:nvSpPr>
          <p:cNvPr id="4" name="Footer Placeholder 3"/>
          <p:cNvSpPr>
            <a:spLocks noGrp="1"/>
          </p:cNvSpPr>
          <p:nvPr>
            <p:ph type="ftr" sz="quarter" idx="2"/>
          </p:nvPr>
        </p:nvSpPr>
        <p:spPr>
          <a:xfrm>
            <a:off x="0" y="9429039"/>
            <a:ext cx="2890405" cy="496015"/>
          </a:xfrm>
          <a:prstGeom prst="rect">
            <a:avLst/>
          </a:prstGeom>
        </p:spPr>
        <p:txBody>
          <a:bodyPr vert="horz" lIns="90599" tIns="45299" rIns="90599" bIns="45299" rtlCol="0" anchor="b"/>
          <a:lstStyle>
            <a:lvl1pPr algn="l">
              <a:defRPr sz="1200"/>
            </a:lvl1pPr>
          </a:lstStyle>
          <a:p>
            <a:endParaRPr lang="de-AT"/>
          </a:p>
        </p:txBody>
      </p:sp>
      <p:sp>
        <p:nvSpPr>
          <p:cNvPr id="5" name="Slide Number Placeholder 4"/>
          <p:cNvSpPr>
            <a:spLocks noGrp="1"/>
          </p:cNvSpPr>
          <p:nvPr>
            <p:ph type="sldNum" sz="quarter" idx="3"/>
          </p:nvPr>
        </p:nvSpPr>
        <p:spPr>
          <a:xfrm>
            <a:off x="3777128" y="9429039"/>
            <a:ext cx="2890405" cy="496015"/>
          </a:xfrm>
          <a:prstGeom prst="rect">
            <a:avLst/>
          </a:prstGeom>
        </p:spPr>
        <p:txBody>
          <a:bodyPr vert="horz" lIns="90599" tIns="45299" rIns="90599" bIns="45299" rtlCol="0" anchor="b"/>
          <a:lstStyle>
            <a:lvl1pPr algn="r">
              <a:defRPr sz="1200"/>
            </a:lvl1pPr>
          </a:lstStyle>
          <a:p>
            <a:fld id="{5FCCCB95-F18A-4D7D-926F-FCBC85DE8F12}" type="slidenum">
              <a:rPr lang="de-AT" smtClean="0"/>
              <a:t>‹#›</a:t>
            </a:fld>
            <a:endParaRPr lang="de-AT"/>
          </a:p>
        </p:txBody>
      </p:sp>
    </p:spTree>
    <p:extLst>
      <p:ext uri="{BB962C8B-B14F-4D97-AF65-F5344CB8AC3E}">
        <p14:creationId xmlns:p14="http://schemas.microsoft.com/office/powerpoint/2010/main" val="2408117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333"/>
          </a:xfrm>
          <a:prstGeom prst="rect">
            <a:avLst/>
          </a:prstGeom>
        </p:spPr>
        <p:txBody>
          <a:bodyPr vert="horz" lIns="91414" tIns="45707" rIns="91414" bIns="45707" rtlCol="0"/>
          <a:lstStyle>
            <a:lvl1pPr algn="l">
              <a:defRPr sz="1200"/>
            </a:lvl1pPr>
          </a:lstStyle>
          <a:p>
            <a:endParaRPr lang="de-AT" dirty="0"/>
          </a:p>
        </p:txBody>
      </p:sp>
      <p:sp>
        <p:nvSpPr>
          <p:cNvPr id="3" name="Date Placeholder 2"/>
          <p:cNvSpPr>
            <a:spLocks noGrp="1"/>
          </p:cNvSpPr>
          <p:nvPr>
            <p:ph type="dt" idx="1"/>
          </p:nvPr>
        </p:nvSpPr>
        <p:spPr>
          <a:xfrm>
            <a:off x="3777608" y="0"/>
            <a:ext cx="2889938" cy="496333"/>
          </a:xfrm>
          <a:prstGeom prst="rect">
            <a:avLst/>
          </a:prstGeom>
        </p:spPr>
        <p:txBody>
          <a:bodyPr vert="horz" lIns="91414" tIns="45707" rIns="91414" bIns="45707" rtlCol="0"/>
          <a:lstStyle>
            <a:lvl1pPr algn="r">
              <a:defRPr sz="1200"/>
            </a:lvl1pPr>
          </a:lstStyle>
          <a:p>
            <a:fld id="{CCFC2A34-98BB-4C93-A97D-162B0DCA04A7}" type="datetimeFigureOut">
              <a:rPr lang="de-AT" smtClean="0"/>
              <a:t>19.09.2022</a:t>
            </a:fld>
            <a:endParaRPr lang="de-AT" dirty="0"/>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14" tIns="45707" rIns="91414" bIns="45707" rtlCol="0" anchor="ctr"/>
          <a:lstStyle/>
          <a:p>
            <a:endParaRPr lang="de-AT" dirty="0"/>
          </a:p>
        </p:txBody>
      </p:sp>
      <p:sp>
        <p:nvSpPr>
          <p:cNvPr id="5" name="Notes Placeholder 4"/>
          <p:cNvSpPr>
            <a:spLocks noGrp="1"/>
          </p:cNvSpPr>
          <p:nvPr>
            <p:ph type="body" sz="quarter" idx="3"/>
          </p:nvPr>
        </p:nvSpPr>
        <p:spPr>
          <a:xfrm>
            <a:off x="666909" y="4715154"/>
            <a:ext cx="5335270" cy="4466988"/>
          </a:xfrm>
          <a:prstGeom prst="rect">
            <a:avLst/>
          </a:prstGeom>
        </p:spPr>
        <p:txBody>
          <a:bodyPr vert="horz" lIns="91414" tIns="45707" rIns="91414" bIns="4570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6" name="Footer Placeholder 5"/>
          <p:cNvSpPr>
            <a:spLocks noGrp="1"/>
          </p:cNvSpPr>
          <p:nvPr>
            <p:ph type="ftr" sz="quarter" idx="4"/>
          </p:nvPr>
        </p:nvSpPr>
        <p:spPr>
          <a:xfrm>
            <a:off x="1" y="9428584"/>
            <a:ext cx="2889938" cy="496333"/>
          </a:xfrm>
          <a:prstGeom prst="rect">
            <a:avLst/>
          </a:prstGeom>
        </p:spPr>
        <p:txBody>
          <a:bodyPr vert="horz" lIns="91414" tIns="45707" rIns="91414" bIns="45707"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28584"/>
            <a:ext cx="2889938" cy="496333"/>
          </a:xfrm>
          <a:prstGeom prst="rect">
            <a:avLst/>
          </a:prstGeom>
        </p:spPr>
        <p:txBody>
          <a:bodyPr vert="horz" lIns="91414" tIns="45707" rIns="91414" bIns="45707"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orbel" panose="020B0503020204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378458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Welches Land hat das längste Wasserstraßennetzwerk Europas?</a:t>
            </a:r>
          </a:p>
          <a:p>
            <a:r>
              <a:rPr lang="de-DE" dirty="0"/>
              <a:t>Frankreich mit einer Länge von 8.800 km.</a:t>
            </a:r>
          </a:p>
          <a:p>
            <a:endParaRPr lang="de-DE" dirty="0"/>
          </a:p>
          <a:p>
            <a:r>
              <a:rPr lang="de-DE" dirty="0"/>
              <a:t>Bildquelle: www.pixabay.com</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403942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3995904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latin typeface="+mn-lt"/>
              </a:rPr>
              <a:t>Die Donau ist </a:t>
            </a:r>
            <a:r>
              <a:rPr lang="de-AT" b="1" dirty="0">
                <a:latin typeface="+mn-lt"/>
              </a:rPr>
              <a:t>2845 km </a:t>
            </a:r>
            <a:r>
              <a:rPr lang="de-AT" dirty="0">
                <a:latin typeface="+mn-lt"/>
              </a:rPr>
              <a:t>lang (hiervon sind 2.415 km schiffbar) und somit nach der Wolga der </a:t>
            </a:r>
            <a:r>
              <a:rPr lang="de-AT" b="1" dirty="0">
                <a:latin typeface="+mn-lt"/>
              </a:rPr>
              <a:t>zweitlängste Fluss Europas</a:t>
            </a:r>
            <a:r>
              <a:rPr lang="de-AT" dirty="0">
                <a:latin typeface="+mn-lt"/>
              </a:rPr>
              <a:t>. Sie entspringt im Schwarzwald in Donaueschingen in Deutschland und fließt bis ins Schwarze Meer in Rumänien. Die von der internationalen Güterschifffahrt nutzbare Länge der schiffbaren Donau beträgt rund 2.415 km. Die Donau ist der einzige größere Fluss in Europa der von Westen nach Osten fließt.</a:t>
            </a:r>
            <a:endParaRPr lang="de-AT" dirty="0"/>
          </a:p>
          <a:p>
            <a:endParaRPr lang="de-DE" dirty="0"/>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err="1"/>
              <a:t>Quelle</a:t>
            </a:r>
            <a:r>
              <a:rPr lang="en-GB" sz="1200" dirty="0"/>
              <a:t>:</a:t>
            </a:r>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a:t>viadonau, “</a:t>
            </a:r>
            <a:r>
              <a:rPr lang="en-GB" sz="1200" dirty="0" err="1"/>
              <a:t>Handbuch</a:t>
            </a:r>
            <a:r>
              <a:rPr lang="en-GB" sz="1200" dirty="0"/>
              <a:t> der </a:t>
            </a:r>
            <a:r>
              <a:rPr lang="en-GB" sz="1200" dirty="0" err="1"/>
              <a:t>Donauschifffahrt</a:t>
            </a:r>
            <a:r>
              <a:rPr lang="en-GB" sz="1200" dirty="0"/>
              <a:t>”</a:t>
            </a:r>
            <a:r>
              <a:rPr lang="en-GB" sz="1200" baseline="0" dirty="0"/>
              <a:t> </a:t>
            </a:r>
            <a:r>
              <a:rPr lang="de-AT" baseline="0" dirty="0"/>
              <a:t>S.14.</a:t>
            </a:r>
          </a:p>
          <a:p>
            <a:pPr marL="0" marR="0" lvl="0" indent="0" algn="l" defTabSz="905988" rtl="0" eaLnBrk="1" fontAlgn="auto" latinLnBrk="0" hangingPunct="1">
              <a:lnSpc>
                <a:spcPct val="100000"/>
              </a:lnSpc>
              <a:spcBef>
                <a:spcPts val="0"/>
              </a:spcBef>
              <a:spcAft>
                <a:spcPts val="0"/>
              </a:spcAft>
              <a:buClrTx/>
              <a:buSzTx/>
              <a:buFontTx/>
              <a:buNone/>
              <a:tabLst/>
              <a:defRPr/>
            </a:pPr>
            <a:r>
              <a:rPr lang="de-AT" baseline="0" dirty="0"/>
              <a:t>Bildquelle: </a:t>
            </a:r>
            <a:r>
              <a:rPr lang="de-AT" baseline="0" dirty="0" err="1"/>
              <a:t>viadoonau</a:t>
            </a:r>
            <a:r>
              <a:rPr lang="de-AT" baseline="0" dirty="0"/>
              <a:t>, https://fotos.viadonau.org</a:t>
            </a:r>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3590085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de-AT" dirty="0">
                <a:latin typeface="+mn-lt"/>
              </a:rPr>
              <a:t>Die Donau verbindet insgesamt </a:t>
            </a:r>
            <a:r>
              <a:rPr lang="de-AT" b="1" dirty="0">
                <a:latin typeface="+mn-lt"/>
              </a:rPr>
              <a:t>zehn Länder </a:t>
            </a:r>
            <a:r>
              <a:rPr lang="de-AT" dirty="0">
                <a:latin typeface="+mn-lt"/>
              </a:rPr>
              <a:t>und dient als wichtige Wasserstraße für den Warenverkehr auf Binnenschiffen. </a:t>
            </a:r>
          </a:p>
          <a:p>
            <a:pPr defTabSz="905988">
              <a:defRPr/>
            </a:pPr>
            <a:r>
              <a:rPr lang="de-AT" dirty="0">
                <a:latin typeface="+mn-lt"/>
              </a:rPr>
              <a:t>Der österreichische Donauabschnitt beträgt ca. </a:t>
            </a:r>
            <a:r>
              <a:rPr lang="de-AT" b="1" dirty="0">
                <a:latin typeface="+mn-lt"/>
              </a:rPr>
              <a:t>351 km</a:t>
            </a:r>
            <a:r>
              <a:rPr lang="de-AT" dirty="0">
                <a:latin typeface="+mn-lt"/>
              </a:rPr>
              <a:t>. 20% des Stromverbrauches in Österreich wird durch die neun Donaukraftwerke abgedeckt. </a:t>
            </a:r>
          </a:p>
          <a:p>
            <a:pPr defTabSz="905988">
              <a:defRPr/>
            </a:pPr>
            <a:r>
              <a:rPr lang="de-AT" dirty="0">
                <a:latin typeface="+mn-lt"/>
              </a:rPr>
              <a:t>Den größten Anteil an der Donau besitzt </a:t>
            </a:r>
            <a:r>
              <a:rPr lang="de-AT" b="1" dirty="0">
                <a:latin typeface="+mn-lt"/>
              </a:rPr>
              <a:t>Rumänien</a:t>
            </a:r>
            <a:r>
              <a:rPr lang="de-AT" dirty="0">
                <a:latin typeface="+mn-lt"/>
              </a:rPr>
              <a:t> mit </a:t>
            </a:r>
            <a:r>
              <a:rPr lang="de-AT" b="1" dirty="0">
                <a:latin typeface="+mn-lt"/>
              </a:rPr>
              <a:t>1.075 km</a:t>
            </a:r>
            <a:r>
              <a:rPr lang="de-AT" dirty="0">
                <a:latin typeface="+mn-lt"/>
              </a:rPr>
              <a:t>. Hiervon bilden rund 470 km die gemeinsame Staatsgrenze mit Bulgarien. Den kleinsten Donau-Anteil mit nur 550m hat Moldau.</a:t>
            </a:r>
          </a:p>
          <a:p>
            <a:pPr defTabSz="905988">
              <a:defRPr/>
            </a:pPr>
            <a:endParaRPr lang="de-AT" dirty="0">
              <a:latin typeface="+mn-lt"/>
            </a:endParaRPr>
          </a:p>
          <a:p>
            <a:pPr defTabSz="905988">
              <a:defRPr/>
            </a:pPr>
            <a:r>
              <a:rPr lang="de-AT" dirty="0">
                <a:latin typeface="+mn-lt"/>
              </a:rPr>
              <a:t>Die Donau hat ein </a:t>
            </a:r>
            <a:r>
              <a:rPr lang="de-AT" b="1" dirty="0">
                <a:latin typeface="+mn-lt"/>
              </a:rPr>
              <a:t>Einzugsgebiet</a:t>
            </a:r>
            <a:r>
              <a:rPr lang="de-AT" dirty="0">
                <a:latin typeface="+mn-lt"/>
              </a:rPr>
              <a:t> von </a:t>
            </a:r>
            <a:r>
              <a:rPr lang="de-AT" b="1" dirty="0">
                <a:latin typeface="+mn-lt"/>
              </a:rPr>
              <a:t>801.463 km</a:t>
            </a:r>
            <a:r>
              <a:rPr lang="de-AT" b="1" baseline="30000" dirty="0">
                <a:latin typeface="+mn-lt"/>
              </a:rPr>
              <a:t>2</a:t>
            </a:r>
            <a:r>
              <a:rPr lang="de-AT" dirty="0">
                <a:latin typeface="+mn-lt"/>
              </a:rPr>
              <a:t>, welches westlich vom Schwarzen Meer in Zentral- und Südosteuropa liegt. Als Einzugsgebiet eines Stromes oder Flusses wird jenes Gebiet bezeichnet, aus dem das gesamte Waser über die Bodenoberfläche, die Bäche und das Grundwasser in den Strom des Flusses fließt.</a:t>
            </a:r>
          </a:p>
          <a:p>
            <a:pPr defTabSz="905988">
              <a:defRPr/>
            </a:pPr>
            <a:r>
              <a:rPr lang="de-AT" dirty="0">
                <a:latin typeface="+mn-lt"/>
              </a:rPr>
              <a:t>Die Donau stellt in dessen Einzugsgebiet einen bedeutenden Verkehrsträger dar, dient als wichtige Quelle für Energie und Trinkwasser und ist wichtiger Erholungs- und Lebensraum.</a:t>
            </a:r>
          </a:p>
          <a:p>
            <a:pPr defTabSz="905988">
              <a:defRPr/>
            </a:pPr>
            <a:endParaRPr lang="de-AT" dirty="0">
              <a:latin typeface="+mn-lt"/>
            </a:endParaRPr>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err="1"/>
              <a:t>Quelle</a:t>
            </a:r>
            <a:r>
              <a:rPr lang="en-GB" sz="1200" dirty="0"/>
              <a:t>:</a:t>
            </a:r>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a:t>viadonau, “</a:t>
            </a:r>
            <a:r>
              <a:rPr lang="en-GB" sz="1200" dirty="0" err="1"/>
              <a:t>Handbuch</a:t>
            </a:r>
            <a:r>
              <a:rPr lang="en-GB" sz="1200" dirty="0"/>
              <a:t> der </a:t>
            </a:r>
            <a:r>
              <a:rPr lang="en-GB" sz="1200" dirty="0" err="1"/>
              <a:t>Donauschifffahrt</a:t>
            </a:r>
            <a:r>
              <a:rPr lang="en-GB" sz="1200" dirty="0"/>
              <a:t>”, </a:t>
            </a:r>
            <a:r>
              <a:rPr lang="de-AT" baseline="0" dirty="0"/>
              <a:t>S. 38-40</a:t>
            </a:r>
          </a:p>
          <a:p>
            <a:pPr marL="0" marR="0" lvl="0" indent="0" algn="l" defTabSz="905988" rtl="0" eaLnBrk="1" fontAlgn="auto" latinLnBrk="0" hangingPunct="1">
              <a:lnSpc>
                <a:spcPct val="100000"/>
              </a:lnSpc>
              <a:spcBef>
                <a:spcPts val="0"/>
              </a:spcBef>
              <a:spcAft>
                <a:spcPts val="0"/>
              </a:spcAft>
              <a:buClrTx/>
              <a:buSzTx/>
              <a:buFontTx/>
              <a:buNone/>
              <a:tabLst/>
              <a:defRPr/>
            </a:pPr>
            <a:r>
              <a:rPr lang="de-AT" baseline="0" dirty="0"/>
              <a:t>Bildquelle: </a:t>
            </a:r>
            <a:r>
              <a:rPr lang="de-AT" baseline="0" dirty="0" err="1"/>
              <a:t>viadonau</a:t>
            </a:r>
            <a:r>
              <a:rPr lang="de-AT" baseline="0" dirty="0"/>
              <a:t>, Handbuch der Donauschifffahrt S.38</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4280447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Mit rund </a:t>
            </a:r>
            <a:r>
              <a:rPr lang="de-AT" b="1" dirty="0"/>
              <a:t>90</a:t>
            </a:r>
            <a:r>
              <a:rPr lang="de-AT" b="1" baseline="0" dirty="0"/>
              <a:t> Millionen Einwohner*innen </a:t>
            </a:r>
            <a:r>
              <a:rPr lang="de-AT" baseline="0" dirty="0"/>
              <a:t>ist der Donauraum schon allein durch seine Größe von besonderem wirtschaftlichen Interesse. Zahlreiche </a:t>
            </a:r>
            <a:r>
              <a:rPr lang="de-AT" b="1" baseline="0" dirty="0"/>
              <a:t>Produktionsstätten</a:t>
            </a:r>
            <a:r>
              <a:rPr lang="de-AT" baseline="0" dirty="0"/>
              <a:t> der Stahl-, Papier-, Mineralöl- und chemischen Industrie sowie auch der Maschinenbau- und Automobilindustrie befinden sich im </a:t>
            </a:r>
            <a:r>
              <a:rPr lang="de-AT" b="1" baseline="0" dirty="0"/>
              <a:t>Einzugsbereich der Donau</a:t>
            </a:r>
            <a:r>
              <a:rPr lang="de-AT" baseline="0" dirty="0"/>
              <a:t>.</a:t>
            </a:r>
          </a:p>
          <a:p>
            <a:endParaRPr lang="de-AT" dirty="0"/>
          </a:p>
          <a:p>
            <a:r>
              <a:rPr lang="de-AT" baseline="0" dirty="0"/>
              <a:t>Durch ihre Massenleistungsfähigkeit, die Nähe zu Rohstoffmärkten, große freie Transportkapazitäten sowie durch niedrige Transportkosten ist die Donau vor allem für die </a:t>
            </a:r>
            <a:r>
              <a:rPr lang="de-AT" b="1" baseline="0" dirty="0"/>
              <a:t>rohstoffintensive Industrie </a:t>
            </a:r>
            <a:r>
              <a:rPr lang="de-AT" baseline="0" dirty="0"/>
              <a:t>ein wichtiger Verkehrsträger. Zusätzlich ist der Donauraum durch seine </a:t>
            </a:r>
            <a:r>
              <a:rPr lang="de-AT" b="1" baseline="0" dirty="0"/>
              <a:t>fruchtbaren Böden </a:t>
            </a:r>
            <a:r>
              <a:rPr lang="de-AT" baseline="0" dirty="0"/>
              <a:t>eine wichtige Region für den Anbau von landwirtschaftlichen Rohstoffen. Ein nicht unerheblicher Anteil der dort angebauten Produkte wird dabei über die Rhein-Main-Donauachse über die entsprechenden Seehäfen (Nordsee, Schwarzes Meer) nach Übersee exportiert.</a:t>
            </a:r>
          </a:p>
          <a:p>
            <a:endParaRPr lang="de-AT" baseline="0" dirty="0"/>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err="1"/>
              <a:t>Quelle</a:t>
            </a:r>
            <a:r>
              <a:rPr lang="en-GB" sz="1200" dirty="0"/>
              <a:t>: </a:t>
            </a:r>
            <a:r>
              <a:rPr lang="en-GB" sz="1200" dirty="0" err="1"/>
              <a:t>Handbuch</a:t>
            </a:r>
            <a:r>
              <a:rPr lang="en-GB" sz="1200" dirty="0"/>
              <a:t> der </a:t>
            </a:r>
            <a:r>
              <a:rPr lang="en-GB" sz="1200" dirty="0" err="1"/>
              <a:t>Donauschifffahrt</a:t>
            </a:r>
            <a:r>
              <a:rPr lang="en-GB" sz="1200" dirty="0"/>
              <a:t>,</a:t>
            </a:r>
            <a:r>
              <a:rPr lang="en-GB" sz="1200" baseline="0" dirty="0"/>
              <a:t> </a:t>
            </a:r>
            <a:r>
              <a:rPr lang="de-AT" baseline="0" dirty="0"/>
              <a:t>S. 146</a:t>
            </a:r>
          </a:p>
          <a:p>
            <a:pPr marL="0" marR="0" lvl="0" indent="0" algn="l" defTabSz="905988" rtl="0" eaLnBrk="1" fontAlgn="auto" latinLnBrk="0" hangingPunct="1">
              <a:lnSpc>
                <a:spcPct val="100000"/>
              </a:lnSpc>
              <a:spcBef>
                <a:spcPts val="0"/>
              </a:spcBef>
              <a:spcAft>
                <a:spcPts val="0"/>
              </a:spcAft>
              <a:buClrTx/>
              <a:buSzTx/>
              <a:buFontTx/>
              <a:buNone/>
              <a:tabLst/>
              <a:defRPr/>
            </a:pPr>
            <a:r>
              <a:rPr lang="de-AT" baseline="0" dirty="0"/>
              <a:t>Bildquelle: </a:t>
            </a:r>
            <a:r>
              <a:rPr lang="de-AT" baseline="0" dirty="0" err="1"/>
              <a:t>viadonau</a:t>
            </a:r>
            <a:r>
              <a:rPr lang="de-AT" baseline="0" dirty="0"/>
              <a:t>, https://fotos.viadonau.org</a:t>
            </a:r>
          </a:p>
          <a:p>
            <a:pPr marL="0" marR="0" lvl="0" indent="0" algn="l" defTabSz="905988" rtl="0" eaLnBrk="1" fontAlgn="auto" latinLnBrk="0" hangingPunct="1">
              <a:lnSpc>
                <a:spcPct val="100000"/>
              </a:lnSpc>
              <a:spcBef>
                <a:spcPts val="0"/>
              </a:spcBef>
              <a:spcAft>
                <a:spcPts val="0"/>
              </a:spcAft>
              <a:buClrTx/>
              <a:buSzTx/>
              <a:buFontTx/>
              <a:buNone/>
              <a:tabLst/>
              <a:defRPr/>
            </a:pPr>
            <a:r>
              <a:rPr lang="de-AT" baseline="0" dirty="0"/>
              <a:t>www.pixabay.com; www.istockphoto.com</a:t>
            </a:r>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14</a:t>
            </a:fld>
            <a:endParaRPr lang="de-AT" dirty="0">
              <a:solidFill>
                <a:prstClr val="black"/>
              </a:solidFill>
            </a:endParaRPr>
          </a:p>
        </p:txBody>
      </p:sp>
    </p:spTree>
    <p:extLst>
      <p:ext uri="{BB962C8B-B14F-4D97-AF65-F5344CB8AC3E}">
        <p14:creationId xmlns:p14="http://schemas.microsoft.com/office/powerpoint/2010/main" val="4153624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000" kern="1200" dirty="0">
                <a:solidFill>
                  <a:schemeClr val="tx1"/>
                </a:solidFill>
                <a:latin typeface="Corbel" panose="020B0503020204020204" pitchFamily="34" charset="0"/>
                <a:ea typeface="+mn-ea"/>
                <a:cs typeface="+mn-cs"/>
              </a:rPr>
              <a:t>Die Donau ist </a:t>
            </a:r>
            <a:r>
              <a:rPr lang="de-AT" sz="1000" b="1" kern="1200" dirty="0">
                <a:solidFill>
                  <a:schemeClr val="tx1"/>
                </a:solidFill>
                <a:latin typeface="Corbel" panose="020B0503020204020204" pitchFamily="34" charset="0"/>
                <a:ea typeface="+mn-ea"/>
                <a:cs typeface="+mn-cs"/>
              </a:rPr>
              <a:t>2845 km </a:t>
            </a:r>
            <a:r>
              <a:rPr lang="de-AT" sz="1000" kern="1200" dirty="0">
                <a:solidFill>
                  <a:schemeClr val="tx1"/>
                </a:solidFill>
                <a:latin typeface="Corbel" panose="020B0503020204020204" pitchFamily="34" charset="0"/>
                <a:ea typeface="+mn-ea"/>
                <a:cs typeface="+mn-cs"/>
              </a:rPr>
              <a:t>lang (hiervon sind 2.415 km schiffbar). </a:t>
            </a:r>
            <a:r>
              <a:rPr lang="de-DE" sz="1000" dirty="0">
                <a:latin typeface="+mn-lt"/>
              </a:rPr>
              <a:t>Das Transportvolumen betrug 2017 39,3 Millionen Tonnen. Die Transportstrecke betrug durchschnittlich 600 Kilometer. Der wichtigste Markt für den Güterverkehr auf der Donau ist der Transport von Eisen- und Eisenerzen. Deshalb kann die Produktkategorie (Erze und Metallabfälle) im Jahr 2017 als die am häufigsten transportierte an der Donau identifiziert werden, gefolgt von </a:t>
            </a:r>
            <a:r>
              <a:rPr lang="de-DE" sz="1000" kern="1200" dirty="0">
                <a:solidFill>
                  <a:schemeClr val="tx1"/>
                </a:solidFill>
                <a:latin typeface="Corbel" panose="020B0503020204020204" pitchFamily="34" charset="0"/>
                <a:ea typeface="+mn-ea"/>
                <a:cs typeface="+mn-cs"/>
              </a:rPr>
              <a:t>land- und forstwirtschaftlichen Produkten</a:t>
            </a:r>
            <a:r>
              <a:rPr lang="de-DE" sz="1000" dirty="0">
                <a:latin typeface="+mn-lt"/>
              </a:rPr>
              <a:t> und </a:t>
            </a:r>
            <a:r>
              <a:rPr lang="de-DE" sz="1000" kern="1200" dirty="0">
                <a:solidFill>
                  <a:schemeClr val="tx1"/>
                </a:solidFill>
                <a:latin typeface="Corbel" panose="020B0503020204020204" pitchFamily="34" charset="0"/>
                <a:ea typeface="+mn-ea"/>
                <a:cs typeface="+mn-cs"/>
              </a:rPr>
              <a:t>Erdöl</a:t>
            </a:r>
            <a:r>
              <a:rPr lang="de-DE" sz="1000" dirty="0">
                <a:latin typeface="+mn-lt"/>
              </a:rPr>
              <a:t>. Weitere wichtige Märkte sind Schwer- und Übermaßgüter, sowie Baustoffe und Alt- und Abfallstoffe. Die Donau verbindet die</a:t>
            </a:r>
            <a:r>
              <a:rPr lang="de-DE" sz="1000" baseline="0" dirty="0">
                <a:latin typeface="+mn-lt"/>
              </a:rPr>
              <a:t> vier wichtige Seehäfen (Amsterdam, Rotterdam, Antwerpen im Norden und den Schwarzmeerhafen </a:t>
            </a:r>
            <a:r>
              <a:rPr lang="de-DE" sz="1000" baseline="0" dirty="0" err="1">
                <a:latin typeface="+mn-lt"/>
              </a:rPr>
              <a:t>Constantza</a:t>
            </a:r>
            <a:r>
              <a:rPr lang="de-DE" sz="1000" baseline="0" dirty="0">
                <a:latin typeface="+mn-lt"/>
              </a:rPr>
              <a:t> im Süden). </a:t>
            </a:r>
            <a:r>
              <a:rPr lang="de-DE" sz="1000" dirty="0">
                <a:latin typeface="+mn-lt"/>
              </a:rPr>
              <a:t>Die 12 </a:t>
            </a:r>
            <a:r>
              <a:rPr lang="de-DE" sz="1000" dirty="0" err="1">
                <a:latin typeface="+mn-lt"/>
              </a:rPr>
              <a:t>umschlagsst</a:t>
            </a:r>
            <a:r>
              <a:rPr lang="de-AT" sz="1000" dirty="0" err="1">
                <a:latin typeface="+mn-lt"/>
              </a:rPr>
              <a:t>ärksten</a:t>
            </a:r>
            <a:r>
              <a:rPr lang="de-AT" sz="1000" baseline="0" dirty="0">
                <a:latin typeface="+mn-lt"/>
              </a:rPr>
              <a:t> Häfen, mit einem Güterumschlag von über 1 Million Tonnen im Jahr 2017, entlang der Donau sind:</a:t>
            </a:r>
          </a:p>
          <a:p>
            <a:endParaRPr lang="de-AT" sz="1000" baseline="0" dirty="0">
              <a:latin typeface="+mn-lt"/>
            </a:endParaRPr>
          </a:p>
          <a:p>
            <a:pPr marL="228600" indent="-228600">
              <a:buAutoNum type="arabicParenR"/>
            </a:pPr>
            <a:r>
              <a:rPr lang="de-AT" sz="1000" baseline="0" dirty="0">
                <a:latin typeface="+mn-lt"/>
              </a:rPr>
              <a:t>Ismail (UA)</a:t>
            </a:r>
          </a:p>
          <a:p>
            <a:pPr marL="228600" indent="-228600">
              <a:buAutoNum type="arabicParenR"/>
            </a:pPr>
            <a:r>
              <a:rPr lang="de-AT" sz="1000" baseline="0" dirty="0">
                <a:latin typeface="+mn-lt"/>
              </a:rPr>
              <a:t>Linz (AT)</a:t>
            </a:r>
          </a:p>
          <a:p>
            <a:pPr marL="228600" indent="-228600">
              <a:buAutoNum type="arabicParenR"/>
            </a:pPr>
            <a:r>
              <a:rPr lang="de-AT" sz="1000" baseline="0" dirty="0">
                <a:latin typeface="+mn-lt"/>
              </a:rPr>
              <a:t>Russe (BG)</a:t>
            </a:r>
          </a:p>
          <a:p>
            <a:pPr marL="228600" indent="-228600">
              <a:buAutoNum type="arabicParenR"/>
            </a:pPr>
            <a:r>
              <a:rPr lang="de-AT" sz="1000" baseline="0" dirty="0" err="1">
                <a:latin typeface="+mn-lt"/>
              </a:rPr>
              <a:t>Lom</a:t>
            </a:r>
            <a:r>
              <a:rPr lang="de-AT" sz="1000" baseline="0" dirty="0">
                <a:latin typeface="+mn-lt"/>
              </a:rPr>
              <a:t> (BG)</a:t>
            </a:r>
          </a:p>
          <a:p>
            <a:pPr marL="228600" indent="-228600">
              <a:buAutoNum type="arabicParenR"/>
            </a:pPr>
            <a:r>
              <a:rPr lang="de-AT" sz="1000" baseline="0" dirty="0" err="1">
                <a:latin typeface="+mn-lt"/>
              </a:rPr>
              <a:t>Smederovo</a:t>
            </a:r>
            <a:r>
              <a:rPr lang="de-AT" sz="1000" baseline="0" dirty="0">
                <a:latin typeface="+mn-lt"/>
              </a:rPr>
              <a:t> (SRB)</a:t>
            </a:r>
          </a:p>
          <a:p>
            <a:pPr marL="228600" indent="-228600">
              <a:buAutoNum type="arabicParenR"/>
            </a:pPr>
            <a:r>
              <a:rPr lang="de-AT" sz="1000" baseline="0" dirty="0">
                <a:latin typeface="+mn-lt"/>
              </a:rPr>
              <a:t>Bratislava (SK)</a:t>
            </a:r>
          </a:p>
          <a:p>
            <a:pPr marL="228600" indent="-228600">
              <a:buAutoNum type="arabicParenR"/>
            </a:pPr>
            <a:r>
              <a:rPr lang="de-AT" sz="1000" baseline="0" dirty="0" err="1">
                <a:latin typeface="+mn-lt"/>
              </a:rPr>
              <a:t>Tulcea</a:t>
            </a:r>
            <a:r>
              <a:rPr lang="de-AT" sz="1000" baseline="0" dirty="0">
                <a:latin typeface="+mn-lt"/>
              </a:rPr>
              <a:t> (RO)</a:t>
            </a:r>
          </a:p>
          <a:p>
            <a:pPr marL="228600" indent="-228600">
              <a:buAutoNum type="arabicParenR"/>
            </a:pPr>
            <a:r>
              <a:rPr lang="de-AT" sz="1000" baseline="0" dirty="0">
                <a:latin typeface="+mn-lt"/>
              </a:rPr>
              <a:t>Budapest (HU)</a:t>
            </a:r>
          </a:p>
          <a:p>
            <a:pPr marL="228600" indent="-228600">
              <a:buAutoNum type="arabicParenR"/>
            </a:pPr>
            <a:r>
              <a:rPr lang="de-AT" sz="1000" baseline="0" dirty="0">
                <a:latin typeface="+mn-lt"/>
              </a:rPr>
              <a:t>Regensburg (DE)</a:t>
            </a:r>
          </a:p>
          <a:p>
            <a:pPr marL="228600" indent="-228600">
              <a:buAutoNum type="arabicParenR"/>
            </a:pPr>
            <a:r>
              <a:rPr lang="de-AT" sz="1000" baseline="0" dirty="0">
                <a:latin typeface="+mn-lt"/>
              </a:rPr>
              <a:t>Wien (AT)</a:t>
            </a:r>
          </a:p>
          <a:p>
            <a:pPr marL="228600" indent="-228600">
              <a:buAutoNum type="arabicParenR"/>
            </a:pPr>
            <a:r>
              <a:rPr lang="de-AT" sz="1000" baseline="0" dirty="0" err="1">
                <a:latin typeface="+mn-lt"/>
              </a:rPr>
              <a:t>Galati</a:t>
            </a:r>
            <a:r>
              <a:rPr lang="de-AT" sz="1000" baseline="0" dirty="0">
                <a:latin typeface="+mn-lt"/>
              </a:rPr>
              <a:t> (RO)</a:t>
            </a:r>
          </a:p>
          <a:p>
            <a:pPr marL="228600" indent="-228600">
              <a:buAutoNum type="arabicParenR"/>
            </a:pPr>
            <a:r>
              <a:rPr lang="de-AT" sz="1000" baseline="0" dirty="0" err="1">
                <a:latin typeface="+mn-lt"/>
              </a:rPr>
              <a:t>Calarasi</a:t>
            </a:r>
            <a:r>
              <a:rPr lang="de-AT" sz="1000" baseline="0" dirty="0">
                <a:latin typeface="+mn-lt"/>
              </a:rPr>
              <a:t> (RO)</a:t>
            </a:r>
          </a:p>
          <a:p>
            <a:pPr marL="0" indent="0">
              <a:buNone/>
            </a:pPr>
            <a:endParaRPr lang="de-AT" sz="1000" baseline="0" dirty="0">
              <a:latin typeface="+mn-lt"/>
            </a:endParaRPr>
          </a:p>
          <a:p>
            <a:endParaRPr lang="en-GB" sz="1000" dirty="0"/>
          </a:p>
          <a:p>
            <a:r>
              <a:rPr lang="en-GB" sz="1000" dirty="0" err="1"/>
              <a:t>Quellen</a:t>
            </a:r>
            <a:r>
              <a:rPr lang="en-GB" sz="1000" dirty="0"/>
              <a:t>:</a:t>
            </a:r>
          </a:p>
          <a:p>
            <a:r>
              <a:rPr lang="en-GB" sz="1000" dirty="0" err="1"/>
              <a:t>viadonau</a:t>
            </a:r>
            <a:r>
              <a:rPr lang="en-GB" sz="1000" dirty="0"/>
              <a:t>, “</a:t>
            </a:r>
            <a:r>
              <a:rPr lang="en-GB" sz="1000" dirty="0" err="1"/>
              <a:t>Handbuch</a:t>
            </a:r>
            <a:r>
              <a:rPr lang="en-GB" sz="1000" dirty="0"/>
              <a:t> der </a:t>
            </a:r>
            <a:r>
              <a:rPr lang="en-GB" sz="1000" dirty="0" err="1"/>
              <a:t>Donauschifffahrt</a:t>
            </a:r>
            <a:r>
              <a:rPr lang="en-GB" sz="1000" dirty="0"/>
              <a:t>”,</a:t>
            </a:r>
            <a:r>
              <a:rPr lang="en-GB" sz="1000" baseline="0" dirty="0"/>
              <a:t> </a:t>
            </a:r>
            <a:r>
              <a:rPr lang="en-GB" sz="1000" dirty="0"/>
              <a:t>S. 17, S.20 , S.154, S.161-163</a:t>
            </a:r>
          </a:p>
          <a:p>
            <a:endParaRPr lang="en-GB" sz="1000" dirty="0"/>
          </a:p>
          <a:p>
            <a:r>
              <a:rPr lang="en-GB" sz="1000" dirty="0" err="1"/>
              <a:t>Bildquelle</a:t>
            </a:r>
            <a:r>
              <a:rPr lang="en-GB" sz="1000" dirty="0"/>
              <a:t>:</a:t>
            </a:r>
            <a:r>
              <a:rPr lang="en-GB" sz="1000" baseline="0" dirty="0"/>
              <a:t> in </a:t>
            </a:r>
            <a:r>
              <a:rPr lang="en-GB" sz="1000" baseline="0" dirty="0" err="1"/>
              <a:t>Anlehnung</a:t>
            </a:r>
            <a:r>
              <a:rPr lang="en-GB" sz="1000" baseline="0" dirty="0"/>
              <a:t> an </a:t>
            </a:r>
            <a:r>
              <a:rPr lang="en-GB" sz="1000" baseline="0" dirty="0" err="1"/>
              <a:t>Donaukommission</a:t>
            </a:r>
            <a:r>
              <a:rPr lang="en-GB" sz="1000" baseline="0" dirty="0"/>
              <a:t> (2019), </a:t>
            </a:r>
            <a:r>
              <a:rPr lang="en-GB" sz="1000" baseline="0" dirty="0" err="1"/>
              <a:t>Statistik</a:t>
            </a:r>
            <a:r>
              <a:rPr lang="en-GB" sz="1000" baseline="0" dirty="0"/>
              <a:t> der </a:t>
            </a:r>
            <a:r>
              <a:rPr lang="en-GB" sz="1000" baseline="0" dirty="0" err="1"/>
              <a:t>Donauschifffahrt</a:t>
            </a:r>
            <a:r>
              <a:rPr lang="en-GB" sz="1000" baseline="0" dirty="0"/>
              <a:t> </a:t>
            </a:r>
            <a:r>
              <a:rPr lang="en-GB" sz="1000" baseline="0" dirty="0" err="1"/>
              <a:t>für</a:t>
            </a:r>
            <a:r>
              <a:rPr lang="en-GB" sz="1000" baseline="0" dirty="0"/>
              <a:t> die </a:t>
            </a:r>
            <a:r>
              <a:rPr lang="en-GB" sz="1000" baseline="0" dirty="0" err="1"/>
              <a:t>Jahre</a:t>
            </a:r>
            <a:r>
              <a:rPr lang="en-GB" sz="1000" baseline="0" dirty="0"/>
              <a:t> 2016-2017</a:t>
            </a:r>
            <a:endParaRPr lang="en-GB" sz="1000" dirty="0"/>
          </a:p>
          <a:p>
            <a:endParaRPr lang="en-GB" sz="100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657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2019 wurden 36,2 Millionen Tonnen Güter auf der Wasserstraße Donau und ihren Nebenflüssen transportiert. Die deutlich besseren Fahrwasserbedingungen als 2018 führten im Jahr 2019 somit erwartungsgemäß zu einer Erhöhung des im Donauraum verschifften Transportvolumens.</a:t>
            </a:r>
          </a:p>
          <a:p>
            <a:endParaRPr lang="de-AT" dirty="0"/>
          </a:p>
          <a:p>
            <a:r>
              <a:rPr lang="de-AT" dirty="0"/>
              <a:t>Auf Länderebene betrachtet wurde erneut in Rumänien mit insgesamt 23,6 Millionen Tonnen das höchste Transportaufkommen erzielt, was gegenüber 2018 einer Zunahme um 20,3 % entspricht. Den stärksten Zuwachs konnte Rumänien bei den Export- und Importverkehren verzeichnen, die im Vergleich zum Vorjahr um 49,0 % beziehungsweise 28,5 % zunahmen. Die zweithöchste Menge, nämlich 15,8 Millionen Tonnen, wurde in Bulgarien befördert, wobei das Land vor allem von einer starken Zunahme der Transitverkehre profitieren konnte. Mit 15,5 Millionen Tonnen Transportaufkommen liegt Serbien nur knapp hinter Bulgarien.</a:t>
            </a:r>
          </a:p>
          <a:p>
            <a:endParaRPr lang="de-AT" dirty="0"/>
          </a:p>
          <a:p>
            <a:r>
              <a:rPr lang="de-AT" dirty="0"/>
              <a:t>In größerem Abstand folgen dann Ungarn mit 8,5 Millionen Tonnen, Österreich mit 8,4 Millionen Tonnen, die Slowakei mit 7,1 Millionen Tonnen, Kroatien mit 6,3 Millionen Tonnen und Deutschland mit 4,2 Millionen Tonnen.</a:t>
            </a:r>
          </a:p>
          <a:p>
            <a:endParaRPr lang="de-AT" dirty="0"/>
          </a:p>
          <a:p>
            <a:r>
              <a:rPr lang="de-AT" dirty="0"/>
              <a:t>Quelle: Jahresbericht Donauschifffahrt in Österreich,</a:t>
            </a:r>
            <a:r>
              <a:rPr lang="de-AT" baseline="0" dirty="0"/>
              <a:t> </a:t>
            </a:r>
            <a:r>
              <a:rPr lang="de-AT" dirty="0" err="1"/>
              <a:t>viadonau</a:t>
            </a:r>
            <a:r>
              <a:rPr lang="de-AT" dirty="0"/>
              <a:t> 2021,</a:t>
            </a:r>
            <a:r>
              <a:rPr lang="de-AT" baseline="0" dirty="0"/>
              <a:t> S. 45</a:t>
            </a:r>
          </a:p>
          <a:p>
            <a:r>
              <a:rPr lang="de-AT" baseline="0" dirty="0"/>
              <a:t>Bildquelle: </a:t>
            </a:r>
            <a:r>
              <a:rPr lang="de-AT" dirty="0"/>
              <a:t>Jahresbericht Donauschifffahrt in Österreich,</a:t>
            </a:r>
            <a:r>
              <a:rPr lang="de-AT" baseline="0" dirty="0"/>
              <a:t> </a:t>
            </a:r>
            <a:r>
              <a:rPr lang="de-AT" dirty="0" err="1"/>
              <a:t>viadonau</a:t>
            </a:r>
            <a:r>
              <a:rPr lang="de-AT" dirty="0"/>
              <a:t> 2021,</a:t>
            </a:r>
            <a:r>
              <a:rPr lang="de-AT" baseline="0" dirty="0"/>
              <a:t> S. 44</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2782887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dirty="0"/>
              <a:t>Binnenhäfen ermöglichen die </a:t>
            </a:r>
            <a:r>
              <a:rPr lang="de-AT" sz="1200" b="1" dirty="0"/>
              <a:t>Verknüpfung der Verkehrsträger </a:t>
            </a:r>
            <a:r>
              <a:rPr lang="de-AT" sz="1200" dirty="0"/>
              <a:t>Wasserstraße, Straße und Schiene. In multimodalen Logistikketten agieren Straße und Schiene als Partner der Schifffahrt, da über sie der Vor- und Nachlauf von Binnenschiffstransporten abgewickelt wird. Die Häfen sind dabei die notwendigen Schnittstellen. </a:t>
            </a:r>
          </a:p>
          <a:p>
            <a:r>
              <a:rPr lang="de-AT" sz="1200" dirty="0"/>
              <a:t>Die Donauhäfen haben in den letzten Jahrzehnten einen tief greifenden Wandel  von klassischen Binnenhäfen zu </a:t>
            </a:r>
            <a:r>
              <a:rPr lang="de-AT" sz="1200" b="1" dirty="0"/>
              <a:t>modernen Logistikdrehscheiben </a:t>
            </a:r>
            <a:r>
              <a:rPr lang="de-AT" sz="1200" dirty="0"/>
              <a:t>vollzogen.  Neben den Basisleistungen wie Umschlag und Lagerung bieten die Häfen heute ein breites Angebot an logistischen Leistungen wie Kommissionierung, Distribution, Projektlogistik und vieles mehr. Sie sind sowohl als Produktionsstandorte als auch als Gütersammel- und Güterverteilzentren fest in die regionale Wirtschaft eingebunden und leisten einen wesentlichen Beitrag zur Schaffung von Wertschöpfung und Beschäftigung.</a:t>
            </a:r>
          </a:p>
          <a:p>
            <a:r>
              <a:rPr lang="de-AT" sz="1200" dirty="0"/>
              <a:t>Die </a:t>
            </a:r>
            <a:r>
              <a:rPr lang="de-AT" sz="1200" b="1" dirty="0"/>
              <a:t>drei umschlagsstärksten Hafenstandorte</a:t>
            </a:r>
            <a:r>
              <a:rPr lang="de-AT" sz="1200" dirty="0"/>
              <a:t> an der Donau sind </a:t>
            </a:r>
            <a:r>
              <a:rPr lang="de-AT" sz="1200" dirty="0" err="1"/>
              <a:t>Izmail</a:t>
            </a:r>
            <a:r>
              <a:rPr lang="de-AT" sz="1200" dirty="0"/>
              <a:t> (Ukraine), Linz (Österreich) und Galaţi (Rumänien). Eine besondere Stellung hat der Seehafen Constanţa (Rumänien). Er ist über den Donau-Schwarzmeer-Kanal an die Donau angebunden und spielt eine wichtige Rolle als Umschlagknoten am Schwarzen Meer für Handelsverkehre mit Asien, dem Mittleren Osten und der Schwarzmeerregion.</a:t>
            </a:r>
          </a:p>
          <a:p>
            <a:endParaRPr lang="de-AT" sz="1200" dirty="0"/>
          </a:p>
          <a:p>
            <a:endParaRPr lang="en-GB" sz="1200" dirty="0"/>
          </a:p>
          <a:p>
            <a:r>
              <a:rPr lang="en-GB" sz="1200" dirty="0" err="1"/>
              <a:t>Quelle</a:t>
            </a:r>
            <a:r>
              <a:rPr lang="en-GB" sz="1200" dirty="0"/>
              <a:t>:</a:t>
            </a:r>
            <a:r>
              <a:rPr lang="en-GB" sz="1200" baseline="0" dirty="0"/>
              <a:t> </a:t>
            </a:r>
            <a:r>
              <a:rPr lang="en-GB" sz="1200" dirty="0" err="1"/>
              <a:t>viadonau</a:t>
            </a:r>
            <a:r>
              <a:rPr lang="en-GB" sz="1200" dirty="0"/>
              <a:t>, “</a:t>
            </a:r>
            <a:r>
              <a:rPr lang="en-GB" sz="1200" dirty="0" err="1"/>
              <a:t>Handbuch</a:t>
            </a:r>
            <a:r>
              <a:rPr lang="en-GB" sz="1200" dirty="0"/>
              <a:t> der </a:t>
            </a:r>
            <a:r>
              <a:rPr lang="en-GB" sz="1200" dirty="0" err="1"/>
              <a:t>Donauschifffahrt</a:t>
            </a:r>
            <a:r>
              <a:rPr lang="en-GB" sz="1200" dirty="0"/>
              <a:t>”, S. 15,</a:t>
            </a:r>
            <a:r>
              <a:rPr lang="en-GB" sz="1200" baseline="0" dirty="0"/>
              <a:t> 16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Bildquelle: Handbuch der Donauschifffahrt S. 44</a:t>
            </a:r>
          </a:p>
          <a:p>
            <a:endParaRPr lang="en-GB" sz="1200" dirty="0"/>
          </a:p>
        </p:txBody>
      </p:sp>
      <p:sp>
        <p:nvSpPr>
          <p:cNvPr id="4" name="Foliennummernplatzhalt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2249594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Die </a:t>
            </a:r>
            <a:r>
              <a:rPr lang="de-AT" b="1" dirty="0"/>
              <a:t>Stärken</a:t>
            </a:r>
            <a:r>
              <a:rPr lang="de-AT" baseline="0" dirty="0"/>
              <a:t> der Donauschifffahrt liegen vor allem in der Fähigkeit, große Mengen pro Schiffseinheit zu transportieren, in den günstigen Transportkosten und in ihrer Umweltfreundlichkeit. Zudem ist sie rund um die Uhr nutzbar (z.B. keine Wochenend- und Nachtfahrverbote) und kann eine hohe Sicherheit sowie niedrige Infrastrukturkosten vorweisen.</a:t>
            </a:r>
          </a:p>
          <a:p>
            <a:endParaRPr lang="de-AT" baseline="0" dirty="0"/>
          </a:p>
          <a:p>
            <a:r>
              <a:rPr lang="de-AT" baseline="0" dirty="0"/>
              <a:t>Die </a:t>
            </a:r>
            <a:r>
              <a:rPr lang="de-AT" b="1" baseline="0" dirty="0"/>
              <a:t>Schwächen</a:t>
            </a:r>
            <a:r>
              <a:rPr lang="de-AT" baseline="0" dirty="0"/>
              <a:t> liegen in der Abhängigkeit von schwankenden Fahrwasserverhältnissen und dem damit verbundenen unterschiedlichen Auslastungsgrad der Schiffe, der niedrigen Transportgeschwindigkeit und der geringen Netzdichte, die oft einen Vor- und Nachlauf auf Straße oder Schiene notwendig machen.</a:t>
            </a:r>
          </a:p>
          <a:p>
            <a:endParaRPr lang="de-AT" baseline="0" dirty="0"/>
          </a:p>
          <a:p>
            <a:r>
              <a:rPr lang="de-AT" baseline="0" dirty="0"/>
              <a:t>Quelle: Handbuch der Donauschifffahrt S. 17</a:t>
            </a:r>
          </a:p>
          <a:p>
            <a:r>
              <a:rPr lang="de-AT" baseline="0" dirty="0"/>
              <a:t>Bildquelle: in Anlehnung an Handbuch der Donauschifffahrt S.17</a:t>
            </a:r>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3498552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a:t>Chancen</a:t>
            </a:r>
            <a:r>
              <a:rPr lang="de-AT" dirty="0"/>
              <a:t> der Donauschifffahrt bestehen in hohen freien Kapazitäten der Wasserstraße</a:t>
            </a:r>
            <a:r>
              <a:rPr lang="de-AT" baseline="0" dirty="0"/>
              <a:t> (die Auslastung liegt bei nur 10-15%), internationalen Entwicklungsinitiativen wie der Donauraumstrategie, Kooperationen mit Schiene und Straße sowie im Einsatz von modernen harmonisierten Binnenschifffahrts-Informationsdiensten (RIS).</a:t>
            </a:r>
          </a:p>
          <a:p>
            <a:endParaRPr lang="de-AT" baseline="0" dirty="0"/>
          </a:p>
          <a:p>
            <a:r>
              <a:rPr lang="de-AT" b="1" baseline="0" dirty="0"/>
              <a:t>Hindernisse</a:t>
            </a:r>
            <a:r>
              <a:rPr lang="de-AT" baseline="0" dirty="0"/>
              <a:t> ergeben sich hingegen durch die unterschiedlichen politischen und somit auch budgetären Gewichtungen dieses Verkehrsträgers in den einzelnen Donaustaaten, was oft eine nicht adäquate Instandhaltung der Wasserstraße zur Folge hat sowie im Modernisierungsbedarf vieler Donauhäfen und auch von Teilen der Donauflotte.</a:t>
            </a:r>
          </a:p>
          <a:p>
            <a:endParaRPr lang="de-AT" baseline="0" dirty="0"/>
          </a:p>
          <a:p>
            <a:r>
              <a:rPr lang="de-AT" baseline="0" dirty="0"/>
              <a:t>Quelle: Handbuch der Donauschifffahrt S. 17</a:t>
            </a:r>
          </a:p>
          <a:p>
            <a:r>
              <a:rPr lang="de-AT" baseline="0" dirty="0"/>
              <a:t>Bildquelle: in Anlehnung an Handbuch der Donauschifffahrt S.17</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3546396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2</a:t>
            </a:fld>
            <a:endParaRPr lang="de-AT" dirty="0"/>
          </a:p>
        </p:txBody>
      </p:sp>
    </p:spTree>
    <p:extLst>
      <p:ext uri="{BB962C8B-B14F-4D97-AF65-F5344CB8AC3E}">
        <p14:creationId xmlns:p14="http://schemas.microsoft.com/office/powerpoint/2010/main" val="868636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Das</a:t>
            </a:r>
            <a:r>
              <a:rPr lang="de-AT" baseline="0" dirty="0"/>
              <a:t> Übereinkommen über die Regelung der Schifffahrt auf der Donau wurde von allen Donau-Anrainerstaaten unterzeichnet („Belgrader Konvention“ aus dem Jahr 1948). Die Hauptziele des Übereinkommens liegen in der Sicherung der Freiheit der Schifffahrt auf der Donau für alle Staaten sowie in der Verpflichtung der Donaustaaten zur Erhaltung ihrer Donauabschnitte in einem für die Schifffahrt geeigneten Zustand.</a:t>
            </a:r>
          </a:p>
          <a:p>
            <a:r>
              <a:rPr lang="de-AT" baseline="0" dirty="0"/>
              <a:t>Die Umsetzung der Belgrader Konvention und die Einhaltung ihrer Bestimmungen wird von der Donaukommission mit Sitz in Budapest überwacht. Diese wird aus den Signatarstaaten (Bulgarien, Deutschland, Kroatien, Moldau, Österreich, Rumänien, Russland, Serbien, Slowakei, Ukraine und Ungarn) der Belgrader Konvention gebildet. Beschlüsse der Donaukommission haben lediglich empfehlenden Charakter. Beispielsweise zur Schifffahrtsrinne oder zum Ausbau der Wasserstraße Donau, legt sie ein einheitliches System zur Bezeichnung der Wasserstraßen und einheitliche Verkehrsregeln fest und vereinheitlicht die Regeln zur Stromüberwachung. </a:t>
            </a: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(Nähere Ausführungen finden Sie im</a:t>
            </a:r>
            <a:r>
              <a:rPr lang="de-AT" baseline="0" dirty="0"/>
              <a:t> </a:t>
            </a:r>
            <a:r>
              <a:rPr lang="de-AT" dirty="0"/>
              <a:t>Handbuch der Donauschifffahrt S. 29)</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031432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a:solidFill>
                  <a:schemeClr val="tx1"/>
                </a:solidFill>
                <a:effectLst/>
                <a:latin typeface="+mn-lt"/>
                <a:ea typeface="+mn-ea"/>
                <a:cs typeface="+mn-cs"/>
              </a:rPr>
              <a:t>Auf den internationalen Wasserstraßen Donau und Rhein werden keine Schifffahrtsabgaben eingehoben. Für das Befahren des Main-Donau-Kanals (Deutschland) und des Donau-Schwarzmeerkanals (Rumänien) sind Abgaben zu entrichten, da es sich um nationale Wasserstraßen handelt, die nicht unter die Belgrader Konvention von 1948 fallen. In diesem Übereinkommen über die Regelung der Schifffahrt auf der Donau wurde die freie Schifffahrt auf der Donau für Handelsschiffe unter den Flaggen aller Staaten von den Donau-Anrainerstaaten festgeschrieben.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http://www.viadonau.org/wirtschaft/transportachse-donau/</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709737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AT" sz="1200" u="none" strike="noStrike" kern="1200" dirty="0">
                <a:solidFill>
                  <a:schemeClr val="tx1"/>
                </a:solidFill>
                <a:effectLst/>
                <a:latin typeface="Corbel" panose="020B0503020204020204" pitchFamily="34" charset="0"/>
                <a:ea typeface="+mn-ea"/>
                <a:cs typeface="+mn-cs"/>
              </a:rPr>
              <a:t>Die Donaukommission ist eine internationale zwischenstaatliche Organisation, die gemäß dem am 18. August 1948 in Belgrad unterzeichneten Übereinkommen über die Regelung der Schifffahrt auf der Donau gebildet wurde.</a:t>
            </a:r>
          </a:p>
          <a:p>
            <a:pPr fontAlgn="base"/>
            <a:r>
              <a:rPr lang="de-AT" sz="1200" u="none" strike="noStrike" kern="1200" dirty="0">
                <a:solidFill>
                  <a:schemeClr val="tx1"/>
                </a:solidFill>
                <a:effectLst/>
                <a:latin typeface="Corbel" panose="020B0503020204020204" pitchFamily="34" charset="0"/>
                <a:ea typeface="+mn-ea"/>
                <a:cs typeface="+mn-cs"/>
              </a:rPr>
              <a:t>Die Donaukommission verfolgt als wichtigste Ziele, die freie Schifffahrt auf der Donau für Handelsschiffe unter den Flaggen aller Staaten im Einklang mit den Interessen und souveränen Rechten der Mitgliedstaaten des Belgrader Übereinkommens zu sichern, diese auszubauen und die wirtschaftlichen und kulturellen Bindungen zwischen diesen Staaten untereinander sowie zu anderen Ländern zu festigen.</a:t>
            </a:r>
          </a:p>
          <a:p>
            <a:pPr fontAlgn="base"/>
            <a:r>
              <a:rPr lang="de-AT" sz="1200" u="none" strike="noStrike" kern="1200" dirty="0">
                <a:solidFill>
                  <a:schemeClr val="tx1"/>
                </a:solidFill>
                <a:effectLst/>
                <a:latin typeface="Corbel" panose="020B0503020204020204" pitchFamily="34" charset="0"/>
                <a:ea typeface="+mn-ea"/>
                <a:cs typeface="+mn-cs"/>
              </a:rPr>
              <a:t>Mitglieder der Donaukommission sind die Republik Bulgarien, die Bundesrepublik Deutschland, die Republik Kroatien, die Republik Moldau, die Republik Österreich, Rumänien, die Russische Föderation, die Republik Serbien, die Slowakische Republik, die Ukraine und die Republik Ungarn.</a:t>
            </a:r>
          </a:p>
          <a:p>
            <a:pPr fontAlgn="base"/>
            <a:r>
              <a:rPr lang="de-AT" sz="1200" u="none" strike="noStrike" kern="1200" dirty="0">
                <a:solidFill>
                  <a:schemeClr val="tx1"/>
                </a:solidFill>
                <a:effectLst/>
                <a:latin typeface="Corbel" panose="020B0503020204020204" pitchFamily="34" charset="0"/>
                <a:ea typeface="+mn-ea"/>
                <a:cs typeface="+mn-cs"/>
              </a:rPr>
              <a:t>Seit 1954 hat die Kommission ihren Sitz in Budapest. Amtssprachen der Kommission sind Deutsch, Russisch und Französisch.</a:t>
            </a:r>
          </a:p>
          <a:p>
            <a:pPr fontAlgn="base"/>
            <a:endParaRPr lang="de-AT" sz="1200" u="none" strike="noStrike" kern="1200" dirty="0">
              <a:solidFill>
                <a:schemeClr val="tx1"/>
              </a:solidFill>
              <a:effectLst/>
              <a:latin typeface="Corbel" panose="020B0503020204020204" pitchFamily="34" charset="0"/>
              <a:ea typeface="+mn-ea"/>
              <a:cs typeface="+mn-cs"/>
            </a:endParaRPr>
          </a:p>
          <a:p>
            <a:pPr fontAlgn="base"/>
            <a:r>
              <a:rPr lang="de-AT" sz="1200" u="none" strike="noStrike" kern="1200" dirty="0">
                <a:solidFill>
                  <a:schemeClr val="tx1"/>
                </a:solidFill>
                <a:effectLst/>
                <a:latin typeface="Corbel" panose="020B0503020204020204" pitchFamily="34" charset="0"/>
                <a:ea typeface="+mn-ea"/>
                <a:cs typeface="+mn-cs"/>
              </a:rPr>
              <a:t>Quelle:</a:t>
            </a:r>
            <a:r>
              <a:rPr lang="de-AT" sz="1200" u="none" strike="noStrike" kern="1200" baseline="0" dirty="0">
                <a:solidFill>
                  <a:schemeClr val="tx1"/>
                </a:solidFill>
                <a:effectLst/>
                <a:latin typeface="Corbel" panose="020B0503020204020204" pitchFamily="34" charset="0"/>
                <a:ea typeface="+mn-ea"/>
                <a:cs typeface="+mn-cs"/>
              </a:rPr>
              <a:t> https://www.danubecommission.org/dc/de/donaukommission/ [21.03.2020].</a:t>
            </a:r>
            <a:endParaRPr lang="de-AT" sz="1200" u="none" strike="noStrike" kern="1200" dirty="0">
              <a:solidFill>
                <a:schemeClr val="tx1"/>
              </a:solidFill>
              <a:effectLst/>
              <a:latin typeface="Corbel" panose="020B0503020204020204" pitchFamily="34" charset="0"/>
              <a:ea typeface="+mn-ea"/>
              <a:cs typeface="+mn-cs"/>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18136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sind die wichtigsten Märkte für den Gütertransport auf</a:t>
            </a:r>
            <a:r>
              <a:rPr lang="de-DE" baseline="0" dirty="0"/>
              <a:t> der Donau?</a:t>
            </a:r>
          </a:p>
          <a:p>
            <a:r>
              <a:rPr lang="de-DE" baseline="0" dirty="0"/>
              <a:t>Erze und Metallabfälle, land- und forstwirtschaftliche Produkte, Erdölerzeugnisse</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714538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3713733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05988" rtl="0" eaLnBrk="1" fontAlgn="auto" latinLnBrk="0" hangingPunct="1">
              <a:lnSpc>
                <a:spcPct val="100000"/>
              </a:lnSpc>
              <a:spcBef>
                <a:spcPts val="0"/>
              </a:spcBef>
              <a:spcAft>
                <a:spcPts val="0"/>
              </a:spcAft>
              <a:buClrTx/>
              <a:buSzTx/>
              <a:buFontTx/>
              <a:buNone/>
              <a:tabLst/>
              <a:defRPr/>
            </a:pPr>
            <a:r>
              <a:rPr lang="de-DE" sz="1200" noProof="0" dirty="0"/>
              <a:t>Nähere Ausführungen zum Rhein-Main-Donau</a:t>
            </a:r>
            <a:r>
              <a:rPr lang="de-DE" sz="1200" baseline="0" noProof="0" dirty="0"/>
              <a:t>-Korridor finden Sie im Notiztext der nächsten Folie. </a:t>
            </a:r>
            <a:endParaRPr lang="de-DE" sz="1200" noProof="0" dirty="0"/>
          </a:p>
          <a:p>
            <a:pPr marL="0" marR="0" lvl="0" indent="0" algn="l" defTabSz="905988" rtl="0" eaLnBrk="1" fontAlgn="auto" latinLnBrk="0" hangingPunct="1">
              <a:lnSpc>
                <a:spcPct val="100000"/>
              </a:lnSpc>
              <a:spcBef>
                <a:spcPts val="0"/>
              </a:spcBef>
              <a:spcAft>
                <a:spcPts val="0"/>
              </a:spcAft>
              <a:buClrTx/>
              <a:buSzTx/>
              <a:buFontTx/>
              <a:buNone/>
              <a:tabLst/>
              <a:defRPr/>
            </a:pPr>
            <a:endParaRPr lang="de-DE" sz="1200" noProof="0" dirty="0"/>
          </a:p>
          <a:p>
            <a:pPr marL="0" marR="0" lvl="0" indent="0" algn="l" defTabSz="905988" rtl="0" eaLnBrk="1" fontAlgn="auto" latinLnBrk="0" hangingPunct="1">
              <a:lnSpc>
                <a:spcPct val="100000"/>
              </a:lnSpc>
              <a:spcBef>
                <a:spcPts val="0"/>
              </a:spcBef>
              <a:spcAft>
                <a:spcPts val="0"/>
              </a:spcAft>
              <a:buClrTx/>
              <a:buSzTx/>
              <a:buFontTx/>
              <a:buNone/>
              <a:tabLst/>
              <a:defRPr/>
            </a:pPr>
            <a:r>
              <a:rPr lang="de-DE" sz="1200" noProof="0" dirty="0"/>
              <a:t>Bildquelle:</a:t>
            </a:r>
            <a:r>
              <a:rPr lang="de-DE" sz="1200" baseline="0" noProof="0" dirty="0"/>
              <a:t> </a:t>
            </a:r>
            <a:r>
              <a:rPr lang="de-DE" sz="1200" baseline="0" noProof="0" dirty="0" err="1"/>
              <a:t>viadonau</a:t>
            </a:r>
            <a:r>
              <a:rPr lang="de-DE" sz="1200" baseline="0" noProof="0" dirty="0"/>
              <a:t>, Inland Navigation Europe, </a:t>
            </a:r>
            <a:r>
              <a:rPr lang="de-DE" sz="1200" noProof="0" dirty="0"/>
              <a:t>Handbuch der Donauschifffahrt”, </a:t>
            </a:r>
            <a:r>
              <a:rPr lang="de-DE" baseline="0" noProof="0" dirty="0"/>
              <a:t>S. 44</a:t>
            </a:r>
            <a:endParaRPr lang="de-DE" noProof="0" dirty="0"/>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756886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AT" dirty="0"/>
              <a:t>Der Rhein-Main-Donau-Korridor stellt die </a:t>
            </a:r>
            <a:r>
              <a:rPr lang="de-AT" b="1" dirty="0"/>
              <a:t>wichtigste</a:t>
            </a:r>
            <a:r>
              <a:rPr lang="de-AT" b="1" baseline="0" dirty="0"/>
              <a:t> Binnenwasserstraße </a:t>
            </a:r>
            <a:r>
              <a:rPr lang="de-AT" baseline="0" dirty="0"/>
              <a:t>auf dem europäischen Festland dar. Die Flussbecken von Rhein und Donau sind über den Main-Donau-Kanal verbunden und bilden das Rückgrat dieser Achse. Der Main-Donau-Kanal wurde erst 1992 für die Schifffahrt freigegeben und schuf eine internationale Wasserstraße zwischen der Nordsee im Westen und dem Schwarzen Meer im Osten. Diese Wasserstraße verfügt über eine Gesamtlänge von </a:t>
            </a:r>
            <a:r>
              <a:rPr lang="de-AT" b="1" baseline="0" dirty="0"/>
              <a:t>3.504 km </a:t>
            </a:r>
            <a:r>
              <a:rPr lang="de-AT" baseline="0" dirty="0"/>
              <a:t>und verbindet </a:t>
            </a:r>
            <a:r>
              <a:rPr lang="de-AT" b="1" baseline="0" dirty="0"/>
              <a:t>15 europäische Länder </a:t>
            </a:r>
            <a:r>
              <a:rPr lang="de-AT" baseline="0" dirty="0"/>
              <a:t>direkt auf dem Wasserweg.</a:t>
            </a:r>
            <a:endParaRPr lang="de-AT" dirty="0"/>
          </a:p>
          <a:p>
            <a:endParaRPr lang="de-DE" dirty="0"/>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err="1"/>
              <a:t>Quelle</a:t>
            </a:r>
            <a:r>
              <a:rPr lang="en-GB" sz="1200" dirty="0"/>
              <a:t>:</a:t>
            </a:r>
            <a:r>
              <a:rPr lang="en-GB" sz="1200" baseline="0" dirty="0"/>
              <a:t> </a:t>
            </a:r>
            <a:r>
              <a:rPr lang="en-GB" sz="1200" dirty="0" err="1"/>
              <a:t>Handbuch</a:t>
            </a:r>
            <a:r>
              <a:rPr lang="en-GB" sz="1200" dirty="0"/>
              <a:t> der </a:t>
            </a:r>
            <a:r>
              <a:rPr lang="en-GB" sz="1200" dirty="0" err="1"/>
              <a:t>Donauschifffahrt</a:t>
            </a:r>
            <a:r>
              <a:rPr lang="en-GB" sz="1200" dirty="0"/>
              <a:t>,</a:t>
            </a:r>
            <a:r>
              <a:rPr lang="en-GB" sz="1200" baseline="0" dirty="0"/>
              <a:t> </a:t>
            </a:r>
            <a:r>
              <a:rPr lang="de-AT" baseline="0" dirty="0"/>
              <a:t>S. 44</a:t>
            </a:r>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err="1"/>
              <a:t>Bildquelle</a:t>
            </a:r>
            <a:r>
              <a:rPr lang="en-GB" sz="1200" dirty="0"/>
              <a:t>:</a:t>
            </a:r>
            <a:r>
              <a:rPr lang="en-GB" sz="1200" baseline="0" dirty="0"/>
              <a:t> </a:t>
            </a:r>
            <a:r>
              <a:rPr lang="en-GB" sz="1200" baseline="0" dirty="0" err="1"/>
              <a:t>viadonau</a:t>
            </a:r>
            <a:r>
              <a:rPr lang="en-GB" sz="1200" baseline="0" dirty="0"/>
              <a:t>, Inland Navigation Europe, </a:t>
            </a:r>
            <a:r>
              <a:rPr lang="en-GB" sz="1200" dirty="0" err="1"/>
              <a:t>Handbuch</a:t>
            </a:r>
            <a:r>
              <a:rPr lang="en-GB" sz="1200" dirty="0"/>
              <a:t> der </a:t>
            </a:r>
            <a:r>
              <a:rPr lang="en-GB" sz="1200" dirty="0" err="1"/>
              <a:t>Donauschifffahrt</a:t>
            </a:r>
            <a:r>
              <a:rPr lang="en-GB" sz="1200" dirty="0"/>
              <a:t>”, </a:t>
            </a:r>
            <a:r>
              <a:rPr lang="de-AT" baseline="0" dirty="0"/>
              <a:t>S. 44</a:t>
            </a:r>
            <a:endParaRPr lang="de-AT" dirty="0"/>
          </a:p>
          <a:p>
            <a:endParaRPr lang="de-DE" dirty="0"/>
          </a:p>
          <a:p>
            <a:pPr marL="0" marR="0" lvl="0" indent="0" algn="l" defTabSz="905988" rtl="0" eaLnBrk="1" fontAlgn="auto" latinLnBrk="0" hangingPunct="1">
              <a:lnSpc>
                <a:spcPct val="100000"/>
              </a:lnSpc>
              <a:spcBef>
                <a:spcPts val="0"/>
              </a:spcBef>
              <a:spcAft>
                <a:spcPts val="0"/>
              </a:spcAft>
              <a:buClrTx/>
              <a:buSzTx/>
              <a:buFontTx/>
              <a:buNone/>
              <a:tabLst/>
              <a:defRPr/>
            </a:pPr>
            <a:endParaRPr lang="de-AT" dirty="0"/>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2174466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dirty="0">
                <a:latin typeface="+mn-lt"/>
              </a:rPr>
              <a:t>Der Rhein-Main-Donau Korridor verfügt über eine Gesamtlänge von </a:t>
            </a:r>
            <a:r>
              <a:rPr lang="de-AT" sz="1000" b="1" dirty="0">
                <a:latin typeface="+mn-lt"/>
              </a:rPr>
              <a:t>3.504 km </a:t>
            </a:r>
            <a:r>
              <a:rPr lang="de-AT" sz="1000" dirty="0">
                <a:latin typeface="+mn-lt"/>
              </a:rPr>
              <a:t>und verbindet den Hafen von Rotterdam (Niederlande) mit dem Hafen von Constanta (Rumänien) und somit auch </a:t>
            </a:r>
            <a:r>
              <a:rPr lang="de-AT" sz="1000" b="1" dirty="0">
                <a:latin typeface="+mn-lt"/>
              </a:rPr>
              <a:t>15 europäische Länder </a:t>
            </a:r>
            <a:r>
              <a:rPr lang="de-AT" sz="1000" dirty="0">
                <a:latin typeface="+mn-lt"/>
              </a:rPr>
              <a:t>direkt auf dem Wasserweg. Vergleicht man die Wasserstraße Donau mit dem Rhein so ist diese 2,7 mal Länger als der Rhein. Trotzdem wurden 2017 am Rhein </a:t>
            </a:r>
            <a:r>
              <a:rPr lang="de-AT" sz="1000" b="1" dirty="0">
                <a:latin typeface="+mn-lt"/>
              </a:rPr>
              <a:t>4,8 mal mehr Güter </a:t>
            </a:r>
            <a:r>
              <a:rPr lang="de-AT" sz="1000" dirty="0">
                <a:latin typeface="+mn-lt"/>
              </a:rPr>
              <a:t>transportiert als auf der Donau. Die Transportleistung am Rhein war 2017 somit 1,6 mal Höher als auf der Donau.  Die begrenzte Verzweigung der Donauwasserstraße ermöglicht nur eine räumlich konzentrierte Nutzung, des Weiteren ist ein längerer Vor- und Nachlauf auf Straße oder Schiene erforderlich. Dem zu Folge hat die Binnenschifffahrt im Donauraum in der Regel einen geringeren Anteil am nationalen Modal Split. Allerdings zeichnen sich die Donauverkehre im Vergleich der Verkehrsleistung durch längere Distanzen aus. Die mittlere Transportweite auf der Donau beträgt demnach rund 600 km während die des Rheins nur rund 300 km beträgt.</a:t>
            </a:r>
          </a:p>
          <a:p>
            <a:endParaRPr lang="en-GB" sz="1000" dirty="0"/>
          </a:p>
          <a:p>
            <a:r>
              <a:rPr lang="en-GB" sz="1000" dirty="0" err="1"/>
              <a:t>Quellen</a:t>
            </a:r>
            <a:r>
              <a:rPr lang="en-GB" sz="1000" dirty="0"/>
              <a:t>:</a:t>
            </a:r>
            <a:r>
              <a:rPr lang="en-GB" sz="1000" baseline="0" dirty="0"/>
              <a:t> </a:t>
            </a:r>
            <a:r>
              <a:rPr lang="en-GB" sz="1000" dirty="0" err="1"/>
              <a:t>Handbuch</a:t>
            </a:r>
            <a:r>
              <a:rPr lang="en-GB" sz="1000" dirty="0"/>
              <a:t> der </a:t>
            </a:r>
            <a:r>
              <a:rPr lang="en-GB" sz="1000" dirty="0" err="1"/>
              <a:t>Donauschifffahrt</a:t>
            </a:r>
            <a:r>
              <a:rPr lang="en-GB" sz="1000" dirty="0"/>
              <a:t>,</a:t>
            </a:r>
            <a:r>
              <a:rPr lang="en-GB" sz="1000" baseline="0" dirty="0"/>
              <a:t> </a:t>
            </a:r>
            <a:r>
              <a:rPr lang="en-GB" sz="1000" dirty="0"/>
              <a:t>S.20, 21, 59</a:t>
            </a:r>
          </a:p>
          <a:p>
            <a:r>
              <a:rPr lang="en-GB" sz="1000" dirty="0" err="1"/>
              <a:t>Bildquelle</a:t>
            </a:r>
            <a:r>
              <a:rPr lang="en-GB" sz="1000" dirty="0"/>
              <a:t>:</a:t>
            </a:r>
            <a:r>
              <a:rPr lang="en-GB" sz="1000" baseline="0" dirty="0"/>
              <a:t> </a:t>
            </a:r>
            <a:r>
              <a:rPr lang="en-GB" sz="1000" dirty="0" err="1"/>
              <a:t>Handbuch</a:t>
            </a:r>
            <a:r>
              <a:rPr lang="en-GB" sz="1000" dirty="0"/>
              <a:t> der </a:t>
            </a:r>
            <a:r>
              <a:rPr lang="en-GB" sz="1000" dirty="0" err="1"/>
              <a:t>Donauschifffahrt</a:t>
            </a:r>
            <a:r>
              <a:rPr lang="en-GB" sz="1000" dirty="0"/>
              <a:t>,</a:t>
            </a:r>
            <a:r>
              <a:rPr lang="en-GB" sz="1000" baseline="0" dirty="0"/>
              <a:t> </a:t>
            </a:r>
            <a:r>
              <a:rPr lang="en-GB" sz="1000" dirty="0"/>
              <a:t>S.21</a:t>
            </a:r>
            <a:endParaRPr lang="de-DE" sz="1000" dirty="0"/>
          </a:p>
        </p:txBody>
      </p:sp>
      <p:sp>
        <p:nvSpPr>
          <p:cNvPr id="4" name="Slide Number Placehold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2714970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dirty="0">
                <a:latin typeface="+mn-lt"/>
              </a:rPr>
              <a:t>Der Rhein-Main-Donau Korridor verfügt über eine Gesamtlänge von </a:t>
            </a:r>
            <a:r>
              <a:rPr lang="de-AT" sz="1000" b="1" dirty="0">
                <a:latin typeface="+mn-lt"/>
              </a:rPr>
              <a:t>3.504 km </a:t>
            </a:r>
            <a:r>
              <a:rPr lang="de-AT" sz="1000" dirty="0">
                <a:latin typeface="+mn-lt"/>
              </a:rPr>
              <a:t>und verbindet den Hafen von Rotterdam (Niederlande) mit dem Hafen von Constanta (Rumänien) und somit auch </a:t>
            </a:r>
            <a:r>
              <a:rPr lang="de-AT" sz="1000" b="1" dirty="0">
                <a:latin typeface="+mn-lt"/>
              </a:rPr>
              <a:t>15 europäische Länder </a:t>
            </a:r>
            <a:r>
              <a:rPr lang="de-AT" sz="1000" dirty="0">
                <a:latin typeface="+mn-lt"/>
              </a:rPr>
              <a:t>direkt auf dem Wasserweg. Vergleicht man die Wasserstraße Donau mit dem Rhein so ist diese 2,7 mal Länger als der Rhein. Trotzdem wurden 2017 am Rhein </a:t>
            </a:r>
            <a:r>
              <a:rPr lang="de-AT" sz="1000" b="1" dirty="0">
                <a:latin typeface="+mn-lt"/>
              </a:rPr>
              <a:t>4,8 mal mehr Güter </a:t>
            </a:r>
            <a:r>
              <a:rPr lang="de-AT" sz="1000" dirty="0">
                <a:latin typeface="+mn-lt"/>
              </a:rPr>
              <a:t>transportiert als auf der Donau. Die Transportleistung am Rhein war 2017 somit 1,6 mal Höher als auf der Donau.  Die begrenzte Verzweigung der Donauwasserstraße ermöglicht nur eine räumlich konzentrierte Nutzung, des Weiteren ist ein längerer Vor- und Nachlauf auf Straße oder Schiene erforderlich. Dem zu Folge hat die Binnenschifffahrt im Donauraum in der Regel einen geringeren Anteil am nationalen Modal Split. Allerdings zeichnen sich die Donauverkehre im Vergleich der Verkehrsleistung durch längere Distanzen aus. Die mittlere Transportweite auf der Donau beträgt demnach rund 600 km während die des Rheins nur rund 300 km beträgt.</a:t>
            </a:r>
          </a:p>
          <a:p>
            <a:endParaRPr lang="en-GB" sz="1000" dirty="0"/>
          </a:p>
          <a:p>
            <a:r>
              <a:rPr lang="en-GB" sz="1000" dirty="0" err="1"/>
              <a:t>Quellen</a:t>
            </a:r>
            <a:r>
              <a:rPr lang="en-GB" sz="1000" dirty="0"/>
              <a:t>:</a:t>
            </a:r>
            <a:r>
              <a:rPr lang="en-GB" sz="1000" baseline="0" dirty="0"/>
              <a:t> </a:t>
            </a:r>
            <a:r>
              <a:rPr lang="en-GB" sz="1000" dirty="0" err="1"/>
              <a:t>Handbuch</a:t>
            </a:r>
            <a:r>
              <a:rPr lang="en-GB" sz="1000" dirty="0"/>
              <a:t> der </a:t>
            </a:r>
            <a:r>
              <a:rPr lang="en-GB" sz="1000" dirty="0" err="1"/>
              <a:t>Donauschifffahrt</a:t>
            </a:r>
            <a:r>
              <a:rPr lang="en-GB" sz="1000" dirty="0"/>
              <a:t>,</a:t>
            </a:r>
            <a:r>
              <a:rPr lang="en-GB" sz="1000" baseline="0" dirty="0"/>
              <a:t> </a:t>
            </a:r>
            <a:r>
              <a:rPr lang="en-GB" sz="1000" dirty="0"/>
              <a:t>S.20, 21, 59</a:t>
            </a:r>
          </a:p>
          <a:p>
            <a:r>
              <a:rPr lang="en-GB" sz="1000" dirty="0" err="1"/>
              <a:t>Bildquelle</a:t>
            </a:r>
            <a:r>
              <a:rPr lang="en-GB" sz="1000" dirty="0"/>
              <a:t>:</a:t>
            </a:r>
            <a:r>
              <a:rPr lang="en-GB" sz="1000" baseline="0" dirty="0"/>
              <a:t> </a:t>
            </a:r>
            <a:r>
              <a:rPr lang="en-GB" sz="1000" baseline="0" dirty="0" err="1"/>
              <a:t>viadonau</a:t>
            </a:r>
            <a:r>
              <a:rPr lang="en-GB" sz="1000" baseline="0" dirty="0"/>
              <a:t>, </a:t>
            </a:r>
            <a:r>
              <a:rPr lang="en-GB" sz="1000" baseline="0" dirty="0" err="1"/>
              <a:t>Zentralverband</a:t>
            </a:r>
            <a:r>
              <a:rPr lang="en-GB" sz="1000" baseline="0" dirty="0"/>
              <a:t> </a:t>
            </a:r>
            <a:r>
              <a:rPr lang="en-GB" sz="1000" baseline="0" dirty="0" err="1"/>
              <a:t>für</a:t>
            </a:r>
            <a:r>
              <a:rPr lang="en-GB" sz="1000" baseline="0" dirty="0"/>
              <a:t> </a:t>
            </a:r>
            <a:r>
              <a:rPr lang="en-GB" sz="1000" baseline="0" dirty="0" err="1"/>
              <a:t>Binnenschifffahrt</a:t>
            </a:r>
            <a:r>
              <a:rPr lang="en-GB" sz="1000" baseline="0" dirty="0"/>
              <a:t>, </a:t>
            </a:r>
            <a:r>
              <a:rPr lang="en-GB" sz="1000" dirty="0" err="1"/>
              <a:t>Handbuch</a:t>
            </a:r>
            <a:r>
              <a:rPr lang="en-GB" sz="1000" dirty="0"/>
              <a:t> der </a:t>
            </a:r>
            <a:r>
              <a:rPr lang="en-GB" sz="1000" dirty="0" err="1"/>
              <a:t>Donauschifffahrt</a:t>
            </a:r>
            <a:r>
              <a:rPr lang="en-GB" sz="1000" dirty="0"/>
              <a:t>,</a:t>
            </a:r>
            <a:r>
              <a:rPr lang="en-GB" sz="1000" baseline="0" dirty="0"/>
              <a:t> </a:t>
            </a:r>
            <a:r>
              <a:rPr lang="en-GB" sz="1000" dirty="0"/>
              <a:t>S.21</a:t>
            </a:r>
            <a:endParaRPr lang="de-DE" sz="1000"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4132201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viele Länder verbindet der Rhein-Main-Donau-Korridor?</a:t>
            </a:r>
          </a:p>
          <a:p>
            <a:r>
              <a:rPr lang="de-DE" dirty="0"/>
              <a:t>15</a:t>
            </a:r>
          </a:p>
          <a:p>
            <a:endParaRPr lang="de-DE" dirty="0"/>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err="1"/>
              <a:t>Bildquelle</a:t>
            </a:r>
            <a:r>
              <a:rPr lang="en-GB" sz="1200" dirty="0"/>
              <a:t>:</a:t>
            </a:r>
            <a:r>
              <a:rPr lang="en-GB" sz="1200" baseline="0" dirty="0"/>
              <a:t> </a:t>
            </a:r>
            <a:r>
              <a:rPr lang="en-GB" sz="1200" baseline="0" dirty="0" err="1"/>
              <a:t>viadonau</a:t>
            </a:r>
            <a:r>
              <a:rPr lang="en-GB" sz="1200" baseline="0" dirty="0"/>
              <a:t>, Inland Navigation Europe, </a:t>
            </a:r>
            <a:r>
              <a:rPr lang="en-GB" sz="1200" dirty="0" err="1"/>
              <a:t>Handbuch</a:t>
            </a:r>
            <a:r>
              <a:rPr lang="en-GB" sz="1200" dirty="0"/>
              <a:t> der </a:t>
            </a:r>
            <a:r>
              <a:rPr lang="en-GB" sz="1200" dirty="0" err="1"/>
              <a:t>Donauschifffahrt</a:t>
            </a:r>
            <a:r>
              <a:rPr lang="en-GB" sz="1200" dirty="0"/>
              <a:t>”, </a:t>
            </a:r>
            <a:r>
              <a:rPr lang="de-AT" baseline="0" dirty="0"/>
              <a:t>S. 44</a:t>
            </a:r>
            <a:endParaRPr lang="de-AT" dirty="0"/>
          </a:p>
          <a:p>
            <a:endParaRPr lang="de-DE" dirty="0"/>
          </a:p>
          <a:p>
            <a:endParaRPr lang="de-DE" dirty="0"/>
          </a:p>
          <a:p>
            <a:endParaRPr lang="de-DE"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3158439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Dieser Foliensatz enthält</a:t>
            </a:r>
            <a:r>
              <a:rPr lang="de-AT" baseline="0" dirty="0"/>
              <a:t> geographische und wirtschaftsgeographische Informationen zur Wasserstraße Donau sowie zum gesamten Donaukorridor und vergleicht zusätzlich die Donau mit dem Rhein.</a:t>
            </a:r>
          </a:p>
          <a:p>
            <a:endParaRPr lang="de-AT" baseline="0" dirty="0"/>
          </a:p>
          <a:p>
            <a:r>
              <a:rPr lang="de-AT" baseline="0" dirty="0"/>
              <a:t>Bildquelle: Handbuch der Binnenschifffahrt S. 106; https://fotos.viadonau.org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3805494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latin typeface="+mn-lt"/>
              </a:rPr>
              <a:t>Die Route des Rheins verläuft von Rotterdam (Niederlande) nach Basel (Schweiz) und hat eine Länge von 885 km. Im Jahr 2017 wurden 186,5 Millionen Tonnen auf dem Rhein transportiert, wobei die durchschnittliche Transportentfernung 200 Kilometer betrug. Zwei Drittel aller Güter, die auf Binnenwasserstraßen in Europa transportiert werden, passieren den Rhein. Dies unterstreicht die Bedeutung dieser Binnenwasserstraße für die europäische Wirtschaft und den Verkehrssektor.</a:t>
            </a:r>
            <a:br>
              <a:rPr lang="de-DE" sz="1000" dirty="0">
                <a:latin typeface="+mn-lt"/>
              </a:rPr>
            </a:br>
            <a:r>
              <a:rPr lang="de-DE" sz="1000" dirty="0">
                <a:latin typeface="+mn-lt"/>
              </a:rPr>
              <a:t>Die überwiegend transportierten Güter sind feste mineralische Brennstoffe, Erdölprodukte und Erze. Die wichtigsten Güter für den Transport auf dem Rhein sind Container, gewichtsintensive Güter und Chemikalien.</a:t>
            </a:r>
            <a:endParaRPr lang="de-AT" sz="1000" dirty="0">
              <a:latin typeface="+mn-lt"/>
            </a:endParaRPr>
          </a:p>
          <a:p>
            <a:endParaRPr lang="en-GB" sz="1000" dirty="0"/>
          </a:p>
          <a:p>
            <a:r>
              <a:rPr lang="en-GB" sz="1000" dirty="0" err="1"/>
              <a:t>Quellen</a:t>
            </a:r>
            <a:r>
              <a:rPr lang="en-GB" sz="1000" dirty="0"/>
              <a:t>:</a:t>
            </a:r>
          </a:p>
          <a:p>
            <a:pPr defTabSz="905988">
              <a:defRPr/>
            </a:pPr>
            <a:r>
              <a:rPr lang="en-GB" sz="1000" dirty="0"/>
              <a:t>World wide inland navigation network, URL: http://www.wwinn.org/the-rhine [21.03.2020]</a:t>
            </a:r>
          </a:p>
          <a:p>
            <a:r>
              <a:rPr lang="en-GB" sz="1000" dirty="0"/>
              <a:t>viadonau, “</a:t>
            </a:r>
            <a:r>
              <a:rPr lang="en-GB" sz="1000" dirty="0" err="1"/>
              <a:t>Handbuch</a:t>
            </a:r>
            <a:r>
              <a:rPr lang="en-GB" sz="1000" dirty="0"/>
              <a:t> der </a:t>
            </a:r>
            <a:r>
              <a:rPr lang="en-GB" sz="1000" dirty="0" err="1"/>
              <a:t>Donauschifffahrt</a:t>
            </a:r>
            <a:r>
              <a:rPr lang="en-GB" sz="1000" dirty="0"/>
              <a:t>”,</a:t>
            </a:r>
            <a:r>
              <a:rPr lang="en-GB" sz="1000" baseline="0" dirty="0"/>
              <a:t> </a:t>
            </a:r>
            <a:r>
              <a:rPr lang="en-GB" sz="1000" dirty="0"/>
              <a:t>S. 20, 21</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0260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latin typeface="Corbel" panose="020B0503020204020204" pitchFamily="34" charset="0"/>
                <a:ea typeface="+mn-ea"/>
                <a:cs typeface="+mn-cs"/>
              </a:rPr>
              <a:t>Die überwiegend transportierten Güter 2014 waren feste mineralische Brennstoffe, Erdölprodukte und Erze. Die meisten Gütermengen werden im Duisburger Hafen (Binnenhafen) und im Hafen von Rotterdam (Seehafen) umgeschlagen.</a:t>
            </a:r>
            <a:br>
              <a:rPr lang="de-DE" sz="1200" kern="1200" dirty="0">
                <a:solidFill>
                  <a:schemeClr val="tx1"/>
                </a:solidFill>
                <a:latin typeface="Corbel" panose="020B0503020204020204" pitchFamily="34" charset="0"/>
                <a:ea typeface="+mn-ea"/>
                <a:cs typeface="+mn-cs"/>
              </a:rPr>
            </a:br>
            <a:r>
              <a:rPr lang="de-DE" sz="1200" kern="1200" dirty="0">
                <a:solidFill>
                  <a:schemeClr val="tx1"/>
                </a:solidFill>
                <a:latin typeface="Corbel" panose="020B0503020204020204" pitchFamily="34" charset="0"/>
                <a:ea typeface="+mn-ea"/>
                <a:cs typeface="+mn-cs"/>
              </a:rPr>
              <a:t>Die wichtigsten Güter für den Transport auf dem Rhein sind Container, gewichtsintensive Güter und Chemikalien.</a:t>
            </a:r>
            <a:endParaRPr lang="de-AT" sz="1200" kern="1200" dirty="0">
              <a:solidFill>
                <a:schemeClr val="tx1"/>
              </a:solidFill>
              <a:latin typeface="Corbel" panose="020B0503020204020204" pitchFamily="34" charset="0"/>
              <a:ea typeface="+mn-ea"/>
              <a:cs typeface="+mn-cs"/>
            </a:endParaRPr>
          </a:p>
          <a:p>
            <a:endParaRPr lang="en-GB" sz="1200" dirty="0"/>
          </a:p>
          <a:p>
            <a:r>
              <a:rPr lang="en-GB" sz="1200" dirty="0" err="1"/>
              <a:t>Quellen</a:t>
            </a:r>
            <a:r>
              <a:rPr lang="en-GB" sz="1200" dirty="0"/>
              <a:t>:</a:t>
            </a:r>
          </a:p>
          <a:p>
            <a:pPr defTabSz="905988">
              <a:defRPr/>
            </a:pPr>
            <a:r>
              <a:rPr lang="en-GB" sz="1200" dirty="0"/>
              <a:t>World wide inland navigation network, URL: http://www.wwinn.org/the-rhine [21.03.2020]</a:t>
            </a:r>
          </a:p>
          <a:p>
            <a:r>
              <a:rPr lang="en-GB" sz="1200" dirty="0"/>
              <a:t>viadonau, “</a:t>
            </a:r>
            <a:r>
              <a:rPr lang="en-GB" sz="1200" dirty="0" err="1"/>
              <a:t>Handbuch</a:t>
            </a:r>
            <a:r>
              <a:rPr lang="en-GB" sz="1200" dirty="0"/>
              <a:t> der </a:t>
            </a:r>
            <a:r>
              <a:rPr lang="en-GB" sz="1200" dirty="0" err="1"/>
              <a:t>Donauschifffahrt</a:t>
            </a:r>
            <a:r>
              <a:rPr lang="en-GB" sz="1200" dirty="0"/>
              <a:t>”, S.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Bildquelle</a:t>
            </a:r>
            <a:r>
              <a:rPr lang="en-GB" sz="1200" dirty="0"/>
              <a:t>: </a:t>
            </a:r>
            <a:r>
              <a:rPr lang="en-GB" sz="1200" dirty="0" err="1"/>
              <a:t>eigene</a:t>
            </a:r>
            <a:r>
              <a:rPr lang="en-GB" sz="1200" dirty="0"/>
              <a:t> </a:t>
            </a:r>
            <a:r>
              <a:rPr lang="en-GB" sz="1200" dirty="0" err="1"/>
              <a:t>Darstellung</a:t>
            </a:r>
            <a:r>
              <a:rPr lang="en-GB" sz="1200" baseline="0" dirty="0"/>
              <a:t> in </a:t>
            </a:r>
            <a:r>
              <a:rPr lang="en-GB" sz="1200" baseline="0" dirty="0" err="1"/>
              <a:t>Anlehnung</a:t>
            </a:r>
            <a:r>
              <a:rPr lang="en-GB" sz="1200" baseline="0" dirty="0"/>
              <a:t> an </a:t>
            </a:r>
            <a:r>
              <a:rPr lang="en-GB" sz="1200" dirty="0"/>
              <a:t>URL: http://www.wwinn.org/the-rhine [21.03.2020]</a:t>
            </a:r>
          </a:p>
          <a:p>
            <a:endParaRPr lang="en-GB" sz="1200" dirty="0"/>
          </a:p>
        </p:txBody>
      </p:sp>
      <p:sp>
        <p:nvSpPr>
          <p:cNvPr id="4" name="Foliennummernplatzhalt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871850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AT" dirty="0"/>
              <a:t>Der schiffbare</a:t>
            </a:r>
            <a:r>
              <a:rPr lang="de-AT" baseline="0" dirty="0"/>
              <a:t> Teil des </a:t>
            </a:r>
            <a:r>
              <a:rPr lang="de-AT" b="1" dirty="0"/>
              <a:t>Rheins</a:t>
            </a:r>
            <a:r>
              <a:rPr lang="de-AT" dirty="0"/>
              <a:t> ist</a:t>
            </a:r>
            <a:r>
              <a:rPr lang="de-AT" baseline="0" dirty="0"/>
              <a:t> </a:t>
            </a:r>
            <a:r>
              <a:rPr lang="de-AT" b="1" baseline="0" dirty="0"/>
              <a:t>885 km </a:t>
            </a:r>
            <a:r>
              <a:rPr lang="de-AT" baseline="0" dirty="0"/>
              <a:t>lang und verfügte 2017 über ein Transportvolumen von </a:t>
            </a:r>
            <a:r>
              <a:rPr lang="de-AT" b="1" baseline="0" dirty="0"/>
              <a:t>186 Millionen Tonnen</a:t>
            </a:r>
            <a:r>
              <a:rPr lang="de-AT" baseline="0" dirty="0"/>
              <a:t>. Die Transportleistung betrug 2017 rund </a:t>
            </a:r>
            <a:r>
              <a:rPr lang="de-AT" b="1" baseline="0" dirty="0"/>
              <a:t>40 Milliarden Tonnenkilometer</a:t>
            </a:r>
            <a:r>
              <a:rPr lang="de-AT" baseline="0" dirty="0"/>
              <a:t>. Demgegenüber beträgt die schiffbare Länge der </a:t>
            </a:r>
            <a:r>
              <a:rPr lang="de-AT" b="1" baseline="0" dirty="0"/>
              <a:t>Donau 2.415 km </a:t>
            </a:r>
            <a:r>
              <a:rPr lang="de-AT" baseline="0" dirty="0"/>
              <a:t>und verfügte im selben Zeitraum über ein Transportvolumen von </a:t>
            </a:r>
            <a:r>
              <a:rPr lang="de-AT" b="1" baseline="0" dirty="0"/>
              <a:t>39 Millionen Tonnen </a:t>
            </a:r>
            <a:r>
              <a:rPr lang="de-AT" baseline="0" dirty="0"/>
              <a:t>und rund </a:t>
            </a:r>
            <a:r>
              <a:rPr lang="de-AT" b="1" baseline="0" dirty="0"/>
              <a:t>25 Milliarden Tonnenkilometer </a:t>
            </a:r>
            <a:r>
              <a:rPr lang="de-AT" baseline="0" dirty="0"/>
              <a:t>Transportleistung.</a:t>
            </a:r>
            <a:endParaRPr lang="de-AT" dirty="0"/>
          </a:p>
          <a:p>
            <a:pPr defTabSz="905988">
              <a:defRPr/>
            </a:pPr>
            <a:r>
              <a:rPr lang="de-AT" dirty="0"/>
              <a:t>Vergleicht man die Wasserstraße</a:t>
            </a:r>
            <a:r>
              <a:rPr lang="de-AT" baseline="0" dirty="0"/>
              <a:t> Donau mit dem Rhein so ist diese somit 2,7 mal Länger als der Rhein. Trotzdem wurden 2017 am Rhein </a:t>
            </a:r>
            <a:r>
              <a:rPr lang="de-AT" b="1" baseline="0" dirty="0"/>
              <a:t>4,8 mal mehr Güter </a:t>
            </a:r>
            <a:r>
              <a:rPr lang="de-AT" baseline="0" dirty="0"/>
              <a:t>transportiert als auf der Donau. Die Transportleistung am Rhein war 2017 somit 1,6 mal höher als auf der Donau. Allerdings zeichnen sich die Donauverkehre im Vergleich der Verkehrsleistung durch längere Distanzen aus. Die mittlere Transportweite auf der Donau beträgt demnach rund 600 km während die des Rheins nur rund 200 km beträgt.</a:t>
            </a:r>
          </a:p>
          <a:p>
            <a:pPr defTabSz="905988">
              <a:defRPr/>
            </a:pPr>
            <a:endParaRPr lang="de-AT" dirty="0"/>
          </a:p>
          <a:p>
            <a:pPr defTabSz="905988">
              <a:defRPr/>
            </a:pPr>
            <a:r>
              <a:rPr lang="de-AT" dirty="0"/>
              <a:t>Quelle: Handbuch der Donauschifffahrt</a:t>
            </a:r>
            <a:r>
              <a:rPr lang="de-AT" baseline="0" dirty="0"/>
              <a:t> auf Seite 20-21.</a:t>
            </a:r>
            <a:endParaRPr lang="de-DE" dirty="0"/>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1056776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noProof="0" dirty="0"/>
              <a:t>Der </a:t>
            </a:r>
            <a:r>
              <a:rPr lang="de-DE" sz="1200" noProof="0" dirty="0" err="1"/>
              <a:t>Duisport</a:t>
            </a:r>
            <a:r>
              <a:rPr lang="de-DE" sz="1200" noProof="0" dirty="0"/>
              <a:t> liegt am Rhein und gilt</a:t>
            </a:r>
            <a:r>
              <a:rPr lang="de-DE" sz="1200" baseline="0" noProof="0" dirty="0"/>
              <a:t> als der größte Binnenhafen der Welt. Dort werden pro Jahr rund 20.000 Schiffe und 25.000 Züge abgefertigt. Der Gesamtumschlag im Jahr 2018 betrug 65,3 Mio. Tonnen. Der </a:t>
            </a:r>
            <a:r>
              <a:rPr lang="de-DE" sz="1200" baseline="0" noProof="0" dirty="0" err="1"/>
              <a:t>Duisport</a:t>
            </a:r>
            <a:r>
              <a:rPr lang="de-DE" sz="1200" baseline="0" noProof="0" dirty="0"/>
              <a:t> verfügt unter anderem über 21 Hafenbecken und 8 Containerterminals mit insgesamt 21 Containerbrücken. 47.000 direkte und indirekte Mitarbeiter*innen sind in rund 300 Unternehmen am </a:t>
            </a:r>
            <a:r>
              <a:rPr lang="de-DE" sz="1200" baseline="0" noProof="0" dirty="0" err="1"/>
              <a:t>Duisport</a:t>
            </a:r>
            <a:r>
              <a:rPr lang="de-DE" sz="1200" baseline="0" noProof="0" dirty="0"/>
              <a:t> beschäftigt.</a:t>
            </a:r>
            <a:endParaRPr lang="de-DE" sz="1200" noProof="0" dirty="0"/>
          </a:p>
          <a:p>
            <a:endParaRPr lang="en-GB" sz="1200" dirty="0"/>
          </a:p>
          <a:p>
            <a:r>
              <a:rPr lang="en-GB" sz="1200" dirty="0" err="1"/>
              <a:t>Quellen</a:t>
            </a:r>
            <a:r>
              <a:rPr lang="en-GB" sz="1200" dirty="0"/>
              <a:t>:</a:t>
            </a:r>
          </a:p>
          <a:p>
            <a:pPr defTabSz="905988">
              <a:defRPr/>
            </a:pPr>
            <a:r>
              <a:rPr lang="en-GB" sz="1200" dirty="0"/>
              <a:t>https://www.duisport.de/hafeninformation/[30.03.2020]</a:t>
            </a:r>
          </a:p>
        </p:txBody>
      </p:sp>
      <p:sp>
        <p:nvSpPr>
          <p:cNvPr id="4" name="Foliennummernplatzhalt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3024208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Der Hafen Rotterdam liegt</a:t>
            </a:r>
            <a:r>
              <a:rPr lang="de-AT" baseline="0" dirty="0"/>
              <a:t> in den Niederlanden im Rhein-Maas-Delta an der Mündung des Rheins sowie an der Nordsee. Mit seinen rund 100 km² Hafengebiet, seinen rund 385.500 Arbeitnehmern und einem Gesamtgüterumschlag von rund </a:t>
            </a:r>
            <a:r>
              <a:rPr lang="de-AT" b="1" baseline="0" dirty="0"/>
              <a:t>469,4 Mio. Tonnen </a:t>
            </a:r>
            <a:r>
              <a:rPr lang="de-AT" baseline="0" dirty="0"/>
              <a:t>an Gütern im Jahr 2019 ist er der mit Abstand </a:t>
            </a:r>
            <a:r>
              <a:rPr lang="de-AT" b="1" baseline="0" dirty="0"/>
              <a:t>größte Hochseehafen Europas</a:t>
            </a:r>
            <a:r>
              <a:rPr lang="de-AT" baseline="0" dirty="0"/>
              <a:t>, gefolgt vom Hafen in Antwerpen (Belgien) und Hamburg (DE). Weltweit betrachtet ist der Hafen Rotterdam gemessen an der Gesamtmenge der umgeschlagenen Güter der </a:t>
            </a:r>
            <a:r>
              <a:rPr lang="de-AT" b="1" baseline="0" dirty="0"/>
              <a:t>neuntgrößte Hochseehafen der Welt</a:t>
            </a:r>
            <a:r>
              <a:rPr lang="de-AT" b="0" baseline="0" dirty="0"/>
              <a:t>. </a:t>
            </a:r>
            <a:r>
              <a:rPr lang="de-AT" baseline="0" dirty="0"/>
              <a:t>Durch seine sehr Tiefe Fahrrinne von 26 m kann der Hafen Rotterdam von Hochseeschiffen mit bis zu 24 m Tiefgang, somit von den größten Schiffen der Welt, angefahren werden.</a:t>
            </a:r>
          </a:p>
          <a:p>
            <a:endParaRPr lang="de-AT" baseline="0" dirty="0"/>
          </a:p>
          <a:p>
            <a:r>
              <a:rPr lang="de-AT" baseline="0" dirty="0"/>
              <a:t>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URL: https://www.portofrotterdam.com/en/news-and-press-releases/port-of-rotterdam-throughput-amounted-to-4694-million-tonnes-in-2019 </a:t>
            </a:r>
            <a:r>
              <a:rPr lang="en-GB" sz="1200" dirty="0"/>
              <a:t>[21.03.2020].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https://www.portofrotterdam.com/sites/default/files/fakten-und-zahlen-rotterdamer-hafen_0.pdf [21.03.2020].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https://www.portofrotterdam.com/de/unser-hafen/fakten-und-zahlen/fakten-und-zahlen-zum-hafen/hafeninfrastruktur [21.03.2020].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3585115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hoch ist die durchschnittliche Transportentfernung am Rhein?</a:t>
            </a:r>
          </a:p>
          <a:p>
            <a:r>
              <a:rPr lang="de-DE" dirty="0"/>
              <a:t>200 km</a:t>
            </a:r>
          </a:p>
          <a:p>
            <a:r>
              <a:rPr lang="de-DE" dirty="0"/>
              <a:t>Im Vergleich dazu: die durchschnittliche Transportentfernung auf der Donau beträgt 600 km</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1066111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Diese</a:t>
            </a:r>
            <a:r>
              <a:rPr lang="en-US" dirty="0"/>
              <a:t> </a:t>
            </a:r>
            <a:r>
              <a:rPr lang="en-US" dirty="0" err="1"/>
              <a:t>Übung</a:t>
            </a:r>
            <a:r>
              <a:rPr lang="en-US" dirty="0"/>
              <a:t> </a:t>
            </a:r>
            <a:r>
              <a:rPr lang="en-US" dirty="0" err="1"/>
              <a:t>eignet</a:t>
            </a:r>
            <a:r>
              <a:rPr lang="en-US" dirty="0"/>
              <a:t> </a:t>
            </a:r>
            <a:r>
              <a:rPr lang="en-US" dirty="0" err="1"/>
              <a:t>sich</a:t>
            </a:r>
            <a:r>
              <a:rPr lang="en-US" dirty="0"/>
              <a:t> </a:t>
            </a:r>
            <a:r>
              <a:rPr lang="en-US" dirty="0" err="1"/>
              <a:t>als</a:t>
            </a:r>
            <a:r>
              <a:rPr lang="en-US" dirty="0"/>
              <a:t> </a:t>
            </a:r>
            <a:r>
              <a:rPr lang="en-US" dirty="0" err="1"/>
              <a:t>Einzelübung</a:t>
            </a:r>
            <a:r>
              <a:rPr lang="en-US" dirty="0"/>
              <a:t>. </a:t>
            </a:r>
          </a:p>
          <a:p>
            <a:endParaRPr lang="en-US" dirty="0"/>
          </a:p>
          <a:p>
            <a:r>
              <a:rPr lang="en-US" dirty="0" err="1"/>
              <a:t>Dauer</a:t>
            </a:r>
            <a:r>
              <a:rPr lang="en-US" dirty="0"/>
              <a:t>: 30-40</a:t>
            </a:r>
            <a:r>
              <a:rPr lang="en-US" baseline="0" dirty="0"/>
              <a:t> </a:t>
            </a:r>
            <a:r>
              <a:rPr lang="en-US" baseline="0" dirty="0" err="1"/>
              <a:t>Minuten</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279962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Diese Übung eignet sich</a:t>
            </a:r>
            <a:r>
              <a:rPr lang="de-AT" baseline="0" dirty="0"/>
              <a:t> für Gruppen bis zu 7 Personen.</a:t>
            </a:r>
          </a:p>
          <a:p>
            <a:endParaRPr lang="de-AT" baseline="0" dirty="0"/>
          </a:p>
          <a:p>
            <a:r>
              <a:rPr lang="de-AT" baseline="0" dirty="0"/>
              <a:t>Dauer: 20 Minuten</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4244357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817329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a:t>Die Frage in der darüberlegenden Folie kann als Aufwärmübung zum Thema „Die internationale Wasserstraße Donau“ verwendet werden. Das Ziel ist es die Frage mit den Teilnehmer*innen zu diskutieren.</a:t>
            </a:r>
            <a:r>
              <a:rPr lang="de-AT" baseline="0" noProof="0" dirty="0"/>
              <a:t> Die Frage wird während der Präsentation beantwortet. Aufgrund dessen können die Fragen am Ende der Präsentation noch einmal diskutiert werden.</a:t>
            </a:r>
            <a:endParaRPr lang="de-AT" baseline="0" dirty="0"/>
          </a:p>
          <a:p>
            <a:endParaRPr lang="de-AT" baseline="0" dirty="0"/>
          </a:p>
          <a:p>
            <a:pPr defTabSz="904628"/>
            <a:r>
              <a:rPr lang="de-AT" b="1" baseline="0" dirty="0"/>
              <a:t>Diskussionsinput (5 Minuten Diskussion)</a:t>
            </a:r>
            <a:r>
              <a:rPr lang="de-AT" baseline="0" dirty="0"/>
              <a:t>: </a:t>
            </a:r>
          </a:p>
          <a:p>
            <a:r>
              <a:rPr lang="de-AT" baseline="0" dirty="0"/>
              <a:t>Wer nutzt die Wasserstraße?</a:t>
            </a:r>
          </a:p>
          <a:p>
            <a:r>
              <a:rPr lang="de-AT" baseline="0" dirty="0"/>
              <a:t>Güterschifffahrt</a:t>
            </a:r>
          </a:p>
          <a:p>
            <a:r>
              <a:rPr lang="de-AT" baseline="0" dirty="0"/>
              <a:t>Personenschifffahrt</a:t>
            </a:r>
          </a:p>
          <a:p>
            <a:r>
              <a:rPr lang="de-AT" baseline="0" dirty="0"/>
              <a:t>Verlader</a:t>
            </a:r>
          </a:p>
          <a:p>
            <a:r>
              <a:rPr lang="de-AT" baseline="0" dirty="0"/>
              <a:t>Freizeitschifffahrt</a:t>
            </a:r>
          </a:p>
          <a:p>
            <a:r>
              <a:rPr lang="de-AT" baseline="0" dirty="0"/>
              <a:t>Häfen</a:t>
            </a:r>
          </a:p>
          <a:p>
            <a:endParaRPr lang="de-DE" dirty="0"/>
          </a:p>
          <a:p>
            <a:r>
              <a:rPr lang="de-DE" dirty="0"/>
              <a:t>Bildquelle: Handbuch der Donauschifffahrt</a:t>
            </a:r>
            <a:r>
              <a:rPr lang="de-DE" baseline="0" dirty="0"/>
              <a:t> S. 90, 122</a:t>
            </a:r>
          </a:p>
          <a:p>
            <a:r>
              <a:rPr lang="de-DE" baseline="0" dirty="0"/>
              <a:t>https://fotos.viadonau.org</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3431394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a:t>Die Fragen in der darüberlegenden Folie können als Aufwärmübung zum Thema „Die internationale Wasserstraße Donau“ verwendet werden. Ziel ist es die Fragen mit dem Teilnehmer*innen zu diskutieren.</a:t>
            </a:r>
            <a:r>
              <a:rPr lang="de-AT" baseline="0" noProof="0" dirty="0"/>
              <a:t> Die Fragen werden während der Präsentation beantwortet. Aufgrund dessen können die Fragen am Ende der Präsentation noch einmal diskutiert werden.</a:t>
            </a:r>
            <a:endParaRPr lang="de-AT" baseline="0" dirty="0"/>
          </a:p>
          <a:p>
            <a:endParaRPr lang="de-AT" baseline="0" dirty="0"/>
          </a:p>
          <a:p>
            <a:pPr defTabSz="904628"/>
            <a:r>
              <a:rPr lang="de-AT" b="1" baseline="0" dirty="0"/>
              <a:t>Diskussionsinput (5-10 Minuten Diskussion)</a:t>
            </a:r>
            <a:r>
              <a:rPr lang="de-AT" baseline="0" dirty="0"/>
              <a:t>: </a:t>
            </a:r>
          </a:p>
          <a:p>
            <a:r>
              <a:rPr lang="de-AT" sz="1200" kern="1200" baseline="0" dirty="0">
                <a:solidFill>
                  <a:schemeClr val="tx1"/>
                </a:solidFill>
                <a:latin typeface="Corbel" panose="020B0503020204020204" pitchFamily="34" charset="0"/>
                <a:ea typeface="+mn-ea"/>
                <a:cs typeface="+mn-cs"/>
              </a:rPr>
              <a:t>Wie viele Anrainerstaaten hat die Donau? 10</a:t>
            </a:r>
          </a:p>
          <a:p>
            <a:r>
              <a:rPr lang="de-AT" sz="1200" kern="1200" baseline="0" dirty="0">
                <a:solidFill>
                  <a:schemeClr val="tx1"/>
                </a:solidFill>
                <a:latin typeface="Corbel" panose="020B0503020204020204" pitchFamily="34" charset="0"/>
                <a:ea typeface="+mn-ea"/>
                <a:cs typeface="+mn-cs"/>
              </a:rPr>
              <a:t>Warum ist die Donau wichtig für die österreichische Wirtschaft?</a:t>
            </a:r>
          </a:p>
          <a:p>
            <a:r>
              <a:rPr lang="de-AT" sz="1200" kern="1200" baseline="0" dirty="0">
                <a:solidFill>
                  <a:schemeClr val="tx1"/>
                </a:solidFill>
                <a:latin typeface="Corbel" panose="020B0503020204020204" pitchFamily="34" charset="0"/>
                <a:ea typeface="+mn-ea"/>
                <a:cs typeface="+mn-cs"/>
              </a:rPr>
              <a:t>Schafft Arbeitsplätze zum Beispiel in Häfen, als Binnenschiffer</a:t>
            </a:r>
          </a:p>
          <a:p>
            <a:r>
              <a:rPr lang="de-AT" sz="1200" kern="1200" baseline="0" dirty="0">
                <a:solidFill>
                  <a:schemeClr val="tx1"/>
                </a:solidFill>
                <a:latin typeface="Corbel" panose="020B0503020204020204" pitchFamily="34" charset="0"/>
                <a:ea typeface="+mn-ea"/>
                <a:cs typeface="+mn-cs"/>
              </a:rPr>
              <a:t>Anteil am BIP</a:t>
            </a:r>
          </a:p>
          <a:p>
            <a:endParaRPr lang="de-AT" baseline="0" dirty="0"/>
          </a:p>
          <a:p>
            <a:r>
              <a:rPr lang="de-AT" b="1" baseline="0" dirty="0"/>
              <a:t>Input- mögliche Diskussionspunkte:</a:t>
            </a:r>
          </a:p>
          <a:p>
            <a:pPr marL="169618" indent="-169618">
              <a:buFont typeface="Arial" panose="020B0604020202020204" pitchFamily="34" charset="0"/>
              <a:buChar char="•"/>
            </a:pPr>
            <a:r>
              <a:rPr lang="de-AT" baseline="0" dirty="0"/>
              <a:t>Infrastruktur</a:t>
            </a:r>
          </a:p>
          <a:p>
            <a:pPr marL="169618" indent="-169618">
              <a:buFont typeface="Arial" panose="020B0604020202020204" pitchFamily="34" charset="0"/>
              <a:buChar char="•"/>
            </a:pPr>
            <a:r>
              <a:rPr lang="de-AT" baseline="0" dirty="0"/>
              <a:t>Wasserstraßen in Europa</a:t>
            </a:r>
          </a:p>
          <a:p>
            <a:pPr marL="169618" indent="-169618">
              <a:buFont typeface="Arial" panose="020B0604020202020204" pitchFamily="34" charset="0"/>
              <a:buChar char="•"/>
            </a:pPr>
            <a:r>
              <a:rPr lang="de-AT" baseline="0" dirty="0"/>
              <a:t>Märkte</a:t>
            </a:r>
          </a:p>
          <a:p>
            <a:pPr marL="169618" indent="-169618">
              <a:buFont typeface="Arial" panose="020B0604020202020204" pitchFamily="34" charset="0"/>
              <a:buChar char="•"/>
            </a:pPr>
            <a:r>
              <a:rPr lang="de-AT" baseline="0" dirty="0"/>
              <a:t>Anrainerstaaten</a:t>
            </a:r>
          </a:p>
          <a:p>
            <a:pPr marL="169618" indent="-169618">
              <a:buFont typeface="Arial" panose="020B0604020202020204" pitchFamily="34" charset="0"/>
              <a:buChar char="•"/>
            </a:pPr>
            <a:r>
              <a:rPr lang="de-AT" baseline="0" dirty="0"/>
              <a:t>Verfügbarkeit der Donau</a:t>
            </a:r>
          </a:p>
          <a:p>
            <a:pPr marL="0" indent="0">
              <a:buFont typeface="Arial" panose="020B0604020202020204" pitchFamily="34" charset="0"/>
              <a:buNone/>
            </a:pPr>
            <a:endParaRPr lang="de-AT" baseline="0" dirty="0"/>
          </a:p>
          <a:p>
            <a:pPr marL="0" indent="0">
              <a:buFont typeface="Arial" panose="020B0604020202020204" pitchFamily="34" charset="0"/>
              <a:buNone/>
            </a:pPr>
            <a:r>
              <a:rPr lang="de-AT" baseline="0" dirty="0"/>
              <a:t>Bildquelle: INTERACT, Handbuch der Donauschifffahrt S. 29</a:t>
            </a:r>
            <a:endParaRPr lang="en-US"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2394074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2516360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dirty="0">
                <a:solidFill>
                  <a:schemeClr val="tx1"/>
                </a:solidFill>
                <a:effectLst/>
                <a:latin typeface="Corbel" panose="020B0503020204020204" pitchFamily="34" charset="0"/>
                <a:ea typeface="+mn-ea"/>
                <a:cs typeface="+mn-cs"/>
              </a:rPr>
              <a:t>Hier</a:t>
            </a:r>
            <a:r>
              <a:rPr lang="de-AT" sz="1200" b="0" i="0" u="none" strike="noStrike" kern="1200" baseline="0" dirty="0">
                <a:solidFill>
                  <a:schemeClr val="tx1"/>
                </a:solidFill>
                <a:effectLst/>
                <a:latin typeface="Corbel" panose="020B0503020204020204" pitchFamily="34" charset="0"/>
                <a:ea typeface="+mn-ea"/>
                <a:cs typeface="+mn-cs"/>
              </a:rPr>
              <a:t> finden Sie einige Nutzungsmöglichkeiten von Wasserstraßen näher erläutert, zusätzliche Informationen finden Sie in den unten angegebenen Quellen.</a:t>
            </a:r>
          </a:p>
          <a:p>
            <a:endParaRPr lang="de-AT" sz="1200" b="0" i="0" u="none" strike="noStrike" kern="1200" dirty="0">
              <a:solidFill>
                <a:schemeClr val="tx1"/>
              </a:solidFill>
              <a:effectLst/>
              <a:latin typeface="Corbel" panose="020B0503020204020204" pitchFamily="34" charset="0"/>
              <a:ea typeface="+mn-ea"/>
              <a:cs typeface="+mn-cs"/>
            </a:endParaRPr>
          </a:p>
          <a:p>
            <a:r>
              <a:rPr lang="de-AT" sz="1200" b="1" i="0" u="none" strike="noStrike" kern="1200" dirty="0">
                <a:solidFill>
                  <a:schemeClr val="tx1"/>
                </a:solidFill>
                <a:effectLst/>
                <a:latin typeface="Corbel" panose="020B0503020204020204" pitchFamily="34" charset="0"/>
                <a:ea typeface="+mn-ea"/>
                <a:cs typeface="+mn-cs"/>
              </a:rPr>
              <a:t>Biotopfunktion</a:t>
            </a:r>
            <a:r>
              <a:rPr lang="de-AT" sz="1200" b="0" i="0" u="none" strike="noStrike" kern="1200" dirty="0">
                <a:solidFill>
                  <a:schemeClr val="tx1"/>
                </a:solidFill>
                <a:effectLst/>
                <a:latin typeface="Corbel" panose="020B0503020204020204" pitchFamily="34" charset="0"/>
                <a:ea typeface="+mn-ea"/>
                <a:cs typeface="+mn-cs"/>
              </a:rPr>
              <a:t> Wasserstraßen können im Gegensatz zum Asphaltband der Straßen oder dem Gleiskörper der Bahn – je nach Ausbauzustand – höchst komplexe und wertvolle Lebensräume darstellen. Dies gilt nicht nur für natürliche Wasserwege, sondern kann - wenn auch abgestuft – gleichermaßen für künstliche Wasserstraßen (Kanäle) zutreffen. Kennzeichnend hierfür ist die hohe Anzahl an gemeldeten FFH- und EU-Vogelschutzgebieten als Bestandteil des europäischen Schutzgebietssystems NATURA 2000 sowie die relativ dichte Kulisse von Natur- und Landschaftsschutzgebieten entlang der Bundeswasserstraßen. Im Gegensatz zu Straßen und Eisenbahnstrecken sind Wasserstraßen letzte Rückzugsgebiete für geschützte und gefährdete Arten. </a:t>
            </a:r>
          </a:p>
          <a:p>
            <a:endParaRPr lang="de-AT" sz="1200" b="0" i="0" u="none" strike="noStrike" kern="1200" dirty="0">
              <a:solidFill>
                <a:schemeClr val="tx1"/>
              </a:solidFill>
              <a:effectLst/>
              <a:latin typeface="Corbel" panose="020B0503020204020204" pitchFamily="34" charset="0"/>
              <a:ea typeface="+mn-ea"/>
              <a:cs typeface="+mn-cs"/>
            </a:endParaRPr>
          </a:p>
          <a:p>
            <a:r>
              <a:rPr lang="de-AT" sz="1200" b="1" i="0" u="none" strike="noStrike" kern="1200" dirty="0">
                <a:solidFill>
                  <a:schemeClr val="tx1"/>
                </a:solidFill>
                <a:effectLst/>
                <a:latin typeface="Corbel" panose="020B0503020204020204" pitchFamily="34" charset="0"/>
                <a:ea typeface="+mn-ea"/>
                <a:cs typeface="+mn-cs"/>
              </a:rPr>
              <a:t>Wassertourismus, Wassersport, Freizeit, Erholung, Fischerei </a:t>
            </a:r>
          </a:p>
          <a:p>
            <a:r>
              <a:rPr lang="de-AT" sz="1200" b="0" i="0" u="none" strike="noStrike" kern="1200" dirty="0">
                <a:solidFill>
                  <a:schemeClr val="tx1"/>
                </a:solidFill>
                <a:effectLst/>
                <a:latin typeface="Corbel" panose="020B0503020204020204" pitchFamily="34" charset="0"/>
                <a:ea typeface="+mn-ea"/>
                <a:cs typeface="+mn-cs"/>
              </a:rPr>
              <a:t>Wasserstraßen haben in der Vergangenheit in vielen Städten und Regionen einen wesentlichen Beitrag zur industriellen Entwicklung geleistet und dadurch den Wohlstand gefördert. Auch heute üben Wasserstraßen einen positiven Einfluss auf die regionale Entwicklung aus. Dieser ergibt sich u. a. aus den vielfältigen Nutzungsmöglichkeiten der Verkehrswege im Wassertourismus sowie im Freizeit- und Erholungsbereich rund um das Wasser. </a:t>
            </a:r>
          </a:p>
          <a:p>
            <a:endParaRPr lang="de-AT" sz="1200" b="0" i="0" u="none" strike="noStrike" kern="1200" dirty="0">
              <a:solidFill>
                <a:schemeClr val="tx1"/>
              </a:solidFill>
              <a:effectLst/>
              <a:latin typeface="Corbel" panose="020B0503020204020204" pitchFamily="34" charset="0"/>
              <a:ea typeface="+mn-ea"/>
              <a:cs typeface="+mn-cs"/>
            </a:endParaRPr>
          </a:p>
          <a:p>
            <a:r>
              <a:rPr lang="de-AT" sz="1200" b="1" i="0" u="none" strike="noStrike" kern="1200" dirty="0">
                <a:solidFill>
                  <a:schemeClr val="tx1"/>
                </a:solidFill>
                <a:effectLst/>
                <a:latin typeface="Corbel" panose="020B0503020204020204" pitchFamily="34" charset="0"/>
                <a:ea typeface="+mn-ea"/>
                <a:cs typeface="+mn-cs"/>
              </a:rPr>
              <a:t>Wasserwirtschaft</a:t>
            </a:r>
            <a:r>
              <a:rPr lang="de-AT" sz="1200" b="0" i="0" u="none" strike="noStrike" kern="1200" dirty="0">
                <a:solidFill>
                  <a:schemeClr val="tx1"/>
                </a:solidFill>
                <a:effectLst/>
                <a:latin typeface="Corbel" panose="020B0503020204020204" pitchFamily="34" charset="0"/>
                <a:ea typeface="+mn-ea"/>
                <a:cs typeface="+mn-cs"/>
              </a:rPr>
              <a:t> </a:t>
            </a:r>
          </a:p>
          <a:p>
            <a:r>
              <a:rPr lang="de-AT" sz="1200" b="0" i="0" u="none" strike="noStrike" kern="1200" dirty="0">
                <a:solidFill>
                  <a:schemeClr val="tx1"/>
                </a:solidFill>
                <a:effectLst/>
                <a:latin typeface="Corbel" panose="020B0503020204020204" pitchFamily="34" charset="0"/>
                <a:ea typeface="+mn-ea"/>
                <a:cs typeface="+mn-cs"/>
              </a:rPr>
              <a:t>Aufgaben der Wasserwirtschaft sind die Wasserbereitstellung, die Wasserversorgung, die Abwasserbehandlung, der Gewässerschutz, der Bau und die Unterhaltung von Gewässern sowie der Schutz der Gesellschaft vor Schädigungen durch das Wasser, z. B. bei Hochwasser. Die Bau- und technischen Aufgaben bilden den Bereich der Wassertechnik, die naturwissenschaftlichen und sozioökonomischen Aufgaben den Bereich der Wasserbewirtschaftung</a:t>
            </a:r>
          </a:p>
          <a:p>
            <a:endParaRPr lang="de-AT" sz="1200" b="0" i="0" u="none" strike="noStrike" kern="1200" dirty="0">
              <a:solidFill>
                <a:schemeClr val="tx1"/>
              </a:solidFill>
              <a:effectLst/>
              <a:latin typeface="Corbel" panose="020B0503020204020204" pitchFamily="34" charset="0"/>
              <a:ea typeface="+mn-ea"/>
              <a:cs typeface="+mn-cs"/>
            </a:endParaRPr>
          </a:p>
          <a:p>
            <a:r>
              <a:rPr lang="de-AT" sz="1200" b="0" i="0" u="none" strike="noStrike" kern="1200" dirty="0" err="1">
                <a:solidFill>
                  <a:schemeClr val="tx1"/>
                </a:solidFill>
                <a:effectLst/>
                <a:latin typeface="Corbel" panose="020B0503020204020204" pitchFamily="34" charset="0"/>
                <a:ea typeface="+mn-ea"/>
                <a:cs typeface="+mn-cs"/>
              </a:rPr>
              <a:t>via</a:t>
            </a:r>
            <a:r>
              <a:rPr lang="de-AT" sz="1200" b="0" i="0" u="none" strike="noStrike" kern="1200" baseline="0" dirty="0" err="1">
                <a:solidFill>
                  <a:schemeClr val="tx1"/>
                </a:solidFill>
                <a:effectLst/>
                <a:latin typeface="Corbel" panose="020B0503020204020204" pitchFamily="34" charset="0"/>
                <a:ea typeface="+mn-ea"/>
                <a:cs typeface="+mn-cs"/>
              </a:rPr>
              <a:t>donau</a:t>
            </a:r>
            <a:r>
              <a:rPr lang="de-AT" sz="1200" b="0" i="0" u="none" strike="noStrike" kern="1200" baseline="0" dirty="0">
                <a:solidFill>
                  <a:schemeClr val="tx1"/>
                </a:solidFill>
                <a:effectLst/>
                <a:latin typeface="Corbel" panose="020B0503020204020204" pitchFamily="34" charset="0"/>
                <a:ea typeface="+mn-ea"/>
                <a:cs typeface="+mn-cs"/>
              </a:rPr>
              <a:t> (2021): Jahresbericht der Donauschifffahrt in Österreich 2021, S.5 </a:t>
            </a:r>
          </a:p>
          <a:p>
            <a:endParaRPr lang="de-AT" sz="1200" b="0" i="0" u="none" strike="noStrike" kern="1200" baseline="0" dirty="0">
              <a:solidFill>
                <a:schemeClr val="tx1"/>
              </a:solidFill>
              <a:effectLst/>
              <a:latin typeface="Corbel" panose="020B0503020204020204" pitchFamily="34" charset="0"/>
              <a:ea typeface="+mn-ea"/>
              <a:cs typeface="+mn-cs"/>
            </a:endParaRPr>
          </a:p>
          <a:p>
            <a:r>
              <a:rPr lang="de-DE" sz="1200" kern="1200" dirty="0">
                <a:solidFill>
                  <a:schemeClr val="tx1"/>
                </a:solidFill>
                <a:effectLst/>
                <a:latin typeface="Corbel" panose="020B0503020204020204" pitchFamily="34" charset="0"/>
                <a:ea typeface="+mn-ea"/>
                <a:cs typeface="+mn-cs"/>
              </a:rPr>
              <a:t>PLANCO Consulting GmbH/Bundesanstalt für Gewässerkunde(2007): Verkehrswirtschaftlicher und ökologischer Vergleich der Verkehrsträger Straße, Schiene und Wasserstraße.</a:t>
            </a:r>
            <a:r>
              <a:rPr lang="de-DE" sz="1200" kern="1200" baseline="0" dirty="0">
                <a:solidFill>
                  <a:schemeClr val="tx1"/>
                </a:solidFill>
                <a:effectLst/>
                <a:latin typeface="Corbel" panose="020B0503020204020204" pitchFamily="34" charset="0"/>
                <a:ea typeface="+mn-ea"/>
                <a:cs typeface="+mn-cs"/>
              </a:rPr>
              <a:t> S.42ff.</a:t>
            </a:r>
          </a:p>
          <a:p>
            <a:endParaRPr lang="de-DE" sz="1200" kern="1200" baseline="0" dirty="0">
              <a:solidFill>
                <a:schemeClr val="tx1"/>
              </a:solidFill>
              <a:effectLst/>
              <a:latin typeface="Corbel" panose="020B0503020204020204" pitchFamily="34" charset="0"/>
              <a:ea typeface="+mn-ea"/>
              <a:cs typeface="+mn-cs"/>
            </a:endParaRPr>
          </a:p>
          <a:p>
            <a:r>
              <a:rPr lang="de-DE" sz="1200" kern="1200" baseline="0" dirty="0">
                <a:solidFill>
                  <a:schemeClr val="tx1"/>
                </a:solidFill>
                <a:effectLst/>
                <a:latin typeface="Corbel" panose="020B0503020204020204" pitchFamily="34" charset="0"/>
                <a:ea typeface="+mn-ea"/>
                <a:cs typeface="+mn-cs"/>
              </a:rPr>
              <a:t>Bildquelle: </a:t>
            </a:r>
            <a:r>
              <a:rPr lang="de-DE" sz="1200" kern="1200" baseline="0" dirty="0" err="1">
                <a:solidFill>
                  <a:schemeClr val="tx1"/>
                </a:solidFill>
                <a:effectLst/>
                <a:latin typeface="Corbel" panose="020B0503020204020204" pitchFamily="34" charset="0"/>
                <a:ea typeface="+mn-ea"/>
                <a:cs typeface="+mn-cs"/>
              </a:rPr>
              <a:t>viadonau</a:t>
            </a:r>
            <a:r>
              <a:rPr lang="de-DE" sz="1200" kern="1200" baseline="0" dirty="0">
                <a:solidFill>
                  <a:schemeClr val="tx1"/>
                </a:solidFill>
                <a:effectLst/>
                <a:latin typeface="Corbel" panose="020B0503020204020204" pitchFamily="34" charset="0"/>
                <a:ea typeface="+mn-ea"/>
                <a:cs typeface="+mn-cs"/>
              </a:rPr>
              <a:t>, Handbuch der Donauschifffahrt S. 117, 123</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907035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a:t>Europaweit </a:t>
            </a:r>
            <a:r>
              <a:rPr lang="de-AT" dirty="0"/>
              <a:t>wurden im Jahr 2020 </a:t>
            </a:r>
            <a:r>
              <a:rPr lang="de-AT" baseline="0" dirty="0"/>
              <a:t>rund </a:t>
            </a:r>
            <a:r>
              <a:rPr lang="de-AT" b="1" dirty="0">
                <a:solidFill>
                  <a:srgbClr val="189BC4"/>
                </a:solidFill>
              </a:rPr>
              <a:t>505</a:t>
            </a:r>
            <a:r>
              <a:rPr lang="de-AT" b="1" baseline="0" dirty="0"/>
              <a:t> Millionen Tonnen </a:t>
            </a:r>
            <a:r>
              <a:rPr lang="de-AT" baseline="0" dirty="0"/>
              <a:t>an </a:t>
            </a:r>
            <a:r>
              <a:rPr lang="de-AT" b="1" baseline="0" dirty="0"/>
              <a:t>Gütern</a:t>
            </a:r>
            <a:r>
              <a:rPr lang="de-AT" baseline="0" dirty="0"/>
              <a:t> auf den Binnenwasserstraßen der Europäischen Union befördert. Damit betrug der Anteil am </a:t>
            </a:r>
            <a:r>
              <a:rPr lang="de-AT" b="1" baseline="0" dirty="0"/>
              <a:t>Modal Split 2017 </a:t>
            </a:r>
            <a:r>
              <a:rPr lang="de-AT" baseline="0" dirty="0"/>
              <a:t>in den Ländern der Europäischen Union gesamt rund </a:t>
            </a:r>
            <a:r>
              <a:rPr lang="de-AT" b="1" baseline="0" dirty="0"/>
              <a:t>5,8%, </a:t>
            </a:r>
            <a:r>
              <a:rPr lang="de-AT" baseline="0" dirty="0"/>
              <a:t>variiert jedoch stark länderabhängig. </a:t>
            </a:r>
          </a:p>
          <a:p>
            <a:r>
              <a:rPr lang="de-AT" baseline="0" dirty="0"/>
              <a:t>Die Bedeutung der Binnenschifffahrt als Transportmittel hängt dabei stark von der naturgegebenen Infrastruktur sowie der eventuell vorhandenen Anbindung an Hochseehäfen ab. Die </a:t>
            </a:r>
            <a:r>
              <a:rPr lang="de-AT" b="1" baseline="0" dirty="0"/>
              <a:t>Niederlande</a:t>
            </a:r>
            <a:r>
              <a:rPr lang="de-AT" baseline="0" dirty="0"/>
              <a:t> beispielsweise verfügen über bedeutende Seehäfen (mit einem Güterumschlag von rund 469,4 Millionen Tonnen im Jahr 2019, ist der Hafen Rotterdam auf Platz 9 der größten Seehäfen der Welt) und ein weit verzweigtes und kleinteiliges Wasserstraßennetz, sie haben daher den höchsten Binnenschifffahrtsanteil der EU mit rund </a:t>
            </a:r>
            <a:r>
              <a:rPr lang="de-AT" b="1" baseline="0" dirty="0"/>
              <a:t>41,6 %</a:t>
            </a:r>
            <a:r>
              <a:rPr lang="de-AT" baseline="0" dirty="0"/>
              <a:t> im Jahr 2020.</a:t>
            </a:r>
          </a:p>
          <a:p>
            <a:endParaRPr lang="de-AT" baseline="0" dirty="0"/>
          </a:p>
          <a:p>
            <a:r>
              <a:rPr lang="de-AT" baseline="0" dirty="0"/>
              <a:t>Quelle: </a:t>
            </a:r>
            <a:r>
              <a:rPr lang="en-GB" sz="1200" dirty="0" err="1"/>
              <a:t>Handbuch</a:t>
            </a:r>
            <a:r>
              <a:rPr lang="en-GB" sz="1200" dirty="0"/>
              <a:t> der </a:t>
            </a:r>
            <a:r>
              <a:rPr lang="en-GB" sz="1200" dirty="0" err="1"/>
              <a:t>Donauschifffahrt</a:t>
            </a:r>
            <a:r>
              <a:rPr lang="en-GB" sz="1200" dirty="0"/>
              <a:t>, S.</a:t>
            </a:r>
            <a:r>
              <a:rPr lang="en-GB" sz="1200" baseline="0" dirty="0"/>
              <a:t> 21</a:t>
            </a:r>
          </a:p>
          <a:p>
            <a:r>
              <a:rPr lang="en-GB" sz="1200" baseline="0" dirty="0"/>
              <a:t>URL: https://ec.europa.eu/eurostat/statistics-explained/index.php/Inland_waterway_transport_statistics [21.03.2020]</a:t>
            </a:r>
          </a:p>
          <a:p>
            <a:endParaRPr lang="en-GB" sz="1200" baseline="0" dirty="0"/>
          </a:p>
          <a:p>
            <a:endParaRPr lang="en-GB" sz="1200" dirty="0"/>
          </a:p>
          <a:p>
            <a:pPr defTabSz="905988">
              <a:defRPr/>
            </a:pP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8</a:t>
            </a:fld>
            <a:endParaRPr lang="de-AT" dirty="0">
              <a:solidFill>
                <a:prstClr val="black"/>
              </a:solidFill>
            </a:endParaRPr>
          </a:p>
        </p:txBody>
      </p:sp>
    </p:spTree>
    <p:extLst>
      <p:ext uri="{BB962C8B-B14F-4D97-AF65-F5344CB8AC3E}">
        <p14:creationId xmlns:p14="http://schemas.microsoft.com/office/powerpoint/2010/main" val="3598044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a:t>Eine wichtige Rolle spielt die Binnenschifffahrt unter anderem in Deutschland, Frankreich, Belgien und natürlich vor allem in den Niederlanden.</a:t>
            </a:r>
          </a:p>
          <a:p>
            <a:r>
              <a:rPr lang="de-AT" b="1" baseline="0" dirty="0"/>
              <a:t>Frankreich</a:t>
            </a:r>
            <a:r>
              <a:rPr lang="de-AT" baseline="0" dirty="0"/>
              <a:t> hat mit </a:t>
            </a:r>
            <a:r>
              <a:rPr lang="de-AT" b="1" baseline="0" dirty="0"/>
              <a:t>8.800 km </a:t>
            </a:r>
            <a:r>
              <a:rPr lang="de-AT" baseline="0" dirty="0"/>
              <a:t>an schiffbaren Flüssen und Kanälen das </a:t>
            </a:r>
            <a:r>
              <a:rPr lang="de-AT" b="1" baseline="0" dirty="0"/>
              <a:t>längste</a:t>
            </a:r>
            <a:r>
              <a:rPr lang="de-AT" baseline="0" dirty="0"/>
              <a:t> Wasserstraßennetzwerk in Europa. Die </a:t>
            </a:r>
            <a:r>
              <a:rPr lang="de-AT" b="1" baseline="0" dirty="0"/>
              <a:t>Niederlande</a:t>
            </a:r>
            <a:r>
              <a:rPr lang="de-AT" baseline="0" dirty="0"/>
              <a:t>, wie bereits kurz ausgeführt, verfügt mit 6.000 km an schiffbaren Wasserstraßen über das </a:t>
            </a:r>
            <a:r>
              <a:rPr lang="de-AT" b="1" baseline="0" dirty="0"/>
              <a:t>dichteste</a:t>
            </a:r>
            <a:r>
              <a:rPr lang="de-AT" baseline="0" dirty="0"/>
              <a:t> und am weitesten vernetze </a:t>
            </a:r>
            <a:r>
              <a:rPr lang="de-AT" b="1" baseline="0" dirty="0"/>
              <a:t>Wasserstraßennetzwerk</a:t>
            </a:r>
            <a:r>
              <a:rPr lang="de-AT" baseline="0" dirty="0"/>
              <a:t> in Europa. In Kombination mit den zahlreich vorhandenen Hochseehäfen, allen Voran dem Hochseehafen Rotterdam weisen die Niederlande den höchsten Binnenschifffahrtsanteil auf.</a:t>
            </a:r>
          </a:p>
          <a:p>
            <a:r>
              <a:rPr lang="de-AT" baseline="0" dirty="0"/>
              <a:t>Einen überaus wichtigen Fluss in Europa stellt trotz seiner lediglich 885 km schiffbaren Länge der Rhein dar. Er ist an 2/3 aller Transporte auf europäischen Wasserstraßen beteiligt. (Als kurze Anmerkung, der Rhein unterteilt sich in mehrere Abschnitte, einen Teil des Rheins stellt der Alpenrhein dar, der allerdings für die Schifffahrt gesperrt ist. Österreich ist ein Anliegerstaat dieses Teils des Rheins.)</a:t>
            </a:r>
          </a:p>
          <a:p>
            <a:r>
              <a:rPr lang="de-AT" baseline="0" dirty="0"/>
              <a:t>Der Rhein-Main-Donau-Korridor, stellt die wichtigste Binnenwasserstraße auf dem europäischen Festland dar. Auf ihn wird daher nachfolgend noch näher eingegangen.</a:t>
            </a:r>
          </a:p>
          <a:p>
            <a:endParaRPr lang="de-AT" baseline="0" dirty="0"/>
          </a:p>
          <a:p>
            <a:r>
              <a:rPr lang="de-AT" baseline="0" dirty="0"/>
              <a:t>Quelle: </a:t>
            </a:r>
          </a:p>
          <a:p>
            <a:r>
              <a:rPr lang="de-AT" baseline="0" dirty="0"/>
              <a:t>vgl. Van </a:t>
            </a:r>
            <a:r>
              <a:rPr lang="de-AT" baseline="0" dirty="0" err="1"/>
              <a:t>Deleur</a:t>
            </a:r>
            <a:r>
              <a:rPr lang="de-AT" baseline="0" dirty="0"/>
              <a:t>, Caroline: </a:t>
            </a:r>
            <a:r>
              <a:rPr lang="de-AT" baseline="0" dirty="0" err="1"/>
              <a:t>Platina</a:t>
            </a:r>
            <a:r>
              <a:rPr lang="de-AT" baseline="0" dirty="0"/>
              <a:t> F&amp;F General (2012), online unter URL: http://de.slideshare.net/carolinevandeleur/platina-ff-general-14427068 [30.03.2020]; </a:t>
            </a:r>
            <a:r>
              <a:rPr lang="de-AT" baseline="0" dirty="0" err="1"/>
              <a:t>Indexmundi</a:t>
            </a:r>
            <a:r>
              <a:rPr lang="de-AT" baseline="0" dirty="0"/>
              <a:t>, online unter URL: http://www.indexmundi.com/map/?t=10&amp;v=116&amp;r=eu&amp;l=en [30.03.2020] </a:t>
            </a:r>
          </a:p>
        </p:txBody>
      </p:sp>
      <p:sp>
        <p:nvSpPr>
          <p:cNvPr id="4" name="Slide Number Placehold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2132718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Corbel" panose="020B0503020204020204" pitchFamily="34" charset="0"/>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65000"/>
                    <a:lumOff val="35000"/>
                  </a:schemeClr>
                </a:solidFill>
                <a:latin typeface="Corbel" panose="020B0503020204020204"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73B980B6-7C10-47E9-ABC7-A6C2AB25D840}" type="datetime7">
              <a:rPr lang="de-DE" smtClean="0"/>
              <a:t>Sep-22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E1A80F-93F6-4988-96EC-CD9B78411A67}"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512DA8-0BE3-4F17-AC30-8A7508CF7358}"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5B0DE2-017A-477F-B7FF-35EBCEEED3F5}"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F7AF892-4BF4-4DC5-A258-7F2B1D438E57}"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469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840953-C9D2-4CEF-BE78-6714A3401A4C}"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792931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ECCA6E-9E11-439A-A149-6A985B4E3C6A}" type="datetime7">
              <a:rPr lang="de-AT" smtClean="0">
                <a:solidFill>
                  <a:prstClr val="black"/>
                </a:solidFill>
              </a:rPr>
              <a:p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93338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323BCD-351F-44D5-9F2F-80C41092BC16}"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09383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09DBB1-E5CE-4280-ACEC-7C6BF0DABD90}" type="datetime7">
              <a:rPr lang="de-AT" smtClean="0">
                <a:solidFill>
                  <a:prstClr val="white"/>
                </a:solidFill>
              </a:rPr>
              <a:p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785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2A78FEC-3A87-4E1B-A293-D426C4672CAA}" type="datetime7">
              <a:rPr lang="de-AT" smtClean="0">
                <a:solidFill>
                  <a:prstClr val="white"/>
                </a:solidFill>
              </a:rPr>
              <a:p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909139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E9972-8032-4767-8938-683EEE2869EC}" type="datetime7">
              <a:rPr lang="de-AT" smtClean="0">
                <a:solidFill>
                  <a:prstClr val="white"/>
                </a:solidFill>
              </a:rPr>
              <a:p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496538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EC355F1-5585-4EC2-B6D0-82424796FF24}"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9CC927-1714-4E80-8DD0-7A4D1FB44EDD}"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551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3E353-5F40-4238-8D19-F759AC88230A}"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173068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747E92-FE83-4C90-A7FE-3FEFB2CE140E}"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092213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41784F-471E-4482-A5FE-D6AE280D5E82}"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747251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0808" y="930275"/>
            <a:ext cx="7916008" cy="647700"/>
          </a:xfrm>
        </p:spPr>
        <p:txBody>
          <a:bodyPr/>
          <a:lstStyle/>
          <a:p>
            <a:r>
              <a:rPr lang="de-DE"/>
              <a:t>Titelmasterformat durch Klicken bearbeiten</a:t>
            </a:r>
            <a:endParaRPr lang="de-AT"/>
          </a:p>
        </p:txBody>
      </p:sp>
      <p:sp>
        <p:nvSpPr>
          <p:cNvPr id="3" name="Textplatzhalter 2"/>
          <p:cNvSpPr>
            <a:spLocks noGrp="1"/>
          </p:cNvSpPr>
          <p:nvPr>
            <p:ph type="body" sz="half" idx="1"/>
          </p:nvPr>
        </p:nvSpPr>
        <p:spPr>
          <a:xfrm>
            <a:off x="600808" y="1916114"/>
            <a:ext cx="3887666" cy="39592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29151" y="1916114"/>
            <a:ext cx="3887665" cy="39592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15"/>
          <p:cNvSpPr>
            <a:spLocks noGrp="1" noChangeArrowheads="1"/>
          </p:cNvSpPr>
          <p:nvPr>
            <p:ph type="sldNum" sz="quarter" idx="10"/>
          </p:nvPr>
        </p:nvSpPr>
        <p:spPr>
          <a:ln/>
        </p:spPr>
        <p:txBody>
          <a:bodyPr/>
          <a:lstStyle>
            <a:lvl1pPr>
              <a:defRPr/>
            </a:lvl1pPr>
          </a:lstStyle>
          <a:p>
            <a:pPr>
              <a:defRPr/>
            </a:pPr>
            <a:r>
              <a:rPr lang="de-DE" dirty="0">
                <a:solidFill>
                  <a:prstClr val="white"/>
                </a:solidFill>
              </a:rPr>
              <a:t>© via donau I </a:t>
            </a:r>
            <a:fld id="{153DC4F8-28B6-43F3-9111-95138F9D637F}" type="slidenum">
              <a:rPr lang="en-GB">
                <a:solidFill>
                  <a:prstClr val="white"/>
                </a:solidFill>
              </a:rPr>
              <a:pPr>
                <a:defRPr/>
              </a:pPr>
              <a:t>‹#›</a:t>
            </a:fld>
            <a:endParaRPr lang="en-GB" dirty="0">
              <a:solidFill>
                <a:prstClr val="white"/>
              </a:solidFill>
            </a:endParaRPr>
          </a:p>
        </p:txBody>
      </p:sp>
    </p:spTree>
    <p:extLst>
      <p:ext uri="{BB962C8B-B14F-4D97-AF65-F5344CB8AC3E}">
        <p14:creationId xmlns:p14="http://schemas.microsoft.com/office/powerpoint/2010/main" val="239700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F324718-1B92-44DE-A5F5-1EBFE56A0E33}"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585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E3E439-2117-40D2-8620-57AA3B7B4DC6}"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058557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D620B4-B7F8-46B2-8819-B388FE75E9EC}" type="datetime7">
              <a:rPr lang="de-AT" smtClean="0">
                <a:solidFill>
                  <a:prstClr val="black"/>
                </a:solidFill>
              </a:rPr>
              <a:p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3793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DF5B17-3334-494D-8E78-1A6371C4111A}"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9577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990F09-ECF8-4F75-833D-9E26A1BB27A8}" type="datetime7">
              <a:rPr lang="de-AT" smtClean="0">
                <a:solidFill>
                  <a:prstClr val="white"/>
                </a:solidFill>
              </a:rPr>
              <a:p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13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BEFB2F-DEA7-4805-93A4-225BAD8D9B06}"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24F08788-D6D3-4C0B-BC18-2D0799E1928B}" type="datetime7">
              <a:rPr lang="de-AT" smtClean="0">
                <a:solidFill>
                  <a:prstClr val="white"/>
                </a:solidFill>
              </a:rPr>
              <a:p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940166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99788-7256-4AE5-9CCE-B73E8481848F}" type="datetime7">
              <a:rPr lang="de-AT" smtClean="0">
                <a:solidFill>
                  <a:prstClr val="white"/>
                </a:solidFill>
              </a:rPr>
              <a:p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872900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E53566-8761-46B8-BC77-8D8AF7415804}"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337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A2E2FC-3895-40A3-BB0B-EE82D7BFBF56}"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401765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9A00A4-37D0-4E38-9303-472A89868FDD}"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6078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B30677-E68B-4006-B840-00FC7D93DB1E}"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2047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B278A3-ECA5-4880-865D-8CE62F170B16}" type="datetime7">
              <a:rPr lang="de-DE" smtClean="0">
                <a:solidFill>
                  <a:prstClr val="black"/>
                </a:solidFill>
              </a:r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527178-CEC3-4872-B0A7-BD71DDF07A05}"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91CA2E-FD7B-46AC-A531-903220C55A88}" type="datetime7">
              <a:rPr lang="de-DE" smtClean="0">
                <a:solidFill>
                  <a:prstClr val="white"/>
                </a:solidFill>
              </a:r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6D8A391-8AA1-477A-AAC9-7C869C4199C9}" type="datetime7">
              <a:rPr lang="de-DE" smtClean="0">
                <a:solidFill>
                  <a:prstClr val="white"/>
                </a:solidFill>
              </a:r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F32E94-E14F-4B6C-9D87-E3ABDC57573D}" type="datetime7">
              <a:rPr lang="de-DE" smtClean="0">
                <a:solidFill>
                  <a:prstClr val="white"/>
                </a:solidFill>
              </a:r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39A3B6-64F1-43CE-907B-41374A488240}"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4.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4.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40D57-3392-411C-BDA2-FD3329093BD4}" type="datetime7">
              <a:rPr lang="de-DE" smtClean="0"/>
              <a:t>Sep-22</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hf hdr="0" ftr="0"/>
  <p:txStyles>
    <p:titleStyle>
      <a:lvl1pPr algn="l" defTabSz="914400" rtl="0" eaLnBrk="1" latinLnBrk="0" hangingPunct="1">
        <a:spcBef>
          <a:spcPct val="0"/>
        </a:spcBef>
        <a:buNone/>
        <a:defRPr sz="4400" kern="1200">
          <a:solidFill>
            <a:srgbClr val="3C628F"/>
          </a:solidFill>
          <a:latin typeface="Corbel" panose="020B05030202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E9248398-E94D-4761-A16B-D47FAE2EFEAD}" type="datetime7">
              <a:rPr lang="de-DE" smtClean="0">
                <a:solidFill>
                  <a:prstClr val="white"/>
                </a:solidFill>
              </a:r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32355" y="61488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3"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112C2391-5808-430D-A82B-9790F9764CBA}" type="datetime7">
              <a:rPr lang="de-AT" smtClean="0">
                <a:solidFill>
                  <a:prstClr val="white"/>
                </a:solidFill>
              </a:rPr>
              <a:p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32355" y="61488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3" name="Picture 2"/>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8379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7BB12FB-28DA-44C7-AC82-669A23DF8115}" type="datetime7">
              <a:rPr lang="de-AT" smtClean="0">
                <a:solidFill>
                  <a:prstClr val="white"/>
                </a:solidFill>
              </a:rPr>
              <a:p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
        <p:nvSpPr>
          <p:cNvPr id="12" name="Rectangle 9"/>
          <p:cNvSpPr/>
          <p:nvPr userDrawn="1"/>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14" name="Rectangle 6"/>
          <p:cNvSpPr/>
          <p:nvPr userDrawn="1"/>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32355" y="61488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5"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75951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hyperlink" Target="http://www.danubecommission.org/" TargetMode="External"/><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jpeg"/><Relationship Id="rId2" Type="http://schemas.openxmlformats.org/officeDocument/2006/relationships/slideLayout" Target="../slideLayouts/slideLayout25.xml"/><Relationship Id="rId1" Type="http://schemas.openxmlformats.org/officeDocument/2006/relationships/themeOverride" Target="../theme/themeOverride3.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5.jpe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6.xml"/><Relationship Id="rId4" Type="http://schemas.openxmlformats.org/officeDocument/2006/relationships/hyperlink" Target="https://www.portofrotterdam.com/d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hyperlink" Target="http://ccr-zkr.org/files/documents/om/om16_I_en.pdf" TargetMode="External"/><Relationship Id="rId3" Type="http://schemas.openxmlformats.org/officeDocument/2006/relationships/hyperlink" Target="http://www.viadonau.org/newsroom/publikationen/handbuch-der-donauschifffahrt/" TargetMode="External"/><Relationship Id="rId7" Type="http://schemas.openxmlformats.org/officeDocument/2006/relationships/hyperlink" Target="https://www.portofrotterdam.com/de/der-hafen/hafen-zahlen-und-fakten/andere-h&#228;fen"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www.ines-danube.info/" TargetMode="External"/><Relationship Id="rId5" Type="http://schemas.openxmlformats.org/officeDocument/2006/relationships/hyperlink" Target="http://www.danube-logistics.info/the-blue-pages/" TargetMode="External"/><Relationship Id="rId10" Type="http://schemas.openxmlformats.org/officeDocument/2006/relationships/hyperlink" Target="http://www.danubecommission.org/dc/de/donaukommission/" TargetMode="External"/><Relationship Id="rId4" Type="http://schemas.openxmlformats.org/officeDocument/2006/relationships/hyperlink" Target="file:///C:\Users\P42665\Documents\Forschungsprojekte\Projekt_Viadonau\Unterlagen%20Viadonau\viadonau_Jahresbericht_Donauschifffahrt_2021.pdf" TargetMode="External"/><Relationship Id="rId9" Type="http://schemas.openxmlformats.org/officeDocument/2006/relationships/hyperlink" Target="http://www.wwinn.org/the-rhin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2.jpeg"/><Relationship Id="rId2" Type="http://schemas.openxmlformats.org/officeDocument/2006/relationships/slideLayout" Target="../slideLayouts/slideLayout26.xml"/><Relationship Id="rId1" Type="http://schemas.openxmlformats.org/officeDocument/2006/relationships/themeOverride" Target="../theme/themeOverride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hyperlink" Target="http://www.rewway.at/de/services/" TargetMode="External"/><Relationship Id="rId4" Type="http://schemas.openxmlformats.org/officeDocument/2006/relationships/hyperlink" Target="http://www.rewway.at/de/lehrmittel/pakete/"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hemeOverride" Target="../theme/themeOverride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26.xml"/><Relationship Id="rId1" Type="http://schemas.openxmlformats.org/officeDocument/2006/relationships/themeOverride" Target="../theme/themeOverride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hemeOverride" Target="../theme/themeOverride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xml"/><Relationship Id="rId1" Type="http://schemas.openxmlformats.org/officeDocument/2006/relationships/themeOverride" Target="../theme/themeOverr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dirty="0">
                <a:solidFill>
                  <a:schemeClr val="accent1"/>
                </a:solidFill>
              </a:rPr>
              <a:t>Wie man am besten mit</a:t>
            </a:r>
            <a:br>
              <a:rPr lang="de-AT" dirty="0">
                <a:solidFill>
                  <a:schemeClr val="accent1"/>
                </a:solidFill>
              </a:rPr>
            </a:br>
            <a:r>
              <a:rPr lang="de-AT" dirty="0">
                <a:solidFill>
                  <a:schemeClr val="accent1"/>
                </a:solidFill>
              </a:rPr>
              <a:t>diesem Lehrmaterial arbeitet</a:t>
            </a:r>
            <a:endParaRPr lang="en-US" dirty="0">
              <a:solidFill>
                <a:schemeClr val="accent1"/>
              </a:solidFill>
            </a:endParaRPr>
          </a:p>
        </p:txBody>
      </p:sp>
      <p:sp>
        <p:nvSpPr>
          <p:cNvPr id="2" name="Content Placeholder 1"/>
          <p:cNvSpPr>
            <a:spLocks noGrp="1"/>
          </p:cNvSpPr>
          <p:nvPr>
            <p:ph idx="1"/>
          </p:nvPr>
        </p:nvSpPr>
        <p:spPr>
          <a:xfrm>
            <a:off x="457200" y="1821160"/>
            <a:ext cx="8229600" cy="4776192"/>
          </a:xfrm>
        </p:spPr>
        <p:txBody>
          <a:bodyPr>
            <a:normAutofit/>
          </a:bodyPr>
          <a:lstStyle/>
          <a:p>
            <a:pPr algn="just">
              <a:spcBef>
                <a:spcPts val="0"/>
              </a:spcBef>
              <a:buClr>
                <a:srgbClr val="189BC4"/>
              </a:buClr>
            </a:pPr>
            <a:r>
              <a:rPr lang="de-DE" sz="1800" b="1" dirty="0">
                <a:solidFill>
                  <a:srgbClr val="189BC4"/>
                </a:solidFill>
              </a:rPr>
              <a:t>Power Point</a:t>
            </a:r>
          </a:p>
          <a:p>
            <a:pPr marL="0" indent="0" algn="just">
              <a:spcBef>
                <a:spcPts val="0"/>
              </a:spcBef>
              <a:buClr>
                <a:srgbClr val="189BC4"/>
              </a:buClr>
              <a:buNone/>
            </a:pPr>
            <a:r>
              <a:rPr lang="de-DE" sz="1600" dirty="0">
                <a:solidFill>
                  <a:schemeClr val="accent1"/>
                </a:solidFill>
              </a:rPr>
              <a:t>In der folgenden PowerPoint wird das Thema </a:t>
            </a:r>
            <a:r>
              <a:rPr lang="de-AT" sz="1600" dirty="0">
                <a:solidFill>
                  <a:schemeClr val="accent1"/>
                </a:solidFill>
              </a:rPr>
              <a:t>Die internationale Wasserstraße Donau </a:t>
            </a:r>
            <a:r>
              <a:rPr lang="de-DE" sz="1600" dirty="0">
                <a:solidFill>
                  <a:schemeClr val="accent1"/>
                </a:solidFill>
              </a:rPr>
              <a:t>präsentiert. In den zugehörigen Notizen sind die </a:t>
            </a:r>
            <a:r>
              <a:rPr lang="de-DE" sz="1600" dirty="0" err="1">
                <a:solidFill>
                  <a:schemeClr val="accent1"/>
                </a:solidFill>
              </a:rPr>
              <a:t>Slides</a:t>
            </a:r>
            <a:r>
              <a:rPr lang="de-DE" sz="1600" dirty="0">
                <a:solidFill>
                  <a:schemeClr val="accent1"/>
                </a:solidFill>
              </a:rPr>
              <a:t> kurz beschrieben und die verwendeten Quellen für diese angeführt, welche für weiterführende Informationen genutzt werden können.</a:t>
            </a:r>
          </a:p>
          <a:p>
            <a:pPr lvl="1" algn="just">
              <a:spcBef>
                <a:spcPts val="0"/>
              </a:spcBef>
              <a:buClr>
                <a:srgbClr val="189BC4"/>
              </a:buClr>
            </a:pPr>
            <a:endParaRPr lang="de-DE" sz="1700" dirty="0">
              <a:solidFill>
                <a:schemeClr val="accent1"/>
              </a:solidFill>
            </a:endParaRPr>
          </a:p>
          <a:p>
            <a:pPr algn="just">
              <a:spcBef>
                <a:spcPts val="0"/>
              </a:spcBef>
              <a:buClr>
                <a:srgbClr val="189BC4"/>
              </a:buClr>
            </a:pPr>
            <a:r>
              <a:rPr lang="de-DE" sz="1800" b="1" dirty="0">
                <a:solidFill>
                  <a:srgbClr val="189BC4"/>
                </a:solidFill>
              </a:rPr>
              <a:t>Reader</a:t>
            </a:r>
          </a:p>
          <a:p>
            <a:pPr marL="0" indent="0" algn="just">
              <a:spcBef>
                <a:spcPts val="0"/>
              </a:spcBef>
              <a:buClr>
                <a:srgbClr val="189BC4"/>
              </a:buClr>
              <a:buNone/>
            </a:pPr>
            <a:r>
              <a:rPr lang="de-DE" sz="1600" dirty="0">
                <a:solidFill>
                  <a:schemeClr val="accent1"/>
                </a:solidFill>
              </a:rPr>
              <a:t>Zusätzlich zu den PowerPoint Präsentationen ist auch ein Reader bereitgestellt, welcher das Thema detaillierter beschreibt und als Skript verwendet werden kann. </a:t>
            </a:r>
          </a:p>
          <a:p>
            <a:pPr marL="0" indent="0" algn="just">
              <a:spcBef>
                <a:spcPts val="0"/>
              </a:spcBef>
              <a:buClr>
                <a:srgbClr val="189BC4"/>
              </a:buClr>
              <a:buNone/>
            </a:pPr>
            <a:endParaRPr lang="de-DE" sz="1600" dirty="0">
              <a:solidFill>
                <a:schemeClr val="accent1"/>
              </a:solidFill>
            </a:endParaRPr>
          </a:p>
          <a:p>
            <a:pPr marL="182563" indent="-182563">
              <a:spcBef>
                <a:spcPts val="0"/>
              </a:spcBef>
              <a:buClr>
                <a:srgbClr val="189BC4"/>
              </a:buClr>
            </a:pPr>
            <a:r>
              <a:rPr lang="de-DE" sz="1800" b="1" dirty="0">
                <a:solidFill>
                  <a:schemeClr val="accent1"/>
                </a:solidFill>
              </a:rPr>
              <a:t> </a:t>
            </a:r>
            <a:r>
              <a:rPr lang="de-DE" sz="1800" b="1" dirty="0">
                <a:solidFill>
                  <a:srgbClr val="189BC4"/>
                </a:solidFill>
              </a:rPr>
              <a:t>Links</a:t>
            </a:r>
          </a:p>
          <a:p>
            <a:pPr marL="0" indent="0">
              <a:spcBef>
                <a:spcPts val="0"/>
              </a:spcBef>
              <a:buClr>
                <a:srgbClr val="189BC4"/>
              </a:buClr>
              <a:buNone/>
            </a:pPr>
            <a:r>
              <a:rPr lang="de-DE" sz="1600" dirty="0">
                <a:solidFill>
                  <a:schemeClr val="accent1"/>
                </a:solidFill>
              </a:rPr>
              <a:t>Die für die Präsentation verwendeten Quellen sind in den Lernpaketen unter einer Linksammlung verfügbar.</a:t>
            </a:r>
          </a:p>
          <a:p>
            <a:pPr marL="0" indent="0">
              <a:spcBef>
                <a:spcPts val="0"/>
              </a:spcBef>
              <a:buClr>
                <a:srgbClr val="189BC4"/>
              </a:buClr>
            </a:pPr>
            <a:endParaRPr lang="de-DE" sz="1600" dirty="0">
              <a:solidFill>
                <a:schemeClr val="accent1"/>
              </a:solidFill>
            </a:endParaRPr>
          </a:p>
          <a:p>
            <a:pPr algn="just">
              <a:spcBef>
                <a:spcPts val="0"/>
              </a:spcBef>
              <a:buClr>
                <a:srgbClr val="189BC4"/>
              </a:buClr>
            </a:pPr>
            <a:r>
              <a:rPr lang="de-DE" sz="1800" b="1" dirty="0">
                <a:solidFill>
                  <a:srgbClr val="189BC4"/>
                </a:solidFill>
              </a:rPr>
              <a:t>Videos und Übungen</a:t>
            </a:r>
          </a:p>
          <a:p>
            <a:pPr marL="0" lvl="2" indent="0" algn="just">
              <a:spcBef>
                <a:spcPts val="0"/>
              </a:spcBef>
              <a:buClr>
                <a:srgbClr val="189BC4"/>
              </a:buClr>
              <a:buNone/>
            </a:pPr>
            <a:r>
              <a:rPr lang="de-DE" sz="1600" dirty="0">
                <a:solidFill>
                  <a:schemeClr val="accent1"/>
                </a:solidFill>
              </a:rPr>
              <a:t>Zusätzlich werden auch Videos und Übungen zur Verfügung gestellt, welche genutzt werden können. Diese sind ebenfalls in den betreffenden Lernpaketen zu finden. </a:t>
            </a:r>
          </a:p>
          <a:p>
            <a:pPr marL="0" lvl="2" indent="0" algn="just">
              <a:spcBef>
                <a:spcPts val="0"/>
              </a:spcBef>
              <a:buClr>
                <a:srgbClr val="189BC4"/>
              </a:buClr>
              <a:buNone/>
            </a:pPr>
            <a:r>
              <a:rPr lang="de-DE" sz="1600" dirty="0">
                <a:solidFill>
                  <a:schemeClr val="accent1"/>
                </a:solidFill>
              </a:rPr>
              <a:t>https://www.rewway.at/de/</a:t>
            </a:r>
            <a:r>
              <a:rPr lang="de-DE" sz="1600" dirty="0" err="1">
                <a:solidFill>
                  <a:schemeClr val="accent1"/>
                </a:solidFill>
              </a:rPr>
              <a:t>lehrmittel</a:t>
            </a:r>
            <a:r>
              <a:rPr lang="de-DE" sz="1600" dirty="0">
                <a:solidFill>
                  <a:schemeClr val="accent1"/>
                </a:solidFill>
              </a:rPr>
              <a:t>/</a:t>
            </a:r>
            <a:r>
              <a:rPr lang="de-DE" sz="1600" dirty="0" err="1">
                <a:solidFill>
                  <a:schemeClr val="accent1"/>
                </a:solidFill>
              </a:rPr>
              <a:t>pakete</a:t>
            </a:r>
            <a:r>
              <a:rPr lang="de-DE" sz="1600" dirty="0">
                <a:solidFill>
                  <a:schemeClr val="accent1"/>
                </a:solidFill>
              </a:rPr>
              <a:t>/die-internationale-wasserstraße-donau/</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157403654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chemeClr val="accent1"/>
                </a:solidFill>
              </a:rPr>
              <a:t>Quiz</a:t>
            </a:r>
            <a:br>
              <a:rPr lang="de-DE" b="1" dirty="0">
                <a:solidFill>
                  <a:schemeClr val="accent1"/>
                </a:solidFill>
              </a:rPr>
            </a:br>
            <a:r>
              <a:rPr lang="de-DE" sz="2400" dirty="0">
                <a:solidFill>
                  <a:schemeClr val="accent1"/>
                </a:solidFill>
              </a:rPr>
              <a:t>Wasserstraßen in Europa</a:t>
            </a:r>
            <a:endParaRPr lang="de-AT" sz="2400" dirty="0">
              <a:solidFill>
                <a:schemeClr val="accent1"/>
              </a:solidFill>
            </a:endParaRPr>
          </a:p>
        </p:txBody>
      </p:sp>
      <p:sp>
        <p:nvSpPr>
          <p:cNvPr id="3" name="Inhaltsplatzhalter 2"/>
          <p:cNvSpPr>
            <a:spLocks noGrp="1"/>
          </p:cNvSpPr>
          <p:nvPr>
            <p:ph idx="1"/>
          </p:nvPr>
        </p:nvSpPr>
        <p:spPr>
          <a:xfrm>
            <a:off x="457200" y="1844824"/>
            <a:ext cx="8507288" cy="4632176"/>
          </a:xfrm>
        </p:spPr>
        <p:txBody>
          <a:bodyPr/>
          <a:lstStyle/>
          <a:p>
            <a:pPr marL="0" indent="0">
              <a:buNone/>
            </a:pPr>
            <a:endParaRPr lang="de-DE" dirty="0">
              <a:solidFill>
                <a:schemeClr val="accent1"/>
              </a:solidFill>
            </a:endParaRPr>
          </a:p>
          <a:p>
            <a:pPr marL="0" indent="0">
              <a:buNone/>
            </a:pPr>
            <a:r>
              <a:rPr lang="de-DE" dirty="0">
                <a:solidFill>
                  <a:schemeClr val="accent1"/>
                </a:solidFill>
              </a:rPr>
              <a:t>Welches Land in Europa hat das längste Wasserstraßennetzwerk?</a:t>
            </a:r>
          </a:p>
          <a:p>
            <a:pPr marL="0" indent="0">
              <a:buNone/>
            </a:pPr>
            <a:endParaRPr lang="de-DE" dirty="0">
              <a:solidFill>
                <a:schemeClr val="accent1"/>
              </a:solidFill>
            </a:endParaRPr>
          </a:p>
          <a:p>
            <a:pPr marL="808038" indent="-536575">
              <a:buAutoNum type="alphaLcParenR"/>
            </a:pPr>
            <a:r>
              <a:rPr lang="de-DE" dirty="0">
                <a:solidFill>
                  <a:schemeClr val="accent1"/>
                </a:solidFill>
              </a:rPr>
              <a:t>Niederlande</a:t>
            </a:r>
          </a:p>
          <a:p>
            <a:pPr marL="808038" indent="-536575">
              <a:buAutoNum type="alphaLcParenR"/>
            </a:pPr>
            <a:r>
              <a:rPr lang="de-DE" dirty="0">
                <a:solidFill>
                  <a:schemeClr val="accent1"/>
                </a:solidFill>
              </a:rPr>
              <a:t>Deutschland</a:t>
            </a:r>
          </a:p>
          <a:p>
            <a:pPr marL="808038" indent="-536575">
              <a:buAutoNum type="alphaLcParenR"/>
            </a:pPr>
            <a:r>
              <a:rPr lang="de-DE" dirty="0">
                <a:solidFill>
                  <a:schemeClr val="accent1"/>
                </a:solidFill>
              </a:rPr>
              <a:t>Frankreich</a:t>
            </a:r>
          </a:p>
          <a:p>
            <a:pPr marL="808038" indent="-536575">
              <a:buAutoNum type="alphaLcParenR"/>
            </a:pPr>
            <a:r>
              <a:rPr lang="de-DE" dirty="0">
                <a:solidFill>
                  <a:schemeClr val="accent1"/>
                </a:solidFill>
              </a:rPr>
              <a:t>Italien</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sp>
        <p:nvSpPr>
          <p:cNvPr id="6" name="Ellipse 5"/>
          <p:cNvSpPr/>
          <p:nvPr/>
        </p:nvSpPr>
        <p:spPr>
          <a:xfrm>
            <a:off x="683568" y="4077071"/>
            <a:ext cx="2376264"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a:blip r:embed="rId3"/>
          <a:stretch>
            <a:fillRect/>
          </a:stretch>
        </p:blipFill>
        <p:spPr>
          <a:xfrm>
            <a:off x="4899478" y="2990017"/>
            <a:ext cx="3906180" cy="2606155"/>
          </a:xfrm>
          <a:prstGeom prst="rect">
            <a:avLst/>
          </a:prstGeom>
        </p:spPr>
      </p:pic>
      <p:sp>
        <p:nvSpPr>
          <p:cNvPr id="7" name="Rectangle 4"/>
          <p:cNvSpPr>
            <a:spLocks noChangeArrowheads="1"/>
          </p:cNvSpPr>
          <p:nvPr/>
        </p:nvSpPr>
        <p:spPr bwMode="auto">
          <a:xfrm>
            <a:off x="4899478" y="2991790"/>
            <a:ext cx="34169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err="1">
                <a:solidFill>
                  <a:schemeClr val="bg1"/>
                </a:solidFill>
              </a:rPr>
              <a:t>Quelle:pixabay</a:t>
            </a:r>
            <a:endParaRPr lang="de-DE" sz="800" dirty="0">
              <a:solidFill>
                <a:schemeClr val="bg1"/>
              </a:solidFill>
            </a:endParaRPr>
          </a:p>
        </p:txBody>
      </p:sp>
    </p:spTree>
    <p:extLst>
      <p:ext uri="{BB962C8B-B14F-4D97-AF65-F5344CB8AC3E}">
        <p14:creationId xmlns:p14="http://schemas.microsoft.com/office/powerpoint/2010/main" val="11634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t>Die internationale Wasserstraße Donau</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11</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3628839940"/>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9026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 y="4500644"/>
            <a:ext cx="9144000" cy="2207380"/>
          </a:xfrm>
          <a:prstGeom prst="rect">
            <a:avLst/>
          </a:prstGeom>
        </p:spPr>
      </p:pic>
      <p:sp>
        <p:nvSpPr>
          <p:cNvPr id="2" name="Title 1"/>
          <p:cNvSpPr>
            <a:spLocks noGrp="1"/>
          </p:cNvSpPr>
          <p:nvPr>
            <p:ph type="title"/>
          </p:nvPr>
        </p:nvSpPr>
        <p:spPr/>
        <p:txBody>
          <a:bodyPr>
            <a:normAutofit/>
          </a:bodyPr>
          <a:lstStyle/>
          <a:p>
            <a:r>
              <a:rPr lang="de-AT" b="1" dirty="0">
                <a:solidFill>
                  <a:schemeClr val="accent1"/>
                </a:solidFill>
              </a:rPr>
              <a:t>Daten und Fakten</a:t>
            </a:r>
            <a:br>
              <a:rPr lang="de-AT" sz="2200" dirty="0">
                <a:solidFill>
                  <a:schemeClr val="accent1"/>
                </a:solidFill>
              </a:rPr>
            </a:br>
            <a:r>
              <a:rPr lang="de-DE" sz="2400" dirty="0">
                <a:solidFill>
                  <a:schemeClr val="accent1"/>
                </a:solidFill>
              </a:rPr>
              <a:t>Wasserstraße Donau</a:t>
            </a:r>
            <a:endParaRPr lang="de-AT" sz="2400" dirty="0"/>
          </a:p>
        </p:txBody>
      </p:sp>
      <p:sp>
        <p:nvSpPr>
          <p:cNvPr id="3" name="Content Placeholder 2"/>
          <p:cNvSpPr>
            <a:spLocks noGrp="1"/>
          </p:cNvSpPr>
          <p:nvPr>
            <p:ph idx="1"/>
          </p:nvPr>
        </p:nvSpPr>
        <p:spPr/>
        <p:txBody>
          <a:bodyPr>
            <a:normAutofit/>
          </a:bodyPr>
          <a:lstStyle/>
          <a:p>
            <a:pPr>
              <a:spcBef>
                <a:spcPts val="600"/>
              </a:spcBef>
              <a:buClr>
                <a:srgbClr val="189BC4"/>
              </a:buClr>
            </a:pPr>
            <a:r>
              <a:rPr lang="de-DE" sz="1800" b="1" dirty="0">
                <a:solidFill>
                  <a:srgbClr val="189BC4"/>
                </a:solidFill>
              </a:rPr>
              <a:t>zweitlängster Strom </a:t>
            </a:r>
            <a:r>
              <a:rPr lang="de-DE" sz="1800" dirty="0">
                <a:solidFill>
                  <a:schemeClr val="accent1"/>
                </a:solidFill>
              </a:rPr>
              <a:t>Europas</a:t>
            </a:r>
          </a:p>
          <a:p>
            <a:pPr marL="0" indent="0">
              <a:spcBef>
                <a:spcPts val="600"/>
              </a:spcBef>
              <a:buClr>
                <a:srgbClr val="189BC4"/>
              </a:buClr>
              <a:buNone/>
            </a:pPr>
            <a:endParaRPr lang="de-DE" sz="1800" dirty="0">
              <a:solidFill>
                <a:schemeClr val="accent1"/>
              </a:solidFill>
            </a:endParaRPr>
          </a:p>
          <a:p>
            <a:pPr>
              <a:spcBef>
                <a:spcPts val="600"/>
              </a:spcBef>
              <a:buClr>
                <a:srgbClr val="189BC4"/>
              </a:buClr>
            </a:pPr>
            <a:r>
              <a:rPr lang="de-DE" sz="1800" b="1" dirty="0">
                <a:solidFill>
                  <a:srgbClr val="189BC4"/>
                </a:solidFill>
              </a:rPr>
              <a:t>2.845 km </a:t>
            </a:r>
            <a:r>
              <a:rPr lang="de-DE" sz="1800" dirty="0">
                <a:solidFill>
                  <a:schemeClr val="accent1"/>
                </a:solidFill>
              </a:rPr>
              <a:t>lang</a:t>
            </a:r>
          </a:p>
          <a:p>
            <a:pPr lvl="1">
              <a:spcBef>
                <a:spcPts val="600"/>
              </a:spcBef>
              <a:buClr>
                <a:srgbClr val="189BC4"/>
              </a:buClr>
              <a:buFont typeface="Symbol" panose="05050102010706020507" pitchFamily="18" charset="2"/>
              <a:buChar char="-"/>
            </a:pPr>
            <a:r>
              <a:rPr lang="de-DE" sz="1600" dirty="0">
                <a:solidFill>
                  <a:schemeClr val="accent1"/>
                </a:solidFill>
              </a:rPr>
              <a:t>davon sind 2.415 km schiffbar</a:t>
            </a:r>
          </a:p>
          <a:p>
            <a:pPr marL="0" indent="0">
              <a:spcBef>
                <a:spcPts val="600"/>
              </a:spcBef>
              <a:buClr>
                <a:srgbClr val="189BC4"/>
              </a:buClr>
              <a:buNone/>
            </a:pPr>
            <a:endParaRPr lang="de-AT" sz="1800" b="1" dirty="0">
              <a:solidFill>
                <a:schemeClr val="accent1"/>
              </a:solidFill>
            </a:endParaRPr>
          </a:p>
          <a:p>
            <a:pPr>
              <a:spcBef>
                <a:spcPts val="600"/>
              </a:spcBef>
              <a:buClr>
                <a:srgbClr val="189BC4"/>
              </a:buClr>
            </a:pPr>
            <a:r>
              <a:rPr lang="de-AT" sz="1800" dirty="0">
                <a:solidFill>
                  <a:schemeClr val="accent1"/>
                </a:solidFill>
              </a:rPr>
              <a:t>verbindet </a:t>
            </a:r>
            <a:r>
              <a:rPr lang="de-AT" sz="1800" b="1" dirty="0">
                <a:solidFill>
                  <a:srgbClr val="189BC4"/>
                </a:solidFill>
              </a:rPr>
              <a:t>10 Anrainerstaaten</a:t>
            </a:r>
          </a:p>
          <a:p>
            <a:pPr>
              <a:spcBef>
                <a:spcPts val="600"/>
              </a:spcBef>
              <a:buClr>
                <a:srgbClr val="189BC4"/>
              </a:buClr>
            </a:pPr>
            <a:endParaRPr lang="de-AT" sz="1800" dirty="0">
              <a:solidFill>
                <a:schemeClr val="accent1"/>
              </a:solidFill>
            </a:endParaRPr>
          </a:p>
          <a:p>
            <a:pPr>
              <a:buClr>
                <a:srgbClr val="189BC4"/>
              </a:buClr>
            </a:pPr>
            <a:r>
              <a:rPr lang="de-DE" sz="1800" dirty="0">
                <a:solidFill>
                  <a:schemeClr val="accent1"/>
                </a:solidFill>
              </a:rPr>
              <a:t>vom </a:t>
            </a:r>
            <a:r>
              <a:rPr lang="de-DE" sz="1800" b="1" dirty="0">
                <a:solidFill>
                  <a:srgbClr val="189BC4"/>
                </a:solidFill>
              </a:rPr>
              <a:t>Schwarzwald</a:t>
            </a:r>
            <a:r>
              <a:rPr lang="de-DE" sz="1800" dirty="0">
                <a:solidFill>
                  <a:schemeClr val="accent1"/>
                </a:solidFill>
              </a:rPr>
              <a:t> bis ins  </a:t>
            </a:r>
            <a:r>
              <a:rPr lang="de-DE" sz="1800" b="1" dirty="0">
                <a:solidFill>
                  <a:srgbClr val="189BC4"/>
                </a:solidFill>
              </a:rPr>
              <a:t>Schwarze Meer</a:t>
            </a:r>
          </a:p>
          <a:p>
            <a:endParaRPr lang="de-AT" sz="2200"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sp>
        <p:nvSpPr>
          <p:cNvPr id="10" name="Textfeld 1"/>
          <p:cNvSpPr txBox="1">
            <a:spLocks noChangeArrowheads="1"/>
          </p:cNvSpPr>
          <p:nvPr/>
        </p:nvSpPr>
        <p:spPr bwMode="auto">
          <a:xfrm>
            <a:off x="8230223" y="450064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mn-lt"/>
              </a:rPr>
              <a:t>Quelle: via </a:t>
            </a:r>
            <a:r>
              <a:rPr lang="de-DE" sz="800" dirty="0" err="1">
                <a:solidFill>
                  <a:schemeClr val="bg1"/>
                </a:solidFill>
                <a:latin typeface="+mn-lt"/>
              </a:rPr>
              <a:t>donau</a:t>
            </a:r>
            <a:endParaRPr lang="de-DE" sz="800" dirty="0">
              <a:solidFill>
                <a:schemeClr val="bg1"/>
              </a:solidFill>
              <a:latin typeface="+mn-lt"/>
            </a:endParaRPr>
          </a:p>
        </p:txBody>
      </p:sp>
      <p:pic>
        <p:nvPicPr>
          <p:cNvPr id="6" name="Grafik 5"/>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092280" y="1822118"/>
            <a:ext cx="1368152" cy="1278608"/>
          </a:xfrm>
          <a:prstGeom prst="rect">
            <a:avLst/>
          </a:prstGeom>
        </p:spPr>
      </p:pic>
      <p:sp>
        <p:nvSpPr>
          <p:cNvPr id="13" name="Pfeil nach rechts 12"/>
          <p:cNvSpPr/>
          <p:nvPr/>
        </p:nvSpPr>
        <p:spPr>
          <a:xfrm>
            <a:off x="7315229" y="2353410"/>
            <a:ext cx="1008112" cy="216024"/>
          </a:xfrm>
          <a:prstGeom prst="rightArrow">
            <a:avLst/>
          </a:prstGeom>
          <a:solidFill>
            <a:srgbClr val="189BC4"/>
          </a:solidFill>
          <a:ln>
            <a:solidFill>
              <a:srgbClr val="189B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096840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5606" y="1804717"/>
            <a:ext cx="5050904" cy="4776192"/>
          </a:xfrm>
        </p:spPr>
        <p:txBody>
          <a:bodyPr>
            <a:normAutofit/>
          </a:bodyPr>
          <a:lstStyle/>
          <a:p>
            <a:pPr>
              <a:spcBef>
                <a:spcPts val="600"/>
              </a:spcBef>
              <a:buClr>
                <a:srgbClr val="189BC4"/>
              </a:buClr>
            </a:pPr>
            <a:r>
              <a:rPr lang="de-DE" sz="1800" b="1" dirty="0">
                <a:solidFill>
                  <a:srgbClr val="189BC4"/>
                </a:solidFill>
              </a:rPr>
              <a:t>10</a:t>
            </a:r>
            <a:r>
              <a:rPr lang="de-DE" sz="1800" dirty="0">
                <a:solidFill>
                  <a:schemeClr val="accent1"/>
                </a:solidFill>
              </a:rPr>
              <a:t> Anrainerstaaten</a:t>
            </a:r>
          </a:p>
          <a:p>
            <a:pPr>
              <a:spcBef>
                <a:spcPts val="600"/>
              </a:spcBef>
              <a:buClr>
                <a:srgbClr val="189BC4"/>
              </a:buClr>
            </a:pPr>
            <a:endParaRPr lang="de-DE" sz="1800" dirty="0">
              <a:solidFill>
                <a:schemeClr val="accent1"/>
              </a:solidFill>
            </a:endParaRPr>
          </a:p>
          <a:p>
            <a:pPr>
              <a:spcBef>
                <a:spcPts val="600"/>
              </a:spcBef>
              <a:buClr>
                <a:srgbClr val="189BC4"/>
              </a:buClr>
            </a:pPr>
            <a:endParaRPr lang="de-DE" sz="1800" dirty="0">
              <a:solidFill>
                <a:schemeClr val="accent1"/>
              </a:solidFill>
            </a:endParaRPr>
          </a:p>
          <a:p>
            <a:pPr>
              <a:spcBef>
                <a:spcPts val="600"/>
              </a:spcBef>
              <a:buClr>
                <a:srgbClr val="189BC4"/>
              </a:buClr>
            </a:pPr>
            <a:r>
              <a:rPr lang="de-DE" sz="1800" dirty="0">
                <a:solidFill>
                  <a:schemeClr val="accent1"/>
                </a:solidFill>
              </a:rPr>
              <a:t>Österreich-Abschnitt: 351 km</a:t>
            </a:r>
          </a:p>
          <a:p>
            <a:pPr>
              <a:spcBef>
                <a:spcPts val="600"/>
              </a:spcBef>
              <a:buClr>
                <a:srgbClr val="189BC4"/>
              </a:buClr>
            </a:pPr>
            <a:endParaRPr lang="de-DE" sz="1800" dirty="0">
              <a:solidFill>
                <a:schemeClr val="accent1"/>
              </a:solidFill>
            </a:endParaRPr>
          </a:p>
          <a:p>
            <a:pPr>
              <a:spcBef>
                <a:spcPts val="600"/>
              </a:spcBef>
              <a:buClr>
                <a:srgbClr val="189BC4"/>
              </a:buClr>
            </a:pPr>
            <a:endParaRPr lang="de-DE" sz="1800" dirty="0">
              <a:solidFill>
                <a:schemeClr val="accent1"/>
              </a:solidFill>
            </a:endParaRPr>
          </a:p>
          <a:p>
            <a:pPr>
              <a:spcBef>
                <a:spcPts val="600"/>
              </a:spcBef>
              <a:buClr>
                <a:srgbClr val="189BC4"/>
              </a:buClr>
            </a:pPr>
            <a:r>
              <a:rPr lang="de-DE" sz="1800" dirty="0">
                <a:solidFill>
                  <a:schemeClr val="accent1"/>
                </a:solidFill>
              </a:rPr>
              <a:t>Rumänien mit 1.075 km größten Anteil</a:t>
            </a:r>
          </a:p>
          <a:p>
            <a:pPr>
              <a:spcBef>
                <a:spcPts val="600"/>
              </a:spcBef>
              <a:buClr>
                <a:srgbClr val="189BC4"/>
              </a:buClr>
            </a:pPr>
            <a:endParaRPr lang="de-DE" sz="1800" dirty="0">
              <a:solidFill>
                <a:schemeClr val="accent1"/>
              </a:solidFill>
            </a:endParaRPr>
          </a:p>
          <a:p>
            <a:pPr>
              <a:spcBef>
                <a:spcPts val="600"/>
              </a:spcBef>
              <a:buClr>
                <a:srgbClr val="189BC4"/>
              </a:buClr>
            </a:pPr>
            <a:endParaRPr lang="de-DE" sz="1800" dirty="0">
              <a:solidFill>
                <a:schemeClr val="accent1"/>
              </a:solidFill>
            </a:endParaRPr>
          </a:p>
          <a:p>
            <a:pPr>
              <a:spcBef>
                <a:spcPts val="600"/>
              </a:spcBef>
              <a:buClr>
                <a:srgbClr val="189BC4"/>
              </a:buClr>
            </a:pPr>
            <a:r>
              <a:rPr lang="de-DE" sz="1800" dirty="0">
                <a:solidFill>
                  <a:schemeClr val="accent1"/>
                </a:solidFill>
              </a:rPr>
              <a:t>Einzugsgebiet: 801.463 km² </a:t>
            </a:r>
          </a:p>
          <a:p>
            <a:pPr lvl="1">
              <a:spcBef>
                <a:spcPts val="600"/>
              </a:spcBef>
              <a:buClr>
                <a:srgbClr val="189BC4"/>
              </a:buClr>
              <a:buFont typeface="Symbol" panose="05050102010706020507" pitchFamily="18" charset="2"/>
              <a:buChar char="-"/>
            </a:pPr>
            <a:r>
              <a:rPr lang="de-AT" sz="1800" dirty="0">
                <a:solidFill>
                  <a:schemeClr val="accent1"/>
                </a:solidFill>
              </a:rPr>
              <a:t>bedeutender </a:t>
            </a:r>
            <a:r>
              <a:rPr lang="de-AT" sz="1800" b="1" dirty="0">
                <a:solidFill>
                  <a:srgbClr val="189BC4"/>
                </a:solidFill>
              </a:rPr>
              <a:t>Verkehrsträger</a:t>
            </a:r>
            <a:endParaRPr lang="de-AT" sz="1800" dirty="0">
              <a:solidFill>
                <a:srgbClr val="189BC4"/>
              </a:solidFill>
            </a:endParaRPr>
          </a:p>
          <a:p>
            <a:pPr lvl="1">
              <a:spcBef>
                <a:spcPts val="600"/>
              </a:spcBef>
              <a:buClr>
                <a:srgbClr val="189BC4"/>
              </a:buClr>
              <a:buFont typeface="Symbol" panose="05050102010706020507" pitchFamily="18" charset="2"/>
              <a:buChar char="-"/>
            </a:pPr>
            <a:r>
              <a:rPr lang="de-AT" sz="1800" dirty="0">
                <a:solidFill>
                  <a:schemeClr val="accent1"/>
                </a:solidFill>
              </a:rPr>
              <a:t>wichtige Quelle für </a:t>
            </a:r>
            <a:r>
              <a:rPr lang="de-AT" sz="1800" b="1" dirty="0">
                <a:solidFill>
                  <a:srgbClr val="189BC4"/>
                </a:solidFill>
              </a:rPr>
              <a:t>Energie</a:t>
            </a:r>
            <a:r>
              <a:rPr lang="de-AT" sz="1800" dirty="0">
                <a:solidFill>
                  <a:schemeClr val="accent1"/>
                </a:solidFill>
              </a:rPr>
              <a:t> und </a:t>
            </a:r>
            <a:r>
              <a:rPr lang="de-AT" sz="1800" b="1" dirty="0">
                <a:solidFill>
                  <a:srgbClr val="189BC4"/>
                </a:solidFill>
              </a:rPr>
              <a:t>Trinkwasser</a:t>
            </a:r>
            <a:r>
              <a:rPr lang="de-AT" sz="1800" dirty="0">
                <a:solidFill>
                  <a:srgbClr val="189BC4"/>
                </a:solidFill>
              </a:rPr>
              <a:t> </a:t>
            </a:r>
          </a:p>
          <a:p>
            <a:pPr lvl="1">
              <a:spcBef>
                <a:spcPts val="600"/>
              </a:spcBef>
              <a:buClr>
                <a:srgbClr val="189BC4"/>
              </a:buClr>
              <a:buFont typeface="Symbol" panose="05050102010706020507" pitchFamily="18" charset="2"/>
              <a:buChar char="-"/>
            </a:pPr>
            <a:r>
              <a:rPr lang="de-AT" sz="1800" dirty="0">
                <a:solidFill>
                  <a:schemeClr val="accent1"/>
                </a:solidFill>
              </a:rPr>
              <a:t>wertvoller </a:t>
            </a:r>
            <a:r>
              <a:rPr lang="de-AT" sz="1800" b="1" dirty="0">
                <a:solidFill>
                  <a:srgbClr val="189BC4"/>
                </a:solidFill>
              </a:rPr>
              <a:t>Erholungs-</a:t>
            </a:r>
            <a:r>
              <a:rPr lang="de-AT" sz="1800" dirty="0">
                <a:solidFill>
                  <a:schemeClr val="accent1"/>
                </a:solidFill>
              </a:rPr>
              <a:t> und </a:t>
            </a:r>
            <a:r>
              <a:rPr lang="de-AT" sz="1800" b="1" dirty="0">
                <a:solidFill>
                  <a:srgbClr val="189BC4"/>
                </a:solidFill>
              </a:rPr>
              <a:t>Lebensraum</a:t>
            </a:r>
            <a:endParaRPr lang="de-DE" sz="1800" dirty="0">
              <a:solidFill>
                <a:srgbClr val="189BC4"/>
              </a:solidFill>
            </a:endParaRPr>
          </a:p>
          <a:p>
            <a:endParaRPr lang="de-DE" dirty="0">
              <a:solidFill>
                <a:schemeClr val="accent1"/>
              </a:solidFill>
            </a:endParaRPr>
          </a:p>
          <a:p>
            <a:endParaRPr lang="de-DE" dirty="0">
              <a:solidFill>
                <a:schemeClr val="accent1"/>
              </a:solidFill>
            </a:endParaRPr>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7" name="Textfeld 1"/>
          <p:cNvSpPr txBox="1">
            <a:spLocks noChangeArrowheads="1"/>
          </p:cNvSpPr>
          <p:nvPr/>
        </p:nvSpPr>
        <p:spPr bwMode="auto">
          <a:xfrm>
            <a:off x="429735" y="6192388"/>
            <a:ext cx="9361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mn-lt"/>
              </a:rPr>
              <a:t>Quelle: via </a:t>
            </a:r>
            <a:r>
              <a:rPr lang="de-DE" sz="800" dirty="0" err="1">
                <a:solidFill>
                  <a:schemeClr val="accent1"/>
                </a:solidFill>
                <a:latin typeface="+mn-lt"/>
              </a:rPr>
              <a:t>donau</a:t>
            </a:r>
            <a:endParaRPr lang="de-DE" sz="800" dirty="0">
              <a:solidFill>
                <a:schemeClr val="accent1"/>
              </a:solidFill>
              <a:latin typeface="+mn-lt"/>
            </a:endParaRPr>
          </a:p>
        </p:txBody>
      </p:sp>
      <p:sp>
        <p:nvSpPr>
          <p:cNvPr id="10" name="Textfeld 1"/>
          <p:cNvSpPr txBox="1">
            <a:spLocks noChangeArrowheads="1"/>
          </p:cNvSpPr>
          <p:nvPr/>
        </p:nvSpPr>
        <p:spPr bwMode="auto">
          <a:xfrm>
            <a:off x="332450" y="6164955"/>
            <a:ext cx="2813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br>
              <a:rPr lang="de-DE" sz="1050" dirty="0">
                <a:solidFill>
                  <a:schemeClr val="accent1"/>
                </a:solidFill>
                <a:latin typeface="+mn-lt"/>
              </a:rPr>
            </a:br>
            <a:r>
              <a:rPr lang="de-DE" sz="1050" dirty="0">
                <a:solidFill>
                  <a:schemeClr val="accent1"/>
                </a:solidFill>
                <a:latin typeface="+mn-lt"/>
              </a:rPr>
              <a:t>Quelle: </a:t>
            </a:r>
            <a:r>
              <a:rPr lang="de-DE" sz="1050" dirty="0" err="1">
                <a:solidFill>
                  <a:schemeClr val="accent1"/>
                </a:solidFill>
                <a:latin typeface="+mn-lt"/>
              </a:rPr>
              <a:t>viadonau</a:t>
            </a:r>
            <a:r>
              <a:rPr lang="de-DE" sz="1050" dirty="0">
                <a:solidFill>
                  <a:schemeClr val="accent1"/>
                </a:solidFill>
                <a:latin typeface="+mn-lt"/>
              </a:rPr>
              <a:t> - Donau-Anrainerstaaten</a:t>
            </a:r>
          </a:p>
        </p:txBody>
      </p:sp>
      <p:sp>
        <p:nvSpPr>
          <p:cNvPr id="12" name="Title 1"/>
          <p:cNvSpPr>
            <a:spLocks noGrp="1"/>
          </p:cNvSpPr>
          <p:nvPr>
            <p:ph type="title"/>
          </p:nvPr>
        </p:nvSpPr>
        <p:spPr>
          <a:xfrm>
            <a:off x="457200" y="404664"/>
            <a:ext cx="4762872" cy="990600"/>
          </a:xfrm>
        </p:spPr>
        <p:txBody>
          <a:bodyPr>
            <a:normAutofit/>
          </a:bodyPr>
          <a:lstStyle/>
          <a:p>
            <a:r>
              <a:rPr lang="de-AT" b="1" dirty="0">
                <a:solidFill>
                  <a:schemeClr val="accent1"/>
                </a:solidFill>
              </a:rPr>
              <a:t>Daten und Fakten</a:t>
            </a:r>
            <a:br>
              <a:rPr lang="de-AT" sz="2200" dirty="0">
                <a:solidFill>
                  <a:schemeClr val="accent1"/>
                </a:solidFill>
              </a:rPr>
            </a:br>
            <a:r>
              <a:rPr lang="de-DE" sz="2400" dirty="0">
                <a:solidFill>
                  <a:schemeClr val="accent1"/>
                </a:solidFill>
              </a:rPr>
              <a:t>Wasserstraße Donau</a:t>
            </a:r>
            <a:endParaRPr lang="de-AT" sz="2400" dirty="0"/>
          </a:p>
        </p:txBody>
      </p:sp>
      <p:sp>
        <p:nvSpPr>
          <p:cNvPr id="8" name="Textfeld 1"/>
          <p:cNvSpPr txBox="1">
            <a:spLocks noChangeArrowheads="1"/>
          </p:cNvSpPr>
          <p:nvPr/>
        </p:nvSpPr>
        <p:spPr bwMode="auto">
          <a:xfrm>
            <a:off x="8172400" y="6410018"/>
            <a:ext cx="9361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mn-lt"/>
              </a:rPr>
              <a:t>Quelle: via </a:t>
            </a:r>
            <a:r>
              <a:rPr lang="de-DE" sz="800" dirty="0" err="1">
                <a:solidFill>
                  <a:schemeClr val="accent1"/>
                </a:solidFill>
                <a:latin typeface="+mn-lt"/>
              </a:rPr>
              <a:t>donau</a:t>
            </a:r>
            <a:endParaRPr lang="de-DE" sz="800" dirty="0">
              <a:solidFill>
                <a:schemeClr val="accent1"/>
              </a:solidFill>
              <a:latin typeface="+mn-lt"/>
            </a:endParaRPr>
          </a:p>
        </p:txBody>
      </p:sp>
      <p:pic>
        <p:nvPicPr>
          <p:cNvPr id="2" name="Grafik 1"/>
          <p:cNvPicPr>
            <a:picLocks noChangeAspect="1"/>
          </p:cNvPicPr>
          <p:nvPr/>
        </p:nvPicPr>
        <p:blipFill>
          <a:blip r:embed="rId3"/>
          <a:stretch>
            <a:fillRect/>
          </a:stretch>
        </p:blipFill>
        <p:spPr>
          <a:xfrm>
            <a:off x="216305" y="1724025"/>
            <a:ext cx="2699511" cy="4648679"/>
          </a:xfrm>
          <a:prstGeom prst="rect">
            <a:avLst/>
          </a:prstGeom>
        </p:spPr>
      </p:pic>
    </p:spTree>
    <p:extLst>
      <p:ext uri="{BB962C8B-B14F-4D97-AF65-F5344CB8AC3E}">
        <p14:creationId xmlns:p14="http://schemas.microsoft.com/office/powerpoint/2010/main" val="1128262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411169"/>
            <a:ext cx="1907704" cy="1269816"/>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627904"/>
            <a:ext cx="1907704" cy="1190414"/>
          </a:xfrm>
          <a:prstGeom prst="rect">
            <a:avLst/>
          </a:prstGeom>
        </p:spPr>
      </p:pic>
      <p:sp>
        <p:nvSpPr>
          <p:cNvPr id="2" name="Title 1"/>
          <p:cNvSpPr>
            <a:spLocks noGrp="1"/>
          </p:cNvSpPr>
          <p:nvPr>
            <p:ph type="title"/>
          </p:nvPr>
        </p:nvSpPr>
        <p:spPr/>
        <p:txBody>
          <a:bodyPr>
            <a:normAutofit/>
          </a:bodyPr>
          <a:lstStyle/>
          <a:p>
            <a:r>
              <a:rPr lang="de-AT" b="1" dirty="0">
                <a:solidFill>
                  <a:schemeClr val="accent1"/>
                </a:solidFill>
              </a:rPr>
              <a:t>Donaukorridor</a:t>
            </a:r>
            <a:br>
              <a:rPr lang="de-AT" b="1" dirty="0">
                <a:solidFill>
                  <a:schemeClr val="accent1"/>
                </a:solidFill>
              </a:rPr>
            </a:br>
            <a:r>
              <a:rPr lang="de-DE" sz="2400" dirty="0">
                <a:solidFill>
                  <a:schemeClr val="accent1"/>
                </a:solidFill>
              </a:rPr>
              <a:t>Wasserstraße Donau</a:t>
            </a:r>
            <a:endParaRPr lang="de-AT" b="1" dirty="0">
              <a:solidFill>
                <a:schemeClr val="accent1"/>
              </a:solidFill>
            </a:endParaRPr>
          </a:p>
        </p:txBody>
      </p:sp>
      <p:sp>
        <p:nvSpPr>
          <p:cNvPr id="7" name="Content Placeholder 6"/>
          <p:cNvSpPr>
            <a:spLocks noGrp="1"/>
          </p:cNvSpPr>
          <p:nvPr>
            <p:ph idx="1"/>
          </p:nvPr>
        </p:nvSpPr>
        <p:spPr>
          <a:xfrm>
            <a:off x="2197224" y="1732221"/>
            <a:ext cx="6465912" cy="4776192"/>
          </a:xfrm>
        </p:spPr>
        <p:txBody>
          <a:bodyPr/>
          <a:lstStyle/>
          <a:p>
            <a:endParaRPr lang="de-AT" sz="400" dirty="0">
              <a:solidFill>
                <a:schemeClr val="accent1"/>
              </a:solidFill>
            </a:endParaRPr>
          </a:p>
          <a:p>
            <a:pPr>
              <a:buClr>
                <a:srgbClr val="189BC4"/>
              </a:buClr>
            </a:pPr>
            <a:r>
              <a:rPr lang="de-AT" sz="1800" dirty="0">
                <a:solidFill>
                  <a:schemeClr val="accent1"/>
                </a:solidFill>
              </a:rPr>
              <a:t>90 Mio. Einwohner*innen</a:t>
            </a:r>
          </a:p>
          <a:p>
            <a:pPr>
              <a:buClr>
                <a:srgbClr val="189BC4"/>
              </a:buClr>
            </a:pPr>
            <a:endParaRPr lang="de-AT" sz="1800" dirty="0">
              <a:solidFill>
                <a:schemeClr val="accent1"/>
              </a:solidFill>
            </a:endParaRPr>
          </a:p>
          <a:p>
            <a:pPr>
              <a:buClr>
                <a:srgbClr val="189BC4"/>
              </a:buClr>
            </a:pPr>
            <a:endParaRPr lang="de-AT" sz="1800" dirty="0">
              <a:solidFill>
                <a:schemeClr val="accent1"/>
              </a:solidFill>
            </a:endParaRPr>
          </a:p>
          <a:p>
            <a:pPr>
              <a:buClr>
                <a:srgbClr val="189BC4"/>
              </a:buClr>
            </a:pPr>
            <a:r>
              <a:rPr lang="de-AT" sz="1800" dirty="0">
                <a:solidFill>
                  <a:schemeClr val="accent1"/>
                </a:solidFill>
              </a:rPr>
              <a:t>wichtiger Verkehrsträger für </a:t>
            </a:r>
            <a:r>
              <a:rPr lang="de-AT" sz="1800" b="1" dirty="0">
                <a:solidFill>
                  <a:srgbClr val="189BC4"/>
                </a:solidFill>
              </a:rPr>
              <a:t>rohstoffintensive Industrie</a:t>
            </a:r>
          </a:p>
          <a:p>
            <a:pPr>
              <a:buClr>
                <a:srgbClr val="189BC4"/>
              </a:buClr>
            </a:pPr>
            <a:endParaRPr lang="de-AT" sz="1800" dirty="0">
              <a:solidFill>
                <a:schemeClr val="accent1"/>
              </a:solidFill>
            </a:endParaRPr>
          </a:p>
          <a:p>
            <a:pPr>
              <a:buClr>
                <a:srgbClr val="189BC4"/>
              </a:buClr>
            </a:pPr>
            <a:endParaRPr lang="de-AT" sz="1800" dirty="0">
              <a:solidFill>
                <a:schemeClr val="accent1"/>
              </a:solidFill>
            </a:endParaRPr>
          </a:p>
          <a:p>
            <a:pPr>
              <a:buClr>
                <a:srgbClr val="189BC4"/>
              </a:buClr>
            </a:pPr>
            <a:r>
              <a:rPr lang="de-AT" sz="1800" b="1" dirty="0">
                <a:solidFill>
                  <a:srgbClr val="189BC4"/>
                </a:solidFill>
              </a:rPr>
              <a:t>Stahl</a:t>
            </a:r>
            <a:r>
              <a:rPr lang="de-AT" sz="1800" dirty="0">
                <a:solidFill>
                  <a:srgbClr val="189BC4"/>
                </a:solidFill>
              </a:rPr>
              <a:t>-</a:t>
            </a:r>
            <a:r>
              <a:rPr lang="de-AT" sz="1800" b="1" dirty="0">
                <a:solidFill>
                  <a:srgbClr val="189BC4"/>
                </a:solidFill>
              </a:rPr>
              <a:t>, Papier-</a:t>
            </a:r>
            <a:r>
              <a:rPr lang="de-AT" sz="1800" dirty="0">
                <a:solidFill>
                  <a:srgbClr val="189BC4"/>
                </a:solidFill>
              </a:rPr>
              <a:t>, </a:t>
            </a:r>
            <a:r>
              <a:rPr lang="de-AT" sz="1800" b="1" dirty="0">
                <a:solidFill>
                  <a:srgbClr val="189BC4"/>
                </a:solidFill>
              </a:rPr>
              <a:t>Mineralöl</a:t>
            </a:r>
            <a:r>
              <a:rPr lang="de-AT" sz="1800" dirty="0">
                <a:solidFill>
                  <a:srgbClr val="189BC4"/>
                </a:solidFill>
              </a:rPr>
              <a:t>- </a:t>
            </a:r>
            <a:r>
              <a:rPr lang="de-AT" sz="1800" dirty="0">
                <a:solidFill>
                  <a:schemeClr val="accent1"/>
                </a:solidFill>
              </a:rPr>
              <a:t>und </a:t>
            </a:r>
            <a:r>
              <a:rPr lang="de-AT" sz="1800" b="1" dirty="0">
                <a:solidFill>
                  <a:srgbClr val="189BC4"/>
                </a:solidFill>
              </a:rPr>
              <a:t>chemische</a:t>
            </a:r>
            <a:r>
              <a:rPr lang="de-AT" sz="1800" dirty="0">
                <a:solidFill>
                  <a:schemeClr val="accent1"/>
                </a:solidFill>
              </a:rPr>
              <a:t> Industrie</a:t>
            </a:r>
            <a:br>
              <a:rPr lang="de-AT" sz="1800" dirty="0">
                <a:solidFill>
                  <a:schemeClr val="accent1"/>
                </a:solidFill>
              </a:rPr>
            </a:br>
            <a:r>
              <a:rPr lang="de-AT" sz="1800" dirty="0">
                <a:solidFill>
                  <a:schemeClr val="accent1"/>
                </a:solidFill>
              </a:rPr>
              <a:t>sowie </a:t>
            </a:r>
            <a:r>
              <a:rPr lang="de-AT" sz="1800" b="1" dirty="0">
                <a:solidFill>
                  <a:srgbClr val="189BC4"/>
                </a:solidFill>
              </a:rPr>
              <a:t>Maschinenbau</a:t>
            </a:r>
            <a:r>
              <a:rPr lang="de-AT" sz="1800" dirty="0">
                <a:solidFill>
                  <a:schemeClr val="accent1"/>
                </a:solidFill>
              </a:rPr>
              <a:t> und </a:t>
            </a:r>
            <a:r>
              <a:rPr lang="de-AT" sz="1800" b="1" dirty="0">
                <a:solidFill>
                  <a:srgbClr val="189BC4"/>
                </a:solidFill>
              </a:rPr>
              <a:t>Automobilindustrie</a:t>
            </a:r>
            <a:r>
              <a:rPr lang="de-AT" sz="1800" dirty="0">
                <a:solidFill>
                  <a:schemeClr val="accent1"/>
                </a:solidFill>
              </a:rPr>
              <a:t> angesiedelt</a:t>
            </a:r>
          </a:p>
          <a:p>
            <a:pPr>
              <a:buClr>
                <a:srgbClr val="189BC4"/>
              </a:buClr>
            </a:pPr>
            <a:endParaRPr lang="de-AT" sz="1800" dirty="0">
              <a:solidFill>
                <a:schemeClr val="accent1"/>
              </a:solidFill>
            </a:endParaRPr>
          </a:p>
          <a:p>
            <a:pPr>
              <a:buClr>
                <a:srgbClr val="189BC4"/>
              </a:buClr>
            </a:pPr>
            <a:endParaRPr lang="de-AT" sz="1800" dirty="0">
              <a:solidFill>
                <a:schemeClr val="accent1"/>
              </a:solidFill>
            </a:endParaRPr>
          </a:p>
          <a:p>
            <a:pPr>
              <a:buClr>
                <a:srgbClr val="189BC4"/>
              </a:buClr>
            </a:pPr>
            <a:r>
              <a:rPr lang="de-AT" sz="1800" dirty="0">
                <a:solidFill>
                  <a:schemeClr val="accent1"/>
                </a:solidFill>
              </a:rPr>
              <a:t>Donauraum fruchtbare Böden</a:t>
            </a:r>
            <a:br>
              <a:rPr lang="de-AT" sz="1800" dirty="0">
                <a:solidFill>
                  <a:schemeClr val="accent1"/>
                </a:solidFill>
              </a:rPr>
            </a:br>
            <a:r>
              <a:rPr lang="de-AT" sz="1800" dirty="0">
                <a:solidFill>
                  <a:schemeClr val="accent1"/>
                </a:solidFill>
                <a:sym typeface="Wingdings" panose="05000000000000000000" pitchFamily="2" charset="2"/>
              </a:rPr>
              <a:t> Anbau von </a:t>
            </a:r>
            <a:r>
              <a:rPr lang="de-AT" sz="1800" b="1" dirty="0">
                <a:solidFill>
                  <a:srgbClr val="189BC4"/>
                </a:solidFill>
                <a:sym typeface="Wingdings" panose="05000000000000000000" pitchFamily="2" charset="2"/>
              </a:rPr>
              <a:t>landwirtschaftlichen Rohstoffen</a:t>
            </a:r>
            <a:br>
              <a:rPr lang="de-AT" sz="1800" b="1" dirty="0">
                <a:solidFill>
                  <a:srgbClr val="189BC4"/>
                </a:solidFill>
                <a:sym typeface="Wingdings" panose="05000000000000000000" pitchFamily="2" charset="2"/>
              </a:rPr>
            </a:br>
            <a:r>
              <a:rPr lang="de-AT" sz="1800" dirty="0">
                <a:solidFill>
                  <a:schemeClr val="accent1"/>
                </a:solidFill>
                <a:sym typeface="Wingdings" panose="05000000000000000000" pitchFamily="2" charset="2"/>
              </a:rPr>
              <a:t> </a:t>
            </a:r>
            <a:r>
              <a:rPr lang="de-AT" sz="1800" b="1" dirty="0">
                <a:solidFill>
                  <a:srgbClr val="189BC4"/>
                </a:solidFill>
                <a:sym typeface="Wingdings" panose="05000000000000000000" pitchFamily="2" charset="2"/>
              </a:rPr>
              <a:t>Transport</a:t>
            </a:r>
            <a:r>
              <a:rPr lang="de-AT" sz="1800" dirty="0">
                <a:solidFill>
                  <a:schemeClr val="accent1"/>
                </a:solidFill>
                <a:sym typeface="Wingdings" panose="05000000000000000000" pitchFamily="2" charset="2"/>
              </a:rPr>
              <a:t> über Rhein-Main-Donau-Achse zu den Häfen</a:t>
            </a:r>
            <a:endParaRPr lang="de-AT" sz="1800" b="1" dirty="0">
              <a:solidFill>
                <a:schemeClr val="accent1"/>
              </a:solidFill>
            </a:endParaRPr>
          </a:p>
          <a:p>
            <a:endParaRPr lang="de-AT" sz="1800"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sp>
        <p:nvSpPr>
          <p:cNvPr id="6" name="Textfeld 1"/>
          <p:cNvSpPr txBox="1">
            <a:spLocks noChangeArrowheads="1"/>
          </p:cNvSpPr>
          <p:nvPr/>
        </p:nvSpPr>
        <p:spPr bwMode="auto">
          <a:xfrm>
            <a:off x="-52017" y="1627903"/>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mn-lt"/>
              </a:rPr>
              <a:t>Quelle: via </a:t>
            </a:r>
            <a:r>
              <a:rPr lang="de-DE" sz="800" dirty="0" err="1">
                <a:solidFill>
                  <a:schemeClr val="accent1"/>
                </a:solidFill>
                <a:latin typeface="+mn-lt"/>
              </a:rPr>
              <a:t>donau</a:t>
            </a:r>
            <a:endParaRPr lang="de-DE" sz="800" dirty="0">
              <a:solidFill>
                <a:schemeClr val="accent1"/>
              </a:solidFill>
              <a:latin typeface="+mn-lt"/>
            </a:endParaRPr>
          </a:p>
        </p:txBody>
      </p:sp>
      <p:sp>
        <p:nvSpPr>
          <p:cNvPr id="8" name="Textfeld 1"/>
          <p:cNvSpPr txBox="1">
            <a:spLocks noChangeArrowheads="1"/>
          </p:cNvSpPr>
          <p:nvPr/>
        </p:nvSpPr>
        <p:spPr bwMode="auto">
          <a:xfrm>
            <a:off x="8206154" y="640557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mn-lt"/>
              </a:rPr>
              <a:t>Quelle: via </a:t>
            </a:r>
            <a:r>
              <a:rPr lang="de-DE" sz="800" dirty="0" err="1">
                <a:solidFill>
                  <a:schemeClr val="accent1"/>
                </a:solidFill>
                <a:latin typeface="+mn-lt"/>
              </a:rPr>
              <a:t>donau</a:t>
            </a:r>
            <a:endParaRPr lang="de-DE" sz="800" dirty="0">
              <a:solidFill>
                <a:schemeClr val="accent1"/>
              </a:solidFill>
              <a:latin typeface="+mn-lt"/>
            </a:endParaRPr>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47415"/>
            <a:ext cx="1910098" cy="1272902"/>
          </a:xfrm>
          <a:prstGeom prst="rect">
            <a:avLst/>
          </a:prstGeom>
        </p:spPr>
      </p:pic>
      <p:pic>
        <p:nvPicPr>
          <p:cNvPr id="10" name="Grafik 9"/>
          <p:cNvPicPr>
            <a:picLocks noChangeAspect="1"/>
          </p:cNvPicPr>
          <p:nvPr/>
        </p:nvPicPr>
        <p:blipFill>
          <a:blip r:embed="rId6"/>
          <a:stretch>
            <a:fillRect/>
          </a:stretch>
        </p:blipFill>
        <p:spPr>
          <a:xfrm>
            <a:off x="-2394" y="4120317"/>
            <a:ext cx="1910098" cy="1273399"/>
          </a:xfrm>
          <a:prstGeom prst="rect">
            <a:avLst/>
          </a:prstGeom>
        </p:spPr>
      </p:pic>
      <p:sp>
        <p:nvSpPr>
          <p:cNvPr id="11" name="Textfeld 1"/>
          <p:cNvSpPr txBox="1">
            <a:spLocks noChangeArrowheads="1"/>
          </p:cNvSpPr>
          <p:nvPr/>
        </p:nvSpPr>
        <p:spPr bwMode="auto">
          <a:xfrm>
            <a:off x="-52017" y="4106017"/>
            <a:ext cx="18722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bg1"/>
                </a:solidFill>
                <a:latin typeface="+mn-lt"/>
              </a:rPr>
              <a:t>Quelle: </a:t>
            </a:r>
            <a:r>
              <a:rPr lang="de-AT" sz="800" dirty="0">
                <a:solidFill>
                  <a:schemeClr val="bg1"/>
                </a:solidFill>
                <a:latin typeface="Corbel" panose="020B0503020204020204" pitchFamily="34" charset="0"/>
              </a:rPr>
              <a:t>istockphoto.com/David Jones</a:t>
            </a:r>
            <a:endParaRPr lang="de-DE" sz="800" dirty="0">
              <a:solidFill>
                <a:schemeClr val="bg1"/>
              </a:solidFill>
              <a:latin typeface="Corbel" panose="020B0503020204020204" pitchFamily="34" charset="0"/>
            </a:endParaRPr>
          </a:p>
        </p:txBody>
      </p:sp>
      <p:sp>
        <p:nvSpPr>
          <p:cNvPr id="14" name="Textfeld 1"/>
          <p:cNvSpPr txBox="1">
            <a:spLocks noChangeArrowheads="1"/>
          </p:cNvSpPr>
          <p:nvPr/>
        </p:nvSpPr>
        <p:spPr bwMode="auto">
          <a:xfrm>
            <a:off x="-57563" y="2818318"/>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mn-lt"/>
              </a:rPr>
              <a:t>Quelle: </a:t>
            </a:r>
            <a:r>
              <a:rPr lang="de-DE" sz="800" dirty="0" err="1">
                <a:solidFill>
                  <a:schemeClr val="bg1"/>
                </a:solidFill>
                <a:latin typeface="+mn-lt"/>
              </a:rPr>
              <a:t>pixabay</a:t>
            </a:r>
            <a:endParaRPr lang="de-DE" sz="800" dirty="0">
              <a:solidFill>
                <a:schemeClr val="bg1"/>
              </a:solidFill>
              <a:latin typeface="+mn-lt"/>
            </a:endParaRPr>
          </a:p>
        </p:txBody>
      </p:sp>
      <p:sp>
        <p:nvSpPr>
          <p:cNvPr id="12" name="Textfeld 1"/>
          <p:cNvSpPr txBox="1">
            <a:spLocks noChangeArrowheads="1"/>
          </p:cNvSpPr>
          <p:nvPr/>
        </p:nvSpPr>
        <p:spPr bwMode="auto">
          <a:xfrm>
            <a:off x="-75332" y="534699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mn-lt"/>
              </a:rPr>
              <a:t>Quelle: </a:t>
            </a:r>
            <a:r>
              <a:rPr lang="de-DE" sz="800" dirty="0" err="1">
                <a:solidFill>
                  <a:schemeClr val="bg1"/>
                </a:solidFill>
                <a:latin typeface="+mn-lt"/>
              </a:rPr>
              <a:t>pixabay</a:t>
            </a:r>
            <a:endParaRPr lang="de-DE" sz="800" dirty="0">
              <a:solidFill>
                <a:schemeClr val="bg1"/>
              </a:solidFill>
              <a:latin typeface="+mn-lt"/>
            </a:endParaRPr>
          </a:p>
        </p:txBody>
      </p:sp>
    </p:spTree>
    <p:extLst>
      <p:ext uri="{BB962C8B-B14F-4D97-AF65-F5344CB8AC3E}">
        <p14:creationId xmlns:p14="http://schemas.microsoft.com/office/powerpoint/2010/main" val="2212576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rPr>
              <a:t>Wasserstraße Donau</a:t>
            </a:r>
            <a:endParaRPr lang="en-US" sz="1500" b="1" dirty="0">
              <a:solidFill>
                <a:schemeClr val="accent1"/>
              </a:solidFill>
            </a:endParaRPr>
          </a:p>
        </p:txBody>
      </p:sp>
      <p:sp>
        <p:nvSpPr>
          <p:cNvPr id="3" name="Inhaltsplatzhalter 2"/>
          <p:cNvSpPr>
            <a:spLocks noGrp="1"/>
          </p:cNvSpPr>
          <p:nvPr>
            <p:ph idx="1"/>
          </p:nvPr>
        </p:nvSpPr>
        <p:spPr/>
        <p:txBody>
          <a:bodyPr>
            <a:normAutofit/>
          </a:bodyPr>
          <a:lstStyle/>
          <a:p>
            <a:pPr>
              <a:buClr>
                <a:srgbClr val="189BC4"/>
              </a:buClr>
            </a:pPr>
            <a:r>
              <a:rPr lang="de-AT" sz="1350" dirty="0">
                <a:solidFill>
                  <a:schemeClr val="accent1"/>
                </a:solidFill>
              </a:rPr>
              <a:t>Transportvolumen: </a:t>
            </a:r>
            <a:r>
              <a:rPr lang="de-AT" sz="1350" b="1" dirty="0">
                <a:solidFill>
                  <a:srgbClr val="189BC4"/>
                </a:solidFill>
              </a:rPr>
              <a:t>39,3 Millionen Tonnen (2017)</a:t>
            </a:r>
          </a:p>
          <a:p>
            <a:pPr>
              <a:buClr>
                <a:srgbClr val="189BC4"/>
              </a:buClr>
            </a:pPr>
            <a:endParaRPr lang="de-AT" sz="1350" dirty="0">
              <a:solidFill>
                <a:schemeClr val="accent1"/>
              </a:solidFill>
            </a:endParaRPr>
          </a:p>
          <a:p>
            <a:pPr>
              <a:buClr>
                <a:srgbClr val="189BC4"/>
              </a:buClr>
            </a:pPr>
            <a:endParaRPr lang="de-AT" sz="1350" dirty="0">
              <a:solidFill>
                <a:schemeClr val="accent1"/>
              </a:solidFill>
            </a:endParaRPr>
          </a:p>
          <a:p>
            <a:pPr>
              <a:buClr>
                <a:srgbClr val="189BC4"/>
              </a:buClr>
            </a:pPr>
            <a:r>
              <a:rPr lang="de-AT" sz="1350" dirty="0">
                <a:solidFill>
                  <a:schemeClr val="accent1"/>
                </a:solidFill>
              </a:rPr>
              <a:t>Durchschnittliche Transportentfernung: </a:t>
            </a:r>
            <a:r>
              <a:rPr lang="de-AT" sz="1350" b="1" dirty="0">
                <a:solidFill>
                  <a:srgbClr val="189BC4"/>
                </a:solidFill>
              </a:rPr>
              <a:t>600 km</a:t>
            </a:r>
          </a:p>
          <a:p>
            <a:pPr>
              <a:buClr>
                <a:srgbClr val="189BC4"/>
              </a:buClr>
            </a:pPr>
            <a:endParaRPr lang="de-AT" sz="1350" dirty="0">
              <a:solidFill>
                <a:schemeClr val="accent1"/>
              </a:solidFill>
            </a:endParaRPr>
          </a:p>
          <a:p>
            <a:pPr>
              <a:buClr>
                <a:srgbClr val="189BC4"/>
              </a:buClr>
            </a:pPr>
            <a:endParaRPr lang="de-AT" sz="1350" dirty="0">
              <a:solidFill>
                <a:schemeClr val="accent1"/>
              </a:solidFill>
            </a:endParaRPr>
          </a:p>
          <a:p>
            <a:pPr>
              <a:buClr>
                <a:srgbClr val="189BC4"/>
              </a:buClr>
            </a:pPr>
            <a:r>
              <a:rPr lang="de-AT" sz="1350" dirty="0">
                <a:solidFill>
                  <a:schemeClr val="accent1"/>
                </a:solidFill>
              </a:rPr>
              <a:t>Verfügbarkeit der Donau 2016: </a:t>
            </a:r>
            <a:r>
              <a:rPr lang="de-AT" sz="1350" b="1" dirty="0">
                <a:solidFill>
                  <a:srgbClr val="189BC4"/>
                </a:solidFill>
              </a:rPr>
              <a:t>100,00 %</a:t>
            </a:r>
            <a:br>
              <a:rPr lang="de-AT" sz="1350" dirty="0">
                <a:solidFill>
                  <a:schemeClr val="accent1"/>
                </a:solidFill>
              </a:rPr>
            </a:br>
            <a:r>
              <a:rPr lang="de-AT" sz="1350" dirty="0">
                <a:solidFill>
                  <a:schemeClr val="accent1"/>
                </a:solidFill>
                <a:sym typeface="Wingdings" panose="05000000000000000000" pitchFamily="2" charset="2"/>
              </a:rPr>
              <a:t> </a:t>
            </a:r>
            <a:r>
              <a:rPr lang="de-AT" sz="1350" b="1" dirty="0">
                <a:solidFill>
                  <a:srgbClr val="189BC4"/>
                </a:solidFill>
                <a:sym typeface="Wingdings" panose="05000000000000000000" pitchFamily="2" charset="2"/>
              </a:rPr>
              <a:t>keine Sperren </a:t>
            </a:r>
            <a:r>
              <a:rPr lang="de-AT" sz="1350" dirty="0">
                <a:solidFill>
                  <a:schemeClr val="accent1"/>
                </a:solidFill>
                <a:sym typeface="Wingdings" panose="05000000000000000000" pitchFamily="2" charset="2"/>
              </a:rPr>
              <a:t>wegen Eis oder Hochwasser erforderlich</a:t>
            </a:r>
            <a:endParaRPr lang="de-AT" sz="1350" dirty="0">
              <a:solidFill>
                <a:schemeClr val="accent1"/>
              </a:solidFill>
            </a:endParaRPr>
          </a:p>
          <a:p>
            <a:pPr>
              <a:buClr>
                <a:srgbClr val="189BC4"/>
              </a:buClr>
            </a:pPr>
            <a:endParaRPr lang="de-AT" sz="1350" dirty="0">
              <a:solidFill>
                <a:schemeClr val="accent1"/>
              </a:solidFill>
            </a:endParaRPr>
          </a:p>
          <a:p>
            <a:pPr>
              <a:buClr>
                <a:srgbClr val="189BC4"/>
              </a:buClr>
            </a:pPr>
            <a:endParaRPr lang="de-AT" sz="1350" dirty="0">
              <a:solidFill>
                <a:schemeClr val="accent1"/>
              </a:solidFill>
            </a:endParaRPr>
          </a:p>
          <a:p>
            <a:pPr>
              <a:buClr>
                <a:srgbClr val="189BC4"/>
              </a:buClr>
            </a:pPr>
            <a:r>
              <a:rPr lang="de-AT" sz="1350" b="1" dirty="0">
                <a:solidFill>
                  <a:srgbClr val="189BC4"/>
                </a:solidFill>
              </a:rPr>
              <a:t>Wichtige Märkte:</a:t>
            </a:r>
          </a:p>
          <a:p>
            <a:pPr lvl="1">
              <a:buClr>
                <a:srgbClr val="189BC4"/>
              </a:buClr>
              <a:buFont typeface="Symbol" panose="05050102010706020507" pitchFamily="18" charset="2"/>
              <a:buChar char="-"/>
            </a:pPr>
            <a:r>
              <a:rPr lang="de-AT" sz="1350" dirty="0">
                <a:solidFill>
                  <a:schemeClr val="accent1"/>
                </a:solidFill>
              </a:rPr>
              <a:t>Erze und Metallabfälle</a:t>
            </a:r>
          </a:p>
          <a:p>
            <a:pPr lvl="1">
              <a:buClr>
                <a:srgbClr val="189BC4"/>
              </a:buClr>
              <a:buFont typeface="Symbol" panose="05050102010706020507" pitchFamily="18" charset="2"/>
              <a:buChar char="-"/>
            </a:pPr>
            <a:r>
              <a:rPr lang="de-AT" sz="1350" dirty="0">
                <a:solidFill>
                  <a:schemeClr val="accent1"/>
                </a:solidFill>
              </a:rPr>
              <a:t>Land- und forstwirtschaftliche Produkte</a:t>
            </a:r>
          </a:p>
          <a:p>
            <a:pPr lvl="1">
              <a:buClr>
                <a:srgbClr val="189BC4"/>
              </a:buClr>
              <a:buFont typeface="Symbol" panose="05050102010706020507" pitchFamily="18" charset="2"/>
              <a:buChar char="-"/>
            </a:pPr>
            <a:r>
              <a:rPr lang="de-AT" sz="1350" dirty="0">
                <a:solidFill>
                  <a:schemeClr val="accent1"/>
                </a:solidFill>
              </a:rPr>
              <a:t>Mineralölindustrie</a:t>
            </a:r>
          </a:p>
          <a:p>
            <a:pPr lvl="1">
              <a:buClr>
                <a:srgbClr val="189BC4"/>
              </a:buClr>
              <a:buFont typeface="Symbol" panose="05050102010706020507" pitchFamily="18" charset="2"/>
              <a:buChar char="-"/>
            </a:pPr>
            <a:endParaRPr lang="de-AT" sz="1350" dirty="0">
              <a:solidFill>
                <a:schemeClr val="accent1"/>
              </a:solidFill>
            </a:endParaRPr>
          </a:p>
          <a:p>
            <a:pPr>
              <a:buClr>
                <a:srgbClr val="189BC4"/>
              </a:buClr>
            </a:pPr>
            <a:endParaRPr lang="de-AT" sz="165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15</a:t>
            </a:fld>
            <a:endParaRPr lang="de-AT" dirty="0">
              <a:solidFill>
                <a:prstClr val="white"/>
              </a:solidFill>
              <a:latin typeface="Calibri"/>
            </a:endParaRPr>
          </a:p>
        </p:txBody>
      </p:sp>
      <p:graphicFrame>
        <p:nvGraphicFramePr>
          <p:cNvPr id="12" name="Diagramm 11"/>
          <p:cNvGraphicFramePr>
            <a:graphicFrameLocks/>
          </p:cNvGraphicFramePr>
          <p:nvPr/>
        </p:nvGraphicFramePr>
        <p:xfrm>
          <a:off x="4884821" y="2613861"/>
          <a:ext cx="4127283" cy="26395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079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779096" cy="990600"/>
          </a:xfrm>
        </p:spPr>
        <p:txBody>
          <a:bodyPr>
            <a:normAutofit/>
          </a:bodyPr>
          <a:lstStyle/>
          <a:p>
            <a:r>
              <a:rPr lang="de-AT" b="1" dirty="0"/>
              <a:t>Güterverkehr auf der gesamten Donau (2020)</a:t>
            </a:r>
            <a:br>
              <a:rPr lang="de-AT" dirty="0"/>
            </a:br>
            <a:r>
              <a:rPr lang="de-AT" sz="2700" dirty="0"/>
              <a:t>Wasserstraße Donau</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7" name="Textfeld 1"/>
          <p:cNvSpPr txBox="1">
            <a:spLocks noChangeArrowheads="1"/>
          </p:cNvSpPr>
          <p:nvPr/>
        </p:nvSpPr>
        <p:spPr bwMode="auto">
          <a:xfrm>
            <a:off x="471494" y="1844824"/>
            <a:ext cx="9361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mn-lt"/>
              </a:rPr>
              <a:t>Quelle: via </a:t>
            </a:r>
            <a:r>
              <a:rPr lang="de-DE" sz="800" dirty="0" err="1">
                <a:solidFill>
                  <a:schemeClr val="accent1"/>
                </a:solidFill>
                <a:latin typeface="+mn-lt"/>
              </a:rPr>
              <a:t>donau</a:t>
            </a:r>
            <a:endParaRPr lang="de-DE" sz="800" dirty="0">
              <a:solidFill>
                <a:schemeClr val="accent1"/>
              </a:solidFill>
              <a:latin typeface="+mn-lt"/>
            </a:endParaRPr>
          </a:p>
        </p:txBody>
      </p:sp>
      <p:pic>
        <p:nvPicPr>
          <p:cNvPr id="4" name="Picture 3">
            <a:extLst>
              <a:ext uri="{FF2B5EF4-FFF2-40B4-BE49-F238E27FC236}">
                <a16:creationId xmlns:a16="http://schemas.microsoft.com/office/drawing/2014/main" id="{0A4C70E1-87B9-CA15-B621-B4A1238B3293}"/>
              </a:ext>
            </a:extLst>
          </p:cNvPr>
          <p:cNvPicPr>
            <a:picLocks noChangeAspect="1"/>
          </p:cNvPicPr>
          <p:nvPr/>
        </p:nvPicPr>
        <p:blipFill>
          <a:blip r:embed="rId3"/>
          <a:stretch>
            <a:fillRect/>
          </a:stretch>
        </p:blipFill>
        <p:spPr>
          <a:xfrm>
            <a:off x="471494" y="1701276"/>
            <a:ext cx="8191642" cy="4789716"/>
          </a:xfrm>
          <a:prstGeom prst="rect">
            <a:avLst/>
          </a:prstGeom>
        </p:spPr>
      </p:pic>
    </p:spTree>
    <p:extLst>
      <p:ext uri="{BB962C8B-B14F-4D97-AF65-F5344CB8AC3E}">
        <p14:creationId xmlns:p14="http://schemas.microsoft.com/office/powerpoint/2010/main" val="3473307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rPr>
              <a:t>Donauhäfen</a:t>
            </a:r>
            <a:br>
              <a:rPr lang="de-AT" dirty="0">
                <a:solidFill>
                  <a:schemeClr val="accent1"/>
                </a:solidFill>
              </a:rPr>
            </a:br>
            <a:r>
              <a:rPr lang="de-AT" sz="2400" dirty="0">
                <a:solidFill>
                  <a:schemeClr val="accent1"/>
                </a:solidFill>
              </a:rPr>
              <a:t>Wasserstraße Donau</a:t>
            </a:r>
            <a:endParaRPr lang="de-AT" dirty="0">
              <a:solidFill>
                <a:schemeClr val="accent1"/>
              </a:solidFill>
            </a:endParaRPr>
          </a:p>
        </p:txBody>
      </p:sp>
      <p:sp>
        <p:nvSpPr>
          <p:cNvPr id="3" name="Inhaltsplatzhalter 2"/>
          <p:cNvSpPr>
            <a:spLocks noGrp="1"/>
          </p:cNvSpPr>
          <p:nvPr>
            <p:ph idx="1"/>
          </p:nvPr>
        </p:nvSpPr>
        <p:spPr>
          <a:xfrm>
            <a:off x="457200" y="1700808"/>
            <a:ext cx="5103023" cy="4776192"/>
          </a:xfrm>
        </p:spPr>
        <p:txBody>
          <a:bodyPr/>
          <a:lstStyle/>
          <a:p>
            <a:pPr>
              <a:buClr>
                <a:srgbClr val="189BC4"/>
              </a:buClr>
            </a:pPr>
            <a:endParaRPr lang="de-AT" sz="1800" dirty="0">
              <a:solidFill>
                <a:schemeClr val="accent1"/>
              </a:solidFill>
            </a:endParaRPr>
          </a:p>
          <a:p>
            <a:pPr>
              <a:buClr>
                <a:srgbClr val="189BC4"/>
              </a:buClr>
            </a:pPr>
            <a:r>
              <a:rPr lang="de-AT" sz="1800" dirty="0">
                <a:solidFill>
                  <a:schemeClr val="accent1"/>
                </a:solidFill>
              </a:rPr>
              <a:t>Verknüpfung Verkehrsträger</a:t>
            </a:r>
            <a:br>
              <a:rPr lang="de-AT" sz="1800" dirty="0">
                <a:solidFill>
                  <a:schemeClr val="accent1"/>
                </a:solidFill>
              </a:rPr>
            </a:br>
            <a:r>
              <a:rPr lang="de-AT" sz="1800" dirty="0">
                <a:solidFill>
                  <a:schemeClr val="accent1"/>
                </a:solidFill>
              </a:rPr>
              <a:t>Wasserstraße, Straße und Schiene</a:t>
            </a:r>
          </a:p>
          <a:p>
            <a:pPr>
              <a:buClr>
                <a:srgbClr val="189BC4"/>
              </a:buClr>
            </a:pPr>
            <a:endParaRPr lang="de-AT" sz="1800" dirty="0">
              <a:solidFill>
                <a:schemeClr val="accent1"/>
              </a:solidFill>
            </a:endParaRPr>
          </a:p>
          <a:p>
            <a:pPr marL="0" indent="0">
              <a:buClr>
                <a:srgbClr val="189BC4"/>
              </a:buClr>
              <a:buNone/>
            </a:pPr>
            <a:endParaRPr lang="de-AT" sz="1800" dirty="0">
              <a:solidFill>
                <a:schemeClr val="accent1"/>
              </a:solidFill>
            </a:endParaRPr>
          </a:p>
          <a:p>
            <a:pPr>
              <a:buClr>
                <a:srgbClr val="189BC4"/>
              </a:buClr>
            </a:pPr>
            <a:r>
              <a:rPr lang="de-AT" sz="1800" dirty="0">
                <a:solidFill>
                  <a:schemeClr val="accent1"/>
                </a:solidFill>
              </a:rPr>
              <a:t>moderne </a:t>
            </a:r>
            <a:r>
              <a:rPr lang="de-AT" sz="1800" b="1" dirty="0">
                <a:solidFill>
                  <a:srgbClr val="189BC4"/>
                </a:solidFill>
              </a:rPr>
              <a:t>Logistikdrehscheiben</a:t>
            </a:r>
          </a:p>
          <a:p>
            <a:pPr marL="0" indent="0">
              <a:buClr>
                <a:srgbClr val="189BC4"/>
              </a:buClr>
              <a:buNone/>
            </a:pPr>
            <a:endParaRPr lang="de-AT" sz="1800" dirty="0">
              <a:solidFill>
                <a:schemeClr val="accent1"/>
              </a:solidFill>
            </a:endParaRPr>
          </a:p>
          <a:p>
            <a:pPr>
              <a:buClr>
                <a:srgbClr val="189BC4"/>
              </a:buClr>
            </a:pPr>
            <a:endParaRPr lang="de-AT" sz="1800" dirty="0">
              <a:solidFill>
                <a:schemeClr val="accent1"/>
              </a:solidFill>
            </a:endParaRPr>
          </a:p>
          <a:p>
            <a:pPr>
              <a:buClr>
                <a:srgbClr val="189BC4"/>
              </a:buClr>
            </a:pPr>
            <a:r>
              <a:rPr lang="de-AT" sz="1800" dirty="0">
                <a:solidFill>
                  <a:schemeClr val="accent1"/>
                </a:solidFill>
              </a:rPr>
              <a:t>drei </a:t>
            </a:r>
            <a:r>
              <a:rPr lang="de-AT" sz="1800" b="1" dirty="0">
                <a:solidFill>
                  <a:srgbClr val="189BC4"/>
                </a:solidFill>
              </a:rPr>
              <a:t>umschlagstärksten Hafenstandorte </a:t>
            </a:r>
            <a:r>
              <a:rPr lang="de-AT" sz="1800" dirty="0">
                <a:solidFill>
                  <a:schemeClr val="accent1"/>
                </a:solidFill>
              </a:rPr>
              <a:t>an der Donau:</a:t>
            </a:r>
          </a:p>
          <a:p>
            <a:pPr lvl="1">
              <a:buClr>
                <a:srgbClr val="189BC4"/>
              </a:buClr>
              <a:buFont typeface="Symbol" panose="05050102010706020507" pitchFamily="18" charset="2"/>
              <a:buChar char="-"/>
            </a:pPr>
            <a:endParaRPr lang="de-AT" sz="1800" dirty="0">
              <a:solidFill>
                <a:schemeClr val="accent1"/>
              </a:solidFill>
            </a:endParaRPr>
          </a:p>
          <a:p>
            <a:pPr lvl="1">
              <a:buClr>
                <a:srgbClr val="189BC4"/>
              </a:buClr>
              <a:buFont typeface="Symbol" panose="05050102010706020507" pitchFamily="18" charset="2"/>
              <a:buChar char="-"/>
            </a:pPr>
            <a:r>
              <a:rPr lang="de-AT" sz="1800" dirty="0" err="1">
                <a:solidFill>
                  <a:schemeClr val="accent1"/>
                </a:solidFill>
              </a:rPr>
              <a:t>Izmail</a:t>
            </a:r>
            <a:r>
              <a:rPr lang="de-AT" sz="1800" dirty="0">
                <a:solidFill>
                  <a:schemeClr val="accent1"/>
                </a:solidFill>
              </a:rPr>
              <a:t> (Ukraine)</a:t>
            </a:r>
          </a:p>
          <a:p>
            <a:pPr lvl="1">
              <a:buClr>
                <a:srgbClr val="189BC4"/>
              </a:buClr>
              <a:buFont typeface="Symbol" panose="05050102010706020507" pitchFamily="18" charset="2"/>
              <a:buChar char="-"/>
            </a:pPr>
            <a:r>
              <a:rPr lang="de-AT" sz="1800" dirty="0">
                <a:solidFill>
                  <a:schemeClr val="accent1"/>
                </a:solidFill>
              </a:rPr>
              <a:t>Linz (Österreich)</a:t>
            </a:r>
          </a:p>
          <a:p>
            <a:pPr lvl="1">
              <a:buClr>
                <a:srgbClr val="189BC4"/>
              </a:buClr>
              <a:buFont typeface="Symbol" panose="05050102010706020507" pitchFamily="18" charset="2"/>
              <a:buChar char="-"/>
            </a:pPr>
            <a:r>
              <a:rPr lang="de-AT" sz="1800" dirty="0" err="1">
                <a:solidFill>
                  <a:schemeClr val="accent1"/>
                </a:solidFill>
              </a:rPr>
              <a:t>Galati</a:t>
            </a:r>
            <a:r>
              <a:rPr lang="de-AT" sz="1800" dirty="0">
                <a:solidFill>
                  <a:schemeClr val="accent1"/>
                </a:solidFill>
              </a:rPr>
              <a:t> (Rumänien)</a:t>
            </a:r>
          </a:p>
          <a:p>
            <a:pPr lvl="1"/>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11" name="Textfeld 1"/>
          <p:cNvSpPr txBox="1">
            <a:spLocks noChangeArrowheads="1"/>
          </p:cNvSpPr>
          <p:nvPr/>
        </p:nvSpPr>
        <p:spPr bwMode="auto">
          <a:xfrm>
            <a:off x="6444208" y="6395246"/>
            <a:ext cx="2892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mn-lt"/>
              </a:rPr>
              <a:t>Quelle: via </a:t>
            </a:r>
            <a:r>
              <a:rPr lang="de-DE" sz="800" dirty="0" err="1">
                <a:solidFill>
                  <a:schemeClr val="accent1"/>
                </a:solidFill>
                <a:latin typeface="+mn-lt"/>
              </a:rPr>
              <a:t>donau</a:t>
            </a:r>
            <a:r>
              <a:rPr lang="de-DE" sz="800" dirty="0">
                <a:solidFill>
                  <a:schemeClr val="accent1"/>
                </a:solidFill>
                <a:latin typeface="+mn-lt"/>
              </a:rPr>
              <a:t>, Observatory </a:t>
            </a:r>
            <a:r>
              <a:rPr lang="de-DE" sz="800" dirty="0" err="1">
                <a:solidFill>
                  <a:schemeClr val="accent1"/>
                </a:solidFill>
                <a:latin typeface="+mn-lt"/>
              </a:rPr>
              <a:t>of</a:t>
            </a:r>
            <a:r>
              <a:rPr lang="de-DE" sz="800" dirty="0">
                <a:solidFill>
                  <a:schemeClr val="accent1"/>
                </a:solidFill>
                <a:latin typeface="+mn-lt"/>
              </a:rPr>
              <a:t> European </a:t>
            </a:r>
            <a:r>
              <a:rPr lang="de-DE" sz="800" dirty="0" err="1">
                <a:solidFill>
                  <a:schemeClr val="accent1"/>
                </a:solidFill>
                <a:latin typeface="+mn-lt"/>
              </a:rPr>
              <a:t>inland</a:t>
            </a:r>
            <a:r>
              <a:rPr lang="de-DE" sz="800" dirty="0">
                <a:solidFill>
                  <a:schemeClr val="accent1"/>
                </a:solidFill>
                <a:latin typeface="+mn-lt"/>
              </a:rPr>
              <a:t> </a:t>
            </a:r>
            <a:r>
              <a:rPr lang="de-DE" sz="800" dirty="0" err="1">
                <a:solidFill>
                  <a:schemeClr val="accent1"/>
                </a:solidFill>
                <a:latin typeface="+mn-lt"/>
              </a:rPr>
              <a:t>navigation</a:t>
            </a:r>
            <a:endParaRPr lang="de-DE" sz="800" dirty="0">
              <a:solidFill>
                <a:schemeClr val="accent1"/>
              </a:solidFill>
              <a:latin typeface="+mn-lt"/>
            </a:endParaRPr>
          </a:p>
        </p:txBody>
      </p:sp>
      <p:pic>
        <p:nvPicPr>
          <p:cNvPr id="13" name="Grafik 12"/>
          <p:cNvPicPr>
            <a:picLocks noChangeAspect="1"/>
          </p:cNvPicPr>
          <p:nvPr/>
        </p:nvPicPr>
        <p:blipFill>
          <a:blip r:embed="rId3"/>
          <a:stretch>
            <a:fillRect/>
          </a:stretch>
        </p:blipFill>
        <p:spPr>
          <a:xfrm>
            <a:off x="5798533" y="2636912"/>
            <a:ext cx="3364886" cy="2615962"/>
          </a:xfrm>
          <a:prstGeom prst="rect">
            <a:avLst/>
          </a:prstGeom>
        </p:spPr>
      </p:pic>
      <p:sp>
        <p:nvSpPr>
          <p:cNvPr id="14" name="Ellipse 13"/>
          <p:cNvSpPr/>
          <p:nvPr/>
        </p:nvSpPr>
        <p:spPr>
          <a:xfrm>
            <a:off x="6300192" y="3892037"/>
            <a:ext cx="146542" cy="100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Ellipse 14"/>
          <p:cNvSpPr/>
          <p:nvPr/>
        </p:nvSpPr>
        <p:spPr>
          <a:xfrm>
            <a:off x="8506065" y="4509120"/>
            <a:ext cx="146542" cy="100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Ellipse 15"/>
          <p:cNvSpPr/>
          <p:nvPr/>
        </p:nvSpPr>
        <p:spPr>
          <a:xfrm>
            <a:off x="8778567" y="4509119"/>
            <a:ext cx="146542" cy="100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Textfeld 1"/>
          <p:cNvSpPr txBox="1">
            <a:spLocks noChangeArrowheads="1"/>
          </p:cNvSpPr>
          <p:nvPr/>
        </p:nvSpPr>
        <p:spPr bwMode="auto">
          <a:xfrm>
            <a:off x="5794587" y="2692412"/>
            <a:ext cx="2892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viadonau</a:t>
            </a:r>
            <a:r>
              <a:rPr lang="de-DE" sz="800" dirty="0">
                <a:solidFill>
                  <a:schemeClr val="accent1"/>
                </a:solidFill>
                <a:latin typeface="Corbel" panose="020B0503020204020204" pitchFamily="34" charset="0"/>
              </a:rPr>
              <a:t>, Inland Navigation Europe</a:t>
            </a:r>
          </a:p>
        </p:txBody>
      </p:sp>
    </p:spTree>
    <p:extLst>
      <p:ext uri="{BB962C8B-B14F-4D97-AF65-F5344CB8AC3E}">
        <p14:creationId xmlns:p14="http://schemas.microsoft.com/office/powerpoint/2010/main" val="1437142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rgbClr val="3C628F"/>
                </a:solidFill>
              </a:rPr>
              <a:t>Stärken / Schwächen Donau </a:t>
            </a:r>
            <a:br>
              <a:rPr lang="de-AT" dirty="0">
                <a:solidFill>
                  <a:srgbClr val="3C628F"/>
                </a:solidFill>
              </a:rPr>
            </a:br>
            <a:r>
              <a:rPr lang="de-DE" sz="2400" dirty="0">
                <a:solidFill>
                  <a:srgbClr val="3C628F"/>
                </a:solidFill>
              </a:rPr>
              <a:t>Verkehrsträgervergleich</a:t>
            </a:r>
          </a:p>
        </p:txBody>
      </p:sp>
      <p:graphicFrame>
        <p:nvGraphicFramePr>
          <p:cNvPr id="8" name="Inhaltsplatzhalter 7"/>
          <p:cNvGraphicFramePr>
            <a:graphicFrameLocks noGrp="1"/>
          </p:cNvGraphicFramePr>
          <p:nvPr>
            <p:ph idx="1"/>
          </p:nvPr>
        </p:nvGraphicFramePr>
        <p:xfrm>
          <a:off x="457200" y="1700213"/>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pPr/>
              <a:t>18</a:t>
            </a:fld>
            <a:endParaRPr lang="de-AT" dirty="0"/>
          </a:p>
        </p:txBody>
      </p:sp>
      <p:sp>
        <p:nvSpPr>
          <p:cNvPr id="6" name="Textfeld 7"/>
          <p:cNvSpPr txBox="1"/>
          <p:nvPr/>
        </p:nvSpPr>
        <p:spPr>
          <a:xfrm>
            <a:off x="6084168" y="6021288"/>
            <a:ext cx="2231169" cy="215444"/>
          </a:xfrm>
          <a:prstGeom prst="rect">
            <a:avLst/>
          </a:prstGeom>
          <a:noFill/>
        </p:spPr>
        <p:txBody>
          <a:bodyPr wrap="square" rtlCol="0">
            <a:spAutoFit/>
          </a:bodyPr>
          <a:lstStyle/>
          <a:p>
            <a:pPr algn="r"/>
            <a:r>
              <a:rPr lang="de-AT" sz="800" dirty="0"/>
              <a:t> </a:t>
            </a:r>
            <a:r>
              <a:rPr lang="de-AT" sz="800" dirty="0">
                <a:solidFill>
                  <a:schemeClr val="accent1"/>
                </a:solidFill>
              </a:rPr>
              <a:t>Quelle: in Anlehnung an </a:t>
            </a:r>
            <a:r>
              <a:rPr lang="de-AT" sz="800" dirty="0" err="1">
                <a:solidFill>
                  <a:schemeClr val="accent1"/>
                </a:solidFill>
              </a:rPr>
              <a:t>viadonau</a:t>
            </a:r>
            <a:r>
              <a:rPr lang="de-AT" sz="800" dirty="0">
                <a:solidFill>
                  <a:schemeClr val="accent1"/>
                </a:solidFill>
              </a:rPr>
              <a:t>.</a:t>
            </a:r>
            <a:endParaRPr lang="de-DE" sz="800" dirty="0">
              <a:solidFill>
                <a:schemeClr val="accent1"/>
              </a:solidFill>
            </a:endParaRPr>
          </a:p>
        </p:txBody>
      </p:sp>
    </p:spTree>
    <p:extLst>
      <p:ext uri="{BB962C8B-B14F-4D97-AF65-F5344CB8AC3E}">
        <p14:creationId xmlns:p14="http://schemas.microsoft.com/office/powerpoint/2010/main" val="3098081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rgbClr val="3C628F"/>
                </a:solidFill>
              </a:rPr>
              <a:t>Chancen / Hindernisse Donau</a:t>
            </a:r>
            <a:br>
              <a:rPr lang="de-AT" dirty="0">
                <a:solidFill>
                  <a:srgbClr val="3C628F"/>
                </a:solidFill>
                <a:latin typeface="+mj-lt"/>
              </a:rPr>
            </a:br>
            <a:r>
              <a:rPr lang="de-DE" sz="2400" dirty="0">
                <a:solidFill>
                  <a:srgbClr val="3C628F"/>
                </a:solidFill>
              </a:rPr>
              <a:t>Verkehrsträgervergleich</a:t>
            </a:r>
            <a:endParaRPr lang="de-DE" sz="2400" dirty="0">
              <a:solidFill>
                <a:srgbClr val="3C628F"/>
              </a:solidFill>
              <a:latin typeface="+mj-lt"/>
            </a:endParaRPr>
          </a:p>
        </p:txBody>
      </p:sp>
      <p:graphicFrame>
        <p:nvGraphicFramePr>
          <p:cNvPr id="8" name="Inhaltsplatzhalter 7"/>
          <p:cNvGraphicFramePr>
            <a:graphicFrameLocks noGrp="1"/>
          </p:cNvGraphicFramePr>
          <p:nvPr>
            <p:ph idx="1"/>
          </p:nvPr>
        </p:nvGraphicFramePr>
        <p:xfrm>
          <a:off x="457200" y="1700213"/>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pPr/>
              <a:t>19</a:t>
            </a:fld>
            <a:endParaRPr lang="de-AT" dirty="0"/>
          </a:p>
        </p:txBody>
      </p:sp>
      <p:sp>
        <p:nvSpPr>
          <p:cNvPr id="6" name="Textfeld 7"/>
          <p:cNvSpPr txBox="1"/>
          <p:nvPr/>
        </p:nvSpPr>
        <p:spPr>
          <a:xfrm>
            <a:off x="6084168" y="6021288"/>
            <a:ext cx="2231169" cy="215444"/>
          </a:xfrm>
          <a:prstGeom prst="rect">
            <a:avLst/>
          </a:prstGeom>
          <a:noFill/>
        </p:spPr>
        <p:txBody>
          <a:bodyPr wrap="square" rtlCol="0">
            <a:spAutoFit/>
          </a:bodyPr>
          <a:lstStyle/>
          <a:p>
            <a:pPr algn="r"/>
            <a:r>
              <a:rPr lang="de-AT" sz="800" dirty="0"/>
              <a:t> </a:t>
            </a:r>
            <a:r>
              <a:rPr lang="de-AT" sz="800" dirty="0">
                <a:solidFill>
                  <a:schemeClr val="accent1"/>
                </a:solidFill>
              </a:rPr>
              <a:t>Quelle: in Anlehnung an </a:t>
            </a:r>
            <a:r>
              <a:rPr lang="de-AT" sz="800" dirty="0" err="1">
                <a:solidFill>
                  <a:schemeClr val="accent1"/>
                </a:solidFill>
              </a:rPr>
              <a:t>viadonau</a:t>
            </a:r>
            <a:r>
              <a:rPr lang="de-AT" sz="800" dirty="0">
                <a:solidFill>
                  <a:schemeClr val="accent1"/>
                </a:solidFill>
              </a:rPr>
              <a:t>.</a:t>
            </a:r>
            <a:endParaRPr lang="de-DE" sz="800" dirty="0">
              <a:solidFill>
                <a:schemeClr val="accent1"/>
              </a:solidFill>
            </a:endParaRPr>
          </a:p>
        </p:txBody>
      </p:sp>
    </p:spTree>
    <p:extLst>
      <p:ext uri="{BB962C8B-B14F-4D97-AF65-F5344CB8AC3E}">
        <p14:creationId xmlns:p14="http://schemas.microsoft.com/office/powerpoint/2010/main" val="4092015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Lernziele und Zielgruppe</a:t>
            </a:r>
          </a:p>
        </p:txBody>
      </p:sp>
      <p:sp>
        <p:nvSpPr>
          <p:cNvPr id="3" name="Inhaltsplatzhalter 2"/>
          <p:cNvSpPr>
            <a:spLocks noGrp="1"/>
          </p:cNvSpPr>
          <p:nvPr>
            <p:ph idx="1"/>
          </p:nvPr>
        </p:nvSpPr>
        <p:spPr>
          <a:xfrm>
            <a:off x="457200" y="1700808"/>
            <a:ext cx="7139136" cy="2880320"/>
          </a:xfrm>
        </p:spPr>
        <p:txBody>
          <a:bodyPr>
            <a:normAutofit/>
          </a:bodyPr>
          <a:lstStyle/>
          <a:p>
            <a:pPr marL="0" indent="0">
              <a:buNone/>
            </a:pPr>
            <a:r>
              <a:rPr lang="de-AT" sz="1600" dirty="0">
                <a:solidFill>
                  <a:schemeClr val="accent1"/>
                </a:solidFill>
              </a:rPr>
              <a:t>Nach der Auseinandersetzung mit den Inhalten kennen die Lernenden….</a:t>
            </a:r>
          </a:p>
          <a:p>
            <a:endParaRPr lang="de-AT" sz="1600" dirty="0">
              <a:solidFill>
                <a:schemeClr val="accent1"/>
              </a:solidFill>
            </a:endParaRPr>
          </a:p>
          <a:p>
            <a:r>
              <a:rPr lang="de-AT" sz="1600" dirty="0">
                <a:solidFill>
                  <a:schemeClr val="accent1"/>
                </a:solidFill>
              </a:rPr>
              <a:t>Die Nutzungsarten der Wasserstraßen, die wichtigsten Wasserstraßen in Europa, sowie den Anteil an der Verkehrsverlagerung (Modal Split)</a:t>
            </a:r>
          </a:p>
          <a:p>
            <a:r>
              <a:rPr lang="de-AT" sz="1600" dirty="0">
                <a:solidFill>
                  <a:schemeClr val="accent1"/>
                </a:solidFill>
              </a:rPr>
              <a:t>Zahlen, Daten und Fakten zur Wasserstraße Donau und zu den dort angesiedelten Industriepartnern, die größten Häfen an der Donau sowie Stärken, Schwächen, Chancen und Risiken der Donauwasserstraße.</a:t>
            </a:r>
          </a:p>
          <a:p>
            <a:r>
              <a:rPr lang="de-AT" sz="1600" dirty="0">
                <a:solidFill>
                  <a:schemeClr val="accent1"/>
                </a:solidFill>
              </a:rPr>
              <a:t>Den Rhein-Main-Donau Korridor und einen Vergleich der Donau und des Rheins.</a:t>
            </a:r>
          </a:p>
          <a:p>
            <a:r>
              <a:rPr lang="de-AT" sz="1600" dirty="0">
                <a:solidFill>
                  <a:schemeClr val="accent1"/>
                </a:solidFill>
              </a:rPr>
              <a:t>Die Wasserstraße Rhein und die wichtigsten am Rhein transportierten Güter, die größten Häfen </a:t>
            </a:r>
            <a:r>
              <a:rPr lang="de-AT" sz="1600" dirty="0" err="1">
                <a:solidFill>
                  <a:schemeClr val="accent1"/>
                </a:solidFill>
              </a:rPr>
              <a:t>Duisport</a:t>
            </a:r>
            <a:r>
              <a:rPr lang="de-AT" sz="1600" dirty="0">
                <a:solidFill>
                  <a:schemeClr val="accent1"/>
                </a:solidFill>
              </a:rPr>
              <a:t> und Hafen Rotterdam.</a:t>
            </a:r>
          </a:p>
          <a:p>
            <a:pPr marL="0" indent="0">
              <a:buNone/>
            </a:pPr>
            <a:endParaRPr lang="de-AT" sz="1600" dirty="0">
              <a:solidFill>
                <a:schemeClr val="accent1"/>
              </a:solidFill>
            </a:endParaRPr>
          </a:p>
        </p:txBody>
      </p:sp>
      <p:sp>
        <p:nvSpPr>
          <p:cNvPr id="4" name="Datumsplatzhalter 3"/>
          <p:cNvSpPr>
            <a:spLocks noGrp="1"/>
          </p:cNvSpPr>
          <p:nvPr>
            <p:ph type="dt" sz="half" idx="10"/>
          </p:nvPr>
        </p:nvSpPr>
        <p:spPr/>
        <p:txBody>
          <a:bodyPr/>
          <a:lstStyle/>
          <a:p>
            <a:fld id="{C3D77C34-6C44-4277-B246-65ADA1908AF9}" type="datetime7">
              <a:rPr lang="de-AT" smtClean="0">
                <a:solidFill>
                  <a:prstClr val="white"/>
                </a:solidFill>
              </a:rPr>
              <a:t>Sep-22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7" name="Inhaltsplatzhalter 2"/>
          <p:cNvSpPr txBox="1">
            <a:spLocks/>
          </p:cNvSpPr>
          <p:nvPr/>
        </p:nvSpPr>
        <p:spPr>
          <a:xfrm>
            <a:off x="457200" y="4797152"/>
            <a:ext cx="5410944" cy="230425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de-AT" sz="1600" b="1" dirty="0">
                <a:solidFill>
                  <a:schemeClr val="accent1"/>
                </a:solidFill>
              </a:rPr>
              <a:t>Zielgruppe</a:t>
            </a:r>
          </a:p>
          <a:p>
            <a:r>
              <a:rPr lang="de-AT" sz="1600" dirty="0">
                <a:solidFill>
                  <a:schemeClr val="accent1"/>
                </a:solidFill>
              </a:rPr>
              <a:t>Schüler*innen der Oberstufen (AHS) bzw. BHS</a:t>
            </a:r>
          </a:p>
          <a:p>
            <a:r>
              <a:rPr lang="de-AT" sz="1600" dirty="0">
                <a:solidFill>
                  <a:schemeClr val="accent1"/>
                </a:solidFill>
              </a:rPr>
              <a:t>Berufsschüler*innen</a:t>
            </a:r>
          </a:p>
          <a:p>
            <a:r>
              <a:rPr lang="de-AT" sz="1600" dirty="0">
                <a:solidFill>
                  <a:schemeClr val="accent1"/>
                </a:solidFill>
              </a:rPr>
              <a:t>Studierende zum Einstieg in das Thema Binnenschifffahrt.</a:t>
            </a:r>
          </a:p>
        </p:txBody>
      </p:sp>
    </p:spTree>
    <p:extLst>
      <p:ext uri="{BB962C8B-B14F-4D97-AF65-F5344CB8AC3E}">
        <p14:creationId xmlns:p14="http://schemas.microsoft.com/office/powerpoint/2010/main" val="3577587227"/>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b="1" dirty="0"/>
              <a:t>Rechtlicher Rahmen: </a:t>
            </a:r>
            <a:br>
              <a:rPr lang="de-AT" b="1" dirty="0"/>
            </a:br>
            <a:r>
              <a:rPr lang="de-AT" b="1" dirty="0"/>
              <a:t>Die Belgrader Konvention</a:t>
            </a:r>
            <a:endParaRPr lang="de-AT" dirty="0"/>
          </a:p>
        </p:txBody>
      </p:sp>
      <p:sp>
        <p:nvSpPr>
          <p:cNvPr id="3" name="Inhaltsplatzhalter 2"/>
          <p:cNvSpPr>
            <a:spLocks noGrp="1"/>
          </p:cNvSpPr>
          <p:nvPr>
            <p:ph idx="1"/>
          </p:nvPr>
        </p:nvSpPr>
        <p:spPr/>
        <p:txBody>
          <a:bodyPr/>
          <a:lstStyle/>
          <a:p>
            <a:pPr>
              <a:spcBef>
                <a:spcPts val="600"/>
              </a:spcBef>
              <a:spcAft>
                <a:spcPts val="300"/>
              </a:spcAft>
              <a:buClr>
                <a:srgbClr val="189BC4"/>
              </a:buClr>
            </a:pPr>
            <a:r>
              <a:rPr lang="de-AT" sz="1800" dirty="0">
                <a:solidFill>
                  <a:schemeClr val="accent1"/>
                </a:solidFill>
              </a:rPr>
              <a:t>„Übereinkommen über die Regelung der Schifffahrt auf der Donau“</a:t>
            </a:r>
          </a:p>
          <a:p>
            <a:pPr>
              <a:spcBef>
                <a:spcPts val="600"/>
              </a:spcBef>
              <a:spcAft>
                <a:spcPts val="300"/>
              </a:spcAft>
              <a:buClr>
                <a:srgbClr val="189BC4"/>
              </a:buClr>
            </a:pPr>
            <a:endParaRPr lang="de-AT" sz="1800" dirty="0">
              <a:solidFill>
                <a:schemeClr val="accent1"/>
              </a:solidFill>
            </a:endParaRPr>
          </a:p>
          <a:p>
            <a:pPr>
              <a:spcBef>
                <a:spcPts val="600"/>
              </a:spcBef>
              <a:spcAft>
                <a:spcPts val="300"/>
              </a:spcAft>
              <a:buClr>
                <a:srgbClr val="189BC4"/>
              </a:buClr>
            </a:pPr>
            <a:r>
              <a:rPr lang="de-AT" sz="1800" dirty="0">
                <a:solidFill>
                  <a:schemeClr val="accent1"/>
                </a:solidFill>
              </a:rPr>
              <a:t>von allen Donau-Anrainerstaaten unterzeichnet</a:t>
            </a:r>
          </a:p>
          <a:p>
            <a:pPr>
              <a:spcBef>
                <a:spcPts val="600"/>
              </a:spcBef>
              <a:spcAft>
                <a:spcPts val="300"/>
              </a:spcAft>
              <a:buClr>
                <a:srgbClr val="189BC4"/>
              </a:buClr>
            </a:pPr>
            <a:endParaRPr lang="de-AT" sz="1800" dirty="0">
              <a:solidFill>
                <a:schemeClr val="accent1"/>
              </a:solidFill>
            </a:endParaRPr>
          </a:p>
          <a:p>
            <a:pPr>
              <a:spcBef>
                <a:spcPts val="600"/>
              </a:spcBef>
              <a:spcAft>
                <a:spcPts val="300"/>
              </a:spcAft>
              <a:buClr>
                <a:srgbClr val="189BC4"/>
              </a:buClr>
            </a:pPr>
            <a:r>
              <a:rPr lang="de-AT" sz="1800" b="1" dirty="0">
                <a:solidFill>
                  <a:srgbClr val="189BC4"/>
                </a:solidFill>
              </a:rPr>
              <a:t>Hauptziele:</a:t>
            </a:r>
          </a:p>
          <a:p>
            <a:pPr lvl="1">
              <a:spcBef>
                <a:spcPts val="600"/>
              </a:spcBef>
              <a:spcAft>
                <a:spcPts val="300"/>
              </a:spcAft>
              <a:buClr>
                <a:srgbClr val="189BC4"/>
              </a:buClr>
              <a:buFont typeface="Symbol" panose="05050102010706020507" pitchFamily="18" charset="2"/>
              <a:buChar char="-"/>
            </a:pPr>
            <a:r>
              <a:rPr lang="de-AT" sz="1800" dirty="0">
                <a:solidFill>
                  <a:schemeClr val="accent1"/>
                </a:solidFill>
              </a:rPr>
              <a:t>Freiheit der Schifffahrt auf der Donau</a:t>
            </a:r>
          </a:p>
          <a:p>
            <a:pPr lvl="1">
              <a:spcBef>
                <a:spcPts val="600"/>
              </a:spcBef>
              <a:spcAft>
                <a:spcPts val="300"/>
              </a:spcAft>
              <a:buClr>
                <a:srgbClr val="189BC4"/>
              </a:buClr>
              <a:buFont typeface="Symbol" panose="05050102010706020507" pitchFamily="18" charset="2"/>
              <a:buChar char="-"/>
            </a:pPr>
            <a:r>
              <a:rPr lang="de-AT" sz="1800" dirty="0">
                <a:solidFill>
                  <a:schemeClr val="accent1"/>
                </a:solidFill>
              </a:rPr>
              <a:t>Erhaltungspflicht der Wasserstraße Donau durch die Staaten</a:t>
            </a:r>
          </a:p>
          <a:p>
            <a:pPr lvl="1">
              <a:spcBef>
                <a:spcPts val="600"/>
              </a:spcBef>
              <a:spcAft>
                <a:spcPts val="300"/>
              </a:spcAft>
              <a:buClr>
                <a:srgbClr val="189BC4"/>
              </a:buClr>
            </a:pPr>
            <a:endParaRPr lang="de-AT" sz="1800" dirty="0">
              <a:solidFill>
                <a:schemeClr val="accent1"/>
              </a:solidFill>
            </a:endParaRPr>
          </a:p>
          <a:p>
            <a:pPr>
              <a:spcBef>
                <a:spcPts val="600"/>
              </a:spcBef>
              <a:spcAft>
                <a:spcPts val="300"/>
              </a:spcAft>
              <a:buClr>
                <a:srgbClr val="189BC4"/>
              </a:buClr>
            </a:pPr>
            <a:r>
              <a:rPr lang="de-AT" sz="1800" dirty="0">
                <a:solidFill>
                  <a:schemeClr val="accent1"/>
                </a:solidFill>
              </a:rPr>
              <a:t>Vollzug durch </a:t>
            </a:r>
            <a:r>
              <a:rPr lang="de-AT" sz="1800" b="1" dirty="0">
                <a:solidFill>
                  <a:srgbClr val="189BC4"/>
                </a:solidFill>
              </a:rPr>
              <a:t>Donaukommission</a:t>
            </a:r>
            <a:r>
              <a:rPr lang="de-AT" sz="1800" dirty="0">
                <a:solidFill>
                  <a:schemeClr val="accent1"/>
                </a:solidFill>
              </a:rPr>
              <a:t> überwacht: (</a:t>
            </a:r>
            <a:r>
              <a:rPr lang="de-AT" sz="1800" dirty="0">
                <a:solidFill>
                  <a:schemeClr val="accent1"/>
                </a:solidFill>
                <a:hlinkClick r:id="rId3"/>
              </a:rPr>
              <a:t>www.danubecommission.org</a:t>
            </a:r>
            <a:r>
              <a:rPr lang="de-AT" sz="1800" dirty="0">
                <a:solidFill>
                  <a:schemeClr val="accent1"/>
                </a:solidFill>
              </a:rPr>
              <a:t>)</a:t>
            </a:r>
          </a:p>
          <a:p>
            <a:pPr lvl="1">
              <a:spcBef>
                <a:spcPts val="600"/>
              </a:spcBef>
              <a:spcAft>
                <a:spcPts val="300"/>
              </a:spcAft>
              <a:buClr>
                <a:srgbClr val="189BC4"/>
              </a:buClr>
              <a:buFont typeface="Symbol" panose="05050102010706020507" pitchFamily="18" charset="2"/>
              <a:buChar char="-"/>
            </a:pPr>
            <a:r>
              <a:rPr lang="de-AT" sz="1800" dirty="0">
                <a:solidFill>
                  <a:schemeClr val="accent1"/>
                </a:solidFill>
              </a:rPr>
              <a:t>gibt Empfehlungen ab (z.B. zur Schifffahrtsrinne oder zum Ausbau)</a:t>
            </a:r>
          </a:p>
          <a:p>
            <a:pPr lvl="1">
              <a:spcBef>
                <a:spcPts val="600"/>
              </a:spcBef>
              <a:spcAft>
                <a:spcPts val="300"/>
              </a:spcAft>
              <a:buClr>
                <a:srgbClr val="189BC4"/>
              </a:buClr>
              <a:buFont typeface="Symbol" panose="05050102010706020507" pitchFamily="18" charset="2"/>
              <a:buChar char="-"/>
            </a:pPr>
            <a:r>
              <a:rPr lang="de-AT" sz="1800" dirty="0">
                <a:solidFill>
                  <a:schemeClr val="accent1"/>
                </a:solidFill>
              </a:rPr>
              <a:t>legt einheitliches System zur Bezeichnung und Verkehrsregeln fest</a:t>
            </a:r>
          </a:p>
          <a:p>
            <a:pPr lvl="1">
              <a:spcBef>
                <a:spcPts val="600"/>
              </a:spcBef>
              <a:spcAft>
                <a:spcPts val="300"/>
              </a:spcAft>
              <a:buClr>
                <a:srgbClr val="189BC4"/>
              </a:buClr>
              <a:buFont typeface="Symbol" panose="05050102010706020507" pitchFamily="18" charset="2"/>
              <a:buChar char="-"/>
            </a:pPr>
            <a:r>
              <a:rPr lang="de-AT" sz="1800" dirty="0">
                <a:solidFill>
                  <a:schemeClr val="accent1"/>
                </a:solidFill>
              </a:rPr>
              <a:t>vereinheitlicht Regeln zur Stromüberwachung</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6" name="Textfeld 1"/>
          <p:cNvSpPr txBox="1">
            <a:spLocks noChangeArrowheads="1"/>
          </p:cNvSpPr>
          <p:nvPr/>
        </p:nvSpPr>
        <p:spPr bwMode="auto">
          <a:xfrm>
            <a:off x="7380312" y="6387472"/>
            <a:ext cx="17754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mn-lt"/>
              </a:rPr>
              <a:t>Quelle: </a:t>
            </a:r>
            <a:r>
              <a:rPr lang="de-DE" sz="800" dirty="0" err="1">
                <a:solidFill>
                  <a:schemeClr val="accent1"/>
                </a:solidFill>
                <a:latin typeface="+mn-lt"/>
              </a:rPr>
              <a:t>viadonau</a:t>
            </a:r>
            <a:r>
              <a:rPr lang="de-DE" sz="800" dirty="0">
                <a:solidFill>
                  <a:schemeClr val="accent1"/>
                </a:solidFill>
                <a:latin typeface="+mn-lt"/>
              </a:rPr>
              <a:t>, Donaukommission</a:t>
            </a: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1700808"/>
            <a:ext cx="3312368" cy="3312368"/>
          </a:xfrm>
          <a:prstGeom prst="rect">
            <a:avLst/>
          </a:prstGeom>
        </p:spPr>
      </p:pic>
      <p:sp>
        <p:nvSpPr>
          <p:cNvPr id="8" name="Textfeld 1"/>
          <p:cNvSpPr txBox="1">
            <a:spLocks noChangeArrowheads="1"/>
          </p:cNvSpPr>
          <p:nvPr/>
        </p:nvSpPr>
        <p:spPr bwMode="auto">
          <a:xfrm>
            <a:off x="7092280" y="4437112"/>
            <a:ext cx="8640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mn-lt"/>
              </a:rPr>
              <a:t>Quelle: </a:t>
            </a:r>
            <a:r>
              <a:rPr lang="de-DE" sz="800" dirty="0" err="1">
                <a:solidFill>
                  <a:schemeClr val="accent1"/>
                </a:solidFill>
                <a:latin typeface="+mn-lt"/>
              </a:rPr>
              <a:t>pixabay</a:t>
            </a:r>
            <a:endParaRPr lang="de-DE" sz="800" dirty="0">
              <a:solidFill>
                <a:schemeClr val="accent1"/>
              </a:solidFill>
              <a:latin typeface="+mn-lt"/>
            </a:endParaRPr>
          </a:p>
        </p:txBody>
      </p:sp>
    </p:spTree>
    <p:extLst>
      <p:ext uri="{BB962C8B-B14F-4D97-AF65-F5344CB8AC3E}">
        <p14:creationId xmlns:p14="http://schemas.microsoft.com/office/powerpoint/2010/main" val="732737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56"/>
            <a:ext cx="8229600" cy="990600"/>
          </a:xfrm>
        </p:spPr>
        <p:txBody>
          <a:bodyPr/>
          <a:lstStyle/>
          <a:p>
            <a:r>
              <a:rPr lang="de-AT" b="1" dirty="0"/>
              <a:t>Rechtlicher Rahmen: </a:t>
            </a:r>
            <a:br>
              <a:rPr lang="de-AT" b="1" dirty="0"/>
            </a:br>
            <a:r>
              <a:rPr lang="de-AT" b="1" dirty="0"/>
              <a:t>Die Belgrader Konvention</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64704" y="1700807"/>
            <a:ext cx="8147248" cy="4776192"/>
          </a:xfrm>
        </p:spPr>
        <p:txBody>
          <a:bodyPr>
            <a:normAutofit/>
          </a:bodyPr>
          <a:lstStyle/>
          <a:p>
            <a:pPr>
              <a:buClr>
                <a:srgbClr val="189BC4"/>
              </a:buClr>
            </a:pPr>
            <a:r>
              <a:rPr lang="de-AT" sz="1800" dirty="0">
                <a:solidFill>
                  <a:schemeClr val="accent1"/>
                </a:solidFill>
                <a:latin typeface="Corbel" panose="020B0503020204020204" pitchFamily="34" charset="0"/>
              </a:rPr>
              <a:t>Befahrung der Donau </a:t>
            </a:r>
            <a:r>
              <a:rPr lang="de-AT" sz="1800" b="1" dirty="0">
                <a:solidFill>
                  <a:schemeClr val="accent1"/>
                </a:solidFill>
                <a:latin typeface="Corbel" panose="020B0503020204020204" pitchFamily="34" charset="0"/>
                <a:sym typeface="Wingdings" panose="05000000000000000000" pitchFamily="2" charset="2"/>
              </a:rPr>
              <a:t></a:t>
            </a:r>
            <a:r>
              <a:rPr lang="de-AT" sz="1800" b="1" dirty="0">
                <a:solidFill>
                  <a:srgbClr val="189BC4"/>
                </a:solidFill>
                <a:latin typeface="Corbel" panose="020B0503020204020204" pitchFamily="34" charset="0"/>
                <a:sym typeface="Wingdings" panose="05000000000000000000" pitchFamily="2" charset="2"/>
              </a:rPr>
              <a:t> </a:t>
            </a:r>
            <a:r>
              <a:rPr lang="de-AT" sz="1800" b="1" dirty="0">
                <a:solidFill>
                  <a:srgbClr val="189BC4"/>
                </a:solidFill>
                <a:latin typeface="Corbel" panose="020B0503020204020204" pitchFamily="34" charset="0"/>
              </a:rPr>
              <a:t>keine Kanal- und Schleusungsgebühren </a:t>
            </a:r>
            <a:br>
              <a:rPr lang="de-AT" sz="1800" b="1" dirty="0">
                <a:solidFill>
                  <a:srgbClr val="189BC4"/>
                </a:solidFill>
                <a:latin typeface="Corbel" panose="020B0503020204020204" pitchFamily="34" charset="0"/>
              </a:rPr>
            </a:br>
            <a:r>
              <a:rPr lang="de-AT" sz="1800" dirty="0">
                <a:solidFill>
                  <a:schemeClr val="accent1"/>
                </a:solidFill>
                <a:latin typeface="Corbel" panose="020B0503020204020204" pitchFamily="34" charset="0"/>
              </a:rPr>
              <a:t>(Klassifikation als internationale Wasserstraße)</a:t>
            </a:r>
          </a:p>
          <a:p>
            <a:pPr marL="0" indent="0">
              <a:buClr>
                <a:srgbClr val="189BC4"/>
              </a:buClr>
              <a:buNone/>
            </a:pPr>
            <a:endParaRPr lang="de-DE" sz="1800" dirty="0">
              <a:solidFill>
                <a:schemeClr val="accent1"/>
              </a:solidFill>
              <a:latin typeface="Corbel" panose="020B0503020204020204" pitchFamily="34" charset="0"/>
            </a:endParaRPr>
          </a:p>
          <a:p>
            <a:pPr>
              <a:buClr>
                <a:srgbClr val="189BC4"/>
              </a:buClr>
            </a:pPr>
            <a:r>
              <a:rPr lang="de-DE" sz="1800" dirty="0">
                <a:solidFill>
                  <a:schemeClr val="accent1"/>
                </a:solidFill>
                <a:latin typeface="Corbel" panose="020B0503020204020204" pitchFamily="34" charset="0"/>
              </a:rPr>
              <a:t>Schleusungen werden kostenlos durchgeführt</a:t>
            </a: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Belgrader Konvention </a:t>
            </a:r>
            <a:r>
              <a:rPr lang="de-AT" sz="1800" dirty="0">
                <a:solidFill>
                  <a:schemeClr val="accent1"/>
                </a:solidFill>
                <a:latin typeface="Corbel" panose="020B0503020204020204" pitchFamily="34" charset="0"/>
                <a:sym typeface="Wingdings" panose="05000000000000000000" pitchFamily="2" charset="2"/>
              </a:rPr>
              <a:t> freie Schifffahrt</a:t>
            </a:r>
            <a:br>
              <a:rPr lang="de-AT" sz="1800" dirty="0">
                <a:solidFill>
                  <a:schemeClr val="accent1"/>
                </a:solidFill>
                <a:latin typeface="Corbel" panose="020B0503020204020204" pitchFamily="34" charset="0"/>
                <a:sym typeface="Wingdings" panose="05000000000000000000" pitchFamily="2" charset="2"/>
              </a:rPr>
            </a:br>
            <a:r>
              <a:rPr lang="de-AT" sz="1800" dirty="0">
                <a:solidFill>
                  <a:schemeClr val="accent1"/>
                </a:solidFill>
                <a:latin typeface="Corbel" panose="020B0503020204020204" pitchFamily="34" charset="0"/>
                <a:sym typeface="Wingdings" panose="05000000000000000000" pitchFamily="2" charset="2"/>
              </a:rPr>
              <a:t>auf der Donau für Handelsschiffe unter</a:t>
            </a:r>
            <a:br>
              <a:rPr lang="de-AT" sz="1800" dirty="0">
                <a:solidFill>
                  <a:schemeClr val="accent1"/>
                </a:solidFill>
                <a:latin typeface="Corbel" panose="020B0503020204020204" pitchFamily="34" charset="0"/>
                <a:sym typeface="Wingdings" panose="05000000000000000000" pitchFamily="2" charset="2"/>
              </a:rPr>
            </a:br>
            <a:r>
              <a:rPr lang="de-AT" sz="1800" dirty="0">
                <a:solidFill>
                  <a:schemeClr val="accent1"/>
                </a:solidFill>
                <a:latin typeface="Corbel" panose="020B0503020204020204" pitchFamily="34" charset="0"/>
                <a:sym typeface="Wingdings" panose="05000000000000000000" pitchFamily="2" charset="2"/>
              </a:rPr>
              <a:t>den Flaggen aller Staaten von den</a:t>
            </a:r>
            <a:br>
              <a:rPr lang="de-AT" sz="1800" dirty="0">
                <a:solidFill>
                  <a:schemeClr val="accent1"/>
                </a:solidFill>
                <a:latin typeface="Corbel" panose="020B0503020204020204" pitchFamily="34" charset="0"/>
                <a:sym typeface="Wingdings" panose="05000000000000000000" pitchFamily="2" charset="2"/>
              </a:rPr>
            </a:br>
            <a:r>
              <a:rPr lang="de-AT" sz="1800" dirty="0">
                <a:solidFill>
                  <a:schemeClr val="accent1"/>
                </a:solidFill>
                <a:latin typeface="Corbel" panose="020B0503020204020204" pitchFamily="34" charset="0"/>
                <a:sym typeface="Wingdings" panose="05000000000000000000" pitchFamily="2" charset="2"/>
              </a:rPr>
              <a:t>Donau-Anrainerstaaten</a:t>
            </a: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für das Befahren des </a:t>
            </a:r>
            <a:r>
              <a:rPr lang="de-AT" sz="1800" b="1" dirty="0">
                <a:solidFill>
                  <a:srgbClr val="189BC4"/>
                </a:solidFill>
                <a:latin typeface="Corbel" panose="020B0503020204020204" pitchFamily="34" charset="0"/>
              </a:rPr>
              <a:t>Main-Donau-Kanals</a:t>
            </a:r>
            <a:r>
              <a:rPr lang="de-AT" sz="1800" dirty="0">
                <a:solidFill>
                  <a:schemeClr val="accent1"/>
                </a:solidFill>
                <a:latin typeface="Corbel" panose="020B0503020204020204" pitchFamily="34" charset="0"/>
              </a:rPr>
              <a:t> und des </a:t>
            </a:r>
            <a:r>
              <a:rPr lang="de-AT" sz="1800" b="1" dirty="0">
                <a:solidFill>
                  <a:srgbClr val="189BC4"/>
                </a:solidFill>
                <a:latin typeface="Corbel" panose="020B0503020204020204" pitchFamily="34" charset="0"/>
              </a:rPr>
              <a:t>Donau-Schwarzmeerkanals</a:t>
            </a:r>
            <a:r>
              <a:rPr lang="de-AT" sz="1800" dirty="0">
                <a:solidFill>
                  <a:schemeClr val="accent1"/>
                </a:solidFill>
                <a:latin typeface="Corbel" panose="020B0503020204020204" pitchFamily="34" charset="0"/>
              </a:rPr>
              <a:t> (Rumänien) sind Abgaben zu entrichten (nat. Wasserstraßen fallen nicht unter Belgrader Konvention)</a:t>
            </a: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sp>
        <p:nvSpPr>
          <p:cNvPr id="7" name="Textfeld 6"/>
          <p:cNvSpPr txBox="1"/>
          <p:nvPr/>
        </p:nvSpPr>
        <p:spPr>
          <a:xfrm>
            <a:off x="8213576" y="6353889"/>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via </a:t>
            </a:r>
            <a:r>
              <a:rPr lang="de-AT"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864842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t>Donaukommission</a:t>
            </a:r>
            <a:br>
              <a:rPr lang="de-AT" dirty="0"/>
            </a:br>
            <a:r>
              <a:rPr lang="de-AT" sz="2400" dirty="0"/>
              <a:t>Wasserstraße Donau</a:t>
            </a:r>
            <a:endParaRPr lang="de-AT" dirty="0"/>
          </a:p>
        </p:txBody>
      </p:sp>
      <p:sp>
        <p:nvSpPr>
          <p:cNvPr id="3" name="Inhaltsplatzhalter 2"/>
          <p:cNvSpPr>
            <a:spLocks noGrp="1"/>
          </p:cNvSpPr>
          <p:nvPr>
            <p:ph sz="half" idx="1"/>
          </p:nvPr>
        </p:nvSpPr>
        <p:spPr>
          <a:xfrm>
            <a:off x="407653" y="2894351"/>
            <a:ext cx="4038600" cy="3555848"/>
          </a:xfrm>
        </p:spPr>
        <p:txBody>
          <a:bodyPr>
            <a:normAutofit/>
          </a:bodyPr>
          <a:lstStyle/>
          <a:p>
            <a:pPr fontAlgn="base">
              <a:spcBef>
                <a:spcPts val="600"/>
              </a:spcBef>
              <a:buClr>
                <a:srgbClr val="189BC4"/>
              </a:buClr>
            </a:pPr>
            <a:r>
              <a:rPr lang="de-AT" sz="1800" dirty="0">
                <a:solidFill>
                  <a:schemeClr val="accent1"/>
                </a:solidFill>
              </a:rPr>
              <a:t>internationale zwischenstaatliche Organisation</a:t>
            </a:r>
          </a:p>
          <a:p>
            <a:pPr fontAlgn="base">
              <a:spcBef>
                <a:spcPts val="600"/>
              </a:spcBef>
              <a:buClr>
                <a:srgbClr val="189BC4"/>
              </a:buClr>
            </a:pPr>
            <a:r>
              <a:rPr lang="de-AT" sz="1800" dirty="0">
                <a:solidFill>
                  <a:schemeClr val="accent1"/>
                </a:solidFill>
              </a:rPr>
              <a:t>wichtigsten </a:t>
            </a:r>
            <a:r>
              <a:rPr lang="de-AT" sz="1800" b="1" dirty="0">
                <a:solidFill>
                  <a:srgbClr val="189BC4"/>
                </a:solidFill>
              </a:rPr>
              <a:t>Ziele</a:t>
            </a:r>
            <a:r>
              <a:rPr lang="de-AT" sz="1800" dirty="0">
                <a:solidFill>
                  <a:schemeClr val="accent1"/>
                </a:solidFill>
              </a:rPr>
              <a:t>:</a:t>
            </a:r>
          </a:p>
          <a:p>
            <a:pPr lvl="1" fontAlgn="base">
              <a:spcBef>
                <a:spcPts val="600"/>
              </a:spcBef>
              <a:buClr>
                <a:srgbClr val="189BC4"/>
              </a:buClr>
              <a:buFont typeface="Symbol" panose="05050102010706020507" pitchFamily="18" charset="2"/>
              <a:buChar char="-"/>
            </a:pPr>
            <a:r>
              <a:rPr lang="de-AT" sz="1600" dirty="0">
                <a:solidFill>
                  <a:schemeClr val="accent1"/>
                </a:solidFill>
              </a:rPr>
              <a:t>die freie Schifffahrt auf der Donau für Handelsschiffe zu sichern und auszubauen</a:t>
            </a:r>
          </a:p>
          <a:p>
            <a:pPr lvl="1" fontAlgn="base">
              <a:spcBef>
                <a:spcPts val="600"/>
              </a:spcBef>
              <a:buClr>
                <a:srgbClr val="189BC4"/>
              </a:buClr>
              <a:buFont typeface="Symbol" panose="05050102010706020507" pitchFamily="18" charset="2"/>
              <a:buChar char="-"/>
            </a:pPr>
            <a:r>
              <a:rPr lang="de-AT" sz="1600" dirty="0">
                <a:solidFill>
                  <a:schemeClr val="accent1"/>
                </a:solidFill>
              </a:rPr>
              <a:t>wirtschaftliche und kulturelle Bindungen zwischen Staaten zu festigen</a:t>
            </a:r>
          </a:p>
          <a:p>
            <a:pPr fontAlgn="base">
              <a:spcBef>
                <a:spcPts val="600"/>
              </a:spcBef>
              <a:buClr>
                <a:srgbClr val="189BC4"/>
              </a:buClr>
            </a:pPr>
            <a:r>
              <a:rPr lang="de-AT" sz="1800" b="1" dirty="0">
                <a:solidFill>
                  <a:srgbClr val="189BC4"/>
                </a:solidFill>
              </a:rPr>
              <a:t>Sitz:</a:t>
            </a:r>
            <a:r>
              <a:rPr lang="de-AT" sz="1800" dirty="0">
                <a:solidFill>
                  <a:schemeClr val="accent1"/>
                </a:solidFill>
              </a:rPr>
              <a:t> Budapest</a:t>
            </a:r>
          </a:p>
          <a:p>
            <a:pPr fontAlgn="base">
              <a:spcBef>
                <a:spcPts val="600"/>
              </a:spcBef>
              <a:buClr>
                <a:srgbClr val="189BC4"/>
              </a:buClr>
            </a:pPr>
            <a:r>
              <a:rPr lang="de-AT" sz="1800" b="1" dirty="0">
                <a:solidFill>
                  <a:srgbClr val="189BC4"/>
                </a:solidFill>
              </a:rPr>
              <a:t>Amtssprachen</a:t>
            </a:r>
            <a:r>
              <a:rPr lang="de-AT" sz="1800" dirty="0">
                <a:solidFill>
                  <a:schemeClr val="accent1"/>
                </a:solidFill>
              </a:rPr>
              <a:t>: Deutsch, Russisch und Französisch</a:t>
            </a:r>
          </a:p>
        </p:txBody>
      </p:sp>
      <p:sp>
        <p:nvSpPr>
          <p:cNvPr id="6" name="Inhaltsplatzhalter 5"/>
          <p:cNvSpPr>
            <a:spLocks noGrp="1"/>
          </p:cNvSpPr>
          <p:nvPr>
            <p:ph sz="half" idx="2"/>
          </p:nvPr>
        </p:nvSpPr>
        <p:spPr>
          <a:xfrm>
            <a:off x="4598653" y="2894351"/>
            <a:ext cx="4038600" cy="3555848"/>
          </a:xfrm>
        </p:spPr>
        <p:txBody>
          <a:bodyPr>
            <a:normAutofit/>
          </a:bodyPr>
          <a:lstStyle/>
          <a:p>
            <a:pPr fontAlgn="base">
              <a:spcBef>
                <a:spcPts val="600"/>
              </a:spcBef>
              <a:buClr>
                <a:srgbClr val="189BC4"/>
              </a:buClr>
            </a:pPr>
            <a:r>
              <a:rPr lang="de-AT" sz="1800" b="1" dirty="0">
                <a:solidFill>
                  <a:srgbClr val="189BC4"/>
                </a:solidFill>
              </a:rPr>
              <a:t>Tätigkeiten</a:t>
            </a:r>
            <a:r>
              <a:rPr lang="de-AT" sz="1800" dirty="0">
                <a:solidFill>
                  <a:schemeClr val="accent1"/>
                </a:solidFill>
              </a:rPr>
              <a:t> sind unter anderem:</a:t>
            </a:r>
          </a:p>
          <a:p>
            <a:pPr lvl="1" fontAlgn="base">
              <a:spcBef>
                <a:spcPts val="600"/>
              </a:spcBef>
              <a:buClr>
                <a:srgbClr val="189BC4"/>
              </a:buClr>
              <a:buFont typeface="Symbol" panose="05050102010706020507" pitchFamily="18" charset="2"/>
              <a:buChar char="-"/>
            </a:pPr>
            <a:r>
              <a:rPr lang="de-AT" sz="1600" dirty="0">
                <a:solidFill>
                  <a:schemeClr val="accent1"/>
                </a:solidFill>
              </a:rPr>
              <a:t>Vereinheitlichung der grundlegenden, normativen Dokumente </a:t>
            </a:r>
          </a:p>
          <a:p>
            <a:pPr lvl="1" fontAlgn="base">
              <a:spcBef>
                <a:spcPts val="600"/>
              </a:spcBef>
              <a:buClr>
                <a:srgbClr val="189BC4"/>
              </a:buClr>
              <a:buFont typeface="Symbol" panose="05050102010706020507" pitchFamily="18" charset="2"/>
              <a:buChar char="-"/>
            </a:pPr>
            <a:r>
              <a:rPr lang="de-AT" sz="1600" dirty="0">
                <a:solidFill>
                  <a:schemeClr val="accent1"/>
                </a:solidFill>
              </a:rPr>
              <a:t>Verbesserung der nautischen Bedingungen</a:t>
            </a:r>
          </a:p>
          <a:p>
            <a:pPr lvl="1" fontAlgn="base">
              <a:spcBef>
                <a:spcPts val="600"/>
              </a:spcBef>
              <a:buClr>
                <a:srgbClr val="189BC4"/>
              </a:buClr>
              <a:buFont typeface="Symbol" panose="05050102010706020507" pitchFamily="18" charset="2"/>
              <a:buChar char="-"/>
            </a:pPr>
            <a:r>
              <a:rPr lang="de-AT" sz="1600" dirty="0">
                <a:solidFill>
                  <a:schemeClr val="accent1"/>
                </a:solidFill>
              </a:rPr>
              <a:t>Erhöhung der Schifffahrtssicherheit</a:t>
            </a:r>
          </a:p>
          <a:p>
            <a:pPr fontAlgn="base">
              <a:spcBef>
                <a:spcPts val="600"/>
              </a:spcBef>
              <a:buClr>
                <a:srgbClr val="189BC4"/>
              </a:buClr>
            </a:pPr>
            <a:r>
              <a:rPr lang="de-AT" sz="1800" dirty="0">
                <a:solidFill>
                  <a:schemeClr val="accent1"/>
                </a:solidFill>
              </a:rPr>
              <a:t>Plan der Mitgliedstaaten:</a:t>
            </a:r>
          </a:p>
          <a:p>
            <a:pPr lvl="1" fontAlgn="base">
              <a:spcBef>
                <a:spcPts val="600"/>
              </a:spcBef>
              <a:buClr>
                <a:srgbClr val="189BC4"/>
              </a:buClr>
              <a:buFont typeface="Symbol" panose="05050102010706020507" pitchFamily="18" charset="2"/>
              <a:buChar char="-"/>
            </a:pPr>
            <a:r>
              <a:rPr lang="de-AT" sz="1600" dirty="0">
                <a:solidFill>
                  <a:schemeClr val="accent1"/>
                </a:solidFill>
              </a:rPr>
              <a:t>Modernisierung der Kommission</a:t>
            </a:r>
          </a:p>
          <a:p>
            <a:pPr lvl="1" fontAlgn="base">
              <a:spcBef>
                <a:spcPts val="600"/>
              </a:spcBef>
              <a:buClr>
                <a:srgbClr val="189BC4"/>
              </a:buClr>
              <a:buFont typeface="Symbol" panose="05050102010706020507" pitchFamily="18" charset="2"/>
              <a:buChar char="-"/>
            </a:pPr>
            <a:r>
              <a:rPr lang="de-AT" sz="1600" dirty="0">
                <a:solidFill>
                  <a:schemeClr val="accent1"/>
                </a:solidFill>
              </a:rPr>
              <a:t>ausstatten mit zusätzlichen Befugnissen und neuen Funktionen</a:t>
            </a:r>
          </a:p>
          <a:p>
            <a:pPr lvl="1" fontAlgn="base">
              <a:spcBef>
                <a:spcPts val="600"/>
              </a:spcBef>
              <a:buClr>
                <a:srgbClr val="189BC4"/>
              </a:buClr>
              <a:buFont typeface="Symbol" panose="05050102010706020507" pitchFamily="18" charset="2"/>
              <a:buChar char="-"/>
            </a:pPr>
            <a:r>
              <a:rPr lang="de-AT" sz="1600" dirty="0">
                <a:solidFill>
                  <a:schemeClr val="accent1"/>
                </a:solidFill>
              </a:rPr>
              <a:t>Kreis Mitglieder erweitern</a:t>
            </a:r>
          </a:p>
          <a:p>
            <a:pPr marL="0" indent="0">
              <a:buNone/>
            </a:pP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pic>
        <p:nvPicPr>
          <p:cNvPr id="8" name="Grafik 7"/>
          <p:cNvPicPr>
            <a:picLocks noChangeAspect="1"/>
          </p:cNvPicPr>
          <p:nvPr/>
        </p:nvPicPr>
        <p:blipFill>
          <a:blip r:embed="rId3"/>
          <a:stretch>
            <a:fillRect/>
          </a:stretch>
        </p:blipFill>
        <p:spPr>
          <a:xfrm>
            <a:off x="0" y="1675151"/>
            <a:ext cx="9144000" cy="1219200"/>
          </a:xfrm>
          <a:prstGeom prst="rect">
            <a:avLst/>
          </a:prstGeom>
        </p:spPr>
      </p:pic>
      <p:sp>
        <p:nvSpPr>
          <p:cNvPr id="9" name="Textfeld 1"/>
          <p:cNvSpPr txBox="1">
            <a:spLocks noChangeArrowheads="1"/>
          </p:cNvSpPr>
          <p:nvPr/>
        </p:nvSpPr>
        <p:spPr bwMode="auto">
          <a:xfrm>
            <a:off x="7812360" y="6387472"/>
            <a:ext cx="13433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mn-lt"/>
              </a:rPr>
              <a:t>Quelle: Donaukommission</a:t>
            </a:r>
          </a:p>
        </p:txBody>
      </p:sp>
      <p:sp>
        <p:nvSpPr>
          <p:cNvPr id="10" name="Textfeld 1"/>
          <p:cNvSpPr txBox="1">
            <a:spLocks noChangeArrowheads="1"/>
          </p:cNvSpPr>
          <p:nvPr/>
        </p:nvSpPr>
        <p:spPr bwMode="auto">
          <a:xfrm>
            <a:off x="-36512" y="1675151"/>
            <a:ext cx="13433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mn-lt"/>
              </a:rPr>
              <a:t>Quelle: Donaukommission</a:t>
            </a:r>
          </a:p>
        </p:txBody>
      </p:sp>
    </p:spTree>
    <p:extLst>
      <p:ext uri="{BB962C8B-B14F-4D97-AF65-F5344CB8AC3E}">
        <p14:creationId xmlns:p14="http://schemas.microsoft.com/office/powerpoint/2010/main" val="3647278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chemeClr val="accent1"/>
                </a:solidFill>
              </a:rPr>
              <a:t>Quiz</a:t>
            </a:r>
            <a:br>
              <a:rPr lang="de-DE" b="1" dirty="0">
                <a:solidFill>
                  <a:schemeClr val="accent1"/>
                </a:solidFill>
              </a:rPr>
            </a:br>
            <a:r>
              <a:rPr lang="de-DE" sz="2400" dirty="0">
                <a:solidFill>
                  <a:schemeClr val="accent1"/>
                </a:solidFill>
              </a:rPr>
              <a:t>Wasserstraße Donau</a:t>
            </a:r>
            <a:endParaRPr lang="de-AT" sz="2400" dirty="0">
              <a:solidFill>
                <a:schemeClr val="accent1"/>
              </a:solidFill>
            </a:endParaRPr>
          </a:p>
        </p:txBody>
      </p:sp>
      <p:sp>
        <p:nvSpPr>
          <p:cNvPr id="3" name="Inhaltsplatzhalter 2"/>
          <p:cNvSpPr>
            <a:spLocks noGrp="1"/>
          </p:cNvSpPr>
          <p:nvPr>
            <p:ph idx="1"/>
          </p:nvPr>
        </p:nvSpPr>
        <p:spPr/>
        <p:txBody>
          <a:bodyPr/>
          <a:lstStyle/>
          <a:p>
            <a:pPr marL="0" indent="0" algn="ctr">
              <a:spcBef>
                <a:spcPts val="0"/>
              </a:spcBef>
              <a:buNone/>
            </a:pPr>
            <a:endParaRPr lang="de-DE" dirty="0">
              <a:solidFill>
                <a:schemeClr val="accent1"/>
              </a:solidFill>
            </a:endParaRPr>
          </a:p>
          <a:p>
            <a:pPr marL="0" indent="0" algn="ctr">
              <a:spcBef>
                <a:spcPts val="0"/>
              </a:spcBef>
              <a:spcAft>
                <a:spcPts val="1800"/>
              </a:spcAft>
              <a:buNone/>
            </a:pPr>
            <a:r>
              <a:rPr lang="de-DE" dirty="0">
                <a:solidFill>
                  <a:schemeClr val="accent1"/>
                </a:solidFill>
              </a:rPr>
              <a:t>Welche sind die wichtigsten Märkte für den Güterverkehr auf der Donau?</a:t>
            </a:r>
          </a:p>
          <a:p>
            <a:pPr marL="1162050" indent="-457200">
              <a:buSzPct val="100000"/>
              <a:buAutoNum type="alphaLcParenR"/>
            </a:pPr>
            <a:r>
              <a:rPr lang="de-DE" sz="2000" dirty="0">
                <a:solidFill>
                  <a:schemeClr val="accent1"/>
                </a:solidFill>
              </a:rPr>
              <a:t>Erze und Metallabfälle, land- und forstwirtschaftliche Produkte, Erdölerzeugnisse</a:t>
            </a:r>
          </a:p>
          <a:p>
            <a:pPr marL="1162050" indent="-457200">
              <a:buSzPct val="100000"/>
              <a:buAutoNum type="alphaLcParenR"/>
            </a:pPr>
            <a:r>
              <a:rPr lang="de-DE" sz="2000" dirty="0">
                <a:solidFill>
                  <a:schemeClr val="accent1"/>
                </a:solidFill>
              </a:rPr>
              <a:t>Stahl- und Mineralölindustrie</a:t>
            </a:r>
          </a:p>
          <a:p>
            <a:pPr marL="1162050" indent="-457200">
              <a:buSzPct val="100000"/>
              <a:buAutoNum type="alphaLcParenR"/>
            </a:pPr>
            <a:r>
              <a:rPr lang="de-DE" sz="2000" dirty="0">
                <a:solidFill>
                  <a:schemeClr val="accent1"/>
                </a:solidFill>
              </a:rPr>
              <a:t>Papier-, Mineralöl- und chemische Industrie</a:t>
            </a:r>
          </a:p>
          <a:p>
            <a:pPr marL="1162050" indent="-457200">
              <a:buSzPct val="100000"/>
              <a:buAutoNum type="alphaLcParenR"/>
            </a:pPr>
            <a:r>
              <a:rPr lang="de-DE" sz="2000" dirty="0">
                <a:solidFill>
                  <a:schemeClr val="accent1"/>
                </a:solidFill>
              </a:rPr>
              <a:t>Maschinenbau und Automobilindustrie</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sp>
        <p:nvSpPr>
          <p:cNvPr id="6" name="Ellipse 5"/>
          <p:cNvSpPr/>
          <p:nvPr/>
        </p:nvSpPr>
        <p:spPr>
          <a:xfrm>
            <a:off x="832278" y="2996952"/>
            <a:ext cx="7830857" cy="84650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rotWithShape="1">
          <a:blip r:embed="rId3"/>
          <a:srcRect t="45048" b="17898"/>
          <a:stretch/>
        </p:blipFill>
        <p:spPr>
          <a:xfrm>
            <a:off x="0" y="5267712"/>
            <a:ext cx="9144000" cy="1381777"/>
          </a:xfrm>
          <a:prstGeom prst="rect">
            <a:avLst/>
          </a:prstGeom>
        </p:spPr>
      </p:pic>
      <p:sp>
        <p:nvSpPr>
          <p:cNvPr id="7" name="Rectangle 4"/>
          <p:cNvSpPr>
            <a:spLocks noChangeArrowheads="1"/>
          </p:cNvSpPr>
          <p:nvPr/>
        </p:nvSpPr>
        <p:spPr bwMode="auto">
          <a:xfrm>
            <a:off x="0" y="5267712"/>
            <a:ext cx="8322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a:solidFill>
                  <a:schemeClr val="bg1"/>
                </a:solidFill>
              </a:rPr>
              <a:t>Quelle: </a:t>
            </a:r>
            <a:r>
              <a:rPr lang="de-DE" sz="800" dirty="0" err="1">
                <a:solidFill>
                  <a:schemeClr val="bg1"/>
                </a:solidFill>
              </a:rPr>
              <a:t>pixabay</a:t>
            </a:r>
            <a:endParaRPr lang="de-DE" sz="800" dirty="0">
              <a:solidFill>
                <a:schemeClr val="bg1"/>
              </a:solidFill>
            </a:endParaRPr>
          </a:p>
        </p:txBody>
      </p:sp>
    </p:spTree>
    <p:extLst>
      <p:ext uri="{BB962C8B-B14F-4D97-AF65-F5344CB8AC3E}">
        <p14:creationId xmlns:p14="http://schemas.microsoft.com/office/powerpoint/2010/main" val="219453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915000" cy="990600"/>
          </a:xfrm>
        </p:spPr>
        <p:txBody>
          <a:bodyPr/>
          <a:lstStyle/>
          <a:p>
            <a:r>
              <a:rPr lang="de-AT" b="1" dirty="0"/>
              <a:t>Die internationale Wasserstraße Donau</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24</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411254376"/>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6634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0248" y="1843228"/>
            <a:ext cx="9191625" cy="4838700"/>
          </a:xfrm>
          <a:prstGeom prst="rect">
            <a:avLst/>
          </a:prstGeom>
        </p:spPr>
      </p:pic>
      <p:sp>
        <p:nvSpPr>
          <p:cNvPr id="2" name="Titel 1"/>
          <p:cNvSpPr>
            <a:spLocks noGrp="1"/>
          </p:cNvSpPr>
          <p:nvPr>
            <p:ph type="title"/>
          </p:nvPr>
        </p:nvSpPr>
        <p:spPr/>
        <p:txBody>
          <a:bodyPr/>
          <a:lstStyle/>
          <a:p>
            <a:r>
              <a:rPr lang="de-AT" b="1" dirty="0">
                <a:solidFill>
                  <a:schemeClr val="accent1"/>
                </a:solidFill>
              </a:rPr>
              <a:t>Rhein-Main-Donau Korridor</a:t>
            </a:r>
            <a:endParaRPr lang="de-DE" b="1"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
        <p:nvSpPr>
          <p:cNvPr id="7" name="Textfeld 1"/>
          <p:cNvSpPr txBox="1">
            <a:spLocks noChangeArrowheads="1"/>
          </p:cNvSpPr>
          <p:nvPr/>
        </p:nvSpPr>
        <p:spPr bwMode="auto">
          <a:xfrm>
            <a:off x="7283932" y="1988840"/>
            <a:ext cx="27584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viadonau, Inland Navigation Europe</a:t>
            </a:r>
          </a:p>
        </p:txBody>
      </p:sp>
      <p:sp>
        <p:nvSpPr>
          <p:cNvPr id="8" name="Textfeld 1"/>
          <p:cNvSpPr txBox="1">
            <a:spLocks noChangeArrowheads="1"/>
          </p:cNvSpPr>
          <p:nvPr/>
        </p:nvSpPr>
        <p:spPr bwMode="auto">
          <a:xfrm>
            <a:off x="2678442" y="6359436"/>
            <a:ext cx="34270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1200" dirty="0">
                <a:solidFill>
                  <a:schemeClr val="accent1"/>
                </a:solidFill>
                <a:latin typeface="Corbel" panose="020B0503020204020204" pitchFamily="34" charset="0"/>
              </a:rPr>
              <a:t>Die Binnenwasserstraßenachse Rhein-Main-Donau</a:t>
            </a:r>
          </a:p>
        </p:txBody>
      </p:sp>
      <p:sp>
        <p:nvSpPr>
          <p:cNvPr id="6" name="TextBox 5"/>
          <p:cNvSpPr txBox="1"/>
          <p:nvPr/>
        </p:nvSpPr>
        <p:spPr>
          <a:xfrm>
            <a:off x="-2196752" y="4149080"/>
            <a:ext cx="184731" cy="369332"/>
          </a:xfrm>
          <a:prstGeom prst="rect">
            <a:avLst/>
          </a:prstGeom>
          <a:noFill/>
        </p:spPr>
        <p:txBody>
          <a:bodyPr wrap="none" rtlCol="0">
            <a:spAutoFit/>
          </a:bodyPr>
          <a:lstStyle/>
          <a:p>
            <a:endParaRPr lang="de-AT" dirty="0"/>
          </a:p>
        </p:txBody>
      </p:sp>
    </p:spTree>
    <p:extLst>
      <p:ext uri="{BB962C8B-B14F-4D97-AF65-F5344CB8AC3E}">
        <p14:creationId xmlns:p14="http://schemas.microsoft.com/office/powerpoint/2010/main" val="1904997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rPr>
              <a:t>Rhein-Main-Donau Korridor</a:t>
            </a:r>
          </a:p>
        </p:txBody>
      </p:sp>
      <p:sp>
        <p:nvSpPr>
          <p:cNvPr id="3" name="Inhaltsplatzhalter 2"/>
          <p:cNvSpPr>
            <a:spLocks noGrp="1"/>
          </p:cNvSpPr>
          <p:nvPr>
            <p:ph idx="1"/>
          </p:nvPr>
        </p:nvSpPr>
        <p:spPr/>
        <p:txBody>
          <a:bodyPr>
            <a:normAutofit fontScale="92500" lnSpcReduction="20000"/>
          </a:bodyPr>
          <a:lstStyle/>
          <a:p>
            <a:pPr>
              <a:lnSpc>
                <a:spcPct val="110000"/>
              </a:lnSpc>
              <a:spcBef>
                <a:spcPts val="600"/>
              </a:spcBef>
              <a:buClr>
                <a:srgbClr val="189BC4"/>
              </a:buClr>
            </a:pPr>
            <a:r>
              <a:rPr lang="de-AT" sz="1900" dirty="0">
                <a:solidFill>
                  <a:schemeClr val="accent1"/>
                </a:solidFill>
              </a:rPr>
              <a:t>wichtigste Binnenwasserstraße auf europäischem Festland</a:t>
            </a:r>
          </a:p>
          <a:p>
            <a:pPr marL="0" indent="0">
              <a:lnSpc>
                <a:spcPct val="110000"/>
              </a:lnSpc>
              <a:spcBef>
                <a:spcPts val="600"/>
              </a:spcBef>
              <a:buClr>
                <a:srgbClr val="189BC4"/>
              </a:buClr>
              <a:buNone/>
            </a:pPr>
            <a:endParaRPr lang="de-AT" sz="1800" b="1" dirty="0">
              <a:solidFill>
                <a:schemeClr val="accent1"/>
              </a:solidFill>
            </a:endParaRPr>
          </a:p>
          <a:p>
            <a:pPr>
              <a:lnSpc>
                <a:spcPct val="110000"/>
              </a:lnSpc>
              <a:spcBef>
                <a:spcPts val="600"/>
              </a:spcBef>
              <a:buClr>
                <a:srgbClr val="189BC4"/>
              </a:buClr>
            </a:pPr>
            <a:r>
              <a:rPr lang="de-AT" sz="1900" dirty="0">
                <a:solidFill>
                  <a:schemeClr val="accent1"/>
                </a:solidFill>
              </a:rPr>
              <a:t>von der Rheinmündung in die Nordsee bis zur Donaumündung ins Schwarze Meer</a:t>
            </a:r>
          </a:p>
          <a:p>
            <a:pPr lvl="1">
              <a:lnSpc>
                <a:spcPct val="110000"/>
              </a:lnSpc>
              <a:spcBef>
                <a:spcPts val="600"/>
              </a:spcBef>
              <a:buClr>
                <a:srgbClr val="189BC4"/>
              </a:buClr>
              <a:buFont typeface="Symbol" panose="05050102010706020507" pitchFamily="18" charset="2"/>
              <a:buChar char="-"/>
            </a:pPr>
            <a:r>
              <a:rPr lang="de-AT" sz="1700" dirty="0">
                <a:solidFill>
                  <a:schemeClr val="accent1"/>
                </a:solidFill>
              </a:rPr>
              <a:t>vom Hafen Rotterdam bis zum Hafen Constanta</a:t>
            </a:r>
          </a:p>
          <a:p>
            <a:pPr marL="0" indent="0">
              <a:lnSpc>
                <a:spcPct val="110000"/>
              </a:lnSpc>
              <a:spcBef>
                <a:spcPts val="600"/>
              </a:spcBef>
              <a:buClr>
                <a:srgbClr val="189BC4"/>
              </a:buClr>
              <a:buNone/>
            </a:pPr>
            <a:endParaRPr lang="de-AT" sz="1800" dirty="0">
              <a:solidFill>
                <a:schemeClr val="accent1"/>
              </a:solidFill>
            </a:endParaRPr>
          </a:p>
          <a:p>
            <a:pPr>
              <a:lnSpc>
                <a:spcPct val="110000"/>
              </a:lnSpc>
              <a:spcBef>
                <a:spcPts val="600"/>
              </a:spcBef>
              <a:buClr>
                <a:srgbClr val="189BC4"/>
              </a:buClr>
            </a:pPr>
            <a:r>
              <a:rPr lang="de-AT" sz="1900" dirty="0">
                <a:solidFill>
                  <a:schemeClr val="accent1"/>
                </a:solidFill>
              </a:rPr>
              <a:t>Gesamtlänge: </a:t>
            </a:r>
            <a:r>
              <a:rPr lang="de-AT" sz="1900" b="1" dirty="0">
                <a:solidFill>
                  <a:srgbClr val="189BC4"/>
                </a:solidFill>
              </a:rPr>
              <a:t>3.504 km</a:t>
            </a:r>
          </a:p>
          <a:p>
            <a:pPr marL="0" indent="0">
              <a:lnSpc>
                <a:spcPct val="110000"/>
              </a:lnSpc>
              <a:spcBef>
                <a:spcPts val="600"/>
              </a:spcBef>
              <a:buClr>
                <a:srgbClr val="189BC4"/>
              </a:buClr>
              <a:buNone/>
            </a:pPr>
            <a:endParaRPr lang="de-AT" sz="1900" dirty="0">
              <a:solidFill>
                <a:schemeClr val="accent1"/>
              </a:solidFill>
            </a:endParaRPr>
          </a:p>
          <a:p>
            <a:pPr>
              <a:lnSpc>
                <a:spcPct val="110000"/>
              </a:lnSpc>
              <a:spcBef>
                <a:spcPts val="600"/>
              </a:spcBef>
              <a:buClr>
                <a:srgbClr val="189BC4"/>
              </a:buClr>
            </a:pPr>
            <a:r>
              <a:rPr lang="de-AT" sz="1900" dirty="0">
                <a:solidFill>
                  <a:schemeClr val="accent1"/>
                </a:solidFill>
              </a:rPr>
              <a:t>verbindet </a:t>
            </a:r>
            <a:r>
              <a:rPr lang="de-AT" sz="1900" b="1" dirty="0">
                <a:solidFill>
                  <a:srgbClr val="189BC4"/>
                </a:solidFill>
              </a:rPr>
              <a:t>15 europäische Länder</a:t>
            </a:r>
          </a:p>
          <a:p>
            <a:pPr lvl="1">
              <a:lnSpc>
                <a:spcPct val="110000"/>
              </a:lnSpc>
              <a:spcBef>
                <a:spcPts val="600"/>
              </a:spcBef>
              <a:buClr>
                <a:srgbClr val="189BC4"/>
              </a:buClr>
              <a:buFont typeface="Symbol" panose="05050102010706020507" pitchFamily="18" charset="2"/>
              <a:buChar char="-"/>
            </a:pPr>
            <a:r>
              <a:rPr lang="de-AT" sz="1700" dirty="0">
                <a:solidFill>
                  <a:schemeClr val="accent1"/>
                </a:solidFill>
              </a:rPr>
              <a:t>Niederlande, Belgien, Deutschland, Frankreich,</a:t>
            </a:r>
            <a:br>
              <a:rPr lang="de-AT" sz="1700" dirty="0">
                <a:solidFill>
                  <a:schemeClr val="accent1"/>
                </a:solidFill>
              </a:rPr>
            </a:br>
            <a:r>
              <a:rPr lang="de-AT" sz="1700" dirty="0">
                <a:solidFill>
                  <a:schemeClr val="accent1"/>
                </a:solidFill>
              </a:rPr>
              <a:t>Schweiz, Luxemburg, Österreich, Slowakei,</a:t>
            </a:r>
            <a:br>
              <a:rPr lang="de-AT" sz="1700" dirty="0">
                <a:solidFill>
                  <a:schemeClr val="accent1"/>
                </a:solidFill>
              </a:rPr>
            </a:br>
            <a:r>
              <a:rPr lang="de-AT" sz="1700" dirty="0">
                <a:solidFill>
                  <a:schemeClr val="accent1"/>
                </a:solidFill>
              </a:rPr>
              <a:t>Ungarn, Kroatien, Serbien, Bulgarien, Rumänien,</a:t>
            </a:r>
            <a:br>
              <a:rPr lang="de-AT" sz="1700" dirty="0">
                <a:solidFill>
                  <a:schemeClr val="accent1"/>
                </a:solidFill>
              </a:rPr>
            </a:br>
            <a:r>
              <a:rPr lang="de-AT" sz="1700" dirty="0">
                <a:solidFill>
                  <a:schemeClr val="accent1"/>
                </a:solidFill>
              </a:rPr>
              <a:t>Moldau, Ukraine</a:t>
            </a:r>
          </a:p>
          <a:p>
            <a:pPr lvl="1">
              <a:lnSpc>
                <a:spcPct val="110000"/>
              </a:lnSpc>
              <a:spcBef>
                <a:spcPts val="600"/>
              </a:spcBef>
              <a:buClr>
                <a:srgbClr val="189BC4"/>
              </a:buClr>
              <a:buFont typeface="Symbol" panose="05050102010706020507" pitchFamily="18" charset="2"/>
              <a:buChar char="-"/>
            </a:pPr>
            <a:endParaRPr lang="de-AT" sz="1600" dirty="0">
              <a:solidFill>
                <a:schemeClr val="accent1"/>
              </a:solidFill>
            </a:endParaRPr>
          </a:p>
          <a:p>
            <a:pPr>
              <a:lnSpc>
                <a:spcPct val="110000"/>
              </a:lnSpc>
              <a:spcBef>
                <a:spcPts val="600"/>
              </a:spcBef>
              <a:buClr>
                <a:srgbClr val="189BC4"/>
              </a:buClr>
            </a:pPr>
            <a:r>
              <a:rPr lang="de-AT" sz="1900" dirty="0">
                <a:solidFill>
                  <a:schemeClr val="accent1"/>
                </a:solidFill>
              </a:rPr>
              <a:t>Main-Donau-Kanal erst 1992 fertiggestellt</a:t>
            </a:r>
          </a:p>
          <a:p>
            <a:pPr lvl="1">
              <a:lnSpc>
                <a:spcPct val="110000"/>
              </a:lnSpc>
              <a:spcBef>
                <a:spcPts val="600"/>
              </a:spcBef>
              <a:buClr>
                <a:srgbClr val="189BC4"/>
              </a:buClr>
              <a:buFont typeface="Symbol" panose="05050102010706020507" pitchFamily="18" charset="2"/>
              <a:buChar char="-"/>
            </a:pPr>
            <a:r>
              <a:rPr lang="de-AT" sz="1700" dirty="0">
                <a:solidFill>
                  <a:schemeClr val="accent1"/>
                </a:solidFill>
              </a:rPr>
              <a:t>von Belgrader Konvention ausgenommen </a:t>
            </a:r>
            <a:r>
              <a:rPr lang="de-AT" sz="1700" dirty="0">
                <a:solidFill>
                  <a:schemeClr val="accent1"/>
                </a:solidFill>
                <a:sym typeface="Wingdings" panose="05000000000000000000" pitchFamily="2" charset="2"/>
              </a:rPr>
              <a:t> Gebühren</a:t>
            </a:r>
            <a:endParaRPr lang="de-AT" sz="17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sp>
        <p:nvSpPr>
          <p:cNvPr id="6" name="Textfeld 1"/>
          <p:cNvSpPr txBox="1">
            <a:spLocks noChangeArrowheads="1"/>
          </p:cNvSpPr>
          <p:nvPr/>
        </p:nvSpPr>
        <p:spPr bwMode="auto">
          <a:xfrm>
            <a:off x="8129736" y="6381908"/>
            <a:ext cx="12072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mn-lt"/>
              </a:rPr>
              <a:t>Quelle: via </a:t>
            </a:r>
            <a:r>
              <a:rPr lang="de-DE" sz="800" dirty="0" err="1">
                <a:solidFill>
                  <a:schemeClr val="accent1"/>
                </a:solidFill>
                <a:latin typeface="+mn-lt"/>
              </a:rPr>
              <a:t>donau</a:t>
            </a:r>
            <a:endParaRPr lang="de-DE" sz="800" dirty="0">
              <a:solidFill>
                <a:schemeClr val="accent1"/>
              </a:solidFill>
              <a:latin typeface="+mn-lt"/>
            </a:endParaRPr>
          </a:p>
        </p:txBody>
      </p:sp>
      <p:pic>
        <p:nvPicPr>
          <p:cNvPr id="10" name="Grafik 9"/>
          <p:cNvPicPr>
            <a:picLocks noChangeAspect="1"/>
          </p:cNvPicPr>
          <p:nvPr/>
        </p:nvPicPr>
        <p:blipFill>
          <a:blip r:embed="rId3"/>
          <a:stretch>
            <a:fillRect/>
          </a:stretch>
        </p:blipFill>
        <p:spPr>
          <a:xfrm>
            <a:off x="5684612" y="2996952"/>
            <a:ext cx="3443546" cy="1812768"/>
          </a:xfrm>
          <a:prstGeom prst="rect">
            <a:avLst/>
          </a:prstGeom>
        </p:spPr>
      </p:pic>
      <p:sp>
        <p:nvSpPr>
          <p:cNvPr id="11" name="Textfeld 1"/>
          <p:cNvSpPr txBox="1">
            <a:spLocks noChangeArrowheads="1"/>
          </p:cNvSpPr>
          <p:nvPr/>
        </p:nvSpPr>
        <p:spPr bwMode="auto">
          <a:xfrm>
            <a:off x="7092280" y="2996952"/>
            <a:ext cx="27584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viadonau, Inland Navigation Europe</a:t>
            </a:r>
          </a:p>
        </p:txBody>
      </p:sp>
    </p:spTree>
    <p:extLst>
      <p:ext uri="{BB962C8B-B14F-4D97-AF65-F5344CB8AC3E}">
        <p14:creationId xmlns:p14="http://schemas.microsoft.com/office/powerpoint/2010/main" val="3757852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chemeClr val="accent1"/>
                </a:solidFill>
              </a:rPr>
              <a:t>Rhein</a:t>
            </a:r>
            <a:r>
              <a:rPr lang="en-US" b="1" dirty="0">
                <a:solidFill>
                  <a:schemeClr val="accent1"/>
                </a:solidFill>
              </a:rPr>
              <a:t>-Main-</a:t>
            </a:r>
            <a:r>
              <a:rPr lang="en-US" b="1" dirty="0" err="1">
                <a:solidFill>
                  <a:schemeClr val="accent1"/>
                </a:solidFill>
              </a:rPr>
              <a:t>Donau</a:t>
            </a:r>
            <a:r>
              <a:rPr lang="en-US" b="1" dirty="0">
                <a:solidFill>
                  <a:schemeClr val="accent1"/>
                </a:solidFill>
              </a:rPr>
              <a:t> </a:t>
            </a:r>
            <a:r>
              <a:rPr lang="en-US" b="1" dirty="0" err="1">
                <a:solidFill>
                  <a:schemeClr val="accent1"/>
                </a:solidFill>
              </a:rPr>
              <a:t>Korridor</a:t>
            </a:r>
            <a:endParaRPr lang="en-US" sz="2400" b="1" dirty="0">
              <a:solidFill>
                <a:schemeClr val="accent1"/>
              </a:solidFill>
            </a:endParaRPr>
          </a:p>
        </p:txBody>
      </p:sp>
      <p:sp>
        <p:nvSpPr>
          <p:cNvPr id="3" name="Content Placeholder 2"/>
          <p:cNvSpPr>
            <a:spLocks noGrp="1"/>
          </p:cNvSpPr>
          <p:nvPr>
            <p:ph idx="1"/>
          </p:nvPr>
        </p:nvSpPr>
        <p:spPr>
          <a:xfrm>
            <a:off x="457200" y="1700808"/>
            <a:ext cx="8363272" cy="4681100"/>
          </a:xfrm>
        </p:spPr>
        <p:txBody>
          <a:bodyPr>
            <a:normAutofit/>
          </a:bodyPr>
          <a:lstStyle/>
          <a:p>
            <a:pPr>
              <a:spcBef>
                <a:spcPts val="600"/>
              </a:spcBef>
              <a:buClr>
                <a:srgbClr val="189BC4"/>
              </a:buClr>
            </a:pPr>
            <a:r>
              <a:rPr lang="de-AT" sz="1800" b="1" dirty="0">
                <a:solidFill>
                  <a:srgbClr val="189BC4"/>
                </a:solidFill>
              </a:rPr>
              <a:t>Rhein vs. Donau:</a:t>
            </a:r>
          </a:p>
          <a:p>
            <a:pPr>
              <a:spcBef>
                <a:spcPts val="600"/>
              </a:spcBef>
              <a:buClr>
                <a:srgbClr val="189BC4"/>
              </a:buClr>
            </a:pPr>
            <a:r>
              <a:rPr lang="de-AT" sz="1800" dirty="0">
                <a:solidFill>
                  <a:schemeClr val="accent1"/>
                </a:solidFill>
              </a:rPr>
              <a:t>Rhein-Main-Donau Binnenwasserstraße  als </a:t>
            </a:r>
            <a:r>
              <a:rPr lang="de-AT" sz="1800" b="1" dirty="0">
                <a:solidFill>
                  <a:srgbClr val="189BC4"/>
                </a:solidFill>
              </a:rPr>
              <a:t>wichtige Transportroute </a:t>
            </a:r>
            <a:r>
              <a:rPr lang="de-AT" sz="1800" dirty="0">
                <a:solidFill>
                  <a:schemeClr val="accent1"/>
                </a:solidFill>
              </a:rPr>
              <a:t>für einen umweltfreundlichen Gütertransport</a:t>
            </a:r>
            <a:endParaRPr lang="de-AT" sz="1600" dirty="0">
              <a:solidFill>
                <a:schemeClr val="accent1"/>
              </a:solidFill>
            </a:endParaRPr>
          </a:p>
          <a:p>
            <a:pPr>
              <a:spcBef>
                <a:spcPts val="600"/>
              </a:spcBef>
              <a:buClr>
                <a:srgbClr val="189BC4"/>
              </a:buClr>
            </a:pPr>
            <a:r>
              <a:rPr lang="de-AT" sz="1800" dirty="0">
                <a:solidFill>
                  <a:schemeClr val="accent1"/>
                </a:solidFill>
              </a:rPr>
              <a:t>unterschiedliche infrastrukturelle Voraussetzungen:</a:t>
            </a:r>
          </a:p>
          <a:p>
            <a:pPr>
              <a:spcBef>
                <a:spcPts val="600"/>
              </a:spcBef>
              <a:buClr>
                <a:srgbClr val="189BC4"/>
              </a:buClr>
            </a:pPr>
            <a:endParaRPr lang="de-AT" sz="1800" dirty="0">
              <a:solidFill>
                <a:schemeClr val="accent1"/>
              </a:solidFill>
            </a:endParaRPr>
          </a:p>
          <a:p>
            <a:pPr marL="274320" lvl="1" indent="0">
              <a:spcBef>
                <a:spcPts val="600"/>
              </a:spcBef>
              <a:buClr>
                <a:srgbClr val="189BC4"/>
              </a:buClr>
              <a:buNone/>
            </a:pPr>
            <a:r>
              <a:rPr lang="de-AT" sz="1800" b="1" dirty="0">
                <a:solidFill>
                  <a:srgbClr val="189BC4"/>
                </a:solidFill>
              </a:rPr>
              <a:t>DONAU: </a:t>
            </a:r>
          </a:p>
          <a:p>
            <a:pPr lvl="1">
              <a:spcBef>
                <a:spcPts val="600"/>
              </a:spcBef>
              <a:buClr>
                <a:srgbClr val="189BC4"/>
              </a:buClr>
              <a:buFont typeface="Symbol" panose="05050102010706020507" pitchFamily="18" charset="2"/>
              <a:buChar char="-"/>
            </a:pPr>
            <a:r>
              <a:rPr lang="de-AT" sz="1800" dirty="0">
                <a:solidFill>
                  <a:schemeClr val="accent1"/>
                </a:solidFill>
              </a:rPr>
              <a:t>begrenzte Verzweigung der Donau Wasserstraße</a:t>
            </a:r>
          </a:p>
          <a:p>
            <a:pPr lvl="1">
              <a:spcBef>
                <a:spcPts val="600"/>
              </a:spcBef>
              <a:buClr>
                <a:srgbClr val="189BC4"/>
              </a:buClr>
              <a:buFont typeface="Symbol" panose="05050102010706020507" pitchFamily="18" charset="2"/>
              <a:buChar char="-"/>
            </a:pPr>
            <a:r>
              <a:rPr lang="de-AT" sz="1800" dirty="0">
                <a:solidFill>
                  <a:schemeClr val="accent1"/>
                </a:solidFill>
              </a:rPr>
              <a:t>130 Brücken überspannen in Summe die Donau</a:t>
            </a:r>
          </a:p>
          <a:p>
            <a:pPr lvl="1">
              <a:spcBef>
                <a:spcPts val="600"/>
              </a:spcBef>
              <a:buClr>
                <a:srgbClr val="189BC4"/>
              </a:buClr>
              <a:buFont typeface="Symbol" panose="05050102010706020507" pitchFamily="18" charset="2"/>
              <a:buChar char="-"/>
            </a:pPr>
            <a:r>
              <a:rPr lang="de-AT" sz="1800" dirty="0">
                <a:solidFill>
                  <a:schemeClr val="accent1"/>
                </a:solidFill>
              </a:rPr>
              <a:t>Donauverkehre zeichnen sich durch längere Distanzen aus.</a:t>
            </a:r>
          </a:p>
          <a:p>
            <a:pPr lvl="1">
              <a:spcBef>
                <a:spcPts val="600"/>
              </a:spcBef>
              <a:buClr>
                <a:srgbClr val="189BC4"/>
              </a:buClr>
              <a:buFont typeface="Symbol" panose="05050102010706020507" pitchFamily="18" charset="2"/>
              <a:buChar char="-"/>
            </a:pPr>
            <a:endParaRPr lang="de-AT" sz="1800" dirty="0">
              <a:solidFill>
                <a:schemeClr val="accent1"/>
              </a:solidFill>
            </a:endParaRPr>
          </a:p>
          <a:p>
            <a:pPr marL="274320" lvl="1" indent="0">
              <a:spcBef>
                <a:spcPts val="600"/>
              </a:spcBef>
              <a:buClr>
                <a:srgbClr val="189BC4"/>
              </a:buClr>
              <a:buNone/>
            </a:pPr>
            <a:r>
              <a:rPr lang="de-AT" sz="1800" b="1" dirty="0">
                <a:solidFill>
                  <a:srgbClr val="189BC4"/>
                </a:solidFill>
              </a:rPr>
              <a:t>RHEIN:</a:t>
            </a:r>
          </a:p>
          <a:p>
            <a:pPr lvl="1">
              <a:spcBef>
                <a:spcPts val="600"/>
              </a:spcBef>
              <a:buClr>
                <a:srgbClr val="189BC4"/>
              </a:buClr>
              <a:buFont typeface="Symbol" panose="05050102010706020507" pitchFamily="18" charset="2"/>
              <a:buChar char="-"/>
            </a:pPr>
            <a:r>
              <a:rPr lang="de-AT" sz="1800" dirty="0">
                <a:solidFill>
                  <a:schemeClr val="accent1"/>
                </a:solidFill>
              </a:rPr>
              <a:t>Bevölkerungsdichte und wirtschaftliche Aktivität am Rhein ist höher als auf der Donau</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9" name="Textfeld 1"/>
          <p:cNvSpPr txBox="1">
            <a:spLocks noChangeArrowheads="1"/>
          </p:cNvSpPr>
          <p:nvPr/>
        </p:nvSpPr>
        <p:spPr bwMode="auto">
          <a:xfrm>
            <a:off x="80228" y="6381908"/>
            <a:ext cx="27584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viadonau</a:t>
            </a:r>
            <a:r>
              <a:rPr lang="de-DE" sz="800" dirty="0">
                <a:solidFill>
                  <a:schemeClr val="accent1"/>
                </a:solidFill>
                <a:latin typeface="Corbel" panose="020B0503020204020204" pitchFamily="34" charset="0"/>
              </a:rPr>
              <a:t>, Zentralverband für Rheinschifffahrt</a:t>
            </a:r>
          </a:p>
        </p:txBody>
      </p:sp>
    </p:spTree>
    <p:extLst>
      <p:ext uri="{BB962C8B-B14F-4D97-AF65-F5344CB8AC3E}">
        <p14:creationId xmlns:p14="http://schemas.microsoft.com/office/powerpoint/2010/main" val="3996792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6909" y="2067178"/>
            <a:ext cx="9150909" cy="3948361"/>
          </a:xfrm>
          <a:prstGeom prst="rect">
            <a:avLst/>
          </a:prstGeom>
        </p:spPr>
      </p:pic>
      <p:sp>
        <p:nvSpPr>
          <p:cNvPr id="2" name="Title 1"/>
          <p:cNvSpPr>
            <a:spLocks noGrp="1"/>
          </p:cNvSpPr>
          <p:nvPr>
            <p:ph type="title"/>
          </p:nvPr>
        </p:nvSpPr>
        <p:spPr/>
        <p:txBody>
          <a:bodyPr/>
          <a:lstStyle/>
          <a:p>
            <a:r>
              <a:rPr lang="en-US" b="1" dirty="0" err="1">
                <a:solidFill>
                  <a:schemeClr val="accent1"/>
                </a:solidFill>
              </a:rPr>
              <a:t>Rhein</a:t>
            </a:r>
            <a:r>
              <a:rPr lang="en-US" b="1" dirty="0">
                <a:solidFill>
                  <a:schemeClr val="accent1"/>
                </a:solidFill>
              </a:rPr>
              <a:t>-Main-</a:t>
            </a:r>
            <a:r>
              <a:rPr lang="en-US" b="1" dirty="0" err="1">
                <a:solidFill>
                  <a:schemeClr val="accent1"/>
                </a:solidFill>
              </a:rPr>
              <a:t>Donau</a:t>
            </a:r>
            <a:r>
              <a:rPr lang="en-US" b="1" dirty="0">
                <a:solidFill>
                  <a:schemeClr val="accent1"/>
                </a:solidFill>
              </a:rPr>
              <a:t> </a:t>
            </a:r>
            <a:r>
              <a:rPr lang="en-US" b="1" dirty="0" err="1">
                <a:solidFill>
                  <a:schemeClr val="accent1"/>
                </a:solidFill>
              </a:rPr>
              <a:t>Korridor</a:t>
            </a:r>
            <a:endParaRPr lang="en-US" sz="2400" b="1"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sp>
        <p:nvSpPr>
          <p:cNvPr id="9" name="Textfeld 1"/>
          <p:cNvSpPr txBox="1">
            <a:spLocks noChangeArrowheads="1"/>
          </p:cNvSpPr>
          <p:nvPr/>
        </p:nvSpPr>
        <p:spPr bwMode="auto">
          <a:xfrm>
            <a:off x="99805" y="5800095"/>
            <a:ext cx="27584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viadonau</a:t>
            </a:r>
            <a:r>
              <a:rPr lang="de-DE" sz="800" dirty="0">
                <a:solidFill>
                  <a:schemeClr val="accent1"/>
                </a:solidFill>
                <a:latin typeface="Corbel" panose="020B0503020204020204" pitchFamily="34" charset="0"/>
              </a:rPr>
              <a:t>, Zentralverband für Rheinschifffahrt</a:t>
            </a:r>
          </a:p>
        </p:txBody>
      </p:sp>
    </p:spTree>
    <p:extLst>
      <p:ext uri="{BB962C8B-B14F-4D97-AF65-F5344CB8AC3E}">
        <p14:creationId xmlns:p14="http://schemas.microsoft.com/office/powerpoint/2010/main" val="2624714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p:cNvPicPr>
            <a:picLocks noChangeAspect="1"/>
          </p:cNvPicPr>
          <p:nvPr/>
        </p:nvPicPr>
        <p:blipFill>
          <a:blip r:embed="rId3"/>
          <a:stretch>
            <a:fillRect/>
          </a:stretch>
        </p:blipFill>
        <p:spPr>
          <a:xfrm>
            <a:off x="10249" y="2994893"/>
            <a:ext cx="9133751" cy="3687035"/>
          </a:xfrm>
          <a:prstGeom prst="rect">
            <a:avLst/>
          </a:prstGeom>
        </p:spPr>
      </p:pic>
      <p:sp>
        <p:nvSpPr>
          <p:cNvPr id="2" name="Titel 1"/>
          <p:cNvSpPr>
            <a:spLocks noGrp="1"/>
          </p:cNvSpPr>
          <p:nvPr>
            <p:ph type="title"/>
          </p:nvPr>
        </p:nvSpPr>
        <p:spPr/>
        <p:txBody>
          <a:bodyPr/>
          <a:lstStyle/>
          <a:p>
            <a:r>
              <a:rPr lang="de-DE" b="1" dirty="0">
                <a:solidFill>
                  <a:schemeClr val="accent1"/>
                </a:solidFill>
              </a:rPr>
              <a:t>Quiz</a:t>
            </a:r>
            <a:br>
              <a:rPr lang="de-DE" b="1" dirty="0">
                <a:solidFill>
                  <a:schemeClr val="accent1"/>
                </a:solidFill>
              </a:rPr>
            </a:br>
            <a:r>
              <a:rPr lang="de-DE" sz="2400" dirty="0">
                <a:solidFill>
                  <a:schemeClr val="accent1"/>
                </a:solidFill>
              </a:rPr>
              <a:t>Wasserstraße Donau</a:t>
            </a:r>
            <a:endParaRPr lang="de-AT" sz="2400" dirty="0">
              <a:solidFill>
                <a:schemeClr val="accent1"/>
              </a:solidFill>
            </a:endParaRPr>
          </a:p>
        </p:txBody>
      </p:sp>
      <p:sp>
        <p:nvSpPr>
          <p:cNvPr id="3" name="Inhaltsplatzhalter 2"/>
          <p:cNvSpPr>
            <a:spLocks noGrp="1"/>
          </p:cNvSpPr>
          <p:nvPr>
            <p:ph idx="1"/>
          </p:nvPr>
        </p:nvSpPr>
        <p:spPr>
          <a:xfrm>
            <a:off x="457200" y="1700808"/>
            <a:ext cx="8435280" cy="4776192"/>
          </a:xfrm>
        </p:spPr>
        <p:txBody>
          <a:bodyPr>
            <a:normAutofit/>
          </a:bodyPr>
          <a:lstStyle/>
          <a:p>
            <a:pPr marL="0" indent="0" algn="ctr">
              <a:buNone/>
            </a:pPr>
            <a:r>
              <a:rPr lang="de-DE" sz="2000" dirty="0">
                <a:solidFill>
                  <a:schemeClr val="accent1"/>
                </a:solidFill>
              </a:rPr>
              <a:t>Wie viele Länder verbindet der Rhein-Main-Donau-Korridor?</a:t>
            </a:r>
          </a:p>
          <a:p>
            <a:pPr marL="2332038" indent="-455613">
              <a:buAutoNum type="alphaLcParenR"/>
              <a:tabLst>
                <a:tab pos="5205413" algn="l"/>
                <a:tab pos="5646738" algn="l"/>
              </a:tabLst>
            </a:pPr>
            <a:r>
              <a:rPr lang="de-DE" sz="2000" dirty="0">
                <a:solidFill>
                  <a:schemeClr val="accent1"/>
                </a:solidFill>
              </a:rPr>
              <a:t>10	c)	20</a:t>
            </a:r>
          </a:p>
          <a:p>
            <a:pPr marL="2332038" indent="-455613">
              <a:buAutoNum type="alphaLcParenR"/>
              <a:tabLst>
                <a:tab pos="5205413" algn="l"/>
                <a:tab pos="5646738" algn="l"/>
              </a:tabLst>
            </a:pPr>
            <a:r>
              <a:rPr lang="de-DE" sz="2000" dirty="0">
                <a:solidFill>
                  <a:schemeClr val="accent1"/>
                </a:solidFill>
              </a:rPr>
              <a:t>15	d)	24</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sp>
        <p:nvSpPr>
          <p:cNvPr id="6" name="Ellipse 5"/>
          <p:cNvSpPr/>
          <p:nvPr/>
        </p:nvSpPr>
        <p:spPr>
          <a:xfrm>
            <a:off x="2226568" y="2442493"/>
            <a:ext cx="1224136"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p:cNvSpPr/>
          <p:nvPr/>
        </p:nvSpPr>
        <p:spPr>
          <a:xfrm>
            <a:off x="6588224" y="3335781"/>
            <a:ext cx="2762712" cy="2031325"/>
          </a:xfrm>
          <a:prstGeom prst="rect">
            <a:avLst/>
          </a:prstGeom>
        </p:spPr>
        <p:txBody>
          <a:bodyPr wrap="square">
            <a:spAutoFit/>
          </a:bodyPr>
          <a:lstStyle/>
          <a:p>
            <a:r>
              <a:rPr lang="de-AT" dirty="0"/>
              <a:t>Niederlande, Belgien, Deutschland, Frankreich,</a:t>
            </a:r>
            <a:br>
              <a:rPr lang="de-AT" dirty="0"/>
            </a:br>
            <a:r>
              <a:rPr lang="de-AT" dirty="0"/>
              <a:t>Schweiz, Luxemburg, Österreich, Slowakei,</a:t>
            </a:r>
            <a:br>
              <a:rPr lang="de-AT" dirty="0"/>
            </a:br>
            <a:r>
              <a:rPr lang="de-AT" dirty="0"/>
              <a:t>Ungarn, Kroatien, Serbien, Bulgarien, Rumänien,</a:t>
            </a:r>
            <a:br>
              <a:rPr lang="de-AT" dirty="0"/>
            </a:br>
            <a:r>
              <a:rPr lang="de-AT" dirty="0"/>
              <a:t>Moldau, Ukraine</a:t>
            </a:r>
          </a:p>
        </p:txBody>
      </p:sp>
      <p:sp>
        <p:nvSpPr>
          <p:cNvPr id="29" name="Textfeld 1"/>
          <p:cNvSpPr txBox="1">
            <a:spLocks noChangeArrowheads="1"/>
          </p:cNvSpPr>
          <p:nvPr/>
        </p:nvSpPr>
        <p:spPr bwMode="auto">
          <a:xfrm>
            <a:off x="135667" y="6440785"/>
            <a:ext cx="27584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viadonau, Inland Navigation Europe</a:t>
            </a:r>
          </a:p>
        </p:txBody>
      </p:sp>
    </p:spTree>
    <p:extLst>
      <p:ext uri="{BB962C8B-B14F-4D97-AF65-F5344CB8AC3E}">
        <p14:creationId xmlns:p14="http://schemas.microsoft.com/office/powerpoint/2010/main" val="401102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28000"/>
                    </a14:imgEffect>
                  </a14:imgLayer>
                </a14:imgProps>
              </a:ext>
              <a:ext uri="{28A0092B-C50C-407E-A947-70E740481C1C}">
                <a14:useLocalDpi xmlns:a14="http://schemas.microsoft.com/office/drawing/2010/main"/>
              </a:ext>
            </a:extLst>
          </a:blip>
          <a:srcRect/>
          <a:stretch>
            <a:fillRect/>
          </a:stretch>
        </p:blipFill>
        <p:spPr bwMode="auto">
          <a:xfrm>
            <a:off x="4932040" y="3517918"/>
            <a:ext cx="2516190" cy="1548310"/>
          </a:xfrm>
          <a:prstGeom prst="rect">
            <a:avLst/>
          </a:prstGeom>
          <a:ln>
            <a:noFill/>
          </a:ln>
          <a:effectLst>
            <a:glow rad="266700">
              <a:schemeClr val="accent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ctrTitle"/>
          </p:nvPr>
        </p:nvSpPr>
        <p:spPr>
          <a:xfrm>
            <a:off x="683568" y="1310903"/>
            <a:ext cx="7772400" cy="1470025"/>
          </a:xfrm>
        </p:spPr>
        <p:txBody>
          <a:bodyPr>
            <a:normAutofit/>
          </a:bodyPr>
          <a:lstStyle/>
          <a:p>
            <a:pPr algn="ctr"/>
            <a:r>
              <a:rPr lang="de-AT" sz="3200" b="1" cap="none" dirty="0">
                <a:solidFill>
                  <a:schemeClr val="accent1">
                    <a:lumMod val="75000"/>
                  </a:schemeClr>
                </a:solidFill>
              </a:rPr>
              <a:t>DIE INTERNATIONALE WASSERSTRASSE DONAU </a:t>
            </a:r>
          </a:p>
        </p:txBody>
      </p:sp>
      <p:pic>
        <p:nvPicPr>
          <p:cNvPr id="2"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22414" b="23393"/>
          <a:stretch/>
        </p:blipFill>
        <p:spPr bwMode="auto">
          <a:xfrm>
            <a:off x="5280873" y="5430019"/>
            <a:ext cx="2125155" cy="47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p41662\AppData\Local\Microsoft\Windows\Temporary Internet Files\Content.Outlook\VDWGJMU4\RZ-Logo-Logistikum-hoch-cmyk-2000x2000px.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1166" y="5245463"/>
            <a:ext cx="846000" cy="842400"/>
          </a:xfrm>
          <a:prstGeom prst="rect">
            <a:avLst/>
          </a:prstGeom>
          <a:noFill/>
        </p:spPr>
      </p:pic>
      <p:pic>
        <p:nvPicPr>
          <p:cNvPr id="13" name="Picture 2" descr="C:\Users\p41662\AppData\Local\Microsoft\Windows\Temporary Internet Files\Content.Outlook\VDWGJMU4\REWWay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5696" y="5400398"/>
            <a:ext cx="2022967" cy="514528"/>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9"/>
          <a:stretch>
            <a:fillRect/>
          </a:stretch>
        </p:blipFill>
        <p:spPr>
          <a:xfrm>
            <a:off x="1896125" y="3493825"/>
            <a:ext cx="2385041" cy="1583816"/>
          </a:xfrm>
          <a:prstGeom prst="rect">
            <a:avLst/>
          </a:prstGeom>
          <a:effectLst>
            <a:glow rad="228600">
              <a:schemeClr val="accent1">
                <a:alpha val="40000"/>
              </a:schemeClr>
            </a:glow>
          </a:effectLst>
        </p:spPr>
      </p:pic>
      <p:sp>
        <p:nvSpPr>
          <p:cNvPr id="11" name="Textfeld 10"/>
          <p:cNvSpPr txBox="1"/>
          <p:nvPr/>
        </p:nvSpPr>
        <p:spPr>
          <a:xfrm>
            <a:off x="1886075" y="3493825"/>
            <a:ext cx="93833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Quelle: via </a:t>
            </a:r>
            <a:r>
              <a:rPr lang="de-AT" sz="800" dirty="0" err="1">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
        <p:nvSpPr>
          <p:cNvPr id="14" name="Textfeld 13"/>
          <p:cNvSpPr txBox="1"/>
          <p:nvPr/>
        </p:nvSpPr>
        <p:spPr>
          <a:xfrm>
            <a:off x="4975608" y="3493825"/>
            <a:ext cx="899605" cy="215444"/>
          </a:xfrm>
          <a:prstGeom prst="rect">
            <a:avLst/>
          </a:prstGeom>
          <a:noFill/>
        </p:spPr>
        <p:txBody>
          <a:bodyPr wrap="none" rtlCol="0">
            <a:spAutoFit/>
          </a:bodyPr>
          <a:lstStyle/>
          <a:p>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viaodnau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230238470"/>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987008" cy="990600"/>
          </a:xfrm>
        </p:spPr>
        <p:txBody>
          <a:bodyPr/>
          <a:lstStyle/>
          <a:p>
            <a:r>
              <a:rPr lang="de-AT" b="1" dirty="0">
                <a:solidFill>
                  <a:schemeClr val="accent1"/>
                </a:solidFill>
              </a:rPr>
              <a:t>Die internationale Wasserstraße Donau</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30</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2366545092"/>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6344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0270" y="4084601"/>
            <a:ext cx="2538282" cy="169086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900" y="2120527"/>
            <a:ext cx="2538282" cy="1692188"/>
          </a:xfrm>
          <a:prstGeom prst="rect">
            <a:avLst/>
          </a:prstGeom>
        </p:spPr>
      </p:pic>
      <p:sp>
        <p:nvSpPr>
          <p:cNvPr id="2" name="Titel 1"/>
          <p:cNvSpPr>
            <a:spLocks noGrp="1"/>
          </p:cNvSpPr>
          <p:nvPr>
            <p:ph type="title"/>
          </p:nvPr>
        </p:nvSpPr>
        <p:spPr/>
        <p:txBody>
          <a:bodyPr/>
          <a:lstStyle/>
          <a:p>
            <a:r>
              <a:rPr lang="en-US" b="1" dirty="0" err="1">
                <a:solidFill>
                  <a:schemeClr val="accent1"/>
                </a:solidFill>
              </a:rPr>
              <a:t>Wasserstraße</a:t>
            </a:r>
            <a:r>
              <a:rPr lang="en-US" b="1" dirty="0">
                <a:solidFill>
                  <a:schemeClr val="accent1"/>
                </a:solidFill>
              </a:rPr>
              <a:t> </a:t>
            </a:r>
            <a:r>
              <a:rPr lang="en-US" b="1" dirty="0" err="1">
                <a:solidFill>
                  <a:schemeClr val="accent1"/>
                </a:solidFill>
              </a:rPr>
              <a:t>Rhein</a:t>
            </a:r>
            <a:endParaRPr lang="en-US" sz="1500" b="1" dirty="0">
              <a:solidFill>
                <a:schemeClr val="accent1"/>
              </a:solidFill>
            </a:endParaRPr>
          </a:p>
        </p:txBody>
      </p:sp>
      <p:sp>
        <p:nvSpPr>
          <p:cNvPr id="3" name="Inhaltsplatzhalter 2"/>
          <p:cNvSpPr>
            <a:spLocks noGrp="1"/>
          </p:cNvSpPr>
          <p:nvPr>
            <p:ph idx="1"/>
          </p:nvPr>
        </p:nvSpPr>
        <p:spPr>
          <a:xfrm>
            <a:off x="4026690" y="2198999"/>
            <a:ext cx="3645024" cy="3582144"/>
          </a:xfrm>
        </p:spPr>
        <p:txBody>
          <a:bodyPr>
            <a:normAutofit/>
          </a:bodyPr>
          <a:lstStyle/>
          <a:p>
            <a:pPr>
              <a:buClr>
                <a:srgbClr val="189BC4"/>
              </a:buClr>
            </a:pPr>
            <a:endParaRPr lang="de-AT" sz="1350" dirty="0">
              <a:solidFill>
                <a:schemeClr val="accent1"/>
              </a:solidFill>
            </a:endParaRPr>
          </a:p>
          <a:p>
            <a:pPr>
              <a:buClr>
                <a:srgbClr val="189BC4"/>
              </a:buClr>
            </a:pPr>
            <a:r>
              <a:rPr lang="de-AT" sz="1350" dirty="0">
                <a:solidFill>
                  <a:schemeClr val="accent1"/>
                </a:solidFill>
              </a:rPr>
              <a:t>Länge: </a:t>
            </a:r>
            <a:r>
              <a:rPr lang="de-AT" sz="1350" b="1" dirty="0">
                <a:solidFill>
                  <a:srgbClr val="189BC4"/>
                </a:solidFill>
              </a:rPr>
              <a:t>1.320 km </a:t>
            </a:r>
          </a:p>
          <a:p>
            <a:pPr lvl="1">
              <a:buClr>
                <a:srgbClr val="189BC4"/>
              </a:buClr>
              <a:buFont typeface="Symbol" panose="05050102010706020507" pitchFamily="18" charset="2"/>
              <a:buChar char="-"/>
            </a:pPr>
            <a:r>
              <a:rPr lang="de-AT" sz="1350" dirty="0">
                <a:solidFill>
                  <a:schemeClr val="accent1"/>
                </a:solidFill>
              </a:rPr>
              <a:t>schiffbar: 885 km</a:t>
            </a:r>
          </a:p>
          <a:p>
            <a:pPr lvl="1">
              <a:buClr>
                <a:srgbClr val="189BC4"/>
              </a:buClr>
              <a:buFont typeface="Symbol" panose="05050102010706020507" pitchFamily="18" charset="2"/>
              <a:buChar char="-"/>
            </a:pPr>
            <a:endParaRPr lang="de-AT" sz="1350" dirty="0">
              <a:solidFill>
                <a:schemeClr val="accent1"/>
              </a:solidFill>
            </a:endParaRPr>
          </a:p>
          <a:p>
            <a:pPr lvl="1">
              <a:buClr>
                <a:srgbClr val="189BC4"/>
              </a:buClr>
              <a:buFont typeface="Symbol" panose="05050102010706020507" pitchFamily="18" charset="2"/>
              <a:buChar char="-"/>
            </a:pPr>
            <a:endParaRPr lang="de-AT" sz="1350" dirty="0">
              <a:solidFill>
                <a:schemeClr val="accent1"/>
              </a:solidFill>
            </a:endParaRPr>
          </a:p>
          <a:p>
            <a:pPr marL="205740" lvl="1" indent="0">
              <a:buClr>
                <a:srgbClr val="189BC4"/>
              </a:buClr>
              <a:buNone/>
            </a:pPr>
            <a:endParaRPr lang="de-AT" sz="1350" dirty="0">
              <a:solidFill>
                <a:schemeClr val="accent1"/>
              </a:solidFill>
            </a:endParaRPr>
          </a:p>
          <a:p>
            <a:pPr>
              <a:buClr>
                <a:srgbClr val="189BC4"/>
              </a:buClr>
            </a:pPr>
            <a:r>
              <a:rPr lang="de-AT" sz="1350" dirty="0">
                <a:solidFill>
                  <a:schemeClr val="accent1"/>
                </a:solidFill>
              </a:rPr>
              <a:t>Transportvolumen 2017: </a:t>
            </a:r>
          </a:p>
          <a:p>
            <a:pPr lvl="1">
              <a:buClr>
                <a:srgbClr val="189BC4"/>
              </a:buClr>
              <a:buFont typeface="Symbol" panose="05050102010706020507" pitchFamily="18" charset="2"/>
              <a:buChar char="-"/>
            </a:pPr>
            <a:r>
              <a:rPr lang="de-AT" sz="1350" b="1" dirty="0">
                <a:solidFill>
                  <a:srgbClr val="189BC4"/>
                </a:solidFill>
              </a:rPr>
              <a:t>186,5 Millionen Tonnen</a:t>
            </a:r>
          </a:p>
          <a:p>
            <a:pPr lvl="1">
              <a:buClr>
                <a:srgbClr val="189BC4"/>
              </a:buClr>
              <a:buFont typeface="Symbol" panose="05050102010706020507" pitchFamily="18" charset="2"/>
              <a:buChar char="-"/>
            </a:pPr>
            <a:endParaRPr lang="de-AT" sz="1350" b="1" dirty="0">
              <a:solidFill>
                <a:srgbClr val="189BC4"/>
              </a:solidFill>
            </a:endParaRPr>
          </a:p>
          <a:p>
            <a:pPr lvl="1">
              <a:buClr>
                <a:srgbClr val="189BC4"/>
              </a:buClr>
              <a:buFont typeface="Symbol" panose="05050102010706020507" pitchFamily="18" charset="2"/>
              <a:buChar char="-"/>
            </a:pPr>
            <a:endParaRPr lang="de-AT" sz="1350" b="1" dirty="0">
              <a:solidFill>
                <a:srgbClr val="189BC4"/>
              </a:solidFill>
            </a:endParaRPr>
          </a:p>
          <a:p>
            <a:pPr lvl="1">
              <a:buClr>
                <a:srgbClr val="189BC4"/>
              </a:buClr>
              <a:buFont typeface="Symbol" panose="05050102010706020507" pitchFamily="18" charset="2"/>
              <a:buChar char="-"/>
            </a:pPr>
            <a:endParaRPr lang="de-AT" sz="1350" b="1" dirty="0">
              <a:solidFill>
                <a:srgbClr val="189BC4"/>
              </a:solidFill>
            </a:endParaRPr>
          </a:p>
          <a:p>
            <a:pPr>
              <a:buClr>
                <a:srgbClr val="189BC4"/>
              </a:buClr>
            </a:pPr>
            <a:r>
              <a:rPr lang="de-AT" sz="1350" dirty="0">
                <a:solidFill>
                  <a:schemeClr val="accent1"/>
                </a:solidFill>
              </a:rPr>
              <a:t>durchschnittliche Transportentfernung: </a:t>
            </a:r>
            <a:r>
              <a:rPr lang="de-AT" sz="1350" b="1" dirty="0">
                <a:solidFill>
                  <a:srgbClr val="189BC4"/>
                </a:solidFill>
              </a:rPr>
              <a:t>200 km</a:t>
            </a: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31</a:t>
            </a:fld>
            <a:endParaRPr lang="de-AT" dirty="0">
              <a:solidFill>
                <a:prstClr val="white"/>
              </a:solidFill>
              <a:latin typeface="Calibri"/>
            </a:endParaRPr>
          </a:p>
        </p:txBody>
      </p:sp>
      <p:sp>
        <p:nvSpPr>
          <p:cNvPr id="13" name="Rechteck 12"/>
          <p:cNvSpPr/>
          <p:nvPr/>
        </p:nvSpPr>
        <p:spPr>
          <a:xfrm>
            <a:off x="1417406" y="4084601"/>
            <a:ext cx="2119926" cy="184666"/>
          </a:xfrm>
          <a:prstGeom prst="rect">
            <a:avLst/>
          </a:prstGeom>
        </p:spPr>
        <p:txBody>
          <a:bodyPr wrap="square">
            <a:spAutoFit/>
          </a:bodyPr>
          <a:lstStyle/>
          <a:p>
            <a:r>
              <a:rPr lang="de-AT" sz="600" dirty="0">
                <a:solidFill>
                  <a:prstClr val="black"/>
                </a:solidFill>
                <a:latin typeface="Calibri"/>
              </a:rPr>
              <a:t>Quelle: </a:t>
            </a:r>
            <a:r>
              <a:rPr lang="de-AT" sz="600" dirty="0" err="1">
                <a:solidFill>
                  <a:prstClr val="black"/>
                </a:solidFill>
                <a:latin typeface="Calibri"/>
              </a:rPr>
              <a:t>pixabay</a:t>
            </a:r>
            <a:endParaRPr lang="de-AT" sz="600" dirty="0">
              <a:solidFill>
                <a:prstClr val="black"/>
              </a:solidFill>
              <a:latin typeface="Calibri"/>
            </a:endParaRPr>
          </a:p>
        </p:txBody>
      </p:sp>
      <p:sp>
        <p:nvSpPr>
          <p:cNvPr id="9" name="Rechteck 8"/>
          <p:cNvSpPr/>
          <p:nvPr/>
        </p:nvSpPr>
        <p:spPr>
          <a:xfrm>
            <a:off x="1460270" y="2138374"/>
            <a:ext cx="2119926" cy="184666"/>
          </a:xfrm>
          <a:prstGeom prst="rect">
            <a:avLst/>
          </a:prstGeom>
        </p:spPr>
        <p:txBody>
          <a:bodyPr wrap="square">
            <a:spAutoFit/>
          </a:bodyPr>
          <a:lstStyle/>
          <a:p>
            <a:r>
              <a:rPr lang="de-AT" sz="600" dirty="0">
                <a:solidFill>
                  <a:prstClr val="white">
                    <a:lumMod val="85000"/>
                  </a:prstClr>
                </a:solidFill>
                <a:latin typeface="Calibri"/>
              </a:rPr>
              <a:t>Quelle: </a:t>
            </a:r>
            <a:r>
              <a:rPr lang="de-AT" sz="600" dirty="0" err="1">
                <a:solidFill>
                  <a:prstClr val="white">
                    <a:lumMod val="85000"/>
                  </a:prstClr>
                </a:solidFill>
                <a:latin typeface="Calibri"/>
              </a:rPr>
              <a:t>pixabay</a:t>
            </a:r>
            <a:endParaRPr lang="de-AT" sz="600" dirty="0">
              <a:solidFill>
                <a:prstClr val="white">
                  <a:lumMod val="85000"/>
                </a:prstClr>
              </a:solidFill>
              <a:latin typeface="Calibri"/>
            </a:endParaRPr>
          </a:p>
        </p:txBody>
      </p:sp>
    </p:spTree>
    <p:extLst>
      <p:ext uri="{BB962C8B-B14F-4D97-AF65-F5344CB8AC3E}">
        <p14:creationId xmlns:p14="http://schemas.microsoft.com/office/powerpoint/2010/main" val="1880774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err="1">
                <a:solidFill>
                  <a:schemeClr val="accent1"/>
                </a:solidFill>
              </a:rPr>
              <a:t>Wasserstraße</a:t>
            </a:r>
            <a:r>
              <a:rPr lang="en-US" b="1" dirty="0">
                <a:solidFill>
                  <a:schemeClr val="accent1"/>
                </a:solidFill>
              </a:rPr>
              <a:t> </a:t>
            </a:r>
            <a:r>
              <a:rPr lang="en-US" b="1" dirty="0" err="1">
                <a:solidFill>
                  <a:schemeClr val="accent1"/>
                </a:solidFill>
              </a:rPr>
              <a:t>Rhein</a:t>
            </a: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sp>
        <p:nvSpPr>
          <p:cNvPr id="11" name="Textfeld 1"/>
          <p:cNvSpPr txBox="1">
            <a:spLocks noChangeArrowheads="1"/>
          </p:cNvSpPr>
          <p:nvPr/>
        </p:nvSpPr>
        <p:spPr bwMode="auto">
          <a:xfrm>
            <a:off x="4873930" y="6423390"/>
            <a:ext cx="45365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accent1"/>
                </a:solidFill>
                <a:latin typeface="+mn-lt"/>
              </a:rPr>
              <a:t>Quelle: eigene Darstellung, in Anlehnung an </a:t>
            </a:r>
            <a:r>
              <a:rPr lang="en-GB" sz="800" dirty="0">
                <a:solidFill>
                  <a:schemeClr val="accent1"/>
                </a:solidFill>
                <a:latin typeface="+mn-lt"/>
              </a:rPr>
              <a:t>http://www.wwinn.org/the-rhine </a:t>
            </a:r>
            <a:endParaRPr lang="de-DE" sz="800" dirty="0">
              <a:solidFill>
                <a:schemeClr val="accent1"/>
              </a:solidFill>
              <a:latin typeface="+mn-lt"/>
            </a:endParaRPr>
          </a:p>
          <a:p>
            <a:pPr algn="l" eaLnBrk="1" hangingPunct="1"/>
            <a:endParaRPr lang="de-DE" sz="800" dirty="0">
              <a:solidFill>
                <a:schemeClr val="accent1"/>
              </a:solidFill>
              <a:latin typeface="+mn-lt"/>
            </a:endParaRPr>
          </a:p>
        </p:txBody>
      </p:sp>
      <p:graphicFrame>
        <p:nvGraphicFramePr>
          <p:cNvPr id="8" name="Diagramm 7"/>
          <p:cNvGraphicFramePr>
            <a:graphicFrameLocks/>
          </p:cNvGraphicFramePr>
          <p:nvPr>
            <p:extLst>
              <p:ext uri="{D42A27DB-BD31-4B8C-83A1-F6EECF244321}">
                <p14:modId xmlns:p14="http://schemas.microsoft.com/office/powerpoint/2010/main" val="3326496296"/>
              </p:ext>
            </p:extLst>
          </p:nvPr>
        </p:nvGraphicFramePr>
        <p:xfrm>
          <a:off x="4843015" y="1674912"/>
          <a:ext cx="3744416" cy="4722582"/>
        </p:xfrm>
        <a:graphic>
          <a:graphicData uri="http://schemas.openxmlformats.org/drawingml/2006/chart">
            <c:chart xmlns:c="http://schemas.openxmlformats.org/drawingml/2006/chart" xmlns:r="http://schemas.openxmlformats.org/officeDocument/2006/relationships" r:id="rId3"/>
          </a:graphicData>
        </a:graphic>
      </p:graphicFrame>
      <p:sp>
        <p:nvSpPr>
          <p:cNvPr id="9" name="Inhaltsplatzhalter 2"/>
          <p:cNvSpPr txBox="1">
            <a:spLocks/>
          </p:cNvSpPr>
          <p:nvPr/>
        </p:nvSpPr>
        <p:spPr>
          <a:xfrm>
            <a:off x="457200" y="2636912"/>
            <a:ext cx="4124508" cy="470109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42900" lvl="1" indent="-342900">
              <a:buClr>
                <a:srgbClr val="189BC4"/>
              </a:buClr>
            </a:pPr>
            <a:r>
              <a:rPr lang="de-AT" sz="1800" b="1" dirty="0">
                <a:solidFill>
                  <a:srgbClr val="189BC4"/>
                </a:solidFill>
              </a:rPr>
              <a:t>2/3 </a:t>
            </a:r>
            <a:r>
              <a:rPr lang="de-AT" sz="1800" dirty="0">
                <a:solidFill>
                  <a:schemeClr val="accent1"/>
                </a:solidFill>
              </a:rPr>
              <a:t>aller </a:t>
            </a:r>
            <a:r>
              <a:rPr lang="de-AT" sz="1800" b="1" dirty="0">
                <a:solidFill>
                  <a:srgbClr val="189BC4"/>
                </a:solidFill>
              </a:rPr>
              <a:t>Güter</a:t>
            </a:r>
            <a:r>
              <a:rPr lang="de-AT" sz="1800" dirty="0">
                <a:solidFill>
                  <a:schemeClr val="accent1"/>
                </a:solidFill>
              </a:rPr>
              <a:t>, die auf </a:t>
            </a:r>
            <a:r>
              <a:rPr lang="de-AT" sz="1800" b="1" dirty="0">
                <a:solidFill>
                  <a:srgbClr val="189BC4"/>
                </a:solidFill>
              </a:rPr>
              <a:t>Binnenwasserstraßen in Europa </a:t>
            </a:r>
            <a:r>
              <a:rPr lang="de-AT" sz="1800" dirty="0">
                <a:solidFill>
                  <a:schemeClr val="accent1"/>
                </a:solidFill>
              </a:rPr>
              <a:t>transportiert werden, passieren den </a:t>
            </a:r>
            <a:r>
              <a:rPr lang="de-AT" sz="1800" b="1" dirty="0">
                <a:solidFill>
                  <a:srgbClr val="189BC4"/>
                </a:solidFill>
              </a:rPr>
              <a:t>Rhein.</a:t>
            </a:r>
          </a:p>
          <a:p>
            <a:pPr marL="0" indent="0">
              <a:buClr>
                <a:srgbClr val="189BC4"/>
              </a:buClr>
              <a:buNone/>
            </a:pPr>
            <a:endParaRPr lang="de-AT" sz="1800" dirty="0">
              <a:solidFill>
                <a:schemeClr val="accent1"/>
              </a:solidFill>
            </a:endParaRPr>
          </a:p>
          <a:p>
            <a:pPr>
              <a:spcBef>
                <a:spcPts val="600"/>
              </a:spcBef>
              <a:buClr>
                <a:srgbClr val="189BC4"/>
              </a:buClr>
            </a:pPr>
            <a:r>
              <a:rPr lang="de-AT" sz="1800" b="1" dirty="0">
                <a:solidFill>
                  <a:srgbClr val="189BC4"/>
                </a:solidFill>
              </a:rPr>
              <a:t>wichtige Märkte: </a:t>
            </a:r>
          </a:p>
          <a:p>
            <a:pPr lvl="1">
              <a:spcBef>
                <a:spcPts val="600"/>
              </a:spcBef>
              <a:buClr>
                <a:srgbClr val="189BC4"/>
              </a:buClr>
              <a:buFont typeface="Symbol" panose="05050102010706020507" pitchFamily="18" charset="2"/>
              <a:buChar char="-"/>
            </a:pPr>
            <a:r>
              <a:rPr lang="de-AT" sz="1800" dirty="0">
                <a:solidFill>
                  <a:schemeClr val="accent1"/>
                </a:solidFill>
              </a:rPr>
              <a:t>Container</a:t>
            </a:r>
          </a:p>
          <a:p>
            <a:pPr lvl="1">
              <a:spcBef>
                <a:spcPts val="600"/>
              </a:spcBef>
              <a:buClr>
                <a:srgbClr val="189BC4"/>
              </a:buClr>
              <a:buFont typeface="Symbol" panose="05050102010706020507" pitchFamily="18" charset="2"/>
              <a:buChar char="-"/>
            </a:pPr>
            <a:r>
              <a:rPr lang="de-AT" sz="1800" dirty="0">
                <a:solidFill>
                  <a:schemeClr val="accent1"/>
                </a:solidFill>
              </a:rPr>
              <a:t>gewichtsintensive Güter</a:t>
            </a:r>
          </a:p>
          <a:p>
            <a:pPr lvl="1">
              <a:spcBef>
                <a:spcPts val="600"/>
              </a:spcBef>
              <a:buClr>
                <a:srgbClr val="189BC4"/>
              </a:buClr>
              <a:buFont typeface="Symbol" panose="05050102010706020507" pitchFamily="18" charset="2"/>
              <a:buChar char="-"/>
            </a:pPr>
            <a:r>
              <a:rPr lang="de-AT" sz="1800" dirty="0">
                <a:solidFill>
                  <a:schemeClr val="accent1"/>
                </a:solidFill>
              </a:rPr>
              <a:t>Chemikalien</a:t>
            </a:r>
          </a:p>
          <a:p>
            <a:pPr marL="342900" lvl="1" indent="-342900">
              <a:buClr>
                <a:srgbClr val="189BC4"/>
              </a:buClr>
            </a:pPr>
            <a:endParaRPr lang="de-AT" sz="2200" dirty="0">
              <a:solidFill>
                <a:schemeClr val="accent1"/>
              </a:solidFill>
            </a:endParaRPr>
          </a:p>
        </p:txBody>
      </p:sp>
    </p:spTree>
    <p:extLst>
      <p:ext uri="{BB962C8B-B14F-4D97-AF65-F5344CB8AC3E}">
        <p14:creationId xmlns:p14="http://schemas.microsoft.com/office/powerpoint/2010/main" val="3691558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rPr>
              <a:t>Vergleich: Rhein vs. Donau</a:t>
            </a:r>
            <a:br>
              <a:rPr lang="de-AT" dirty="0">
                <a:solidFill>
                  <a:schemeClr val="accent1"/>
                </a:solidFill>
              </a:rPr>
            </a:br>
            <a:r>
              <a:rPr lang="de-AT" sz="2400" dirty="0">
                <a:solidFill>
                  <a:schemeClr val="accent1"/>
                </a:solidFill>
              </a:rPr>
              <a:t>Wasserstraße Rhein</a:t>
            </a:r>
            <a:endParaRPr lang="de-DE" sz="2400" dirty="0">
              <a:solidFill>
                <a:schemeClr val="accent1"/>
              </a:solidFill>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3856990764"/>
              </p:ext>
            </p:extLst>
          </p:nvPr>
        </p:nvGraphicFramePr>
        <p:xfrm>
          <a:off x="457200" y="1746193"/>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a:xfrm>
            <a:off x="7596336" y="6700216"/>
            <a:ext cx="1066800" cy="329184"/>
          </a:xfrm>
        </p:spPr>
        <p:txBody>
          <a:bodyPr/>
          <a:lstStyle/>
          <a:p>
            <a:fld id="{7D34D7BA-8E13-46FE-8871-8877FE7E3568}" type="slidenum">
              <a:rPr lang="de-AT" smtClean="0">
                <a:solidFill>
                  <a:prstClr val="white"/>
                </a:solidFill>
              </a:rPr>
              <a:pPr/>
              <a:t>33</a:t>
            </a:fld>
            <a:endParaRPr lang="de-AT" dirty="0">
              <a:solidFill>
                <a:prstClr val="white"/>
              </a:solidFill>
            </a:endParaRPr>
          </a:p>
        </p:txBody>
      </p:sp>
      <p:cxnSp>
        <p:nvCxnSpPr>
          <p:cNvPr id="8" name="Gerade Verbindung mit Pfeil 7"/>
          <p:cNvCxnSpPr/>
          <p:nvPr/>
        </p:nvCxnSpPr>
        <p:spPr>
          <a:xfrm>
            <a:off x="6732240" y="3387848"/>
            <a:ext cx="432048"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7164288" y="3218571"/>
            <a:ext cx="1979712" cy="338554"/>
          </a:xfrm>
          <a:prstGeom prst="rect">
            <a:avLst/>
          </a:prstGeom>
          <a:noFill/>
        </p:spPr>
        <p:txBody>
          <a:bodyPr wrap="square" rtlCol="0">
            <a:spAutoFit/>
          </a:bodyPr>
          <a:lstStyle/>
          <a:p>
            <a:r>
              <a:rPr lang="de-AT" sz="1600" dirty="0">
                <a:solidFill>
                  <a:schemeClr val="accent1"/>
                </a:solidFill>
                <a:latin typeface="Corbel" panose="020B0503020204020204" pitchFamily="34" charset="0"/>
              </a:rPr>
              <a:t>Donau ist 2,7 x länger</a:t>
            </a:r>
            <a:endParaRPr lang="de-DE" sz="1600" dirty="0">
              <a:solidFill>
                <a:schemeClr val="accent1"/>
              </a:solidFill>
              <a:latin typeface="Corbel" panose="020B0503020204020204" pitchFamily="34" charset="0"/>
            </a:endParaRPr>
          </a:p>
        </p:txBody>
      </p:sp>
      <p:cxnSp>
        <p:nvCxnSpPr>
          <p:cNvPr id="10" name="Gerade Verbindung mit Pfeil 9"/>
          <p:cNvCxnSpPr/>
          <p:nvPr/>
        </p:nvCxnSpPr>
        <p:spPr>
          <a:xfrm>
            <a:off x="1907704" y="4216889"/>
            <a:ext cx="504056"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179512" y="3876370"/>
            <a:ext cx="1800200" cy="830997"/>
          </a:xfrm>
          <a:prstGeom prst="rect">
            <a:avLst/>
          </a:prstGeom>
          <a:noFill/>
        </p:spPr>
        <p:txBody>
          <a:bodyPr wrap="square" rtlCol="0">
            <a:spAutoFit/>
          </a:bodyPr>
          <a:lstStyle/>
          <a:p>
            <a:r>
              <a:rPr lang="de-AT" sz="1600" dirty="0">
                <a:solidFill>
                  <a:schemeClr val="accent1"/>
                </a:solidFill>
                <a:latin typeface="Corbel" panose="020B0503020204020204" pitchFamily="34" charset="0"/>
              </a:rPr>
              <a:t>am Rhein werden 4,8 x mehr Güter transportiert</a:t>
            </a:r>
            <a:endParaRPr lang="de-DE" sz="1600" dirty="0">
              <a:solidFill>
                <a:schemeClr val="accent1"/>
              </a:solidFill>
              <a:latin typeface="Corbel" panose="020B0503020204020204" pitchFamily="34" charset="0"/>
            </a:endParaRPr>
          </a:p>
        </p:txBody>
      </p:sp>
      <p:cxnSp>
        <p:nvCxnSpPr>
          <p:cNvPr id="12" name="Gerade Verbindung mit Pfeil 11"/>
          <p:cNvCxnSpPr/>
          <p:nvPr/>
        </p:nvCxnSpPr>
        <p:spPr>
          <a:xfrm>
            <a:off x="1907704" y="5085184"/>
            <a:ext cx="504056"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179512" y="4770274"/>
            <a:ext cx="1800200" cy="584775"/>
          </a:xfrm>
          <a:prstGeom prst="rect">
            <a:avLst/>
          </a:prstGeom>
          <a:noFill/>
        </p:spPr>
        <p:txBody>
          <a:bodyPr wrap="square" rtlCol="0">
            <a:spAutoFit/>
          </a:bodyPr>
          <a:lstStyle/>
          <a:p>
            <a:r>
              <a:rPr lang="de-AT" sz="1600" dirty="0">
                <a:solidFill>
                  <a:schemeClr val="accent1"/>
                </a:solidFill>
                <a:latin typeface="Corbel" panose="020B0503020204020204" pitchFamily="34" charset="0"/>
              </a:rPr>
              <a:t>Transportleistung ist  1,6 x höher</a:t>
            </a:r>
            <a:endParaRPr lang="de-DE" sz="1600" dirty="0">
              <a:solidFill>
                <a:schemeClr val="accent1"/>
              </a:solidFill>
              <a:latin typeface="Corbel" panose="020B0503020204020204" pitchFamily="34" charset="0"/>
            </a:endParaRPr>
          </a:p>
        </p:txBody>
      </p:sp>
      <p:sp>
        <p:nvSpPr>
          <p:cNvPr id="18" name="Textfeld 1"/>
          <p:cNvSpPr txBox="1">
            <a:spLocks noChangeArrowheads="1"/>
          </p:cNvSpPr>
          <p:nvPr/>
        </p:nvSpPr>
        <p:spPr bwMode="auto">
          <a:xfrm>
            <a:off x="1979712" y="6306354"/>
            <a:ext cx="3957145" cy="21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mn-lt"/>
              </a:rPr>
              <a:t>Quelle: eigene Darstellung, in Anlehnung </a:t>
            </a:r>
            <a:r>
              <a:rPr lang="de-DE" sz="800" dirty="0" err="1">
                <a:solidFill>
                  <a:schemeClr val="accent1"/>
                </a:solidFill>
                <a:latin typeface="+mn-lt"/>
              </a:rPr>
              <a:t>viadonau</a:t>
            </a:r>
            <a:endParaRPr lang="de-DE" sz="800" dirty="0">
              <a:solidFill>
                <a:schemeClr val="accent1"/>
              </a:solidFill>
              <a:latin typeface="+mn-lt"/>
            </a:endParaRPr>
          </a:p>
        </p:txBody>
      </p:sp>
    </p:spTree>
    <p:extLst>
      <p:ext uri="{BB962C8B-B14F-4D97-AF65-F5344CB8AC3E}">
        <p14:creationId xmlns:p14="http://schemas.microsoft.com/office/powerpoint/2010/main" val="3089724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338936" cy="990600"/>
          </a:xfrm>
        </p:spPr>
        <p:txBody>
          <a:bodyPr/>
          <a:lstStyle/>
          <a:p>
            <a:r>
              <a:rPr lang="de-AT" b="1" dirty="0"/>
              <a:t>Exkurs: Hafen Duisburg (</a:t>
            </a:r>
            <a:r>
              <a:rPr lang="de-AT" b="1" dirty="0" err="1"/>
              <a:t>Duisport</a:t>
            </a:r>
            <a:r>
              <a:rPr lang="de-AT" b="1" dirty="0"/>
              <a:t>)</a:t>
            </a:r>
          </a:p>
        </p:txBody>
      </p:sp>
      <p:sp>
        <p:nvSpPr>
          <p:cNvPr id="3" name="Inhaltsplatzhalter 2"/>
          <p:cNvSpPr>
            <a:spLocks noGrp="1"/>
          </p:cNvSpPr>
          <p:nvPr>
            <p:ph idx="1"/>
          </p:nvPr>
        </p:nvSpPr>
        <p:spPr/>
        <p:txBody>
          <a:bodyPr>
            <a:normAutofit/>
          </a:bodyPr>
          <a:lstStyle/>
          <a:p>
            <a:pPr>
              <a:tabLst>
                <a:tab pos="1611313" algn="ctr"/>
                <a:tab pos="5564188" algn="ctr"/>
              </a:tabLst>
            </a:pPr>
            <a:r>
              <a:rPr lang="de-AT" sz="1800" dirty="0">
                <a:solidFill>
                  <a:schemeClr val="accent1"/>
                </a:solidFill>
              </a:rPr>
              <a:t>Der </a:t>
            </a:r>
            <a:r>
              <a:rPr lang="de-AT" sz="1800" dirty="0" err="1">
                <a:solidFill>
                  <a:schemeClr val="accent1"/>
                </a:solidFill>
              </a:rPr>
              <a:t>Duisport</a:t>
            </a:r>
            <a:r>
              <a:rPr lang="de-AT" sz="1800" dirty="0">
                <a:solidFill>
                  <a:schemeClr val="accent1"/>
                </a:solidFill>
              </a:rPr>
              <a:t> liegt am Rhein und ist der </a:t>
            </a:r>
            <a:r>
              <a:rPr lang="de-AT" sz="1800" b="1" dirty="0">
                <a:solidFill>
                  <a:srgbClr val="189BC4"/>
                </a:solidFill>
              </a:rPr>
              <a:t>größte Binnenhafen der Welt</a:t>
            </a:r>
          </a:p>
          <a:p>
            <a:pPr marL="0" indent="0">
              <a:buNone/>
              <a:tabLst>
                <a:tab pos="1611313" algn="ctr"/>
                <a:tab pos="5564188" algn="ctr"/>
              </a:tabLst>
            </a:pPr>
            <a:endParaRPr lang="de-AT" sz="1800" dirty="0">
              <a:solidFill>
                <a:schemeClr val="accent1"/>
              </a:solidFill>
            </a:endParaRPr>
          </a:p>
          <a:p>
            <a:pPr>
              <a:tabLst>
                <a:tab pos="1611313" algn="ctr"/>
                <a:tab pos="5564188" algn="ctr"/>
              </a:tabLst>
            </a:pPr>
            <a:r>
              <a:rPr lang="de-AT" sz="1800" dirty="0">
                <a:solidFill>
                  <a:schemeClr val="accent1"/>
                </a:solidFill>
              </a:rPr>
              <a:t>Pro Jahr werden über </a:t>
            </a:r>
            <a:r>
              <a:rPr lang="de-AT" sz="1800" b="1" dirty="0">
                <a:solidFill>
                  <a:srgbClr val="189BC4"/>
                </a:solidFill>
              </a:rPr>
              <a:t>20.000 Schiffe</a:t>
            </a:r>
            <a:r>
              <a:rPr lang="de-AT" sz="1800" dirty="0">
                <a:solidFill>
                  <a:schemeClr val="accent1"/>
                </a:solidFill>
              </a:rPr>
              <a:t> abgefertigt</a:t>
            </a:r>
          </a:p>
          <a:p>
            <a:pPr>
              <a:tabLst>
                <a:tab pos="1611313" algn="ctr"/>
                <a:tab pos="5564188" algn="ctr"/>
              </a:tabLst>
            </a:pPr>
            <a:endParaRPr lang="de-AT" sz="1800" dirty="0">
              <a:solidFill>
                <a:schemeClr val="accent1"/>
              </a:solidFill>
            </a:endParaRPr>
          </a:p>
          <a:p>
            <a:pPr>
              <a:tabLst>
                <a:tab pos="1611313" algn="ctr"/>
                <a:tab pos="5564188" algn="ctr"/>
              </a:tabLst>
            </a:pPr>
            <a:r>
              <a:rPr lang="de-AT" sz="1800" b="1" dirty="0">
                <a:solidFill>
                  <a:srgbClr val="189BC4"/>
                </a:solidFill>
              </a:rPr>
              <a:t>65,3 </a:t>
            </a:r>
            <a:r>
              <a:rPr lang="de-AT" sz="1800" b="1" dirty="0" err="1">
                <a:solidFill>
                  <a:srgbClr val="189BC4"/>
                </a:solidFill>
              </a:rPr>
              <a:t>mio</a:t>
            </a:r>
            <a:r>
              <a:rPr lang="de-AT" sz="1800" dirty="0" err="1">
                <a:solidFill>
                  <a:schemeClr val="accent1"/>
                </a:solidFill>
              </a:rPr>
              <a:t>.</a:t>
            </a:r>
            <a:r>
              <a:rPr lang="de-AT" sz="1800" dirty="0">
                <a:solidFill>
                  <a:schemeClr val="accent1"/>
                </a:solidFill>
              </a:rPr>
              <a:t> Tonnen Gesamtumschlag 2018</a:t>
            </a:r>
          </a:p>
          <a:p>
            <a:pPr>
              <a:tabLst>
                <a:tab pos="1611313" algn="ctr"/>
                <a:tab pos="5564188" algn="ctr"/>
              </a:tabLst>
            </a:pPr>
            <a:endParaRPr lang="de-AT" sz="1800" dirty="0">
              <a:solidFill>
                <a:schemeClr val="accent1"/>
              </a:solidFill>
            </a:endParaRPr>
          </a:p>
          <a:p>
            <a:pPr>
              <a:tabLst>
                <a:tab pos="1611313" algn="ctr"/>
                <a:tab pos="5564188" algn="ctr"/>
              </a:tabLst>
            </a:pPr>
            <a:r>
              <a:rPr lang="de-AT" sz="1800" dirty="0">
                <a:solidFill>
                  <a:schemeClr val="accent1"/>
                </a:solidFill>
              </a:rPr>
              <a:t>Der Hafen verfügt über </a:t>
            </a:r>
            <a:r>
              <a:rPr lang="de-AT" sz="1800" b="1" dirty="0">
                <a:solidFill>
                  <a:srgbClr val="189BC4"/>
                </a:solidFill>
              </a:rPr>
              <a:t>21 Hafenbecken, 8 Containerterminals mit 21 Containerbrücken</a:t>
            </a:r>
          </a:p>
          <a:p>
            <a:pPr>
              <a:tabLst>
                <a:tab pos="1611313" algn="ctr"/>
                <a:tab pos="5564188" algn="ctr"/>
              </a:tabLst>
            </a:pPr>
            <a:endParaRPr lang="de-AT" sz="1800" dirty="0">
              <a:solidFill>
                <a:schemeClr val="accent1"/>
              </a:solidFill>
            </a:endParaRPr>
          </a:p>
          <a:p>
            <a:pPr>
              <a:tabLst>
                <a:tab pos="1611313" algn="ctr"/>
                <a:tab pos="5564188" algn="ctr"/>
              </a:tabLst>
            </a:pPr>
            <a:r>
              <a:rPr lang="de-AT" sz="1800" b="1" dirty="0">
                <a:solidFill>
                  <a:srgbClr val="189BC4"/>
                </a:solidFill>
              </a:rPr>
              <a:t>47.000</a:t>
            </a:r>
            <a:r>
              <a:rPr lang="de-AT" sz="1800" dirty="0">
                <a:solidFill>
                  <a:schemeClr val="accent1"/>
                </a:solidFill>
              </a:rPr>
              <a:t> direkte und indirekte </a:t>
            </a:r>
            <a:r>
              <a:rPr lang="de-AT" sz="1800" b="1" dirty="0">
                <a:solidFill>
                  <a:srgbClr val="189BC4"/>
                </a:solidFill>
              </a:rPr>
              <a:t>Mitarbeiter</a:t>
            </a:r>
            <a:r>
              <a:rPr lang="de-AT" sz="1800" dirty="0">
                <a:solidFill>
                  <a:schemeClr val="accent1"/>
                </a:solidFill>
              </a:rPr>
              <a:t> in rund 300 Unternehmen um den Hafen</a:t>
            </a:r>
          </a:p>
          <a:p>
            <a:pPr marL="0" indent="0">
              <a:buNone/>
              <a:tabLst>
                <a:tab pos="1611313" algn="ctr"/>
                <a:tab pos="5564188" algn="ctr"/>
              </a:tabLst>
            </a:pPr>
            <a:endParaRPr lang="de-AT" sz="1800" dirty="0">
              <a:solidFill>
                <a:schemeClr val="accent1"/>
              </a:solidFill>
            </a:endParaRPr>
          </a:p>
          <a:p>
            <a:pPr marL="0" indent="0">
              <a:buNone/>
              <a:tabLst>
                <a:tab pos="1611313" algn="ctr"/>
                <a:tab pos="5564188" algn="ctr"/>
              </a:tabLst>
            </a:pPr>
            <a:endParaRPr lang="de-AT" sz="1800" dirty="0">
              <a:solidFill>
                <a:schemeClr val="accent1"/>
              </a:solidFill>
            </a:endParaRPr>
          </a:p>
          <a:p>
            <a:pPr marL="0" indent="0">
              <a:buNone/>
              <a:tabLst>
                <a:tab pos="1611313" algn="ctr"/>
                <a:tab pos="5564188" algn="ctr"/>
              </a:tabLst>
            </a:pPr>
            <a:endParaRPr lang="de-AT" sz="1800" dirty="0">
              <a:solidFill>
                <a:schemeClr val="accent1"/>
              </a:solidFill>
            </a:endParaRPr>
          </a:p>
          <a:p>
            <a:pPr marL="0" indent="0">
              <a:buNone/>
              <a:tabLst>
                <a:tab pos="1611313" algn="ctr"/>
                <a:tab pos="5564188" algn="ctr"/>
              </a:tabLst>
            </a:pPr>
            <a:endParaRPr lang="de-AT" sz="1800" dirty="0">
              <a:solidFill>
                <a:schemeClr val="accent1"/>
              </a:solidFill>
            </a:endParaRPr>
          </a:p>
          <a:p>
            <a:pPr marL="0" indent="0">
              <a:buNone/>
              <a:tabLst>
                <a:tab pos="1611313" algn="ctr"/>
                <a:tab pos="5564188" algn="ctr"/>
              </a:tabLst>
            </a:pPr>
            <a:endParaRPr lang="de-AT" sz="1800" dirty="0">
              <a:solidFill>
                <a:schemeClr val="accent1"/>
              </a:solidFill>
            </a:endParaRPr>
          </a:p>
          <a:p>
            <a:pPr marL="0" indent="0">
              <a:buNone/>
              <a:tabLst>
                <a:tab pos="1611313" algn="ctr"/>
                <a:tab pos="5564188" algn="ctr"/>
              </a:tabLst>
            </a:pPr>
            <a:endParaRPr lang="de-AT" sz="1800" dirty="0">
              <a:solidFill>
                <a:schemeClr val="accent1"/>
              </a:solidFill>
            </a:endParaRPr>
          </a:p>
          <a:p>
            <a:pPr marL="0" indent="0">
              <a:buNone/>
              <a:tabLst>
                <a:tab pos="1611313" algn="ctr"/>
                <a:tab pos="5564188" algn="ctr"/>
              </a:tabLst>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
        <p:nvSpPr>
          <p:cNvPr id="12" name="Textfeld 1"/>
          <p:cNvSpPr txBox="1">
            <a:spLocks noChangeArrowheads="1"/>
          </p:cNvSpPr>
          <p:nvPr/>
        </p:nvSpPr>
        <p:spPr bwMode="auto">
          <a:xfrm>
            <a:off x="4860032" y="6474945"/>
            <a:ext cx="45365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mn-lt"/>
              </a:rPr>
              <a:t>Quelle: via </a:t>
            </a:r>
            <a:r>
              <a:rPr lang="de-DE" sz="800" dirty="0" err="1">
                <a:solidFill>
                  <a:schemeClr val="accent1"/>
                </a:solidFill>
                <a:latin typeface="+mn-lt"/>
              </a:rPr>
              <a:t>donau</a:t>
            </a:r>
            <a:r>
              <a:rPr lang="de-DE" sz="800" dirty="0">
                <a:solidFill>
                  <a:schemeClr val="accent1"/>
                </a:solidFill>
                <a:latin typeface="+mn-lt"/>
              </a:rPr>
              <a:t>, Observatory </a:t>
            </a:r>
            <a:r>
              <a:rPr lang="de-DE" sz="800" dirty="0" err="1">
                <a:solidFill>
                  <a:schemeClr val="accent1"/>
                </a:solidFill>
                <a:latin typeface="+mn-lt"/>
              </a:rPr>
              <a:t>of</a:t>
            </a:r>
            <a:r>
              <a:rPr lang="de-DE" sz="800" dirty="0">
                <a:solidFill>
                  <a:schemeClr val="accent1"/>
                </a:solidFill>
                <a:latin typeface="+mn-lt"/>
              </a:rPr>
              <a:t> European </a:t>
            </a:r>
            <a:r>
              <a:rPr lang="de-DE" sz="800" dirty="0" err="1">
                <a:solidFill>
                  <a:schemeClr val="accent1"/>
                </a:solidFill>
                <a:latin typeface="+mn-lt"/>
              </a:rPr>
              <a:t>inland</a:t>
            </a:r>
            <a:r>
              <a:rPr lang="de-DE" sz="800" dirty="0">
                <a:solidFill>
                  <a:schemeClr val="accent1"/>
                </a:solidFill>
                <a:latin typeface="+mn-lt"/>
              </a:rPr>
              <a:t> </a:t>
            </a:r>
            <a:r>
              <a:rPr lang="de-DE" sz="800" dirty="0" err="1">
                <a:solidFill>
                  <a:schemeClr val="accent1"/>
                </a:solidFill>
                <a:latin typeface="+mn-lt"/>
              </a:rPr>
              <a:t>navigation</a:t>
            </a:r>
            <a:r>
              <a:rPr lang="de-DE" sz="800" dirty="0">
                <a:solidFill>
                  <a:schemeClr val="accent1"/>
                </a:solidFill>
                <a:latin typeface="+mn-lt"/>
              </a:rPr>
              <a:t>, World </a:t>
            </a:r>
            <a:r>
              <a:rPr lang="de-DE" sz="800" dirty="0" err="1">
                <a:solidFill>
                  <a:schemeClr val="accent1"/>
                </a:solidFill>
                <a:latin typeface="+mn-lt"/>
              </a:rPr>
              <a:t>wide</a:t>
            </a:r>
            <a:r>
              <a:rPr lang="de-DE" sz="800" dirty="0">
                <a:solidFill>
                  <a:schemeClr val="accent1"/>
                </a:solidFill>
                <a:latin typeface="+mn-lt"/>
              </a:rPr>
              <a:t> </a:t>
            </a:r>
            <a:r>
              <a:rPr lang="de-DE" sz="800" dirty="0" err="1">
                <a:solidFill>
                  <a:schemeClr val="accent1"/>
                </a:solidFill>
                <a:latin typeface="+mn-lt"/>
              </a:rPr>
              <a:t>inland</a:t>
            </a:r>
            <a:r>
              <a:rPr lang="de-DE" sz="800" dirty="0">
                <a:solidFill>
                  <a:schemeClr val="accent1"/>
                </a:solidFill>
                <a:latin typeface="+mn-lt"/>
              </a:rPr>
              <a:t> </a:t>
            </a:r>
            <a:r>
              <a:rPr lang="de-DE" sz="800" dirty="0" err="1">
                <a:solidFill>
                  <a:schemeClr val="accent1"/>
                </a:solidFill>
                <a:latin typeface="+mn-lt"/>
              </a:rPr>
              <a:t>navigation</a:t>
            </a:r>
            <a:r>
              <a:rPr lang="de-DE" sz="800" dirty="0">
                <a:solidFill>
                  <a:schemeClr val="accent1"/>
                </a:solidFill>
                <a:latin typeface="+mn-lt"/>
              </a:rPr>
              <a:t> </a:t>
            </a:r>
            <a:r>
              <a:rPr lang="de-DE" sz="800" dirty="0" err="1">
                <a:solidFill>
                  <a:schemeClr val="accent1"/>
                </a:solidFill>
                <a:latin typeface="+mn-lt"/>
              </a:rPr>
              <a:t>network</a:t>
            </a:r>
            <a:endParaRPr lang="de-DE" sz="800" dirty="0">
              <a:solidFill>
                <a:schemeClr val="accent1"/>
              </a:solidFill>
              <a:latin typeface="+mn-lt"/>
            </a:endParaRPr>
          </a:p>
          <a:p>
            <a:pPr algn="l" eaLnBrk="1" hangingPunct="1"/>
            <a:endParaRPr lang="de-DE" sz="800" dirty="0">
              <a:solidFill>
                <a:schemeClr val="accent1"/>
              </a:solidFill>
              <a:latin typeface="+mn-lt"/>
            </a:endParaRPr>
          </a:p>
        </p:txBody>
      </p:sp>
    </p:spTree>
    <p:extLst>
      <p:ext uri="{BB962C8B-B14F-4D97-AF65-F5344CB8AC3E}">
        <p14:creationId xmlns:p14="http://schemas.microsoft.com/office/powerpoint/2010/main" val="454892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7394" y="3083304"/>
            <a:ext cx="2645654" cy="1981485"/>
          </a:xfrm>
          <a:prstGeom prst="rect">
            <a:avLst/>
          </a:prstGeom>
        </p:spPr>
      </p:pic>
      <p:sp>
        <p:nvSpPr>
          <p:cNvPr id="2" name="Title 1"/>
          <p:cNvSpPr>
            <a:spLocks noGrp="1"/>
          </p:cNvSpPr>
          <p:nvPr>
            <p:ph type="title"/>
          </p:nvPr>
        </p:nvSpPr>
        <p:spPr/>
        <p:txBody>
          <a:bodyPr/>
          <a:lstStyle/>
          <a:p>
            <a:r>
              <a:rPr lang="de-DE" b="1" dirty="0">
                <a:solidFill>
                  <a:schemeClr val="accent1"/>
                </a:solidFill>
              </a:rPr>
              <a:t>Exkurs: Hafen Rotterdam</a:t>
            </a:r>
            <a:endParaRPr lang="de-AT" dirty="0"/>
          </a:p>
        </p:txBody>
      </p:sp>
      <p:sp>
        <p:nvSpPr>
          <p:cNvPr id="3" name="Content Placeholder 2"/>
          <p:cNvSpPr>
            <a:spLocks noGrp="1"/>
          </p:cNvSpPr>
          <p:nvPr>
            <p:ph idx="1"/>
          </p:nvPr>
        </p:nvSpPr>
        <p:spPr>
          <a:xfrm>
            <a:off x="457200" y="1700808"/>
            <a:ext cx="5698976" cy="4776192"/>
          </a:xfrm>
        </p:spPr>
        <p:txBody>
          <a:bodyPr>
            <a:normAutofit lnSpcReduction="10000"/>
          </a:bodyPr>
          <a:lstStyle/>
          <a:p>
            <a:pPr>
              <a:spcBef>
                <a:spcPts val="1200"/>
              </a:spcBef>
              <a:spcAft>
                <a:spcPts val="1200"/>
              </a:spcAft>
              <a:buClr>
                <a:srgbClr val="189BC4"/>
              </a:buClr>
            </a:pPr>
            <a:r>
              <a:rPr lang="de-AT" sz="1800" b="1" dirty="0">
                <a:solidFill>
                  <a:srgbClr val="189BC4"/>
                </a:solidFill>
              </a:rPr>
              <a:t>Lage</a:t>
            </a:r>
            <a:r>
              <a:rPr lang="de-AT" sz="1800" dirty="0">
                <a:solidFill>
                  <a:schemeClr val="accent1"/>
                </a:solidFill>
              </a:rPr>
              <a:t>: im Rhein-Maas Delta (Rheinmündung, Nordsee)</a:t>
            </a:r>
          </a:p>
          <a:p>
            <a:pPr>
              <a:spcBef>
                <a:spcPts val="1200"/>
              </a:spcBef>
              <a:spcAft>
                <a:spcPts val="1200"/>
              </a:spcAft>
              <a:buClr>
                <a:srgbClr val="189BC4"/>
              </a:buClr>
            </a:pPr>
            <a:r>
              <a:rPr lang="de-AT" sz="1800" dirty="0">
                <a:solidFill>
                  <a:schemeClr val="accent1"/>
                </a:solidFill>
              </a:rPr>
              <a:t>rund </a:t>
            </a:r>
            <a:r>
              <a:rPr lang="de-AT" sz="1800" b="1" dirty="0">
                <a:solidFill>
                  <a:srgbClr val="189BC4"/>
                </a:solidFill>
              </a:rPr>
              <a:t>469,4 Mio. Tonnen </a:t>
            </a:r>
            <a:r>
              <a:rPr lang="de-AT" sz="1800" dirty="0">
                <a:solidFill>
                  <a:schemeClr val="accent1"/>
                </a:solidFill>
              </a:rPr>
              <a:t>Güterumschlag (2019)</a:t>
            </a:r>
          </a:p>
          <a:p>
            <a:pPr>
              <a:spcBef>
                <a:spcPts val="1200"/>
              </a:spcBef>
              <a:spcAft>
                <a:spcPts val="1200"/>
              </a:spcAft>
              <a:buClr>
                <a:srgbClr val="189BC4"/>
              </a:buClr>
            </a:pPr>
            <a:r>
              <a:rPr lang="de-AT" sz="1800" dirty="0">
                <a:solidFill>
                  <a:schemeClr val="accent1"/>
                </a:solidFill>
              </a:rPr>
              <a:t>größter Hochseehafen Europas*</a:t>
            </a:r>
          </a:p>
          <a:p>
            <a:pPr>
              <a:spcBef>
                <a:spcPts val="1200"/>
              </a:spcBef>
              <a:spcAft>
                <a:spcPts val="1200"/>
              </a:spcAft>
              <a:buClr>
                <a:srgbClr val="189BC4"/>
              </a:buClr>
            </a:pPr>
            <a:r>
              <a:rPr lang="de-AT" sz="1800" dirty="0">
                <a:solidFill>
                  <a:schemeClr val="accent1"/>
                </a:solidFill>
              </a:rPr>
              <a:t>unter den Top 10 der weltweit größten Hochseehäfen*</a:t>
            </a:r>
          </a:p>
          <a:p>
            <a:pPr>
              <a:spcBef>
                <a:spcPts val="1200"/>
              </a:spcBef>
              <a:spcAft>
                <a:spcPts val="1200"/>
              </a:spcAft>
              <a:buClr>
                <a:srgbClr val="189BC4"/>
              </a:buClr>
            </a:pPr>
            <a:r>
              <a:rPr lang="de-AT" sz="1800" dirty="0">
                <a:solidFill>
                  <a:schemeClr val="accent1"/>
                </a:solidFill>
              </a:rPr>
              <a:t>rund </a:t>
            </a:r>
            <a:r>
              <a:rPr lang="de-AT" sz="1800" b="1" dirty="0">
                <a:solidFill>
                  <a:srgbClr val="189BC4"/>
                </a:solidFill>
              </a:rPr>
              <a:t>100 km² </a:t>
            </a:r>
            <a:r>
              <a:rPr lang="de-AT" sz="1800" dirty="0">
                <a:solidFill>
                  <a:schemeClr val="accent1"/>
                </a:solidFill>
              </a:rPr>
              <a:t>Hafengebiet (42 km Länge)</a:t>
            </a:r>
          </a:p>
          <a:p>
            <a:pPr>
              <a:spcBef>
                <a:spcPts val="1200"/>
              </a:spcBef>
              <a:spcAft>
                <a:spcPts val="1200"/>
              </a:spcAft>
              <a:buClr>
                <a:srgbClr val="189BC4"/>
              </a:buClr>
            </a:pPr>
            <a:r>
              <a:rPr lang="de-AT" sz="1800" b="1" dirty="0">
                <a:solidFill>
                  <a:srgbClr val="189BC4"/>
                </a:solidFill>
              </a:rPr>
              <a:t>385.500 Arbeitnehmer </a:t>
            </a:r>
            <a:r>
              <a:rPr lang="de-AT" sz="1800" dirty="0">
                <a:solidFill>
                  <a:schemeClr val="accent1"/>
                </a:solidFill>
              </a:rPr>
              <a:t>im </a:t>
            </a:r>
            <a:r>
              <a:rPr lang="de-AT" sz="1800" dirty="0" err="1">
                <a:solidFill>
                  <a:schemeClr val="accent1"/>
                </a:solidFill>
              </a:rPr>
              <a:t>Mainport</a:t>
            </a:r>
            <a:r>
              <a:rPr lang="de-AT" sz="1800" dirty="0">
                <a:solidFill>
                  <a:schemeClr val="accent1"/>
                </a:solidFill>
              </a:rPr>
              <a:t> Rotterdam</a:t>
            </a:r>
          </a:p>
          <a:p>
            <a:pPr>
              <a:spcBef>
                <a:spcPts val="1200"/>
              </a:spcBef>
              <a:spcAft>
                <a:spcPts val="1200"/>
              </a:spcAft>
              <a:buClr>
                <a:srgbClr val="189BC4"/>
              </a:buClr>
            </a:pPr>
            <a:r>
              <a:rPr lang="de-AT" sz="1800" dirty="0">
                <a:solidFill>
                  <a:schemeClr val="accent1"/>
                </a:solidFill>
              </a:rPr>
              <a:t>Fahrrinne 26 m tief (=keine Einschränkungen betreffend Tiefgang)</a:t>
            </a:r>
          </a:p>
          <a:p>
            <a:pPr marL="0" indent="0">
              <a:buNone/>
            </a:pPr>
            <a:endParaRPr lang="de-AT" sz="1600" dirty="0"/>
          </a:p>
          <a:p>
            <a:pPr marL="0" indent="0">
              <a:buNone/>
            </a:pPr>
            <a:r>
              <a:rPr lang="de-AT" sz="1400" dirty="0">
                <a:solidFill>
                  <a:schemeClr val="accent1"/>
                </a:solidFill>
              </a:rPr>
              <a:t>* gemessen an der Gesamtgüterumschlagsmenge</a:t>
            </a:r>
          </a:p>
          <a:p>
            <a:endParaRPr lang="de-AT" sz="20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sp>
        <p:nvSpPr>
          <p:cNvPr id="9" name="Rectangle 4"/>
          <p:cNvSpPr>
            <a:spLocks noChangeArrowheads="1"/>
          </p:cNvSpPr>
          <p:nvPr/>
        </p:nvSpPr>
        <p:spPr bwMode="auto">
          <a:xfrm>
            <a:off x="7868345" y="6434045"/>
            <a:ext cx="130837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a:solidFill>
                  <a:srgbClr val="3C628F"/>
                </a:solidFill>
              </a:rPr>
              <a:t>Quelle: </a:t>
            </a:r>
            <a:r>
              <a:rPr lang="de-DE" sz="800" dirty="0" err="1">
                <a:solidFill>
                  <a:srgbClr val="3C628F"/>
                </a:solidFill>
              </a:rPr>
              <a:t>port</a:t>
            </a:r>
            <a:r>
              <a:rPr lang="de-DE" sz="800" dirty="0">
                <a:solidFill>
                  <a:srgbClr val="3C628F"/>
                </a:solidFill>
              </a:rPr>
              <a:t> </a:t>
            </a:r>
            <a:r>
              <a:rPr lang="de-DE" sz="800" dirty="0" err="1">
                <a:solidFill>
                  <a:srgbClr val="3C628F"/>
                </a:solidFill>
              </a:rPr>
              <a:t>of</a:t>
            </a:r>
            <a:r>
              <a:rPr lang="de-DE" sz="800" dirty="0">
                <a:solidFill>
                  <a:srgbClr val="3C628F"/>
                </a:solidFill>
              </a:rPr>
              <a:t> Rotterdam</a:t>
            </a:r>
          </a:p>
        </p:txBody>
      </p:sp>
      <p:sp>
        <p:nvSpPr>
          <p:cNvPr id="6" name="Textfeld 5"/>
          <p:cNvSpPr txBox="1"/>
          <p:nvPr/>
        </p:nvSpPr>
        <p:spPr>
          <a:xfrm>
            <a:off x="6377394" y="2615310"/>
            <a:ext cx="2981901" cy="462993"/>
          </a:xfrm>
          <a:prstGeom prst="rect">
            <a:avLst/>
          </a:prstGeom>
          <a:noFill/>
        </p:spPr>
        <p:txBody>
          <a:bodyPr wrap="square" rtlCol="0">
            <a:spAutoFit/>
          </a:bodyPr>
          <a:lstStyle/>
          <a:p>
            <a:r>
              <a:rPr lang="de-AT" sz="1200" dirty="0">
                <a:solidFill>
                  <a:schemeClr val="accent1"/>
                </a:solidFill>
                <a:latin typeface="Corbel" panose="020B0503020204020204" pitchFamily="34" charset="0"/>
              </a:rPr>
              <a:t>Weitere Informationen finden Sie unter: </a:t>
            </a:r>
            <a:r>
              <a:rPr lang="de-AT" sz="1200" dirty="0">
                <a:solidFill>
                  <a:schemeClr val="accent1"/>
                </a:solidFill>
                <a:latin typeface="Corbel" panose="020B0503020204020204" pitchFamily="34" charset="0"/>
                <a:hlinkClick r:id="rId4"/>
              </a:rPr>
              <a:t>https://www.portofrotterdam.com/de</a:t>
            </a:r>
            <a:r>
              <a:rPr lang="de-AT" sz="1200" dirty="0">
                <a:solidFill>
                  <a:schemeClr val="accent1"/>
                </a:solidFill>
                <a:latin typeface="Corbel" panose="020B0503020204020204" pitchFamily="34" charset="0"/>
              </a:rPr>
              <a:t> </a:t>
            </a:r>
          </a:p>
        </p:txBody>
      </p:sp>
      <p:sp>
        <p:nvSpPr>
          <p:cNvPr id="12" name="Rectangle 4"/>
          <p:cNvSpPr>
            <a:spLocks noChangeArrowheads="1"/>
          </p:cNvSpPr>
          <p:nvPr/>
        </p:nvSpPr>
        <p:spPr bwMode="auto">
          <a:xfrm>
            <a:off x="6474373" y="3168402"/>
            <a:ext cx="8595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a:solidFill>
                  <a:srgbClr val="3C628F"/>
                </a:solidFill>
              </a:rPr>
              <a:t>Quelle: </a:t>
            </a:r>
            <a:r>
              <a:rPr lang="de-DE" sz="800" dirty="0" err="1">
                <a:solidFill>
                  <a:srgbClr val="3C628F"/>
                </a:solidFill>
              </a:rPr>
              <a:t>pixabay</a:t>
            </a:r>
            <a:endParaRPr lang="de-DE" sz="800" dirty="0">
              <a:solidFill>
                <a:srgbClr val="3C628F"/>
              </a:solidFill>
            </a:endParaRPr>
          </a:p>
        </p:txBody>
      </p:sp>
    </p:spTree>
    <p:extLst>
      <p:ext uri="{BB962C8B-B14F-4D97-AF65-F5344CB8AC3E}">
        <p14:creationId xmlns:p14="http://schemas.microsoft.com/office/powerpoint/2010/main" val="1281882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chemeClr val="accent1"/>
                </a:solidFill>
              </a:rPr>
              <a:t>Quiz</a:t>
            </a:r>
            <a:br>
              <a:rPr lang="de-DE" b="1" dirty="0">
                <a:solidFill>
                  <a:schemeClr val="accent1"/>
                </a:solidFill>
              </a:rPr>
            </a:br>
            <a:r>
              <a:rPr lang="de-DE" sz="2400" dirty="0">
                <a:solidFill>
                  <a:schemeClr val="accent1"/>
                </a:solidFill>
              </a:rPr>
              <a:t>Wasserstraße Rhein</a:t>
            </a:r>
            <a:endParaRPr lang="de-AT" sz="2400" dirty="0">
              <a:solidFill>
                <a:schemeClr val="accent1"/>
              </a:solidFill>
            </a:endParaRPr>
          </a:p>
        </p:txBody>
      </p:sp>
      <p:sp>
        <p:nvSpPr>
          <p:cNvPr id="3" name="Inhaltsplatzhalter 2"/>
          <p:cNvSpPr>
            <a:spLocks noGrp="1"/>
          </p:cNvSpPr>
          <p:nvPr>
            <p:ph idx="1"/>
          </p:nvPr>
        </p:nvSpPr>
        <p:spPr>
          <a:xfrm>
            <a:off x="529208" y="1256928"/>
            <a:ext cx="8229600" cy="4776192"/>
          </a:xfrm>
        </p:spPr>
        <p:txBody>
          <a:bodyPr/>
          <a:lstStyle/>
          <a:p>
            <a:pPr marL="0" indent="0" algn="ctr">
              <a:buNone/>
            </a:pPr>
            <a:endParaRPr lang="de-DE" dirty="0">
              <a:solidFill>
                <a:schemeClr val="accent1"/>
              </a:solidFill>
            </a:endParaRPr>
          </a:p>
          <a:p>
            <a:pPr marL="0" indent="0" algn="ctr">
              <a:buNone/>
            </a:pPr>
            <a:r>
              <a:rPr lang="de-DE" dirty="0">
                <a:solidFill>
                  <a:schemeClr val="accent1"/>
                </a:solidFill>
              </a:rPr>
              <a:t>Wie hoch ist die durchschnittliche Transportentfernung am Rhein?</a:t>
            </a:r>
          </a:p>
          <a:p>
            <a:pPr marL="0" indent="0" algn="ctr">
              <a:buNone/>
            </a:pPr>
            <a:endParaRPr lang="de-DE" dirty="0">
              <a:solidFill>
                <a:schemeClr val="accent1"/>
              </a:solidFill>
            </a:endParaRPr>
          </a:p>
          <a:p>
            <a:pPr marL="1797050" indent="-361950">
              <a:buSzPct val="100000"/>
              <a:buAutoNum type="alphaLcParenR"/>
              <a:tabLst>
                <a:tab pos="4845050" algn="l"/>
              </a:tabLst>
            </a:pPr>
            <a:r>
              <a:rPr lang="de-DE" dirty="0">
                <a:solidFill>
                  <a:schemeClr val="accent1"/>
                </a:solidFill>
              </a:rPr>
              <a:t>100 km	c) 300 km</a:t>
            </a:r>
          </a:p>
          <a:p>
            <a:pPr marL="1797050" indent="-361950">
              <a:buSzPct val="100000"/>
              <a:buAutoNum type="alphaLcParenR"/>
              <a:tabLst>
                <a:tab pos="4845050" algn="l"/>
              </a:tabLst>
            </a:pPr>
            <a:r>
              <a:rPr lang="de-DE" dirty="0">
                <a:solidFill>
                  <a:schemeClr val="accent1"/>
                </a:solidFill>
              </a:rPr>
              <a:t>200 km	d) 400 km</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sp>
        <p:nvSpPr>
          <p:cNvPr id="6" name="Ellipse 5"/>
          <p:cNvSpPr/>
          <p:nvPr/>
        </p:nvSpPr>
        <p:spPr>
          <a:xfrm>
            <a:off x="1902532" y="3395246"/>
            <a:ext cx="1872208"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4005064"/>
            <a:ext cx="8856984" cy="2614436"/>
          </a:xfrm>
          <a:prstGeom prst="rect">
            <a:avLst/>
          </a:prstGeom>
        </p:spPr>
      </p:pic>
      <p:sp>
        <p:nvSpPr>
          <p:cNvPr id="7" name="Rectangle 4"/>
          <p:cNvSpPr>
            <a:spLocks noChangeArrowheads="1"/>
          </p:cNvSpPr>
          <p:nvPr/>
        </p:nvSpPr>
        <p:spPr bwMode="auto">
          <a:xfrm>
            <a:off x="140562" y="4035678"/>
            <a:ext cx="270324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a:solidFill>
                  <a:srgbClr val="3C628F"/>
                </a:solidFill>
              </a:rPr>
              <a:t>Quelle: </a:t>
            </a:r>
            <a:r>
              <a:rPr lang="de-DE" sz="800" dirty="0" err="1">
                <a:solidFill>
                  <a:srgbClr val="3C628F"/>
                </a:solidFill>
              </a:rPr>
              <a:t>pixabay</a:t>
            </a:r>
            <a:endParaRPr lang="de-DE" sz="800" dirty="0">
              <a:solidFill>
                <a:srgbClr val="3C628F"/>
              </a:solidFill>
            </a:endParaRPr>
          </a:p>
        </p:txBody>
      </p:sp>
    </p:spTree>
    <p:extLst>
      <p:ext uri="{BB962C8B-B14F-4D97-AF65-F5344CB8AC3E}">
        <p14:creationId xmlns:p14="http://schemas.microsoft.com/office/powerpoint/2010/main" val="119047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ABC-Liste</a:t>
            </a:r>
            <a:br>
              <a:rPr lang="de-AT" dirty="0">
                <a:solidFill>
                  <a:schemeClr val="accent1"/>
                </a:solidFill>
                <a:latin typeface="Corbel" panose="020B0503020204020204" pitchFamily="34" charset="0"/>
              </a:rPr>
            </a:br>
            <a:r>
              <a:rPr lang="de-AT" dirty="0">
                <a:solidFill>
                  <a:schemeClr val="accent1"/>
                </a:solidFill>
                <a:latin typeface="Corbel" panose="020B0503020204020204" pitchFamily="34" charset="0"/>
              </a:rPr>
              <a:t>Abschlussübung</a:t>
            </a:r>
          </a:p>
        </p:txBody>
      </p:sp>
      <p:sp>
        <p:nvSpPr>
          <p:cNvPr id="3" name="Inhaltsplatzhalter 2"/>
          <p:cNvSpPr>
            <a:spLocks noGrp="1"/>
          </p:cNvSpPr>
          <p:nvPr>
            <p:ph idx="1"/>
          </p:nvPr>
        </p:nvSpPr>
        <p:spPr/>
        <p:txBody>
          <a:bodyPr>
            <a:normAutofit/>
          </a:bodyPr>
          <a:lstStyle/>
          <a:p>
            <a:pPr>
              <a:buClr>
                <a:srgbClr val="189BC4"/>
              </a:buClr>
            </a:pPr>
            <a:r>
              <a:rPr lang="en-US" sz="2000" dirty="0" err="1">
                <a:solidFill>
                  <a:schemeClr val="accent1"/>
                </a:solidFill>
                <a:latin typeface="Corbel" panose="020B0503020204020204" pitchFamily="34" charset="0"/>
              </a:rPr>
              <a:t>Bereite</a:t>
            </a:r>
            <a:r>
              <a:rPr lang="en-US" sz="2000" dirty="0">
                <a:solidFill>
                  <a:schemeClr val="accent1"/>
                </a:solidFill>
                <a:latin typeface="Corbel" panose="020B0503020204020204" pitchFamily="34" charset="0"/>
              </a:rPr>
              <a:t> </a:t>
            </a:r>
            <a:r>
              <a:rPr lang="en-US" sz="2000" dirty="0" err="1">
                <a:solidFill>
                  <a:schemeClr val="accent1"/>
                </a:solidFill>
                <a:latin typeface="Corbel" panose="020B0503020204020204" pitchFamily="34" charset="0"/>
              </a:rPr>
              <a:t>eine</a:t>
            </a:r>
            <a:r>
              <a:rPr lang="en-US" sz="2000" dirty="0">
                <a:solidFill>
                  <a:schemeClr val="accent1"/>
                </a:solidFill>
                <a:latin typeface="Corbel" panose="020B0503020204020204" pitchFamily="34" charset="0"/>
              </a:rPr>
              <a:t> ABC-</a:t>
            </a:r>
            <a:r>
              <a:rPr lang="en-US" sz="2000" dirty="0" err="1">
                <a:solidFill>
                  <a:schemeClr val="accent1"/>
                </a:solidFill>
                <a:latin typeface="Corbel" panose="020B0503020204020204" pitchFamily="34" charset="0"/>
              </a:rPr>
              <a:t>Liste</a:t>
            </a:r>
            <a:r>
              <a:rPr lang="en-US" sz="2000" dirty="0">
                <a:solidFill>
                  <a:schemeClr val="accent1"/>
                </a:solidFill>
                <a:latin typeface="Corbel" panose="020B0503020204020204" pitchFamily="34" charset="0"/>
              </a:rPr>
              <a:t> </a:t>
            </a:r>
            <a:r>
              <a:rPr lang="en-US" sz="2000" dirty="0" err="1">
                <a:solidFill>
                  <a:schemeClr val="accent1"/>
                </a:solidFill>
                <a:latin typeface="Corbel" panose="020B0503020204020204" pitchFamily="34" charset="0"/>
              </a:rPr>
              <a:t>mit</a:t>
            </a:r>
            <a:r>
              <a:rPr lang="en-US" sz="2000" dirty="0">
                <a:solidFill>
                  <a:schemeClr val="accent1"/>
                </a:solidFill>
                <a:latin typeface="Corbel" panose="020B0503020204020204" pitchFamily="34" charset="0"/>
              </a:rPr>
              <a:t> den </a:t>
            </a:r>
            <a:r>
              <a:rPr lang="en-US" sz="2000" dirty="0" err="1">
                <a:solidFill>
                  <a:schemeClr val="accent1"/>
                </a:solidFill>
                <a:latin typeface="Corbel" panose="020B0503020204020204" pitchFamily="34" charset="0"/>
              </a:rPr>
              <a:t>wichtigsten</a:t>
            </a:r>
            <a:r>
              <a:rPr lang="en-US" sz="2000" dirty="0">
                <a:solidFill>
                  <a:schemeClr val="accent1"/>
                </a:solidFill>
                <a:latin typeface="Corbel" panose="020B0503020204020204" pitchFamily="34" charset="0"/>
              </a:rPr>
              <a:t> </a:t>
            </a:r>
            <a:r>
              <a:rPr lang="en-US" sz="2000" dirty="0" err="1">
                <a:solidFill>
                  <a:schemeClr val="accent1"/>
                </a:solidFill>
                <a:latin typeface="Corbel" panose="020B0503020204020204" pitchFamily="34" charset="0"/>
              </a:rPr>
              <a:t>Begriffen</a:t>
            </a:r>
            <a:r>
              <a:rPr lang="en-US" sz="2000" dirty="0">
                <a:solidFill>
                  <a:schemeClr val="accent1"/>
                </a:solidFill>
                <a:latin typeface="Corbel" panose="020B0503020204020204" pitchFamily="34" charset="0"/>
              </a:rPr>
              <a:t> </a:t>
            </a:r>
            <a:r>
              <a:rPr lang="en-US" sz="2000" dirty="0" err="1">
                <a:solidFill>
                  <a:schemeClr val="accent1"/>
                </a:solidFill>
                <a:latin typeface="Corbel" panose="020B0503020204020204" pitchFamily="34" charset="0"/>
              </a:rPr>
              <a:t>zu</a:t>
            </a:r>
            <a:r>
              <a:rPr lang="en-US" sz="2000" dirty="0">
                <a:solidFill>
                  <a:schemeClr val="accent1"/>
                </a:solidFill>
                <a:latin typeface="Corbel" panose="020B0503020204020204" pitchFamily="34" charset="0"/>
              </a:rPr>
              <a:t> </a:t>
            </a:r>
            <a:r>
              <a:rPr lang="en-US" sz="2000" dirty="0" err="1">
                <a:solidFill>
                  <a:schemeClr val="accent1"/>
                </a:solidFill>
                <a:latin typeface="Corbel" panose="020B0503020204020204" pitchFamily="34" charset="0"/>
              </a:rPr>
              <a:t>dem</a:t>
            </a:r>
            <a:r>
              <a:rPr lang="en-US" sz="2000" dirty="0">
                <a:solidFill>
                  <a:schemeClr val="accent1"/>
                </a:solidFill>
                <a:latin typeface="Corbel" panose="020B0503020204020204" pitchFamily="34" charset="0"/>
              </a:rPr>
              <a:t> </a:t>
            </a:r>
            <a:r>
              <a:rPr lang="en-US" sz="2000" dirty="0" err="1">
                <a:solidFill>
                  <a:schemeClr val="accent1"/>
                </a:solidFill>
                <a:latin typeface="Corbel" panose="020B0503020204020204" pitchFamily="34" charset="0"/>
              </a:rPr>
              <a:t>Thema</a:t>
            </a:r>
            <a:r>
              <a:rPr lang="en-US" sz="2000" dirty="0">
                <a:solidFill>
                  <a:schemeClr val="accent1"/>
                </a:solidFill>
                <a:latin typeface="Corbel" panose="020B0503020204020204" pitchFamily="34" charset="0"/>
              </a:rPr>
              <a:t> “</a:t>
            </a:r>
            <a:r>
              <a:rPr lang="en-US" sz="2000" b="1" dirty="0">
                <a:solidFill>
                  <a:srgbClr val="189BC4"/>
                </a:solidFill>
                <a:latin typeface="+mn-lt"/>
              </a:rPr>
              <a:t>Die </a:t>
            </a:r>
            <a:r>
              <a:rPr lang="en-US" sz="2000" b="1" dirty="0" err="1">
                <a:solidFill>
                  <a:srgbClr val="189BC4"/>
                </a:solidFill>
                <a:latin typeface="+mn-lt"/>
              </a:rPr>
              <a:t>internationale</a:t>
            </a:r>
            <a:r>
              <a:rPr lang="en-US" sz="2000" b="1" dirty="0">
                <a:solidFill>
                  <a:srgbClr val="189BC4"/>
                </a:solidFill>
                <a:latin typeface="+mn-lt"/>
              </a:rPr>
              <a:t> </a:t>
            </a:r>
            <a:r>
              <a:rPr lang="en-US" sz="2000" b="1" dirty="0" err="1">
                <a:solidFill>
                  <a:srgbClr val="189BC4"/>
                </a:solidFill>
                <a:latin typeface="+mn-lt"/>
              </a:rPr>
              <a:t>Wasserstraße</a:t>
            </a:r>
            <a:r>
              <a:rPr lang="en-US" sz="2000" b="1" dirty="0">
                <a:solidFill>
                  <a:srgbClr val="189BC4"/>
                </a:solidFill>
                <a:latin typeface="+mn-lt"/>
              </a:rPr>
              <a:t> </a:t>
            </a:r>
            <a:r>
              <a:rPr lang="en-US" sz="2000" b="1" dirty="0" err="1">
                <a:solidFill>
                  <a:srgbClr val="189BC4"/>
                </a:solidFill>
                <a:latin typeface="+mn-lt"/>
              </a:rPr>
              <a:t>Donau</a:t>
            </a:r>
            <a:r>
              <a:rPr lang="en-US" sz="2000" b="1" dirty="0">
                <a:solidFill>
                  <a:srgbClr val="189BC4"/>
                </a:solidFill>
                <a:latin typeface="+mn-lt"/>
              </a:rPr>
              <a:t>” </a:t>
            </a:r>
            <a:r>
              <a:rPr lang="en-US" sz="2000" dirty="0" err="1">
                <a:solidFill>
                  <a:schemeClr val="accent1"/>
                </a:solidFill>
              </a:rPr>
              <a:t>vor</a:t>
            </a:r>
            <a:r>
              <a:rPr lang="en-US" sz="2000" b="1" dirty="0">
                <a:solidFill>
                  <a:srgbClr val="189BC4"/>
                </a:solidFill>
                <a:latin typeface="+mn-lt"/>
              </a:rPr>
              <a:t>.</a:t>
            </a:r>
          </a:p>
          <a:p>
            <a:pPr>
              <a:buClr>
                <a:srgbClr val="189BC4"/>
              </a:buClr>
            </a:pPr>
            <a:endParaRPr lang="en-US" sz="2000" dirty="0">
              <a:solidFill>
                <a:schemeClr val="accent1"/>
              </a:solidFill>
              <a:latin typeface="Corbel" panose="020B0503020204020204" pitchFamily="34" charset="0"/>
            </a:endParaRPr>
          </a:p>
          <a:p>
            <a:pPr>
              <a:buClr>
                <a:srgbClr val="189BC4"/>
              </a:buClr>
            </a:pPr>
            <a:r>
              <a:rPr lang="en-US" sz="2000" dirty="0" err="1">
                <a:solidFill>
                  <a:schemeClr val="accent1"/>
                </a:solidFill>
                <a:latin typeface="Corbel" panose="020B0503020204020204" pitchFamily="34" charset="0"/>
              </a:rPr>
              <a:t>Nimm</a:t>
            </a:r>
            <a:r>
              <a:rPr lang="en-US" sz="2000" dirty="0">
                <a:solidFill>
                  <a:schemeClr val="accent1"/>
                </a:solidFill>
                <a:latin typeface="Corbel" panose="020B0503020204020204" pitchFamily="34" charset="0"/>
              </a:rPr>
              <a:t> </a:t>
            </a:r>
            <a:r>
              <a:rPr lang="en-US" sz="2000" dirty="0" err="1">
                <a:solidFill>
                  <a:schemeClr val="accent1"/>
                </a:solidFill>
                <a:latin typeface="Corbel" panose="020B0503020204020204" pitchFamily="34" charset="0"/>
              </a:rPr>
              <a:t>dazu</a:t>
            </a:r>
            <a:r>
              <a:rPr lang="en-US" sz="2000" dirty="0">
                <a:solidFill>
                  <a:schemeClr val="accent1"/>
                </a:solidFill>
                <a:latin typeface="Corbel" panose="020B0503020204020204" pitchFamily="34" charset="0"/>
              </a:rPr>
              <a:t> </a:t>
            </a:r>
            <a:r>
              <a:rPr lang="en-US" sz="2000" dirty="0" err="1">
                <a:solidFill>
                  <a:schemeClr val="accent1"/>
                </a:solidFill>
                <a:latin typeface="Corbel" panose="020B0503020204020204" pitchFamily="34" charset="0"/>
              </a:rPr>
              <a:t>ein</a:t>
            </a:r>
            <a:r>
              <a:rPr lang="en-US" sz="2000" dirty="0">
                <a:solidFill>
                  <a:schemeClr val="accent1"/>
                </a:solidFill>
                <a:latin typeface="Corbel" panose="020B0503020204020204" pitchFamily="34" charset="0"/>
              </a:rPr>
              <a:t> Blatt </a:t>
            </a:r>
            <a:r>
              <a:rPr lang="en-US" sz="2000" dirty="0" err="1">
                <a:solidFill>
                  <a:schemeClr val="accent1"/>
                </a:solidFill>
                <a:latin typeface="Corbel" panose="020B0503020204020204" pitchFamily="34" charset="0"/>
              </a:rPr>
              <a:t>Papier</a:t>
            </a:r>
            <a:r>
              <a:rPr lang="en-US" sz="2000" dirty="0">
                <a:solidFill>
                  <a:schemeClr val="accent1"/>
                </a:solidFill>
                <a:latin typeface="Corbel" panose="020B0503020204020204" pitchFamily="34" charset="0"/>
              </a:rPr>
              <a:t> und </a:t>
            </a:r>
            <a:r>
              <a:rPr lang="en-US" sz="2000" dirty="0" err="1">
                <a:solidFill>
                  <a:schemeClr val="accent1"/>
                </a:solidFill>
                <a:latin typeface="Corbel" panose="020B0503020204020204" pitchFamily="34" charset="0"/>
              </a:rPr>
              <a:t>schreibe</a:t>
            </a:r>
            <a:r>
              <a:rPr lang="en-US" sz="2000" dirty="0">
                <a:solidFill>
                  <a:schemeClr val="accent1"/>
                </a:solidFill>
                <a:latin typeface="Corbel" panose="020B0503020204020204" pitchFamily="34" charset="0"/>
              </a:rPr>
              <a:t> </a:t>
            </a:r>
            <a:r>
              <a:rPr lang="en-US" sz="2000" dirty="0" err="1">
                <a:solidFill>
                  <a:schemeClr val="accent1"/>
                </a:solidFill>
                <a:latin typeface="Corbel" panose="020B0503020204020204" pitchFamily="34" charset="0"/>
              </a:rPr>
              <a:t>untereinander</a:t>
            </a:r>
            <a:r>
              <a:rPr lang="en-US" sz="2000" dirty="0">
                <a:solidFill>
                  <a:schemeClr val="accent1"/>
                </a:solidFill>
                <a:latin typeface="Corbel" panose="020B0503020204020204" pitchFamily="34" charset="0"/>
              </a:rPr>
              <a:t> das ABC auf.</a:t>
            </a:r>
          </a:p>
          <a:p>
            <a:pPr>
              <a:buClr>
                <a:srgbClr val="189BC4"/>
              </a:buClr>
            </a:pPr>
            <a:endParaRPr lang="en-US" sz="2000"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Im nächsten Schritt schreibe </a:t>
            </a:r>
            <a:r>
              <a:rPr lang="de-AT" sz="2000" b="1" dirty="0">
                <a:solidFill>
                  <a:srgbClr val="189BC4"/>
                </a:solidFill>
                <a:latin typeface="+mn-lt"/>
              </a:rPr>
              <a:t>zu jedem Buchstaben ein Wort </a:t>
            </a:r>
            <a:r>
              <a:rPr lang="de-AT" sz="2000" dirty="0">
                <a:solidFill>
                  <a:schemeClr val="accent1"/>
                </a:solidFill>
                <a:latin typeface="Corbel" panose="020B0503020204020204" pitchFamily="34" charset="0"/>
              </a:rPr>
              <a:t>mit dem jeweiligen Anfangsbuchstaben (z.B. U…Umschlagsanlagen) zum Thema „Die internationale Wasserstraße Donau“ </a:t>
            </a:r>
            <a:endParaRPr lang="en-US" sz="2000" dirty="0">
              <a:solidFill>
                <a:schemeClr val="accent1"/>
              </a:solidFill>
              <a:latin typeface="Corbel" panose="020B0503020204020204" pitchFamily="34" charset="0"/>
            </a:endParaRPr>
          </a:p>
          <a:p>
            <a:pPr>
              <a:buClr>
                <a:srgbClr val="189BC4"/>
              </a:buClr>
            </a:pPr>
            <a:endParaRPr lang="en-US" sz="2000" dirty="0">
              <a:solidFill>
                <a:schemeClr val="accent1"/>
              </a:solidFill>
              <a:latin typeface="Corbel" panose="020B0503020204020204" pitchFamily="34" charset="0"/>
            </a:endParaRPr>
          </a:p>
          <a:p>
            <a:pPr>
              <a:buClr>
                <a:srgbClr val="189BC4"/>
              </a:buClr>
            </a:pPr>
            <a:r>
              <a:rPr lang="en-US" sz="2000" dirty="0">
                <a:solidFill>
                  <a:schemeClr val="accent1"/>
                </a:solidFill>
              </a:rPr>
              <a:t>Das </a:t>
            </a:r>
            <a:r>
              <a:rPr lang="en-US" sz="2000" b="1" dirty="0" err="1">
                <a:solidFill>
                  <a:srgbClr val="189BC4"/>
                </a:solidFill>
                <a:latin typeface="+mn-lt"/>
              </a:rPr>
              <a:t>Ergebnis</a:t>
            </a:r>
            <a:r>
              <a:rPr lang="en-US" sz="2000" b="1" dirty="0">
                <a:solidFill>
                  <a:srgbClr val="189BC4"/>
                </a:solidFill>
                <a:latin typeface="+mn-lt"/>
              </a:rPr>
              <a:t> </a:t>
            </a:r>
            <a:r>
              <a:rPr lang="en-US" sz="2000" b="1" dirty="0" err="1">
                <a:solidFill>
                  <a:srgbClr val="189BC4"/>
                </a:solidFill>
                <a:latin typeface="+mn-lt"/>
              </a:rPr>
              <a:t>ist</a:t>
            </a:r>
            <a:r>
              <a:rPr lang="en-US" sz="2000" b="1" dirty="0">
                <a:solidFill>
                  <a:srgbClr val="189BC4"/>
                </a:solidFill>
                <a:latin typeface="+mn-lt"/>
              </a:rPr>
              <a:t> </a:t>
            </a:r>
            <a:r>
              <a:rPr lang="en-US" sz="2000" b="1" dirty="0" err="1">
                <a:solidFill>
                  <a:srgbClr val="189BC4"/>
                </a:solidFill>
                <a:latin typeface="+mn-lt"/>
              </a:rPr>
              <a:t>eine</a:t>
            </a:r>
            <a:r>
              <a:rPr lang="en-US" sz="2000" b="1" dirty="0">
                <a:solidFill>
                  <a:srgbClr val="189BC4"/>
                </a:solidFill>
                <a:latin typeface="+mn-lt"/>
              </a:rPr>
              <a:t> </a:t>
            </a:r>
            <a:r>
              <a:rPr lang="en-US" sz="2000" b="1" dirty="0" err="1">
                <a:solidFill>
                  <a:srgbClr val="189BC4"/>
                </a:solidFill>
                <a:latin typeface="+mn-lt"/>
              </a:rPr>
              <a:t>Sammlung</a:t>
            </a:r>
            <a:r>
              <a:rPr lang="en-US" sz="2000" b="1" dirty="0">
                <a:solidFill>
                  <a:srgbClr val="189BC4"/>
                </a:solidFill>
                <a:latin typeface="+mn-lt"/>
              </a:rPr>
              <a:t> </a:t>
            </a:r>
            <a:r>
              <a:rPr lang="en-US" sz="2000" b="1" dirty="0" err="1">
                <a:solidFill>
                  <a:srgbClr val="189BC4"/>
                </a:solidFill>
                <a:latin typeface="+mn-lt"/>
              </a:rPr>
              <a:t>mit</a:t>
            </a:r>
            <a:r>
              <a:rPr lang="en-US" sz="2000" b="1" dirty="0">
                <a:solidFill>
                  <a:srgbClr val="189BC4"/>
                </a:solidFill>
                <a:latin typeface="+mn-lt"/>
              </a:rPr>
              <a:t> </a:t>
            </a:r>
            <a:r>
              <a:rPr lang="en-US" sz="2000" b="1" dirty="0" err="1">
                <a:solidFill>
                  <a:srgbClr val="189BC4"/>
                </a:solidFill>
                <a:latin typeface="+mn-lt"/>
              </a:rPr>
              <a:t>allen</a:t>
            </a:r>
            <a:r>
              <a:rPr lang="en-US" sz="2000" b="1" dirty="0">
                <a:solidFill>
                  <a:srgbClr val="189BC4"/>
                </a:solidFill>
                <a:latin typeface="+mn-lt"/>
              </a:rPr>
              <a:t> </a:t>
            </a:r>
            <a:r>
              <a:rPr lang="en-US" sz="2000" b="1" dirty="0" err="1">
                <a:solidFill>
                  <a:srgbClr val="189BC4"/>
                </a:solidFill>
                <a:latin typeface="+mn-lt"/>
              </a:rPr>
              <a:t>wichtigen</a:t>
            </a:r>
            <a:r>
              <a:rPr lang="en-US" sz="2000" b="1" dirty="0">
                <a:solidFill>
                  <a:srgbClr val="189BC4"/>
                </a:solidFill>
                <a:latin typeface="+mn-lt"/>
              </a:rPr>
              <a:t> </a:t>
            </a:r>
            <a:r>
              <a:rPr lang="en-US" sz="2000" b="1" dirty="0" err="1">
                <a:solidFill>
                  <a:srgbClr val="189BC4"/>
                </a:solidFill>
                <a:latin typeface="+mn-lt"/>
              </a:rPr>
              <a:t>Begriffen</a:t>
            </a:r>
            <a:r>
              <a:rPr lang="en-US" sz="2000" b="1" dirty="0">
                <a:solidFill>
                  <a:srgbClr val="189BC4"/>
                </a:solidFill>
                <a:latin typeface="+mn-lt"/>
              </a:rPr>
              <a:t> </a:t>
            </a:r>
            <a:r>
              <a:rPr lang="en-US" sz="2000" dirty="0" err="1">
                <a:solidFill>
                  <a:schemeClr val="accent1"/>
                </a:solidFill>
              </a:rPr>
              <a:t>zum</a:t>
            </a:r>
            <a:r>
              <a:rPr lang="en-US" sz="2000" dirty="0">
                <a:solidFill>
                  <a:schemeClr val="accent1"/>
                </a:solidFill>
              </a:rPr>
              <a:t> </a:t>
            </a:r>
            <a:r>
              <a:rPr lang="en-US" sz="2000" dirty="0" err="1">
                <a:solidFill>
                  <a:schemeClr val="accent1"/>
                </a:solidFill>
              </a:rPr>
              <a:t>Thema</a:t>
            </a:r>
            <a:r>
              <a:rPr lang="en-US" sz="2000" dirty="0">
                <a:solidFill>
                  <a:schemeClr val="accent1"/>
                </a:solidFill>
              </a:rPr>
              <a:t> “Die </a:t>
            </a:r>
            <a:r>
              <a:rPr lang="en-US" sz="2000">
                <a:solidFill>
                  <a:schemeClr val="accent1"/>
                </a:solidFill>
              </a:rPr>
              <a:t>internationale </a:t>
            </a:r>
            <a:r>
              <a:rPr lang="en-US" sz="2000" dirty="0" err="1">
                <a:solidFill>
                  <a:schemeClr val="accent1"/>
                </a:solidFill>
              </a:rPr>
              <a:t>Wasserstraße</a:t>
            </a:r>
            <a:r>
              <a:rPr lang="en-US" sz="2000" dirty="0">
                <a:solidFill>
                  <a:schemeClr val="accent1"/>
                </a:solidFill>
              </a:rPr>
              <a:t> </a:t>
            </a:r>
            <a:r>
              <a:rPr lang="en-US" sz="2000" dirty="0" err="1">
                <a:solidFill>
                  <a:schemeClr val="accent1"/>
                </a:solidFill>
              </a:rPr>
              <a:t>Donau</a:t>
            </a:r>
            <a:r>
              <a:rPr lang="en-US" sz="2000" dirty="0">
                <a:solidFill>
                  <a:schemeClr val="accent1"/>
                </a:solidFill>
              </a:rPr>
              <a:t>”.</a:t>
            </a:r>
            <a:endParaRPr lang="de-AT" sz="20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spTree>
    <p:extLst>
      <p:ext uri="{BB962C8B-B14F-4D97-AF65-F5344CB8AC3E}">
        <p14:creationId xmlns:p14="http://schemas.microsoft.com/office/powerpoint/2010/main" val="3437795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t>4-Felder-Matrix</a:t>
            </a:r>
            <a:br>
              <a:rPr lang="de-AT" dirty="0"/>
            </a:br>
            <a:r>
              <a:rPr lang="de-AT" sz="2400" dirty="0"/>
              <a:t>Abschlussübung</a:t>
            </a:r>
          </a:p>
        </p:txBody>
      </p:sp>
      <p:sp>
        <p:nvSpPr>
          <p:cNvPr id="3" name="Inhaltsplatzhalter 2"/>
          <p:cNvSpPr>
            <a:spLocks noGrp="1"/>
          </p:cNvSpPr>
          <p:nvPr>
            <p:ph idx="1"/>
          </p:nvPr>
        </p:nvSpPr>
        <p:spPr/>
        <p:txBody>
          <a:bodyPr>
            <a:normAutofit lnSpcReduction="10000"/>
          </a:bodyPr>
          <a:lstStyle/>
          <a:p>
            <a:pPr>
              <a:buClr>
                <a:srgbClr val="189BC4"/>
              </a:buClr>
            </a:pPr>
            <a:r>
              <a:rPr lang="de-AT" sz="1800" dirty="0">
                <a:solidFill>
                  <a:schemeClr val="accent1"/>
                </a:solidFill>
              </a:rPr>
              <a:t>Nehmt ein großes Blatt Papier oder ein Plakat und teilt es in </a:t>
            </a:r>
            <a:r>
              <a:rPr lang="de-AT" sz="1800" b="1" dirty="0">
                <a:solidFill>
                  <a:srgbClr val="189BC4"/>
                </a:solidFill>
              </a:rPr>
              <a:t>vier Felder </a:t>
            </a:r>
            <a:r>
              <a:rPr lang="de-AT" sz="1800" dirty="0">
                <a:solidFill>
                  <a:schemeClr val="accent1"/>
                </a:solidFill>
              </a:rPr>
              <a:t>ein.</a:t>
            </a:r>
          </a:p>
          <a:p>
            <a:pPr>
              <a:buClr>
                <a:srgbClr val="189BC4"/>
              </a:buClr>
            </a:pPr>
            <a:r>
              <a:rPr lang="de-AT" sz="1800" dirty="0">
                <a:solidFill>
                  <a:schemeClr val="accent1"/>
                </a:solidFill>
              </a:rPr>
              <a:t>Jedem dieser Felder wird einer der </a:t>
            </a:r>
            <a:r>
              <a:rPr lang="de-AT" sz="1800" b="1" dirty="0">
                <a:solidFill>
                  <a:srgbClr val="189BC4"/>
                </a:solidFill>
              </a:rPr>
              <a:t>Themenblöcke</a:t>
            </a:r>
            <a:r>
              <a:rPr lang="de-AT" sz="1800" dirty="0">
                <a:solidFill>
                  <a:schemeClr val="accent1"/>
                </a:solidFill>
              </a:rPr>
              <a:t> der Präsentation zugewiesen:</a:t>
            </a:r>
          </a:p>
          <a:p>
            <a:pPr lvl="1">
              <a:buClr>
                <a:srgbClr val="189BC4"/>
              </a:buClr>
            </a:pPr>
            <a:r>
              <a:rPr lang="de-AT" sz="1800" dirty="0">
                <a:solidFill>
                  <a:schemeClr val="accent1"/>
                </a:solidFill>
              </a:rPr>
              <a:t>Wasserstraßen in Europa</a:t>
            </a:r>
          </a:p>
          <a:p>
            <a:pPr lvl="1">
              <a:buClr>
                <a:srgbClr val="189BC4"/>
              </a:buClr>
            </a:pPr>
            <a:r>
              <a:rPr lang="de-AT" sz="1800" dirty="0">
                <a:solidFill>
                  <a:schemeClr val="accent1"/>
                </a:solidFill>
              </a:rPr>
              <a:t>Wasserstraße Donau</a:t>
            </a:r>
          </a:p>
          <a:p>
            <a:pPr lvl="1">
              <a:buClr>
                <a:srgbClr val="189BC4"/>
              </a:buClr>
            </a:pPr>
            <a:r>
              <a:rPr lang="de-AT" sz="1800" dirty="0">
                <a:solidFill>
                  <a:schemeClr val="accent1"/>
                </a:solidFill>
              </a:rPr>
              <a:t>Rhein-Main-Donau-Korridor</a:t>
            </a:r>
          </a:p>
          <a:p>
            <a:pPr lvl="1">
              <a:buClr>
                <a:srgbClr val="189BC4"/>
              </a:buClr>
            </a:pPr>
            <a:r>
              <a:rPr lang="de-AT" sz="1800" dirty="0">
                <a:solidFill>
                  <a:schemeClr val="accent1"/>
                </a:solidFill>
              </a:rPr>
              <a:t>Wasserstraße Rhein</a:t>
            </a:r>
          </a:p>
          <a:p>
            <a:pPr>
              <a:buClr>
                <a:srgbClr val="189BC4"/>
              </a:buClr>
            </a:pPr>
            <a:r>
              <a:rPr lang="de-AT" sz="1800" dirty="0">
                <a:solidFill>
                  <a:schemeClr val="accent1"/>
                </a:solidFill>
              </a:rPr>
              <a:t>Schreibt nun zu jedem dieser Themenblöcke alles auf was euch zu dem Thema einfällt. Das können Dinge sein die ihr noch von der Präsentation wisst, die ihr im Unterricht gelernt habt, die ihr wo gelesen habt, etc.</a:t>
            </a:r>
          </a:p>
          <a:p>
            <a:pPr>
              <a:buClr>
                <a:srgbClr val="189BC4"/>
              </a:buClr>
            </a:pPr>
            <a:endParaRPr lang="de-AT" sz="1800" dirty="0">
              <a:solidFill>
                <a:schemeClr val="accent1"/>
              </a:solidFill>
            </a:endParaRPr>
          </a:p>
          <a:p>
            <a:pPr>
              <a:buClr>
                <a:srgbClr val="189BC4"/>
              </a:buClr>
            </a:pPr>
            <a:endParaRPr lang="de-AT" sz="1800" dirty="0">
              <a:solidFill>
                <a:schemeClr val="accent1"/>
              </a:solidFill>
            </a:endParaRPr>
          </a:p>
          <a:p>
            <a:pPr>
              <a:buClr>
                <a:srgbClr val="189BC4"/>
              </a:buClr>
            </a:pPr>
            <a:endParaRPr lang="de-AT" sz="1800" dirty="0">
              <a:solidFill>
                <a:schemeClr val="accent1"/>
              </a:solidFill>
            </a:endParaRPr>
          </a:p>
          <a:p>
            <a:pPr>
              <a:buClr>
                <a:srgbClr val="189BC4"/>
              </a:buClr>
            </a:pPr>
            <a:endParaRPr lang="de-AT" sz="1800" dirty="0">
              <a:solidFill>
                <a:schemeClr val="accent1"/>
              </a:solidFill>
            </a:endParaRPr>
          </a:p>
          <a:p>
            <a:pPr>
              <a:buClr>
                <a:srgbClr val="189BC4"/>
              </a:buClr>
            </a:pPr>
            <a:endParaRPr lang="de-AT" sz="1800" dirty="0">
              <a:solidFill>
                <a:schemeClr val="accent1"/>
              </a:solidFill>
            </a:endParaRPr>
          </a:p>
          <a:p>
            <a:pPr>
              <a:buClr>
                <a:srgbClr val="189BC4"/>
              </a:buClr>
            </a:pPr>
            <a:endParaRPr lang="de-AT" sz="1800" dirty="0">
              <a:solidFill>
                <a:schemeClr val="accent1"/>
              </a:solidFill>
            </a:endParaRPr>
          </a:p>
          <a:p>
            <a:pPr>
              <a:buClr>
                <a:srgbClr val="189BC4"/>
              </a:buClr>
            </a:pPr>
            <a:r>
              <a:rPr lang="de-AT" sz="1800" dirty="0">
                <a:solidFill>
                  <a:schemeClr val="accent1"/>
                </a:solidFill>
              </a:rPr>
              <a:t>Anschließend stellt euren Kolleg*innen eure Ergebnisse vor und diskutiert darüber.</a:t>
            </a:r>
          </a:p>
          <a:p>
            <a:pPr marL="0" indent="0">
              <a:buNone/>
            </a:pP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38</a:t>
            </a:fld>
            <a:endParaRPr lang="de-AT" dirty="0">
              <a:solidFill>
                <a:prstClr val="white"/>
              </a:solidFill>
            </a:endParaRPr>
          </a:p>
        </p:txBody>
      </p:sp>
      <p:grpSp>
        <p:nvGrpSpPr>
          <p:cNvPr id="7" name="Gruppieren 6"/>
          <p:cNvGrpSpPr/>
          <p:nvPr/>
        </p:nvGrpSpPr>
        <p:grpSpPr>
          <a:xfrm>
            <a:off x="3095836" y="4365104"/>
            <a:ext cx="2952328" cy="1656420"/>
            <a:chOff x="3203848" y="4829600"/>
            <a:chExt cx="2952328" cy="1656420"/>
          </a:xfrm>
        </p:grpSpPr>
        <p:sp>
          <p:nvSpPr>
            <p:cNvPr id="6" name="Rechteck 5"/>
            <p:cNvSpPr/>
            <p:nvPr/>
          </p:nvSpPr>
          <p:spPr>
            <a:xfrm>
              <a:off x="3203848" y="4829600"/>
              <a:ext cx="2952328" cy="158417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8" name="Gerader Verbinder 7"/>
            <p:cNvCxnSpPr>
              <a:stCxn id="6" idx="1"/>
              <a:endCxn id="6" idx="3"/>
            </p:cNvCxnSpPr>
            <p:nvPr/>
          </p:nvCxnSpPr>
          <p:spPr>
            <a:xfrm>
              <a:off x="3203848" y="5621688"/>
              <a:ext cx="295232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6" idx="0"/>
            </p:cNvCxnSpPr>
            <p:nvPr/>
          </p:nvCxnSpPr>
          <p:spPr>
            <a:xfrm>
              <a:off x="4680012" y="4829600"/>
              <a:ext cx="0" cy="15661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491880" y="5040978"/>
              <a:ext cx="1080120" cy="369332"/>
            </a:xfrm>
            <a:prstGeom prst="rect">
              <a:avLst/>
            </a:prstGeom>
            <a:noFill/>
          </p:spPr>
          <p:txBody>
            <a:bodyPr wrap="square" rtlCol="0">
              <a:spAutoFit/>
            </a:bodyPr>
            <a:lstStyle/>
            <a:p>
              <a:r>
                <a:rPr lang="de-AT" dirty="0">
                  <a:solidFill>
                    <a:srgbClr val="189BC4"/>
                  </a:solidFill>
                  <a:latin typeface="Corbel" panose="020B0503020204020204" pitchFamily="34" charset="0"/>
                </a:rPr>
                <a:t>Europa?</a:t>
              </a:r>
            </a:p>
          </p:txBody>
        </p:sp>
        <p:sp>
          <p:nvSpPr>
            <p:cNvPr id="13" name="Textfeld 12"/>
            <p:cNvSpPr txBox="1"/>
            <p:nvPr/>
          </p:nvSpPr>
          <p:spPr>
            <a:xfrm>
              <a:off x="3275856" y="5562690"/>
              <a:ext cx="1672952" cy="923330"/>
            </a:xfrm>
            <a:prstGeom prst="rect">
              <a:avLst/>
            </a:prstGeom>
            <a:noFill/>
          </p:spPr>
          <p:txBody>
            <a:bodyPr wrap="square" rtlCol="0">
              <a:spAutoFit/>
            </a:bodyPr>
            <a:lstStyle/>
            <a:p>
              <a:r>
                <a:rPr lang="de-AT" dirty="0">
                  <a:solidFill>
                    <a:srgbClr val="189BC4"/>
                  </a:solidFill>
                  <a:latin typeface="Corbel" panose="020B0503020204020204" pitchFamily="34" charset="0"/>
                </a:rPr>
                <a:t>Rhein-Main-Donau-Korridor?</a:t>
              </a:r>
            </a:p>
          </p:txBody>
        </p:sp>
        <p:sp>
          <p:nvSpPr>
            <p:cNvPr id="15" name="Textfeld 14"/>
            <p:cNvSpPr txBox="1"/>
            <p:nvPr/>
          </p:nvSpPr>
          <p:spPr>
            <a:xfrm>
              <a:off x="4943666" y="5833066"/>
              <a:ext cx="1080120" cy="369332"/>
            </a:xfrm>
            <a:prstGeom prst="rect">
              <a:avLst/>
            </a:prstGeom>
            <a:noFill/>
          </p:spPr>
          <p:txBody>
            <a:bodyPr wrap="square" rtlCol="0">
              <a:spAutoFit/>
            </a:bodyPr>
            <a:lstStyle/>
            <a:p>
              <a:r>
                <a:rPr lang="de-AT" dirty="0">
                  <a:solidFill>
                    <a:srgbClr val="189BC4"/>
                  </a:solidFill>
                  <a:latin typeface="Corbel" panose="020B0503020204020204" pitchFamily="34" charset="0"/>
                </a:rPr>
                <a:t>Rhein?</a:t>
              </a:r>
            </a:p>
          </p:txBody>
        </p:sp>
        <p:sp>
          <p:nvSpPr>
            <p:cNvPr id="16" name="Textfeld 15"/>
            <p:cNvSpPr txBox="1"/>
            <p:nvPr/>
          </p:nvSpPr>
          <p:spPr>
            <a:xfrm>
              <a:off x="4895937" y="5040978"/>
              <a:ext cx="1080120" cy="369332"/>
            </a:xfrm>
            <a:prstGeom prst="rect">
              <a:avLst/>
            </a:prstGeom>
            <a:noFill/>
          </p:spPr>
          <p:txBody>
            <a:bodyPr wrap="square" rtlCol="0">
              <a:spAutoFit/>
            </a:bodyPr>
            <a:lstStyle/>
            <a:p>
              <a:r>
                <a:rPr lang="de-AT" dirty="0">
                  <a:solidFill>
                    <a:srgbClr val="189BC4"/>
                  </a:solidFill>
                  <a:latin typeface="Corbel" panose="020B0503020204020204" pitchFamily="34" charset="0"/>
                </a:rPr>
                <a:t>Donau?</a:t>
              </a:r>
            </a:p>
          </p:txBody>
        </p:sp>
      </p:grpSp>
    </p:spTree>
    <p:extLst>
      <p:ext uri="{BB962C8B-B14F-4D97-AF65-F5344CB8AC3E}">
        <p14:creationId xmlns:p14="http://schemas.microsoft.com/office/powerpoint/2010/main" val="2686150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rPr>
              <a:t>Quellenverzeichnis</a:t>
            </a:r>
            <a:endParaRPr lang="de-DE" b="1" dirty="0">
              <a:solidFill>
                <a:schemeClr val="accent1"/>
              </a:solidFill>
            </a:endParaRPr>
          </a:p>
        </p:txBody>
      </p:sp>
      <p:sp>
        <p:nvSpPr>
          <p:cNvPr id="3" name="Inhaltsplatzhalter 2"/>
          <p:cNvSpPr>
            <a:spLocks noGrp="1"/>
          </p:cNvSpPr>
          <p:nvPr>
            <p:ph idx="1"/>
          </p:nvPr>
        </p:nvSpPr>
        <p:spPr/>
        <p:txBody>
          <a:bodyPr>
            <a:normAutofit fontScale="62500" lnSpcReduction="20000"/>
          </a:bodyPr>
          <a:lstStyle/>
          <a:p>
            <a:endParaRPr lang="de-AT" sz="400" dirty="0">
              <a:solidFill>
                <a:schemeClr val="accent1"/>
              </a:solidFill>
            </a:endParaRPr>
          </a:p>
          <a:p>
            <a:pPr>
              <a:buClr>
                <a:srgbClr val="189BC4"/>
              </a:buClr>
            </a:pPr>
            <a:r>
              <a:rPr lang="de-AT" dirty="0" err="1">
                <a:solidFill>
                  <a:schemeClr val="accent1"/>
                </a:solidFill>
              </a:rPr>
              <a:t>viadonau</a:t>
            </a:r>
            <a:r>
              <a:rPr lang="de-AT" dirty="0">
                <a:solidFill>
                  <a:schemeClr val="accent1"/>
                </a:solidFill>
              </a:rPr>
              <a:t> (2019): Handbuch der Donauschifffahrt </a:t>
            </a:r>
            <a:r>
              <a:rPr lang="de-DE" dirty="0">
                <a:solidFill>
                  <a:schemeClr val="accent1"/>
                </a:solidFill>
              </a:rPr>
              <a:t>, Wien.</a:t>
            </a:r>
          </a:p>
          <a:p>
            <a:pPr marL="466725" indent="-285750"/>
            <a:r>
              <a:rPr lang="de-DE" sz="1600" dirty="0">
                <a:solidFill>
                  <a:schemeClr val="accent1"/>
                </a:solidFill>
              </a:rPr>
              <a:t>Bestellen oder downloaden:  </a:t>
            </a:r>
            <a:r>
              <a:rPr lang="de-DE" sz="1600" dirty="0">
                <a:solidFill>
                  <a:schemeClr val="accent1"/>
                </a:solidFill>
                <a:hlinkClick r:id="rId3"/>
              </a:rPr>
              <a:t>http://www.viadonau.org/newsroom/publikationen/handbuch-der-donauschifffahrt/</a:t>
            </a:r>
            <a:r>
              <a:rPr lang="de-DE" sz="1600" dirty="0">
                <a:solidFill>
                  <a:schemeClr val="accent1"/>
                </a:solidFill>
              </a:rPr>
              <a:t> </a:t>
            </a:r>
            <a:endParaRPr lang="de-DE" dirty="0">
              <a:solidFill>
                <a:schemeClr val="accent1"/>
              </a:solidFill>
            </a:endParaRPr>
          </a:p>
          <a:p>
            <a:pPr>
              <a:buClr>
                <a:srgbClr val="189BC4"/>
              </a:buClr>
            </a:pPr>
            <a:r>
              <a:rPr lang="de-AT" dirty="0" err="1">
                <a:solidFill>
                  <a:schemeClr val="accent1"/>
                </a:solidFill>
              </a:rPr>
              <a:t>viadonau</a:t>
            </a:r>
            <a:r>
              <a:rPr lang="de-AT" dirty="0">
                <a:solidFill>
                  <a:schemeClr val="accent1"/>
                </a:solidFill>
              </a:rPr>
              <a:t> (2021): Jahresbericht Donauschifffahrt in Österreich 2021, Wien.</a:t>
            </a:r>
          </a:p>
          <a:p>
            <a:pPr lvl="1">
              <a:buClr>
                <a:srgbClr val="189BC4"/>
              </a:buClr>
            </a:pPr>
            <a:r>
              <a:rPr lang="de-AT" sz="1600" dirty="0">
                <a:hlinkClick r:id="rId4"/>
              </a:rPr>
              <a:t>viadonau_Jahresbericht_Donauschifffahrt_2021.pdf</a:t>
            </a:r>
            <a:endParaRPr lang="de-AT" sz="1800" dirty="0">
              <a:solidFill>
                <a:schemeClr val="accent1"/>
              </a:solidFill>
            </a:endParaRPr>
          </a:p>
          <a:p>
            <a:pPr>
              <a:buClr>
                <a:srgbClr val="189BC4"/>
              </a:buClr>
            </a:pPr>
            <a:r>
              <a:rPr lang="de-DE" dirty="0" err="1">
                <a:solidFill>
                  <a:schemeClr val="accent1"/>
                </a:solidFill>
              </a:rPr>
              <a:t>viadonau</a:t>
            </a:r>
            <a:r>
              <a:rPr lang="de-DE" dirty="0">
                <a:solidFill>
                  <a:schemeClr val="accent1"/>
                </a:solidFill>
              </a:rPr>
              <a:t>: The Blue Pages. Zugang: </a:t>
            </a:r>
            <a:r>
              <a:rPr lang="de-DE" dirty="0">
                <a:solidFill>
                  <a:schemeClr val="accent1"/>
                </a:solidFill>
                <a:hlinkClick r:id="rId5"/>
              </a:rPr>
              <a:t>http://www.danube-logistics.info/the-blue-pages/</a:t>
            </a:r>
            <a:r>
              <a:rPr lang="de-DE" dirty="0">
                <a:solidFill>
                  <a:schemeClr val="accent1"/>
                </a:solidFill>
              </a:rPr>
              <a:t> </a:t>
            </a:r>
            <a:endParaRPr lang="de-AT" dirty="0">
              <a:solidFill>
                <a:schemeClr val="accent1"/>
              </a:solidFill>
            </a:endParaRPr>
          </a:p>
          <a:p>
            <a:pPr>
              <a:buClr>
                <a:srgbClr val="189BC4"/>
              </a:buClr>
            </a:pPr>
            <a:r>
              <a:rPr lang="de-AT" dirty="0" err="1">
                <a:solidFill>
                  <a:schemeClr val="accent1"/>
                </a:solidFill>
              </a:rPr>
              <a:t>INeS</a:t>
            </a:r>
            <a:r>
              <a:rPr lang="de-AT" dirty="0">
                <a:solidFill>
                  <a:schemeClr val="accent1"/>
                </a:solidFill>
              </a:rPr>
              <a:t> Danube Informationsplattform für den Bereich Intermodale Binnenschifffahrt</a:t>
            </a:r>
          </a:p>
          <a:p>
            <a:pPr marL="523875" indent="-342900"/>
            <a:r>
              <a:rPr lang="de-AT" dirty="0">
                <a:solidFill>
                  <a:schemeClr val="accent1"/>
                </a:solidFill>
              </a:rPr>
              <a:t>Zugang: </a:t>
            </a:r>
            <a:r>
              <a:rPr lang="de-AT" dirty="0">
                <a:solidFill>
                  <a:schemeClr val="accent1"/>
                </a:solidFill>
                <a:hlinkClick r:id="rId6"/>
              </a:rPr>
              <a:t>www.ines-danube.info</a:t>
            </a:r>
            <a:endParaRPr lang="de-AT" dirty="0">
              <a:solidFill>
                <a:schemeClr val="accent1"/>
              </a:solidFill>
            </a:endParaRPr>
          </a:p>
          <a:p>
            <a:r>
              <a:rPr lang="de-DE" dirty="0">
                <a:solidFill>
                  <a:schemeClr val="accent1"/>
                </a:solidFill>
              </a:rPr>
              <a:t>Eurostat (2020): Freight </a:t>
            </a:r>
            <a:r>
              <a:rPr lang="de-DE" dirty="0" err="1">
                <a:solidFill>
                  <a:schemeClr val="accent1"/>
                </a:solidFill>
              </a:rPr>
              <a:t>transport</a:t>
            </a:r>
            <a:r>
              <a:rPr lang="de-DE" dirty="0">
                <a:solidFill>
                  <a:schemeClr val="accent1"/>
                </a:solidFill>
              </a:rPr>
              <a:t> </a:t>
            </a:r>
            <a:r>
              <a:rPr lang="de-DE" dirty="0" err="1">
                <a:solidFill>
                  <a:schemeClr val="accent1"/>
                </a:solidFill>
              </a:rPr>
              <a:t>statistics</a:t>
            </a:r>
            <a:r>
              <a:rPr lang="de-DE" dirty="0">
                <a:solidFill>
                  <a:schemeClr val="accent1"/>
                </a:solidFill>
              </a:rPr>
              <a:t> - modal </a:t>
            </a:r>
            <a:r>
              <a:rPr lang="de-DE" dirty="0" err="1">
                <a:solidFill>
                  <a:schemeClr val="accent1"/>
                </a:solidFill>
              </a:rPr>
              <a:t>split</a:t>
            </a:r>
            <a:r>
              <a:rPr lang="de-DE" dirty="0">
                <a:solidFill>
                  <a:schemeClr val="accent1"/>
                </a:solidFill>
              </a:rPr>
              <a:t>, http://ec.europa.eu/eurostat/statistics-explained/index.php/Freight_transport_statistics_-_modal_split, Abfrage: </a:t>
            </a:r>
            <a:r>
              <a:rPr lang="de-AT" dirty="0">
                <a:solidFill>
                  <a:schemeClr val="accent1"/>
                </a:solidFill>
              </a:rPr>
              <a:t>27.03.2020</a:t>
            </a:r>
          </a:p>
          <a:p>
            <a:r>
              <a:rPr lang="de-DE" dirty="0">
                <a:solidFill>
                  <a:schemeClr val="accent1"/>
                </a:solidFill>
              </a:rPr>
              <a:t>Port </a:t>
            </a:r>
            <a:r>
              <a:rPr lang="de-DE" dirty="0" err="1">
                <a:solidFill>
                  <a:schemeClr val="accent1"/>
                </a:solidFill>
              </a:rPr>
              <a:t>of</a:t>
            </a:r>
            <a:r>
              <a:rPr lang="de-DE" dirty="0">
                <a:solidFill>
                  <a:schemeClr val="accent1"/>
                </a:solidFill>
              </a:rPr>
              <a:t> Rotterdam (): Andere Häfen, </a:t>
            </a:r>
            <a:r>
              <a:rPr lang="de-AT" dirty="0">
                <a:solidFill>
                  <a:schemeClr val="accent1"/>
                </a:solidFill>
                <a:hlinkClick r:id="rId7"/>
              </a:rPr>
              <a:t>https://www.portofrotterdam.com/de/der-hafen/hafen-zahlen-und-fakten/andere-häfen</a:t>
            </a:r>
            <a:r>
              <a:rPr lang="de-AT" dirty="0">
                <a:solidFill>
                  <a:schemeClr val="accent1"/>
                </a:solidFill>
              </a:rPr>
              <a:t>, Abfrage: 27.03.2020</a:t>
            </a:r>
          </a:p>
          <a:p>
            <a:r>
              <a:rPr lang="en-GB" dirty="0">
                <a:solidFill>
                  <a:schemeClr val="accent1"/>
                </a:solidFill>
              </a:rPr>
              <a:t>Central Commission for the navigation of the Rhine (2016): “Inland navigation in Europe market observation – quarterly report 2016/Q1”, </a:t>
            </a:r>
            <a:r>
              <a:rPr lang="en-GB" dirty="0">
                <a:solidFill>
                  <a:schemeClr val="accent1"/>
                </a:solidFill>
                <a:hlinkClick r:id="rId8"/>
              </a:rPr>
              <a:t>http://ccr-zkr.org/files/documents/om/om16_I_en.pdf</a:t>
            </a:r>
            <a:r>
              <a:rPr lang="en-GB" dirty="0">
                <a:solidFill>
                  <a:schemeClr val="accent1"/>
                </a:solidFill>
              </a:rPr>
              <a:t>, </a:t>
            </a:r>
            <a:r>
              <a:rPr lang="en-GB" dirty="0" err="1">
                <a:solidFill>
                  <a:schemeClr val="accent1"/>
                </a:solidFill>
              </a:rPr>
              <a:t>Abfrage</a:t>
            </a:r>
            <a:r>
              <a:rPr lang="en-GB" dirty="0">
                <a:solidFill>
                  <a:schemeClr val="accent1"/>
                </a:solidFill>
              </a:rPr>
              <a:t>: </a:t>
            </a:r>
            <a:r>
              <a:rPr lang="de-AT" dirty="0">
                <a:solidFill>
                  <a:schemeClr val="accent1"/>
                </a:solidFill>
              </a:rPr>
              <a:t>27.03.2020</a:t>
            </a:r>
          </a:p>
          <a:p>
            <a:r>
              <a:rPr lang="en-GB" dirty="0">
                <a:solidFill>
                  <a:schemeClr val="accent1"/>
                </a:solidFill>
              </a:rPr>
              <a:t>World wide inland navigation network (</a:t>
            </a:r>
            <a:r>
              <a:rPr lang="en-GB" dirty="0" err="1">
                <a:solidFill>
                  <a:schemeClr val="accent1"/>
                </a:solidFill>
              </a:rPr>
              <a:t>o.D</a:t>
            </a:r>
            <a:r>
              <a:rPr lang="en-GB" dirty="0">
                <a:solidFill>
                  <a:schemeClr val="accent1"/>
                </a:solidFill>
              </a:rPr>
              <a:t>.): The Rhine, </a:t>
            </a:r>
            <a:r>
              <a:rPr lang="en-GB" dirty="0">
                <a:solidFill>
                  <a:schemeClr val="accent1"/>
                </a:solidFill>
                <a:hlinkClick r:id="rId9"/>
              </a:rPr>
              <a:t>http://www.wwinn.org/the-rhine</a:t>
            </a:r>
            <a:r>
              <a:rPr lang="en-GB" dirty="0">
                <a:solidFill>
                  <a:schemeClr val="accent1"/>
                </a:solidFill>
              </a:rPr>
              <a:t>, </a:t>
            </a:r>
            <a:r>
              <a:rPr lang="en-GB" dirty="0" err="1">
                <a:solidFill>
                  <a:schemeClr val="accent1"/>
                </a:solidFill>
              </a:rPr>
              <a:t>Abfrage</a:t>
            </a:r>
            <a:r>
              <a:rPr lang="en-GB" dirty="0">
                <a:solidFill>
                  <a:schemeClr val="accent1"/>
                </a:solidFill>
              </a:rPr>
              <a:t>: 27.03.2020</a:t>
            </a:r>
          </a:p>
          <a:p>
            <a:r>
              <a:rPr lang="de-AT" dirty="0">
                <a:solidFill>
                  <a:schemeClr val="accent1"/>
                </a:solidFill>
              </a:rPr>
              <a:t>Donaukommission: Die Donaukommission, </a:t>
            </a:r>
            <a:r>
              <a:rPr lang="de-AT" dirty="0">
                <a:solidFill>
                  <a:schemeClr val="accent1"/>
                </a:solidFill>
                <a:hlinkClick r:id="rId10"/>
              </a:rPr>
              <a:t>http://www.danubecommission.org/dc/de/donaukommission/</a:t>
            </a:r>
            <a:r>
              <a:rPr lang="de-AT" dirty="0">
                <a:solidFill>
                  <a:schemeClr val="accent1"/>
                </a:solidFill>
              </a:rPr>
              <a:t>, Abfrage: 27.03.2020</a:t>
            </a:r>
          </a:p>
          <a:p>
            <a:r>
              <a:rPr lang="de-DE" dirty="0">
                <a:solidFill>
                  <a:schemeClr val="accent1"/>
                </a:solidFill>
              </a:rPr>
              <a:t>PLANCO Consulting GmbH/Bundesanstalt für Gewässerkunde (2007): Verkehrswirtschaftlicher und ökologischer Vergleich der Verkehrsträger Straße, Schiene und Wasserstraße. </a:t>
            </a:r>
            <a:endParaRPr lang="de-AT" dirty="0">
              <a:solidFill>
                <a:schemeClr val="accent1"/>
              </a:solidFill>
            </a:endParaRPr>
          </a:p>
          <a:p>
            <a:pPr marL="180975" indent="0">
              <a:buNone/>
            </a:pPr>
            <a:endParaRPr lang="de-AT" sz="16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spTree>
    <p:extLst>
      <p:ext uri="{BB962C8B-B14F-4D97-AF65-F5344CB8AC3E}">
        <p14:creationId xmlns:p14="http://schemas.microsoft.com/office/powerpoint/2010/main" val="1718059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1495" y="4304676"/>
            <a:ext cx="2879453" cy="2009861"/>
          </a:xfrm>
          <a:prstGeom prst="rect">
            <a:avLst/>
          </a:prstGeom>
        </p:spPr>
      </p:pic>
      <p:pic>
        <p:nvPicPr>
          <p:cNvPr id="9" name="Grafik 8"/>
          <p:cNvPicPr>
            <a:picLocks noChangeAspect="1"/>
          </p:cNvPicPr>
          <p:nvPr/>
        </p:nvPicPr>
        <p:blipFill>
          <a:blip r:embed="rId5"/>
          <a:stretch>
            <a:fillRect/>
          </a:stretch>
        </p:blipFill>
        <p:spPr>
          <a:xfrm>
            <a:off x="457304" y="4304676"/>
            <a:ext cx="3142005" cy="2092257"/>
          </a:xfrm>
          <a:prstGeom prst="rect">
            <a:avLst/>
          </a:prstGeom>
        </p:spPr>
      </p:pic>
      <p:pic>
        <p:nvPicPr>
          <p:cNvPr id="8" name="Grafik 7"/>
          <p:cNvPicPr>
            <a:picLocks noChangeAspect="1"/>
          </p:cNvPicPr>
          <p:nvPr/>
        </p:nvPicPr>
        <p:blipFill>
          <a:blip r:embed="rId6"/>
          <a:stretch>
            <a:fillRect/>
          </a:stretch>
        </p:blipFill>
        <p:spPr>
          <a:xfrm>
            <a:off x="457199" y="1750553"/>
            <a:ext cx="3165351" cy="2233579"/>
          </a:xfrm>
          <a:prstGeom prst="rect">
            <a:avLst/>
          </a:prstGeom>
        </p:spPr>
      </p:pic>
      <p:sp>
        <p:nvSpPr>
          <p:cNvPr id="2" name="Titel 1"/>
          <p:cNvSpPr>
            <a:spLocks noGrp="1"/>
          </p:cNvSpPr>
          <p:nvPr>
            <p:ph type="title"/>
          </p:nvPr>
        </p:nvSpPr>
        <p:spPr/>
        <p:txBody>
          <a:bodyPr>
            <a:normAutofit/>
          </a:bodyPr>
          <a:lstStyle/>
          <a:p>
            <a:r>
              <a:rPr lang="de-AT" b="1" dirty="0">
                <a:solidFill>
                  <a:schemeClr val="accent1"/>
                </a:solidFill>
              </a:rPr>
              <a:t>Warm-Up: </a:t>
            </a:r>
            <a:br>
              <a:rPr lang="de-AT" b="1" dirty="0">
                <a:solidFill>
                  <a:schemeClr val="accent1"/>
                </a:solidFill>
              </a:rPr>
            </a:br>
            <a:r>
              <a:rPr lang="de-AT" sz="2400" dirty="0">
                <a:solidFill>
                  <a:schemeClr val="accent1"/>
                </a:solidFill>
              </a:rPr>
              <a:t>Wer nutzt die Wasserstraße?</a:t>
            </a: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10" name="Rectangle 4"/>
          <p:cNvSpPr>
            <a:spLocks noChangeArrowheads="1"/>
          </p:cNvSpPr>
          <p:nvPr/>
        </p:nvSpPr>
        <p:spPr bwMode="auto">
          <a:xfrm>
            <a:off x="5704833" y="6099093"/>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pixabay</a:t>
            </a:r>
            <a:endParaRPr lang="de-DE" sz="800" dirty="0">
              <a:solidFill>
                <a:schemeClr val="bg1"/>
              </a:solidFill>
              <a:latin typeface="Corbel" panose="020B0503020204020204" pitchFamily="34" charset="0"/>
            </a:endParaRPr>
          </a:p>
        </p:txBody>
      </p:sp>
      <p:sp>
        <p:nvSpPr>
          <p:cNvPr id="12" name="Rectangle 4"/>
          <p:cNvSpPr>
            <a:spLocks noChangeArrowheads="1"/>
          </p:cNvSpPr>
          <p:nvPr/>
        </p:nvSpPr>
        <p:spPr bwMode="auto">
          <a:xfrm>
            <a:off x="457200" y="4365105"/>
            <a:ext cx="10502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a:solidFill>
                  <a:schemeClr val="bg1"/>
                </a:solidFill>
                <a:latin typeface="Corbel" panose="020B0503020204020204" pitchFamily="34" charset="0"/>
              </a:rPr>
              <a:t>Quelle: Martin Cejka</a:t>
            </a:r>
          </a:p>
        </p:txBody>
      </p:sp>
      <p:sp>
        <p:nvSpPr>
          <p:cNvPr id="15" name="Rectangle 4"/>
          <p:cNvSpPr>
            <a:spLocks noChangeArrowheads="1"/>
          </p:cNvSpPr>
          <p:nvPr/>
        </p:nvSpPr>
        <p:spPr bwMode="auto">
          <a:xfrm>
            <a:off x="395536" y="1822444"/>
            <a:ext cx="84350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a:solidFill>
                  <a:schemeClr val="bg1">
                    <a:lumMod val="85000"/>
                  </a:schemeClr>
                </a:solidFill>
                <a:latin typeface="Corbel" panose="020B0503020204020204" pitchFamily="34" charset="0"/>
              </a:rPr>
              <a:t>Quelle: Linz AG</a:t>
            </a:r>
          </a:p>
        </p:txBody>
      </p:sp>
      <p:pic>
        <p:nvPicPr>
          <p:cNvPr id="17" name="Grafik 16"/>
          <p:cNvPicPr>
            <a:picLocks noChangeAspect="1"/>
          </p:cNvPicPr>
          <p:nvPr/>
        </p:nvPicPr>
        <p:blipFill rotWithShape="1">
          <a:blip r:embed="rId7" cstate="print">
            <a:extLst>
              <a:ext uri="{28A0092B-C50C-407E-A947-70E740481C1C}">
                <a14:useLocalDpi xmlns:a14="http://schemas.microsoft.com/office/drawing/2010/main" val="0"/>
              </a:ext>
            </a:extLst>
          </a:blip>
          <a:srcRect l="4577" t="2833" r="7122"/>
          <a:stretch/>
        </p:blipFill>
        <p:spPr>
          <a:xfrm>
            <a:off x="5835762" y="1858615"/>
            <a:ext cx="2827373" cy="2067368"/>
          </a:xfrm>
          <a:prstGeom prst="rect">
            <a:avLst/>
          </a:prstGeom>
        </p:spPr>
      </p:pic>
      <p:sp>
        <p:nvSpPr>
          <p:cNvPr id="11" name="Rectangle 4"/>
          <p:cNvSpPr>
            <a:spLocks noChangeArrowheads="1"/>
          </p:cNvSpPr>
          <p:nvPr/>
        </p:nvSpPr>
        <p:spPr bwMode="auto">
          <a:xfrm>
            <a:off x="5775431" y="1841122"/>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a:solidFill>
                  <a:srgbClr val="3C628F"/>
                </a:solidFill>
                <a:latin typeface="Corbel" panose="020B0503020204020204" pitchFamily="34" charset="0"/>
              </a:rPr>
              <a:t>Quelle: via </a:t>
            </a:r>
            <a:r>
              <a:rPr lang="de-DE" sz="800" dirty="0" err="1">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pic>
        <p:nvPicPr>
          <p:cNvPr id="6" name="Grafik 5"/>
          <p:cNvPicPr>
            <a:picLocks noChangeAspect="1"/>
          </p:cNvPicPr>
          <p:nvPr/>
        </p:nvPicPr>
        <p:blipFill>
          <a:blip r:embed="rId8"/>
          <a:stretch>
            <a:fillRect/>
          </a:stretch>
        </p:blipFill>
        <p:spPr>
          <a:xfrm>
            <a:off x="3367755" y="3387716"/>
            <a:ext cx="2748794" cy="1730881"/>
          </a:xfrm>
          <a:prstGeom prst="rect">
            <a:avLst/>
          </a:prstGeom>
        </p:spPr>
      </p:pic>
      <p:sp>
        <p:nvSpPr>
          <p:cNvPr id="21" name="Rectangle 4"/>
          <p:cNvSpPr>
            <a:spLocks noChangeArrowheads="1"/>
          </p:cNvSpPr>
          <p:nvPr/>
        </p:nvSpPr>
        <p:spPr bwMode="auto">
          <a:xfrm>
            <a:off x="3367755" y="3387716"/>
            <a:ext cx="8322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a:solidFill>
                  <a:srgbClr val="3C628F"/>
                </a:solidFill>
                <a:latin typeface="Corbel" panose="020B0503020204020204" pitchFamily="34" charset="0"/>
              </a:rPr>
              <a:t>Quelle: </a:t>
            </a:r>
            <a:r>
              <a:rPr lang="de-DE" sz="800" dirty="0" err="1">
                <a:solidFill>
                  <a:srgbClr val="3C628F"/>
                </a:solidFill>
                <a:latin typeface="Corbel" panose="020B0503020204020204" pitchFamily="34" charset="0"/>
              </a:rPr>
              <a:t>pixabay</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208315630"/>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rPr>
              <a:t>Zusatzinformation</a:t>
            </a:r>
          </a:p>
        </p:txBody>
      </p:sp>
      <p:sp>
        <p:nvSpPr>
          <p:cNvPr id="3" name="Content Placeholder 2"/>
          <p:cNvSpPr>
            <a:spLocks noGrp="1"/>
          </p:cNvSpPr>
          <p:nvPr>
            <p:ph idx="1"/>
          </p:nvPr>
        </p:nvSpPr>
        <p:spPr/>
        <p:txBody>
          <a:bodyPr>
            <a:normAutofit fontScale="92500" lnSpcReduction="10000"/>
          </a:bodyPr>
          <a:lstStyle/>
          <a:p>
            <a:pPr marL="0" indent="0">
              <a:buNone/>
            </a:pPr>
            <a:r>
              <a:rPr lang="de-AT" sz="2000" b="1" dirty="0">
                <a:solidFill>
                  <a:schemeClr val="accent1"/>
                </a:solidFill>
              </a:rPr>
              <a:t>Wir hoffen unser Foliensatz hat Ihren Ansprüchen entsprochen!</a:t>
            </a:r>
          </a:p>
          <a:p>
            <a:pPr marL="0" indent="0">
              <a:buNone/>
            </a:pPr>
            <a:endParaRPr lang="de-AT" sz="2000" b="1" dirty="0">
              <a:solidFill>
                <a:schemeClr val="accent1"/>
              </a:solidFill>
            </a:endParaRPr>
          </a:p>
          <a:p>
            <a:pPr marL="0" indent="0">
              <a:buNone/>
            </a:pPr>
            <a:r>
              <a:rPr lang="de-AT" sz="2000" b="1" dirty="0">
                <a:solidFill>
                  <a:schemeClr val="accent1"/>
                </a:solidFill>
              </a:rPr>
              <a:t>         - Sie können den Foliensatz gerne Ihren Wünschen und Anforderungen entsprechend adaptieren und für Ihren Unterricht/Vorträge verwenden.</a:t>
            </a:r>
          </a:p>
          <a:p>
            <a:pPr marL="0" indent="0">
              <a:buNone/>
            </a:pPr>
            <a:endParaRPr lang="de-AT" sz="2000" b="1" dirty="0">
              <a:solidFill>
                <a:schemeClr val="accent1"/>
              </a:solidFill>
            </a:endParaRPr>
          </a:p>
          <a:p>
            <a:pPr marL="0" indent="0">
              <a:buNone/>
            </a:pPr>
            <a:r>
              <a:rPr lang="de-AT" sz="2000" b="1" dirty="0">
                <a:solidFill>
                  <a:schemeClr val="accent1"/>
                </a:solidFill>
              </a:rPr>
              <a:t>Für Fragen und Rückmeldungen stehen wir jederzeit gerne per Mail unter </a:t>
            </a:r>
          </a:p>
          <a:p>
            <a:pPr marL="0" indent="0">
              <a:buNone/>
            </a:pPr>
            <a:r>
              <a:rPr lang="de-AT" sz="2000" b="1" dirty="0">
                <a:solidFill>
                  <a:schemeClr val="accent1"/>
                </a:solidFill>
                <a:hlinkClick r:id="rId3"/>
              </a:rPr>
              <a:t>rewway@fh-steyr.at</a:t>
            </a:r>
            <a:r>
              <a:rPr lang="de-AT" sz="2000" b="1" dirty="0">
                <a:solidFill>
                  <a:schemeClr val="accent1"/>
                </a:solidFill>
              </a:rPr>
              <a:t> zur Verfügung.</a:t>
            </a:r>
          </a:p>
          <a:p>
            <a:pPr marL="0" indent="0">
              <a:buNone/>
            </a:pPr>
            <a:endParaRPr lang="de-AT" sz="2000" b="1" dirty="0">
              <a:solidFill>
                <a:schemeClr val="accent1"/>
              </a:solidFill>
            </a:endParaRPr>
          </a:p>
          <a:p>
            <a:pPr marL="0" indent="0">
              <a:buNone/>
            </a:pPr>
            <a:r>
              <a:rPr lang="de-AT" sz="2000" b="1" dirty="0">
                <a:solidFill>
                  <a:schemeClr val="accent1"/>
                </a:solidFill>
              </a:rPr>
              <a:t>Weitere Foliensätze finden Sie unter:</a:t>
            </a:r>
          </a:p>
          <a:p>
            <a:pPr marL="0" indent="0">
              <a:buNone/>
            </a:pPr>
            <a:endParaRPr lang="de-AT" sz="400" b="1" dirty="0">
              <a:solidFill>
                <a:schemeClr val="accent1"/>
              </a:solidFill>
            </a:endParaRPr>
          </a:p>
          <a:p>
            <a:pPr marL="0" indent="0">
              <a:buNone/>
            </a:pPr>
            <a:r>
              <a:rPr lang="de-AT" sz="2000" dirty="0">
                <a:solidFill>
                  <a:schemeClr val="accent1"/>
                </a:solidFill>
                <a:hlinkClick r:id="rId4"/>
              </a:rPr>
              <a:t>http://www.rewway.at/de/lehrmittel/pakete/</a:t>
            </a:r>
            <a:r>
              <a:rPr lang="de-AT" sz="2000" dirty="0">
                <a:solidFill>
                  <a:schemeClr val="accent1"/>
                </a:solidFill>
              </a:rPr>
              <a:t> </a:t>
            </a:r>
          </a:p>
          <a:p>
            <a:pPr marL="0" indent="0">
              <a:buNone/>
            </a:pPr>
            <a:endParaRPr lang="de-AT" sz="2000" dirty="0"/>
          </a:p>
          <a:p>
            <a:pPr marL="0" indent="0">
              <a:buNone/>
            </a:pPr>
            <a:r>
              <a:rPr lang="de-AT" sz="2000" b="1" dirty="0">
                <a:solidFill>
                  <a:schemeClr val="accent1"/>
                </a:solidFill>
              </a:rPr>
              <a:t>Haben Sie vielleicht Interesse an einem Transport School Lab, einer Exkursion oder einem Fachvortrag?</a:t>
            </a:r>
          </a:p>
          <a:p>
            <a:pPr marL="0" indent="0">
              <a:buNone/>
            </a:pPr>
            <a:r>
              <a:rPr lang="de-AT" sz="2000" dirty="0">
                <a:solidFill>
                  <a:schemeClr val="accent1"/>
                </a:solidFill>
                <a:hlinkClick r:id="rId5"/>
              </a:rPr>
              <a:t>http://www.rewway.at/de/services/</a:t>
            </a:r>
            <a:r>
              <a:rPr lang="de-AT" sz="2000" dirty="0">
                <a:solidFill>
                  <a:schemeClr val="accent1"/>
                </a:solidFill>
              </a:rPr>
              <a:t> </a:t>
            </a:r>
          </a:p>
        </p:txBody>
      </p:sp>
      <p:sp>
        <p:nvSpPr>
          <p:cNvPr id="5" name="Slide Number Placeholder 4"/>
          <p:cNvSpPr>
            <a:spLocks noGrp="1"/>
          </p:cNvSpPr>
          <p:nvPr>
            <p:ph type="sldNum" sz="quarter" idx="12"/>
          </p:nvPr>
        </p:nvSpPr>
        <p:spPr/>
        <p:txBody>
          <a:bodyPr/>
          <a:lstStyle/>
          <a:p>
            <a:fld id="{7D34D7BA-8E13-46FE-8871-8877FE7E3568}" type="slidenum">
              <a:rPr lang="de-AT" smtClean="0"/>
              <a:t>40</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15660"/>
            <a:ext cx="432048" cy="432048"/>
          </a:xfrm>
          <a:prstGeom prst="rect">
            <a:avLst/>
          </a:prstGeom>
        </p:spPr>
      </p:pic>
    </p:spTree>
    <p:extLst>
      <p:ext uri="{BB962C8B-B14F-4D97-AF65-F5344CB8AC3E}">
        <p14:creationId xmlns:p14="http://schemas.microsoft.com/office/powerpoint/2010/main" val="4090990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1425671" y="1715074"/>
            <a:ext cx="6602273" cy="4168690"/>
          </a:xfrm>
          <a:prstGeom prst="rect">
            <a:avLst/>
          </a:prstGeom>
        </p:spPr>
      </p:pic>
      <p:sp>
        <p:nvSpPr>
          <p:cNvPr id="2" name="Title 1"/>
          <p:cNvSpPr>
            <a:spLocks noGrp="1"/>
          </p:cNvSpPr>
          <p:nvPr>
            <p:ph type="title"/>
          </p:nvPr>
        </p:nvSpPr>
        <p:spPr/>
        <p:txBody>
          <a:bodyPr>
            <a:normAutofit/>
          </a:bodyPr>
          <a:lstStyle/>
          <a:p>
            <a:r>
              <a:rPr lang="en-GB" b="1" dirty="0">
                <a:solidFill>
                  <a:schemeClr val="accent1"/>
                </a:solidFill>
              </a:rPr>
              <a:t>Warm-Up: </a:t>
            </a:r>
            <a:br>
              <a:rPr lang="en-GB" b="1" dirty="0">
                <a:solidFill>
                  <a:schemeClr val="accent1"/>
                </a:solidFill>
              </a:rPr>
            </a:br>
            <a:r>
              <a:rPr lang="de-AT" sz="2400" dirty="0">
                <a:solidFill>
                  <a:schemeClr val="accent1"/>
                </a:solidFill>
              </a:rPr>
              <a:t>Die internationale Wasserstraße Donau</a:t>
            </a:r>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sp>
        <p:nvSpPr>
          <p:cNvPr id="7" name="Textfeld 6"/>
          <p:cNvSpPr txBox="1"/>
          <p:nvPr/>
        </p:nvSpPr>
        <p:spPr>
          <a:xfrm>
            <a:off x="827584" y="5918271"/>
            <a:ext cx="3598792" cy="369332"/>
          </a:xfrm>
          <a:prstGeom prst="rect">
            <a:avLst/>
          </a:prstGeom>
          <a:noFill/>
        </p:spPr>
        <p:txBody>
          <a:bodyPr wrap="square" rtlCol="0">
            <a:spAutoFit/>
          </a:bodyPr>
          <a:lstStyle/>
          <a:p>
            <a:r>
              <a:rPr lang="de-AT" spc="-100" dirty="0">
                <a:solidFill>
                  <a:srgbClr val="3C628F"/>
                </a:solidFill>
                <a:latin typeface="Corbel" panose="020B0503020204020204" pitchFamily="34" charset="0"/>
                <a:ea typeface="+mj-ea"/>
                <a:cs typeface="+mj-cs"/>
              </a:rPr>
              <a:t>Wie viele Anrainerstaaten hat die Donau</a:t>
            </a:r>
            <a:r>
              <a:rPr lang="en-US" spc="-100" dirty="0">
                <a:solidFill>
                  <a:srgbClr val="3C628F"/>
                </a:solidFill>
                <a:latin typeface="Corbel" panose="020B0503020204020204" pitchFamily="34" charset="0"/>
                <a:ea typeface="+mj-ea"/>
                <a:cs typeface="+mj-cs"/>
              </a:rPr>
              <a:t>? </a:t>
            </a:r>
          </a:p>
        </p:txBody>
      </p:sp>
      <p:sp>
        <p:nvSpPr>
          <p:cNvPr id="8" name="Textfeld 7"/>
          <p:cNvSpPr txBox="1"/>
          <p:nvPr/>
        </p:nvSpPr>
        <p:spPr>
          <a:xfrm>
            <a:off x="4067944" y="5892451"/>
            <a:ext cx="3960000" cy="646331"/>
          </a:xfrm>
          <a:prstGeom prst="rect">
            <a:avLst/>
          </a:prstGeom>
          <a:noFill/>
        </p:spPr>
        <p:txBody>
          <a:bodyPr wrap="square" rtlCol="0">
            <a:spAutoFit/>
          </a:bodyPr>
          <a:lstStyle/>
          <a:p>
            <a:pPr algn="r"/>
            <a:r>
              <a:rPr lang="de-AT" spc="-100" dirty="0">
                <a:solidFill>
                  <a:srgbClr val="3C628F"/>
                </a:solidFill>
                <a:latin typeface="Corbel" panose="020B0503020204020204" pitchFamily="34" charset="0"/>
                <a:ea typeface="+mj-ea"/>
                <a:cs typeface="+mj-cs"/>
              </a:rPr>
              <a:t>Warum ist die Donau wichtig für die österreichische Wirtschaft</a:t>
            </a:r>
            <a:r>
              <a:rPr lang="en-US" spc="-100" dirty="0">
                <a:solidFill>
                  <a:srgbClr val="3C628F"/>
                </a:solidFill>
                <a:latin typeface="Corbel" panose="020B0503020204020204" pitchFamily="34" charset="0"/>
                <a:ea typeface="+mj-ea"/>
                <a:cs typeface="+mj-cs"/>
              </a:rPr>
              <a:t>? </a:t>
            </a:r>
          </a:p>
        </p:txBody>
      </p:sp>
      <p:sp>
        <p:nvSpPr>
          <p:cNvPr id="9" name="Rectangle 4"/>
          <p:cNvSpPr>
            <a:spLocks noChangeArrowheads="1"/>
          </p:cNvSpPr>
          <p:nvPr/>
        </p:nvSpPr>
        <p:spPr bwMode="auto">
          <a:xfrm>
            <a:off x="1442411" y="1772816"/>
            <a:ext cx="96853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a:solidFill>
                  <a:schemeClr val="bg1"/>
                </a:solidFill>
                <a:latin typeface="Corbel" panose="020B0503020204020204" pitchFamily="34" charset="0"/>
              </a:rPr>
              <a:t>Quelle: INTERACT</a:t>
            </a:r>
          </a:p>
        </p:txBody>
      </p:sp>
    </p:spTree>
    <p:extLst>
      <p:ext uri="{BB962C8B-B14F-4D97-AF65-F5344CB8AC3E}">
        <p14:creationId xmlns:p14="http://schemas.microsoft.com/office/powerpoint/2010/main" val="235920339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rPr>
              <a:t>Die internationale Wasserstraße Donau</a:t>
            </a: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2687653824"/>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6</a:t>
            </a:fld>
            <a:endParaRPr lang="de-DE" dirty="0">
              <a:solidFill>
                <a:prstClr val="white"/>
              </a:solidFill>
            </a:endParaRPr>
          </a:p>
        </p:txBody>
      </p:sp>
    </p:spTree>
    <p:extLst>
      <p:ext uri="{BB962C8B-B14F-4D97-AF65-F5344CB8AC3E}">
        <p14:creationId xmlns:p14="http://schemas.microsoft.com/office/powerpoint/2010/main" val="141756849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Grafik 12"/>
          <p:cNvPicPr>
            <a:picLocks noChangeAspect="1"/>
          </p:cNvPicPr>
          <p:nvPr/>
        </p:nvPicPr>
        <p:blipFill>
          <a:blip r:embed="rId4"/>
          <a:stretch>
            <a:fillRect/>
          </a:stretch>
        </p:blipFill>
        <p:spPr>
          <a:xfrm>
            <a:off x="-20898" y="4442146"/>
            <a:ext cx="3065796" cy="1795165"/>
          </a:xfrm>
          <a:prstGeom prst="rect">
            <a:avLst/>
          </a:prstGeom>
        </p:spPr>
      </p:pic>
      <p:pic>
        <p:nvPicPr>
          <p:cNvPr id="4" name="Grafik 3"/>
          <p:cNvPicPr>
            <a:picLocks noChangeAspect="1"/>
          </p:cNvPicPr>
          <p:nvPr/>
        </p:nvPicPr>
        <p:blipFill>
          <a:blip r:embed="rId5"/>
          <a:stretch>
            <a:fillRect/>
          </a:stretch>
        </p:blipFill>
        <p:spPr>
          <a:xfrm>
            <a:off x="0" y="1922318"/>
            <a:ext cx="3024000" cy="1992774"/>
          </a:xfrm>
          <a:prstGeom prst="rect">
            <a:avLst/>
          </a:prstGeom>
        </p:spPr>
      </p:pic>
      <p:sp>
        <p:nvSpPr>
          <p:cNvPr id="2" name="Titel 1"/>
          <p:cNvSpPr>
            <a:spLocks noGrp="1"/>
          </p:cNvSpPr>
          <p:nvPr>
            <p:ph type="title"/>
          </p:nvPr>
        </p:nvSpPr>
        <p:spPr/>
        <p:txBody>
          <a:bodyPr/>
          <a:lstStyle/>
          <a:p>
            <a:r>
              <a:rPr lang="de-AT" b="1" dirty="0"/>
              <a:t>Nutzung der Wasserstraße</a:t>
            </a:r>
            <a:br>
              <a:rPr lang="de-AT" dirty="0"/>
            </a:br>
            <a:r>
              <a:rPr lang="de-AT" sz="2400" dirty="0"/>
              <a:t>Wasserstraßen in Europa</a:t>
            </a:r>
          </a:p>
        </p:txBody>
      </p:sp>
      <p:sp>
        <p:nvSpPr>
          <p:cNvPr id="3" name="Inhaltsplatzhalter 2"/>
          <p:cNvSpPr>
            <a:spLocks noGrp="1"/>
          </p:cNvSpPr>
          <p:nvPr>
            <p:ph idx="1"/>
          </p:nvPr>
        </p:nvSpPr>
        <p:spPr>
          <a:xfrm>
            <a:off x="3385525" y="1766450"/>
            <a:ext cx="5078221" cy="4776192"/>
          </a:xfrm>
        </p:spPr>
        <p:txBody>
          <a:bodyPr>
            <a:normAutofit lnSpcReduction="10000"/>
          </a:bodyPr>
          <a:lstStyle/>
          <a:p>
            <a:pPr>
              <a:spcBef>
                <a:spcPts val="1200"/>
              </a:spcBef>
              <a:spcAft>
                <a:spcPts val="600"/>
              </a:spcAft>
              <a:buClr>
                <a:srgbClr val="189BC4"/>
              </a:buClr>
            </a:pPr>
            <a:r>
              <a:rPr lang="de-AT" sz="1800" dirty="0">
                <a:solidFill>
                  <a:schemeClr val="accent1"/>
                </a:solidFill>
              </a:rPr>
              <a:t>Güterschifffahrt</a:t>
            </a:r>
          </a:p>
          <a:p>
            <a:pPr>
              <a:spcBef>
                <a:spcPts val="1200"/>
              </a:spcBef>
              <a:spcAft>
                <a:spcPts val="600"/>
              </a:spcAft>
              <a:buClr>
                <a:srgbClr val="189BC4"/>
              </a:buClr>
            </a:pPr>
            <a:r>
              <a:rPr lang="de-AT" sz="1800" dirty="0">
                <a:solidFill>
                  <a:schemeClr val="accent1"/>
                </a:solidFill>
              </a:rPr>
              <a:t>Personenschifffahrt</a:t>
            </a:r>
          </a:p>
          <a:p>
            <a:pPr>
              <a:spcBef>
                <a:spcPts val="1200"/>
              </a:spcBef>
              <a:spcAft>
                <a:spcPts val="600"/>
              </a:spcAft>
              <a:buClr>
                <a:srgbClr val="189BC4"/>
              </a:buClr>
            </a:pPr>
            <a:r>
              <a:rPr lang="de-AT" sz="1800" dirty="0">
                <a:solidFill>
                  <a:schemeClr val="accent1"/>
                </a:solidFill>
              </a:rPr>
              <a:t>Hochwasserabfuhr</a:t>
            </a:r>
          </a:p>
          <a:p>
            <a:pPr>
              <a:spcBef>
                <a:spcPts val="1200"/>
              </a:spcBef>
              <a:spcAft>
                <a:spcPts val="600"/>
              </a:spcAft>
              <a:buClr>
                <a:srgbClr val="189BC4"/>
              </a:buClr>
            </a:pPr>
            <a:r>
              <a:rPr lang="de-AT" sz="1800" dirty="0">
                <a:solidFill>
                  <a:schemeClr val="accent1"/>
                </a:solidFill>
              </a:rPr>
              <a:t>Trinkwasserversorgung</a:t>
            </a:r>
          </a:p>
          <a:p>
            <a:pPr>
              <a:spcBef>
                <a:spcPts val="1200"/>
              </a:spcBef>
              <a:spcAft>
                <a:spcPts val="600"/>
              </a:spcAft>
              <a:buClr>
                <a:srgbClr val="189BC4"/>
              </a:buClr>
            </a:pPr>
            <a:r>
              <a:rPr lang="de-AT" sz="1800" dirty="0">
                <a:solidFill>
                  <a:schemeClr val="accent1"/>
                </a:solidFill>
              </a:rPr>
              <a:t>Abwasserentsorgung</a:t>
            </a:r>
          </a:p>
          <a:p>
            <a:pPr>
              <a:spcBef>
                <a:spcPts val="1200"/>
              </a:spcBef>
              <a:spcAft>
                <a:spcPts val="600"/>
              </a:spcAft>
              <a:buClr>
                <a:srgbClr val="189BC4"/>
              </a:buClr>
            </a:pPr>
            <a:r>
              <a:rPr lang="de-AT" sz="1800" dirty="0">
                <a:solidFill>
                  <a:schemeClr val="accent1"/>
                </a:solidFill>
              </a:rPr>
              <a:t>Bewässerung</a:t>
            </a:r>
          </a:p>
          <a:p>
            <a:pPr>
              <a:spcBef>
                <a:spcPts val="1200"/>
              </a:spcBef>
              <a:spcAft>
                <a:spcPts val="600"/>
              </a:spcAft>
              <a:buClr>
                <a:srgbClr val="189BC4"/>
              </a:buClr>
            </a:pPr>
            <a:r>
              <a:rPr lang="de-AT" sz="1800" dirty="0">
                <a:solidFill>
                  <a:schemeClr val="accent1"/>
                </a:solidFill>
              </a:rPr>
              <a:t>Kraftwerksnutzung</a:t>
            </a:r>
          </a:p>
          <a:p>
            <a:pPr>
              <a:spcBef>
                <a:spcPts val="1200"/>
              </a:spcBef>
              <a:spcAft>
                <a:spcPts val="600"/>
              </a:spcAft>
              <a:buClr>
                <a:srgbClr val="189BC4"/>
              </a:buClr>
            </a:pPr>
            <a:r>
              <a:rPr lang="de-AT" sz="1800" dirty="0">
                <a:solidFill>
                  <a:schemeClr val="accent1"/>
                </a:solidFill>
              </a:rPr>
              <a:t>Fischerei</a:t>
            </a:r>
          </a:p>
          <a:p>
            <a:pPr>
              <a:spcBef>
                <a:spcPts val="1200"/>
              </a:spcBef>
              <a:spcAft>
                <a:spcPts val="600"/>
              </a:spcAft>
              <a:buClr>
                <a:srgbClr val="189BC4"/>
              </a:buClr>
            </a:pPr>
            <a:r>
              <a:rPr lang="de-AT" sz="1800" dirty="0">
                <a:solidFill>
                  <a:schemeClr val="accent1"/>
                </a:solidFill>
              </a:rPr>
              <a:t>ökologische Biotopfunktionen</a:t>
            </a:r>
          </a:p>
          <a:p>
            <a:pPr>
              <a:spcBef>
                <a:spcPts val="1200"/>
              </a:spcBef>
              <a:spcAft>
                <a:spcPts val="600"/>
              </a:spcAft>
              <a:buClr>
                <a:srgbClr val="189BC4"/>
              </a:buClr>
            </a:pPr>
            <a:r>
              <a:rPr lang="de-AT" sz="1800" dirty="0">
                <a:solidFill>
                  <a:schemeClr val="accent1"/>
                </a:solidFill>
              </a:rPr>
              <a:t>Erholungs- und Freizeitaktivitäten</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6" name="Rectangle 4"/>
          <p:cNvSpPr>
            <a:spLocks noChangeArrowheads="1"/>
          </p:cNvSpPr>
          <p:nvPr/>
        </p:nvSpPr>
        <p:spPr bwMode="auto">
          <a:xfrm>
            <a:off x="6542006" y="6434920"/>
            <a:ext cx="210987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a:solidFill>
                  <a:srgbClr val="3C628F"/>
                </a:solidFill>
                <a:latin typeface="Corbel" panose="020B0503020204020204" pitchFamily="34" charset="0"/>
              </a:rPr>
              <a:t>Quelle: </a:t>
            </a:r>
            <a:r>
              <a:rPr lang="de-DE" sz="800" dirty="0" err="1">
                <a:solidFill>
                  <a:srgbClr val="3C628F"/>
                </a:solidFill>
                <a:latin typeface="Corbel" panose="020B0503020204020204" pitchFamily="34" charset="0"/>
              </a:rPr>
              <a:t>viadonau</a:t>
            </a:r>
            <a:r>
              <a:rPr lang="de-DE" sz="800" dirty="0">
                <a:solidFill>
                  <a:srgbClr val="3C628F"/>
                </a:solidFill>
                <a:latin typeface="Corbel" panose="020B0503020204020204" pitchFamily="34" charset="0"/>
              </a:rPr>
              <a:t>, PLANCO Consulting GmbH</a:t>
            </a:r>
          </a:p>
        </p:txBody>
      </p:sp>
      <p:sp>
        <p:nvSpPr>
          <p:cNvPr id="11" name="Rechteck 10"/>
          <p:cNvSpPr/>
          <p:nvPr/>
        </p:nvSpPr>
        <p:spPr>
          <a:xfrm>
            <a:off x="0" y="1942606"/>
            <a:ext cx="899605" cy="215444"/>
          </a:xfrm>
          <a:prstGeom prst="rect">
            <a:avLst/>
          </a:prstGeom>
        </p:spPr>
        <p:txBody>
          <a:bodyPr wrap="none">
            <a:spAutoFit/>
          </a:bodyPr>
          <a:lstStyle/>
          <a:p>
            <a:r>
              <a:rPr lang="de-AT" sz="800" dirty="0">
                <a:solidFill>
                  <a:schemeClr val="bg1"/>
                </a:solidFill>
                <a:latin typeface="Corbel" panose="020B0503020204020204" pitchFamily="34" charset="0"/>
              </a:rPr>
              <a:t>Quelle: </a:t>
            </a:r>
            <a:r>
              <a:rPr lang="de-AT" sz="800" dirty="0" err="1">
                <a:solidFill>
                  <a:schemeClr val="bg1"/>
                </a:solidFill>
                <a:latin typeface="Corbel" panose="020B0503020204020204" pitchFamily="34" charset="0"/>
              </a:rPr>
              <a:t>viadonau</a:t>
            </a:r>
            <a:endParaRPr lang="de-AT" sz="800" dirty="0">
              <a:solidFill>
                <a:schemeClr val="bg1"/>
              </a:solidFill>
              <a:latin typeface="Corbel" panose="020B0503020204020204" pitchFamily="34" charset="0"/>
            </a:endParaRPr>
          </a:p>
        </p:txBody>
      </p:sp>
      <p:sp>
        <p:nvSpPr>
          <p:cNvPr id="12" name="Rechteck 11"/>
          <p:cNvSpPr/>
          <p:nvPr/>
        </p:nvSpPr>
        <p:spPr>
          <a:xfrm>
            <a:off x="-20898" y="4468000"/>
            <a:ext cx="899605" cy="215444"/>
          </a:xfrm>
          <a:prstGeom prst="rect">
            <a:avLst/>
          </a:prstGeom>
        </p:spPr>
        <p:txBody>
          <a:bodyPr wrap="none">
            <a:spAutoFit/>
          </a:bodyPr>
          <a:lstStyle/>
          <a:p>
            <a:r>
              <a:rPr lang="de-AT" sz="800" dirty="0">
                <a:solidFill>
                  <a:schemeClr val="bg1"/>
                </a:solidFill>
                <a:latin typeface="Corbel" panose="020B0503020204020204" pitchFamily="34" charset="0"/>
              </a:rPr>
              <a:t>Quelle: </a:t>
            </a:r>
            <a:r>
              <a:rPr lang="de-AT" sz="800" dirty="0" err="1">
                <a:solidFill>
                  <a:schemeClr val="bg1"/>
                </a:solidFill>
                <a:latin typeface="Corbel" panose="020B0503020204020204" pitchFamily="34" charset="0"/>
              </a:rPr>
              <a:t>viadonau</a:t>
            </a:r>
            <a:endParaRPr lang="de-AT"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154875304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a:solidFill>
                  <a:schemeClr val="accent1"/>
                </a:solidFill>
              </a:rPr>
              <a:t>Wasserstraßen in Europa</a:t>
            </a:r>
            <a:endParaRPr lang="de-DE" sz="2400" b="1" dirty="0">
              <a:solidFill>
                <a:schemeClr val="accent1"/>
              </a:solidFill>
            </a:endParaRPr>
          </a:p>
        </p:txBody>
      </p:sp>
      <p:sp>
        <p:nvSpPr>
          <p:cNvPr id="3" name="Content Placeholder 2"/>
          <p:cNvSpPr>
            <a:spLocks noGrp="1"/>
          </p:cNvSpPr>
          <p:nvPr>
            <p:ph idx="1"/>
          </p:nvPr>
        </p:nvSpPr>
        <p:spPr>
          <a:xfrm>
            <a:off x="457200" y="1700808"/>
            <a:ext cx="7571184" cy="4536504"/>
          </a:xfrm>
        </p:spPr>
        <p:txBody>
          <a:bodyPr>
            <a:noAutofit/>
          </a:bodyPr>
          <a:lstStyle/>
          <a:p>
            <a:pPr algn="just">
              <a:spcBef>
                <a:spcPts val="0"/>
              </a:spcBef>
              <a:buClr>
                <a:srgbClr val="189BC4"/>
              </a:buClr>
            </a:pPr>
            <a:r>
              <a:rPr lang="de-DE" dirty="0">
                <a:solidFill>
                  <a:schemeClr val="accent1"/>
                </a:solidFill>
              </a:rPr>
              <a:t>2020 EU-weit </a:t>
            </a:r>
            <a:r>
              <a:rPr lang="de-DE" b="1" dirty="0">
                <a:solidFill>
                  <a:srgbClr val="189BC4"/>
                </a:solidFill>
              </a:rPr>
              <a:t>5,8 %-Anteil am Modal Split</a:t>
            </a:r>
          </a:p>
          <a:p>
            <a:pPr algn="just">
              <a:spcBef>
                <a:spcPts val="0"/>
              </a:spcBef>
              <a:buClr>
                <a:srgbClr val="189BC4"/>
              </a:buClr>
            </a:pPr>
            <a:endParaRPr lang="de-DE" b="1" dirty="0">
              <a:solidFill>
                <a:srgbClr val="189BC4"/>
              </a:solidFill>
            </a:endParaRPr>
          </a:p>
          <a:p>
            <a:pPr marL="285750" lvl="1" indent="-285750">
              <a:buClr>
                <a:srgbClr val="189BC4"/>
              </a:buClr>
            </a:pPr>
            <a:r>
              <a:rPr lang="de-DE" sz="2400" dirty="0">
                <a:solidFill>
                  <a:schemeClr val="accent1"/>
                </a:solidFill>
              </a:rPr>
              <a:t>Anteil hängt von der Verfügbarkeit von Flüssen und Kanälen ab</a:t>
            </a:r>
          </a:p>
          <a:p>
            <a:pPr marL="0" lvl="1" indent="0">
              <a:buClr>
                <a:srgbClr val="189BC4"/>
              </a:buClr>
              <a:buNone/>
            </a:pPr>
            <a:endParaRPr lang="de-DE" sz="2400" dirty="0">
              <a:solidFill>
                <a:schemeClr val="accent1"/>
              </a:solidFill>
            </a:endParaRPr>
          </a:p>
          <a:p>
            <a:pPr marL="285750" indent="-285750">
              <a:buClr>
                <a:srgbClr val="189BC4"/>
              </a:buClr>
            </a:pPr>
            <a:r>
              <a:rPr lang="de-AT" dirty="0">
                <a:solidFill>
                  <a:schemeClr val="accent1"/>
                </a:solidFill>
              </a:rPr>
              <a:t>Niederlande: mit rund 41,6 % größten Anteil am Modal-Split (2020)</a:t>
            </a:r>
          </a:p>
          <a:p>
            <a:pPr marL="0" indent="0">
              <a:buClr>
                <a:srgbClr val="189BC4"/>
              </a:buClr>
              <a:buNone/>
            </a:pPr>
            <a:endParaRPr lang="de-AT" dirty="0">
              <a:solidFill>
                <a:schemeClr val="accent1"/>
              </a:solidFill>
            </a:endParaRPr>
          </a:p>
          <a:p>
            <a:pPr marL="285750" indent="-285750">
              <a:buClr>
                <a:srgbClr val="189BC4"/>
              </a:buClr>
            </a:pPr>
            <a:r>
              <a:rPr lang="de-AT" dirty="0">
                <a:solidFill>
                  <a:schemeClr val="accent1"/>
                </a:solidFill>
              </a:rPr>
              <a:t>Transport von rund </a:t>
            </a:r>
            <a:r>
              <a:rPr lang="de-AT" b="1" dirty="0">
                <a:solidFill>
                  <a:srgbClr val="189BC4"/>
                </a:solidFill>
              </a:rPr>
              <a:t>505 Mio. Tonnen an Gütern/Jahr </a:t>
            </a:r>
            <a:r>
              <a:rPr lang="de-AT" dirty="0">
                <a:solidFill>
                  <a:schemeClr val="accent1"/>
                </a:solidFill>
              </a:rPr>
              <a:t>auf den Binnenwasserstraßen der EU (2020)</a:t>
            </a:r>
          </a:p>
          <a:p>
            <a:pPr marL="285750" lvl="1" indent="-285750">
              <a:buClr>
                <a:srgbClr val="189BC4"/>
              </a:buClr>
            </a:pPr>
            <a:endParaRPr lang="de-AT" sz="24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spTree>
    <p:extLst>
      <p:ext uri="{BB962C8B-B14F-4D97-AF65-F5344CB8AC3E}">
        <p14:creationId xmlns:p14="http://schemas.microsoft.com/office/powerpoint/2010/main" val="4216412920"/>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a:solidFill>
                  <a:schemeClr val="accent1"/>
                </a:solidFill>
              </a:rPr>
              <a:t>Wasserstraßen in Europa</a:t>
            </a:r>
            <a:endParaRPr lang="de-AT" dirty="0"/>
          </a:p>
        </p:txBody>
      </p:sp>
      <p:sp>
        <p:nvSpPr>
          <p:cNvPr id="3" name="Content Placeholder 2"/>
          <p:cNvSpPr>
            <a:spLocks noGrp="1"/>
          </p:cNvSpPr>
          <p:nvPr>
            <p:ph idx="1"/>
          </p:nvPr>
        </p:nvSpPr>
        <p:spPr>
          <a:xfrm>
            <a:off x="457200" y="1841732"/>
            <a:ext cx="8686800" cy="4635267"/>
          </a:xfrm>
        </p:spPr>
        <p:txBody>
          <a:bodyPr>
            <a:normAutofit/>
          </a:bodyPr>
          <a:lstStyle/>
          <a:p>
            <a:pPr>
              <a:buClr>
                <a:srgbClr val="189BC4"/>
              </a:buClr>
            </a:pPr>
            <a:endParaRPr lang="de-AT" sz="1800" b="1" dirty="0">
              <a:solidFill>
                <a:srgbClr val="189BC4"/>
              </a:solidFill>
            </a:endParaRPr>
          </a:p>
          <a:p>
            <a:pPr>
              <a:buClr>
                <a:srgbClr val="189BC4"/>
              </a:buClr>
            </a:pPr>
            <a:r>
              <a:rPr lang="de-AT" sz="1800" dirty="0">
                <a:solidFill>
                  <a:schemeClr val="accent1"/>
                </a:solidFill>
              </a:rPr>
              <a:t>Ca. 40.000 km Wasserstraßen in der EU – </a:t>
            </a:r>
            <a:br>
              <a:rPr lang="de-AT" sz="1800" dirty="0">
                <a:solidFill>
                  <a:schemeClr val="accent1"/>
                </a:solidFill>
              </a:rPr>
            </a:br>
            <a:r>
              <a:rPr lang="de-AT" sz="1800" dirty="0">
                <a:solidFill>
                  <a:schemeClr val="accent1"/>
                </a:solidFill>
                <a:sym typeface="Wingdings" panose="05000000000000000000" pitchFamily="2" charset="2"/>
              </a:rPr>
              <a:t> </a:t>
            </a:r>
            <a:r>
              <a:rPr lang="de-AT" sz="1800" dirty="0">
                <a:solidFill>
                  <a:schemeClr val="accent1"/>
                </a:solidFill>
              </a:rPr>
              <a:t>davon sind </a:t>
            </a:r>
            <a:r>
              <a:rPr lang="de-AT" sz="1800" b="1" dirty="0">
                <a:solidFill>
                  <a:srgbClr val="189BC4"/>
                </a:solidFill>
              </a:rPr>
              <a:t>ca. 20.000 km schiffbar</a:t>
            </a:r>
          </a:p>
          <a:p>
            <a:pPr>
              <a:buClr>
                <a:srgbClr val="189BC4"/>
              </a:buClr>
            </a:pPr>
            <a:endParaRPr lang="de-AT" sz="1800" b="1" dirty="0">
              <a:solidFill>
                <a:srgbClr val="189BC4"/>
              </a:solidFill>
            </a:endParaRPr>
          </a:p>
          <a:p>
            <a:pPr>
              <a:buClr>
                <a:srgbClr val="189BC4"/>
              </a:buClr>
            </a:pPr>
            <a:r>
              <a:rPr lang="de-AT" sz="1800" b="1" dirty="0">
                <a:solidFill>
                  <a:srgbClr val="189BC4"/>
                </a:solidFill>
              </a:rPr>
              <a:t>19 von 28 EU Staaten </a:t>
            </a:r>
            <a:r>
              <a:rPr lang="de-AT" sz="1800" dirty="0">
                <a:solidFill>
                  <a:schemeClr val="accent1"/>
                </a:solidFill>
              </a:rPr>
              <a:t>verfügen über </a:t>
            </a:r>
            <a:r>
              <a:rPr lang="de-AT" sz="1800" b="1" dirty="0">
                <a:solidFill>
                  <a:srgbClr val="189BC4"/>
                </a:solidFill>
              </a:rPr>
              <a:t>schiffbare Wasserstraßen</a:t>
            </a:r>
          </a:p>
          <a:p>
            <a:pPr>
              <a:buClr>
                <a:srgbClr val="189BC4"/>
              </a:buClr>
            </a:pPr>
            <a:endParaRPr lang="de-AT" sz="1800" b="1" dirty="0">
              <a:solidFill>
                <a:srgbClr val="189BC4"/>
              </a:solidFill>
            </a:endParaRPr>
          </a:p>
          <a:p>
            <a:pPr>
              <a:buClr>
                <a:srgbClr val="189BC4"/>
              </a:buClr>
            </a:pPr>
            <a:r>
              <a:rPr lang="de-AT" sz="1800" b="1" dirty="0">
                <a:solidFill>
                  <a:srgbClr val="189BC4"/>
                </a:solidFill>
              </a:rPr>
              <a:t>Frankreich </a:t>
            </a:r>
            <a:r>
              <a:rPr lang="de-AT" sz="1800" dirty="0">
                <a:solidFill>
                  <a:schemeClr val="accent1"/>
                </a:solidFill>
              </a:rPr>
              <a:t>verfügt über die meisten Binnenwasserstraßen</a:t>
            </a:r>
          </a:p>
          <a:p>
            <a:pPr>
              <a:buClr>
                <a:srgbClr val="189BC4"/>
              </a:buClr>
            </a:pPr>
            <a:endParaRPr lang="de-AT" sz="1800" dirty="0">
              <a:solidFill>
                <a:schemeClr val="accent1"/>
              </a:solidFill>
            </a:endParaRPr>
          </a:p>
          <a:p>
            <a:pPr>
              <a:buClr>
                <a:srgbClr val="189BC4"/>
              </a:buClr>
            </a:pPr>
            <a:r>
              <a:rPr lang="de-AT" sz="1800" b="1" dirty="0">
                <a:solidFill>
                  <a:srgbClr val="189BC4"/>
                </a:solidFill>
              </a:rPr>
              <a:t>Niederlande</a:t>
            </a:r>
            <a:r>
              <a:rPr lang="de-AT" sz="1800" dirty="0">
                <a:solidFill>
                  <a:srgbClr val="189BC4"/>
                </a:solidFill>
              </a:rPr>
              <a:t> </a:t>
            </a:r>
            <a:r>
              <a:rPr lang="de-AT" sz="1800" dirty="0">
                <a:solidFill>
                  <a:schemeClr val="accent1"/>
                </a:solidFill>
              </a:rPr>
              <a:t>mit 6.000 km </a:t>
            </a:r>
            <a:r>
              <a:rPr lang="de-AT" sz="1800" b="1" dirty="0">
                <a:solidFill>
                  <a:srgbClr val="189BC4"/>
                </a:solidFill>
              </a:rPr>
              <a:t>dichtestes </a:t>
            </a:r>
            <a:br>
              <a:rPr lang="de-AT" sz="1800" b="1" dirty="0">
                <a:solidFill>
                  <a:srgbClr val="189BC4"/>
                </a:solidFill>
              </a:rPr>
            </a:br>
            <a:r>
              <a:rPr lang="de-AT" sz="1800" b="1" dirty="0">
                <a:solidFill>
                  <a:srgbClr val="189BC4"/>
                </a:solidFill>
              </a:rPr>
              <a:t>Wasserstraßennetzwerk </a:t>
            </a:r>
            <a:r>
              <a:rPr lang="de-AT" sz="1800" b="1" dirty="0">
                <a:solidFill>
                  <a:schemeClr val="accent1"/>
                </a:solidFill>
                <a:sym typeface="Wingdings" panose="05000000000000000000" pitchFamily="2" charset="2"/>
              </a:rPr>
              <a:t> </a:t>
            </a:r>
            <a:r>
              <a:rPr lang="de-AT" sz="1800" dirty="0">
                <a:solidFill>
                  <a:schemeClr val="accent1"/>
                </a:solidFill>
              </a:rPr>
              <a:t>sehr wichtige Rolle</a:t>
            </a:r>
          </a:p>
          <a:p>
            <a:pPr>
              <a:buClr>
                <a:srgbClr val="189BC4"/>
              </a:buClr>
            </a:pPr>
            <a:endParaRPr lang="de-AT" sz="1800" b="1" dirty="0">
              <a:solidFill>
                <a:schemeClr val="accent1"/>
              </a:solidFill>
            </a:endParaRPr>
          </a:p>
          <a:p>
            <a:pPr>
              <a:buClr>
                <a:srgbClr val="189BC4"/>
              </a:buClr>
            </a:pPr>
            <a:endParaRPr lang="de-AT" sz="1800" dirty="0">
              <a:solidFill>
                <a:schemeClr val="accent1"/>
              </a:solidFill>
            </a:endParaRPr>
          </a:p>
          <a:p>
            <a:pPr>
              <a:buClr>
                <a:srgbClr val="189BC4"/>
              </a:buClr>
            </a:pPr>
            <a:r>
              <a:rPr lang="de-AT" sz="1800" b="1" dirty="0">
                <a:solidFill>
                  <a:srgbClr val="189BC4"/>
                </a:solidFill>
              </a:rPr>
              <a:t>Rhein-Main-Donau-Korridor</a:t>
            </a:r>
            <a:r>
              <a:rPr lang="de-AT" sz="1800" dirty="0">
                <a:solidFill>
                  <a:schemeClr val="accent1"/>
                </a:solidFill>
              </a:rPr>
              <a:t> wichtigste </a:t>
            </a:r>
            <a:br>
              <a:rPr lang="de-AT" sz="1800" dirty="0">
                <a:solidFill>
                  <a:schemeClr val="accent1"/>
                </a:solidFill>
              </a:rPr>
            </a:br>
            <a:r>
              <a:rPr lang="de-AT" sz="1800" dirty="0">
                <a:solidFill>
                  <a:schemeClr val="accent1"/>
                </a:solidFill>
              </a:rPr>
              <a:t>Binnenwasserstraße auf europäischem Festland</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latin typeface="Corbel" panose="020B0503020204020204" pitchFamily="34" charset="0"/>
              </a:rPr>
              <a:pPr/>
              <a:t>9</a:t>
            </a:fld>
            <a:endParaRPr lang="de-AT" dirty="0">
              <a:solidFill>
                <a:prstClr val="white"/>
              </a:solidFill>
              <a:latin typeface="Corbel" panose="020B0503020204020204" pitchFamily="34" charset="0"/>
            </a:endParaRPr>
          </a:p>
        </p:txBody>
      </p:sp>
      <p:sp>
        <p:nvSpPr>
          <p:cNvPr id="12" name="Rectangle 4"/>
          <p:cNvSpPr>
            <a:spLocks noChangeArrowheads="1"/>
          </p:cNvSpPr>
          <p:nvPr/>
        </p:nvSpPr>
        <p:spPr bwMode="auto">
          <a:xfrm>
            <a:off x="8092109" y="6417523"/>
            <a:ext cx="105189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a:solidFill>
                  <a:srgbClr val="3C628F"/>
                </a:solidFill>
              </a:rPr>
              <a:t>Quelle: World </a:t>
            </a:r>
            <a:r>
              <a:rPr lang="de-DE" sz="800" dirty="0" err="1">
                <a:solidFill>
                  <a:srgbClr val="3C628F"/>
                </a:solidFill>
              </a:rPr>
              <a:t>canals</a:t>
            </a:r>
            <a:endParaRPr lang="de-DE" sz="800" dirty="0">
              <a:solidFill>
                <a:srgbClr val="3C628F"/>
              </a:solidFill>
            </a:endParaRPr>
          </a:p>
        </p:txBody>
      </p:sp>
    </p:spTree>
    <p:extLst>
      <p:ext uri="{BB962C8B-B14F-4D97-AF65-F5344CB8AC3E}">
        <p14:creationId xmlns:p14="http://schemas.microsoft.com/office/powerpoint/2010/main" val="136767000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8">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4_Clarity">
  <a:themeElements>
    <a:clrScheme name="Custom 3">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2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themeOverride>
</file>

<file path=ppt/theme/themeOverride2.xml><?xml version="1.0" encoding="utf-8"?>
<a:themeOverride xmlns:a="http://schemas.openxmlformats.org/drawingml/2006/main">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themeOverride>
</file>

<file path=ppt/theme/themeOverride3.xml><?xml version="1.0" encoding="utf-8"?>
<a:themeOverride xmlns:a="http://schemas.openxmlformats.org/drawingml/2006/main">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themeOverride>
</file>

<file path=ppt/theme/themeOverride4.xml><?xml version="1.0" encoding="utf-8"?>
<a:themeOverride xmlns:a="http://schemas.openxmlformats.org/drawingml/2006/main">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themeOverride>
</file>

<file path=ppt/theme/themeOverride5.xml><?xml version="1.0" encoding="utf-8"?>
<a:themeOverride xmlns:a="http://schemas.openxmlformats.org/drawingml/2006/main">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themeOverride>
</file>

<file path=ppt/theme/themeOverride6.xml><?xml version="1.0" encoding="utf-8"?>
<a:themeOverride xmlns:a="http://schemas.openxmlformats.org/drawingml/2006/main">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themeOverride>
</file>

<file path=ppt/theme/themeOverride7.xml><?xml version="1.0" encoding="utf-8"?>
<a:themeOverride xmlns:a="http://schemas.openxmlformats.org/drawingml/2006/main">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themeOverride>
</file>

<file path=ppt/theme/themeOverride8.xml><?xml version="1.0" encoding="utf-8"?>
<a:themeOverride xmlns:a="http://schemas.openxmlformats.org/drawingml/2006/main">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themeOverride>
</file>

<file path=docProps/app.xml><?xml version="1.0" encoding="utf-8"?>
<Properties xmlns="http://schemas.openxmlformats.org/officeDocument/2006/extended-properties" xmlns:vt="http://schemas.openxmlformats.org/officeDocument/2006/docPropsVTypes">
  <Template>Clarity</Template>
  <TotalTime>0</TotalTime>
  <Words>6280</Words>
  <Application>Microsoft Office PowerPoint</Application>
  <PresentationFormat>On-screen Show (4:3)</PresentationFormat>
  <Paragraphs>694</Paragraphs>
  <Slides>40</Slides>
  <Notes>40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40</vt:i4>
      </vt:variant>
    </vt:vector>
  </HeadingPairs>
  <TitlesOfParts>
    <vt:vector size="48" baseType="lpstr">
      <vt:lpstr>Arial</vt:lpstr>
      <vt:lpstr>Calibri</vt:lpstr>
      <vt:lpstr>Corbel</vt:lpstr>
      <vt:lpstr>Symbol</vt:lpstr>
      <vt:lpstr>Custom Design</vt:lpstr>
      <vt:lpstr>1_Clarity</vt:lpstr>
      <vt:lpstr>4_Clarity</vt:lpstr>
      <vt:lpstr>2_Clarity</vt:lpstr>
      <vt:lpstr>Wie man am besten mit diesem Lehrmaterial arbeitet</vt:lpstr>
      <vt:lpstr>Lernziele und Zielgruppe</vt:lpstr>
      <vt:lpstr>DIE INTERNATIONALE WASSERSTRASSE DONAU </vt:lpstr>
      <vt:lpstr>Warm-Up:  Wer nutzt die Wasserstraße?</vt:lpstr>
      <vt:lpstr>Warm-Up:  Die internationale Wasserstraße Donau</vt:lpstr>
      <vt:lpstr>Die internationale Wasserstraße Donau</vt:lpstr>
      <vt:lpstr>Nutzung der Wasserstraße Wasserstraßen in Europa</vt:lpstr>
      <vt:lpstr>Wasserstraßen in Europa</vt:lpstr>
      <vt:lpstr>Wasserstraßen in Europa</vt:lpstr>
      <vt:lpstr>Quiz Wasserstraßen in Europa</vt:lpstr>
      <vt:lpstr>Die internationale Wasserstraße Donau</vt:lpstr>
      <vt:lpstr>Daten und Fakten Wasserstraße Donau</vt:lpstr>
      <vt:lpstr>Daten und Fakten Wasserstraße Donau</vt:lpstr>
      <vt:lpstr>Donaukorridor Wasserstraße Donau</vt:lpstr>
      <vt:lpstr>Wasserstraße Donau</vt:lpstr>
      <vt:lpstr>Güterverkehr auf der gesamten Donau (2020) Wasserstraße Donau</vt:lpstr>
      <vt:lpstr>Donauhäfen Wasserstraße Donau</vt:lpstr>
      <vt:lpstr>Stärken / Schwächen Donau  Verkehrsträgervergleich</vt:lpstr>
      <vt:lpstr>Chancen / Hindernisse Donau Verkehrsträgervergleich</vt:lpstr>
      <vt:lpstr>Rechtlicher Rahmen:  Die Belgrader Konvention</vt:lpstr>
      <vt:lpstr>Rechtlicher Rahmen:  Die Belgrader Konvention</vt:lpstr>
      <vt:lpstr>Donaukommission Wasserstraße Donau</vt:lpstr>
      <vt:lpstr>Quiz Wasserstraße Donau</vt:lpstr>
      <vt:lpstr>Die internationale Wasserstraße Donau</vt:lpstr>
      <vt:lpstr>Rhein-Main-Donau Korridor</vt:lpstr>
      <vt:lpstr>Rhein-Main-Donau Korridor</vt:lpstr>
      <vt:lpstr>Rhein-Main-Donau Korridor</vt:lpstr>
      <vt:lpstr>Rhein-Main-Donau Korridor</vt:lpstr>
      <vt:lpstr>Quiz Wasserstraße Donau</vt:lpstr>
      <vt:lpstr>Die internationale Wasserstraße Donau</vt:lpstr>
      <vt:lpstr>Wasserstraße Rhein</vt:lpstr>
      <vt:lpstr>Wasserstraße Rhein</vt:lpstr>
      <vt:lpstr>Vergleich: Rhein vs. Donau Wasserstraße Rhein</vt:lpstr>
      <vt:lpstr>Exkurs: Hafen Duisburg (Duisport)</vt:lpstr>
      <vt:lpstr>Exkurs: Hafen Rotterdam</vt:lpstr>
      <vt:lpstr>Quiz Wasserstraße Rhein</vt:lpstr>
      <vt:lpstr>ABC-Liste Abschlussübung</vt:lpstr>
      <vt:lpstr>4-Felder-Matrix Abschlussübung</vt:lpstr>
      <vt:lpstr>Quellenverzeichnis</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Kompp Ricarda</cp:lastModifiedBy>
  <cp:revision>479</cp:revision>
  <cp:lastPrinted>2018-03-05T12:51:43Z</cp:lastPrinted>
  <dcterms:created xsi:type="dcterms:W3CDTF">2012-09-17T08:31:25Z</dcterms:created>
  <dcterms:modified xsi:type="dcterms:W3CDTF">2022-09-19T11:07:39Z</dcterms:modified>
</cp:coreProperties>
</file>