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drawings/drawing3.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 id="2147483687" r:id="rId3"/>
  </p:sldMasterIdLst>
  <p:notesMasterIdLst>
    <p:notesMasterId r:id="rId60"/>
  </p:notesMasterIdLst>
  <p:handoutMasterIdLst>
    <p:handoutMasterId r:id="rId61"/>
  </p:handoutMasterIdLst>
  <p:sldIdLst>
    <p:sldId id="412" r:id="rId4"/>
    <p:sldId id="543" r:id="rId5"/>
    <p:sldId id="403" r:id="rId6"/>
    <p:sldId id="528" r:id="rId7"/>
    <p:sldId id="490" r:id="rId8"/>
    <p:sldId id="516" r:id="rId9"/>
    <p:sldId id="527" r:id="rId10"/>
    <p:sldId id="500" r:id="rId11"/>
    <p:sldId id="499" r:id="rId12"/>
    <p:sldId id="519" r:id="rId13"/>
    <p:sldId id="501" r:id="rId14"/>
    <p:sldId id="502" r:id="rId15"/>
    <p:sldId id="482" r:id="rId16"/>
    <p:sldId id="497" r:id="rId17"/>
    <p:sldId id="517" r:id="rId18"/>
    <p:sldId id="535" r:id="rId19"/>
    <p:sldId id="504" r:id="rId20"/>
    <p:sldId id="518" r:id="rId21"/>
    <p:sldId id="496" r:id="rId22"/>
    <p:sldId id="491" r:id="rId23"/>
    <p:sldId id="483" r:id="rId24"/>
    <p:sldId id="462" r:id="rId25"/>
    <p:sldId id="523" r:id="rId26"/>
    <p:sldId id="524" r:id="rId27"/>
    <p:sldId id="495" r:id="rId28"/>
    <p:sldId id="536" r:id="rId29"/>
    <p:sldId id="537" r:id="rId30"/>
    <p:sldId id="515" r:id="rId31"/>
    <p:sldId id="520" r:id="rId32"/>
    <p:sldId id="512" r:id="rId33"/>
    <p:sldId id="538" r:id="rId34"/>
    <p:sldId id="505" r:id="rId35"/>
    <p:sldId id="466" r:id="rId36"/>
    <p:sldId id="488" r:id="rId37"/>
    <p:sldId id="513" r:id="rId38"/>
    <p:sldId id="475" r:id="rId39"/>
    <p:sldId id="539" r:id="rId40"/>
    <p:sldId id="508" r:id="rId41"/>
    <p:sldId id="507" r:id="rId42"/>
    <p:sldId id="487" r:id="rId43"/>
    <p:sldId id="489" r:id="rId44"/>
    <p:sldId id="514" r:id="rId45"/>
    <p:sldId id="540" r:id="rId46"/>
    <p:sldId id="509" r:id="rId47"/>
    <p:sldId id="510" r:id="rId48"/>
    <p:sldId id="481" r:id="rId49"/>
    <p:sldId id="525" r:id="rId50"/>
    <p:sldId id="511" r:id="rId51"/>
    <p:sldId id="541" r:id="rId52"/>
    <p:sldId id="544" r:id="rId53"/>
    <p:sldId id="542" r:id="rId54"/>
    <p:sldId id="532" r:id="rId55"/>
    <p:sldId id="533" r:id="rId56"/>
    <p:sldId id="534" r:id="rId57"/>
    <p:sldId id="545" r:id="rId58"/>
    <p:sldId id="460" r:id="rId59"/>
  </p:sldIdLst>
  <p:sldSz cx="9144000" cy="6858000" type="screen4x3"/>
  <p:notesSz cx="6669088"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ller Alexandra" initials="HA" lastIdx="68" clrIdx="0"/>
  <p:cmAuthor id="1" name="Jung Eva" initials="JE"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8000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62896" autoAdjust="0"/>
  </p:normalViewPr>
  <p:slideViewPr>
    <p:cSldViewPr showGuides="1">
      <p:cViewPr>
        <p:scale>
          <a:sx n="90" d="100"/>
          <a:sy n="90" d="100"/>
        </p:scale>
        <p:origin x="78" y="-546"/>
      </p:cViewPr>
      <p:guideLst>
        <p:guide orient="horz" pos="2160"/>
        <p:guide pos="2880"/>
      </p:guideLst>
    </p:cSldViewPr>
  </p:slideViewPr>
  <p:outlineViewPr>
    <p:cViewPr>
      <p:scale>
        <a:sx n="33" d="100"/>
        <a:sy n="33" d="100"/>
      </p:scale>
      <p:origin x="132" y="957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solidFill>
                  <a:schemeClr val="accent1"/>
                </a:solidFill>
              </a:defRPr>
            </a:pPr>
            <a:r>
              <a:rPr lang="de-DE" sz="2000" dirty="0">
                <a:solidFill>
                  <a:schemeClr val="accent1"/>
                </a:solidFill>
                <a:latin typeface="Corbel" panose="020B0503020204020204" pitchFamily="34" charset="0"/>
              </a:rPr>
              <a:t>Modal Split EU-28 2020</a:t>
            </a:r>
          </a:p>
        </c:rich>
      </c:tx>
      <c:layout>
        <c:manualLayout>
          <c:xMode val="edge"/>
          <c:yMode val="edge"/>
          <c:x val="0.31929258817985745"/>
          <c:y val="5.5841748577643421E-3"/>
        </c:manualLayout>
      </c:layout>
      <c:overlay val="0"/>
      <c:spPr>
        <a:noFill/>
      </c:spPr>
    </c:title>
    <c:autoTitleDeleted val="0"/>
    <c:plotArea>
      <c:layout>
        <c:manualLayout>
          <c:layoutTarget val="inner"/>
          <c:xMode val="edge"/>
          <c:yMode val="edge"/>
          <c:x val="0.31623327423877201"/>
          <c:y val="0.32029476103913851"/>
          <c:w val="0.3339589989843067"/>
          <c:h val="0.56407274987508427"/>
        </c:manualLayout>
      </c:layout>
      <c:pieChart>
        <c:varyColors val="1"/>
        <c:ser>
          <c:idx val="0"/>
          <c:order val="0"/>
          <c:tx>
            <c:strRef>
              <c:f>Sheet1!$B$1</c:f>
              <c:strCache>
                <c:ptCount val="1"/>
                <c:pt idx="0">
                  <c:v>Modal Split EU-27 2011: Binnenverkehrsträger in Millionen tkm</c:v>
                </c:pt>
              </c:strCache>
            </c:strRef>
          </c:tx>
          <c:dPt>
            <c:idx val="2"/>
            <c:bubble3D val="0"/>
            <c:extLst>
              <c:ext xmlns:c16="http://schemas.microsoft.com/office/drawing/2014/chart" uri="{C3380CC4-5D6E-409C-BE32-E72D297353CC}">
                <c16:uniqueId val="{00000000-11E4-4883-A449-9711398D097B}"/>
              </c:ext>
            </c:extLst>
          </c:dPt>
          <c:dLbls>
            <c:dLbl>
              <c:idx val="0"/>
              <c:layout>
                <c:manualLayout>
                  <c:x val="1.744250638817909E-2"/>
                  <c:y val="-0.11383328209010368"/>
                </c:manualLayout>
              </c:layout>
              <c:tx>
                <c:rich>
                  <a:bodyPr/>
                  <a:lstStyle/>
                  <a:p>
                    <a:r>
                      <a:rPr lang="en-US" sz="1600" dirty="0">
                        <a:solidFill>
                          <a:schemeClr val="accent1"/>
                        </a:solidFill>
                      </a:rPr>
                      <a:t>truck
77.4%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1E4-4883-A449-9711398D097B}"/>
                </c:ext>
              </c:extLst>
            </c:dLbl>
            <c:dLbl>
              <c:idx val="1"/>
              <c:layout>
                <c:manualLayout>
                  <c:x val="-1.8379934271497565E-2"/>
                  <c:y val="0.13446871916192318"/>
                </c:manualLayout>
              </c:layout>
              <c:tx>
                <c:rich>
                  <a:bodyPr/>
                  <a:lstStyle/>
                  <a:p>
                    <a:r>
                      <a:rPr lang="en-US" sz="1600" dirty="0">
                        <a:solidFill>
                          <a:schemeClr val="accent1"/>
                        </a:solidFill>
                      </a:rPr>
                      <a:t>train
16.8%</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11E4-4883-A449-9711398D097B}"/>
                </c:ext>
              </c:extLst>
            </c:dLbl>
            <c:dLbl>
              <c:idx val="2"/>
              <c:layout>
                <c:manualLayout>
                  <c:x val="5.8205179037191586E-2"/>
                  <c:y val="1.1779375934973633E-2"/>
                </c:manualLayout>
              </c:layout>
              <c:tx>
                <c:rich>
                  <a:bodyPr/>
                  <a:lstStyle/>
                  <a:p>
                    <a:r>
                      <a:rPr lang="en-US" sz="1600" noProof="0" dirty="0">
                        <a:solidFill>
                          <a:schemeClr val="accent1"/>
                        </a:solidFill>
                        <a:latin typeface="Corbel" panose="020B0503020204020204" pitchFamily="34" charset="0"/>
                      </a:rPr>
                      <a:t>inland vessel</a:t>
                    </a:r>
                    <a:r>
                      <a:rPr lang="en-US" sz="1800" dirty="0">
                        <a:solidFill>
                          <a:schemeClr val="accent1"/>
                        </a:solidFill>
                        <a:latin typeface="Corbel" panose="020B0503020204020204" pitchFamily="34" charset="0"/>
                      </a:rPr>
                      <a:t>
5.8%</a:t>
                    </a:r>
                    <a:endParaRPr lang="en-US" sz="2800" dirty="0">
                      <a:latin typeface="Corbel" panose="020B0503020204020204" pitchFamily="34" charset="0"/>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11E4-4883-A449-9711398D097B}"/>
                </c:ext>
              </c:extLst>
            </c:dLbl>
            <c:spPr>
              <a:noFill/>
              <a:ln>
                <a:noFill/>
              </a:ln>
              <a:effectLst/>
            </c:spPr>
            <c:txPr>
              <a:bodyPr wrap="square" lIns="38100" tIns="19050" rIns="38100" bIns="19050" anchor="ctr">
                <a:spAutoFit/>
              </a:bodyPr>
              <a:lstStyle/>
              <a:p>
                <a:pPr>
                  <a:defRPr>
                    <a:latin typeface="Corbel" panose="020B0503020204020204" pitchFamily="34" charset="0"/>
                  </a:defRPr>
                </a:pPr>
                <a:endParaRPr lang="de-DE"/>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Straße</c:v>
                </c:pt>
                <c:pt idx="1">
                  <c:v>Schiene</c:v>
                </c:pt>
                <c:pt idx="2">
                  <c:v>Wasserstraße</c:v>
                </c:pt>
              </c:strCache>
            </c:strRef>
          </c:cat>
          <c:val>
            <c:numRef>
              <c:f>Sheet1!$B$2:$B$4</c:f>
              <c:numCache>
                <c:formatCode>General</c:formatCode>
                <c:ptCount val="3"/>
                <c:pt idx="0">
                  <c:v>1734</c:v>
                </c:pt>
                <c:pt idx="1">
                  <c:v>420</c:v>
                </c:pt>
                <c:pt idx="2">
                  <c:v>141</c:v>
                </c:pt>
              </c:numCache>
            </c:numRef>
          </c:val>
          <c:extLst>
            <c:ext xmlns:c16="http://schemas.microsoft.com/office/drawing/2014/chart" uri="{C3380CC4-5D6E-409C-BE32-E72D297353CC}">
              <c16:uniqueId val="{00000003-11E4-4883-A449-9711398D097B}"/>
            </c:ext>
          </c:extLst>
        </c:ser>
        <c:dLbls>
          <c:showLegendKey val="0"/>
          <c:showVal val="0"/>
          <c:showCatName val="1"/>
          <c:showSerName val="0"/>
          <c:showPercent val="1"/>
          <c:showBubbleSize val="0"/>
          <c:showLeaderLines val="0"/>
        </c:dLbls>
        <c:firstSliceAng val="0"/>
      </c:pieChart>
    </c:plotArea>
    <c:plotVisOnly val="1"/>
    <c:dispBlanksAs val="gap"/>
    <c:showDLblsOverMax val="0"/>
  </c:chart>
  <c:spPr>
    <a:ln>
      <a:noFill/>
    </a:ln>
  </c:spPr>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3.3249999999999995E-2"/>
          <c:y val="5.0925925925925923E-2"/>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de-DE"/>
        </a:p>
      </c:txPr>
    </c:title>
    <c:autoTitleDeleted val="0"/>
    <c:plotArea>
      <c:layout/>
      <c:pieChart>
        <c:varyColors val="1"/>
        <c:ser>
          <c:idx val="0"/>
          <c:order val="0"/>
          <c:tx>
            <c:strRef>
              <c:f>Tabelle1!$C$23</c:f>
              <c:strCache>
                <c:ptCount val="1"/>
                <c:pt idx="0">
                  <c:v>Transported goods 2018</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0FB0-4754-9B12-F587F951FDEB}"/>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0FB0-4754-9B12-F587F951FDEB}"/>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0FB0-4754-9B12-F587F951FDEB}"/>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0FB0-4754-9B12-F587F951FDEB}"/>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0FB0-4754-9B12-F587F951FDEB}"/>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0FB0-4754-9B12-F587F951FD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Tabelle1!$B$24:$B$29</c:f>
              <c:strCache>
                <c:ptCount val="6"/>
                <c:pt idx="0">
                  <c:v>Oil and oil-based products</c:v>
                </c:pt>
                <c:pt idx="1">
                  <c:v>Construction materials</c:v>
                </c:pt>
                <c:pt idx="2">
                  <c:v>Solid mieral fuels</c:v>
                </c:pt>
                <c:pt idx="3">
                  <c:v>Machines, vehicles</c:v>
                </c:pt>
                <c:pt idx="4">
                  <c:v>Chemicals</c:v>
                </c:pt>
                <c:pt idx="5">
                  <c:v>Others</c:v>
                </c:pt>
              </c:strCache>
            </c:strRef>
          </c:cat>
          <c:val>
            <c:numRef>
              <c:f>Tabelle1!$C$24:$C$29</c:f>
              <c:numCache>
                <c:formatCode>0%</c:formatCode>
                <c:ptCount val="6"/>
                <c:pt idx="0">
                  <c:v>0.2</c:v>
                </c:pt>
                <c:pt idx="1">
                  <c:v>0.19</c:v>
                </c:pt>
                <c:pt idx="2">
                  <c:v>0.13</c:v>
                </c:pt>
                <c:pt idx="3">
                  <c:v>0.11</c:v>
                </c:pt>
                <c:pt idx="4">
                  <c:v>0.1</c:v>
                </c:pt>
                <c:pt idx="5">
                  <c:v>0.27</c:v>
                </c:pt>
              </c:numCache>
            </c:numRef>
          </c:val>
          <c:extLst>
            <c:ext xmlns:c16="http://schemas.microsoft.com/office/drawing/2014/chart" uri="{C3380CC4-5D6E-409C-BE32-E72D297353CC}">
              <c16:uniqueId val="{0000000C-0FB0-4754-9B12-F587F951FDE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7593197725284337"/>
          <c:y val="2.9628536016331298E-2"/>
          <c:w val="0.30740135608048996"/>
          <c:h val="0.92210848643919507"/>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dirty="0"/>
              <a:t>Transported</a:t>
            </a:r>
            <a:r>
              <a:rPr lang="en-US" baseline="0" dirty="0"/>
              <a:t> goods </a:t>
            </a:r>
            <a:r>
              <a:rPr lang="en-US" dirty="0"/>
              <a:t>2021</a:t>
            </a:r>
          </a:p>
        </c:rich>
      </c:tx>
      <c:layout>
        <c:manualLayout>
          <c:xMode val="edge"/>
          <c:yMode val="edge"/>
          <c:x val="3.3249999999999995E-2"/>
          <c:y val="5.0925925925925923E-2"/>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de-DE"/>
        </a:p>
      </c:txPr>
    </c:title>
    <c:autoTitleDeleted val="0"/>
    <c:plotArea>
      <c:layout/>
      <c:pieChart>
        <c:varyColors val="1"/>
        <c:ser>
          <c:idx val="0"/>
          <c:order val="0"/>
          <c:tx>
            <c:strRef>
              <c:f>Tabelle1!$C$7</c:f>
              <c:strCache>
                <c:ptCount val="1"/>
                <c:pt idx="0">
                  <c:v>Beförderte Waren 2018</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F039-48EF-9E86-AEA6B3B279C7}"/>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039-48EF-9E86-AEA6B3B279C7}"/>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039-48EF-9E86-AEA6B3B279C7}"/>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039-48EF-9E86-AEA6B3B279C7}"/>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F039-48EF-9E86-AEA6B3B279C7}"/>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F039-48EF-9E86-AEA6B3B279C7}"/>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F039-48EF-9E86-AEA6B3B279C7}"/>
              </c:ext>
            </c:extLst>
          </c:dPt>
          <c:dLbls>
            <c:dLbl>
              <c:idx val="0"/>
              <c:tx>
                <c:rich>
                  <a:bodyPr/>
                  <a:lstStyle/>
                  <a:p>
                    <a:r>
                      <a:rPr lang="en-US"/>
                      <a:t>25%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39-48EF-9E86-AEA6B3B279C7}"/>
                </c:ext>
              </c:extLst>
            </c:dLbl>
            <c:dLbl>
              <c:idx val="1"/>
              <c:tx>
                <c:rich>
                  <a:bodyPr/>
                  <a:lstStyle/>
                  <a:p>
                    <a:r>
                      <a:rPr lang="en-US"/>
                      <a:t>14.5%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39-48EF-9E86-AEA6B3B279C7}"/>
                </c:ext>
              </c:extLst>
            </c:dLbl>
            <c:dLbl>
              <c:idx val="2"/>
              <c:tx>
                <c:rich>
                  <a:bodyPr/>
                  <a:lstStyle/>
                  <a:p>
                    <a:r>
                      <a:rPr lang="en-US"/>
                      <a:t>17.6%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039-48EF-9E86-AEA6B3B279C7}"/>
                </c:ext>
              </c:extLst>
            </c:dLbl>
            <c:dLbl>
              <c:idx val="3"/>
              <c:tx>
                <c:rich>
                  <a:bodyPr/>
                  <a:lstStyle/>
                  <a:p>
                    <a:r>
                      <a:rPr lang="en-US"/>
                      <a:t>10.2%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039-48EF-9E86-AEA6B3B279C7}"/>
                </c:ext>
              </c:extLst>
            </c:dLbl>
            <c:dLbl>
              <c:idx val="4"/>
              <c:tx>
                <c:rich>
                  <a:bodyPr/>
                  <a:lstStyle/>
                  <a:p>
                    <a:r>
                      <a:rPr lang="en-US"/>
                      <a:t>14.3%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039-48EF-9E86-AEA6B3B279C7}"/>
                </c:ext>
              </c:extLst>
            </c:dLbl>
            <c:dLbl>
              <c:idx val="5"/>
              <c:tx>
                <c:rich>
                  <a:bodyPr/>
                  <a:lstStyle/>
                  <a:p>
                    <a:r>
                      <a:rPr lang="en-US"/>
                      <a:t>10.5%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039-48EF-9E86-AEA6B3B279C7}"/>
                </c:ext>
              </c:extLst>
            </c:dLbl>
            <c:dLbl>
              <c:idx val="6"/>
              <c:tx>
                <c:rich>
                  <a:bodyPr/>
                  <a:lstStyle/>
                  <a:p>
                    <a:r>
                      <a:rPr lang="en-US"/>
                      <a:t>7.9%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039-48EF-9E86-AEA6B3B279C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Tabelle1!$B$8:$B$14</c:f>
              <c:strCache>
                <c:ptCount val="7"/>
                <c:pt idx="0">
                  <c:v>Ores and metal waste</c:v>
                </c:pt>
                <c:pt idx="1">
                  <c:v>Petroleum products</c:v>
                </c:pt>
                <c:pt idx="2">
                  <c:v>Agricultural and forestry products</c:v>
                </c:pt>
                <c:pt idx="3">
                  <c:v>Metal products</c:v>
                </c:pt>
                <c:pt idx="4">
                  <c:v>Crude and manufactures minerals</c:v>
                </c:pt>
                <c:pt idx="5">
                  <c:v>Fertilisers</c:v>
                </c:pt>
                <c:pt idx="6">
                  <c:v>Others</c:v>
                </c:pt>
              </c:strCache>
            </c:strRef>
          </c:cat>
          <c:val>
            <c:numRef>
              <c:f>Tabelle1!$C$8:$C$14</c:f>
              <c:numCache>
                <c:formatCode>0.00%</c:formatCode>
                <c:ptCount val="7"/>
                <c:pt idx="0">
                  <c:v>0.26700000000000002</c:v>
                </c:pt>
                <c:pt idx="1">
                  <c:v>0.187</c:v>
                </c:pt>
                <c:pt idx="2">
                  <c:v>0.17299999999999999</c:v>
                </c:pt>
                <c:pt idx="3">
                  <c:v>0.14000000000000001</c:v>
                </c:pt>
                <c:pt idx="4">
                  <c:v>8.3000000000000004E-2</c:v>
                </c:pt>
                <c:pt idx="5">
                  <c:v>7.2999999999999995E-2</c:v>
                </c:pt>
                <c:pt idx="6">
                  <c:v>7.7000000000000068E-2</c:v>
                </c:pt>
              </c:numCache>
            </c:numRef>
          </c:val>
          <c:extLst>
            <c:ext xmlns:c16="http://schemas.microsoft.com/office/drawing/2014/chart" uri="{C3380CC4-5D6E-409C-BE32-E72D297353CC}">
              <c16:uniqueId val="{0000000E-F039-48EF-9E86-AEA6B3B279C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6071019247594054"/>
          <c:y val="1.8507582385535221E-3"/>
          <c:w val="0.33928980752405952"/>
          <c:h val="0.99814924176144648"/>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AT" dirty="0"/>
              <a:t>The </a:t>
            </a:r>
            <a:r>
              <a:rPr lang="de-AT" dirty="0" err="1"/>
              <a:t>largest</a:t>
            </a:r>
            <a:r>
              <a:rPr lang="de-AT" dirty="0"/>
              <a:t> </a:t>
            </a:r>
            <a:r>
              <a:rPr lang="de-AT" dirty="0" err="1"/>
              <a:t>ports</a:t>
            </a:r>
            <a:r>
              <a:rPr lang="de-AT" dirty="0"/>
              <a:t> in China in 2018</a:t>
            </a:r>
          </a:p>
        </c:rich>
      </c:tx>
      <c:layout>
        <c:manualLayout>
          <c:xMode val="edge"/>
          <c:yMode val="edge"/>
          <c:x val="0.22267200993349121"/>
          <c:y val="5.68367261150691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Tabelle2!$B$19</c:f>
              <c:strCache>
                <c:ptCount val="1"/>
                <c:pt idx="0">
                  <c:v>Die größten Häfen in China nach Containerumschlag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Tabelle2!$A$20:$A$26</c:f>
              <c:strCache>
                <c:ptCount val="7"/>
                <c:pt idx="0">
                  <c:v>Tianjin</c:v>
                </c:pt>
                <c:pt idx="1">
                  <c:v>Qingdao</c:v>
                </c:pt>
                <c:pt idx="2">
                  <c:v>Hong Kong</c:v>
                </c:pt>
                <c:pt idx="3">
                  <c:v>Guangzhou</c:v>
                </c:pt>
                <c:pt idx="4">
                  <c:v>Shenzhen</c:v>
                </c:pt>
                <c:pt idx="5">
                  <c:v>Ningbo-Zhoushan</c:v>
                </c:pt>
                <c:pt idx="6">
                  <c:v>Shanghai</c:v>
                </c:pt>
              </c:strCache>
            </c:strRef>
          </c:cat>
          <c:val>
            <c:numRef>
              <c:f>Tabelle2!$B$20:$B$26</c:f>
              <c:numCache>
                <c:formatCode>General</c:formatCode>
                <c:ptCount val="7"/>
                <c:pt idx="0">
                  <c:v>15.97</c:v>
                </c:pt>
                <c:pt idx="1">
                  <c:v>19.32</c:v>
                </c:pt>
                <c:pt idx="2">
                  <c:v>19.600000000000001</c:v>
                </c:pt>
                <c:pt idx="3">
                  <c:v>21.92</c:v>
                </c:pt>
                <c:pt idx="4">
                  <c:v>25.74</c:v>
                </c:pt>
                <c:pt idx="5">
                  <c:v>26.35</c:v>
                </c:pt>
                <c:pt idx="6">
                  <c:v>42</c:v>
                </c:pt>
              </c:numCache>
            </c:numRef>
          </c:val>
          <c:extLst>
            <c:ext xmlns:c16="http://schemas.microsoft.com/office/drawing/2014/chart" uri="{C3380CC4-5D6E-409C-BE32-E72D297353CC}">
              <c16:uniqueId val="{00000000-ED3B-4624-8B1F-7A99F664B096}"/>
            </c:ext>
          </c:extLst>
        </c:ser>
        <c:dLbls>
          <c:showLegendKey val="0"/>
          <c:showVal val="0"/>
          <c:showCatName val="0"/>
          <c:showSerName val="0"/>
          <c:showPercent val="0"/>
          <c:showBubbleSize val="0"/>
        </c:dLbls>
        <c:gapWidth val="182"/>
        <c:axId val="425870064"/>
        <c:axId val="425870392"/>
      </c:barChart>
      <c:catAx>
        <c:axId val="425870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5870392"/>
        <c:crosses val="autoZero"/>
        <c:auto val="1"/>
        <c:lblAlgn val="ctr"/>
        <c:lblOffset val="100"/>
        <c:noMultiLvlLbl val="0"/>
      </c:catAx>
      <c:valAx>
        <c:axId val="425870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587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de-DE"/>
        </a:p>
      </c:txPr>
    </c:title>
    <c:autoTitleDeleted val="0"/>
    <c:plotArea>
      <c:layout/>
      <c:pieChart>
        <c:varyColors val="1"/>
        <c:ser>
          <c:idx val="0"/>
          <c:order val="0"/>
          <c:tx>
            <c:strRef>
              <c:f>Tabelle3!$B$18</c:f>
              <c:strCache>
                <c:ptCount val="1"/>
                <c:pt idx="0">
                  <c:v>transported goods 2018</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1298-479D-917E-17BC2C970856}"/>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1298-479D-917E-17BC2C970856}"/>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1298-479D-917E-17BC2C970856}"/>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1298-479D-917E-17BC2C970856}"/>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1298-479D-917E-17BC2C970856}"/>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1298-479D-917E-17BC2C97085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Tabelle3!$A$19:$A$24</c:f>
              <c:strCache>
                <c:ptCount val="6"/>
                <c:pt idx="0">
                  <c:v>Soya</c:v>
                </c:pt>
                <c:pt idx="1">
                  <c:v>Corn</c:v>
                </c:pt>
                <c:pt idx="2">
                  <c:v>Petroleum</c:v>
                </c:pt>
                <c:pt idx="3">
                  <c:v>Iron ore</c:v>
                </c:pt>
                <c:pt idx="4">
                  <c:v>Sand</c:v>
                </c:pt>
                <c:pt idx="5">
                  <c:v>others</c:v>
                </c:pt>
              </c:strCache>
            </c:strRef>
          </c:cat>
          <c:val>
            <c:numRef>
              <c:f>Tabelle3!$B$19:$B$24</c:f>
              <c:numCache>
                <c:formatCode>0.00%</c:formatCode>
                <c:ptCount val="6"/>
                <c:pt idx="0">
                  <c:v>0.30499999999999999</c:v>
                </c:pt>
                <c:pt idx="1">
                  <c:v>0.18099999999999999</c:v>
                </c:pt>
                <c:pt idx="2">
                  <c:v>8.4000000000000005E-2</c:v>
                </c:pt>
                <c:pt idx="3">
                  <c:v>8.5000000000000006E-2</c:v>
                </c:pt>
                <c:pt idx="4">
                  <c:v>5.2999999999999999E-2</c:v>
                </c:pt>
                <c:pt idx="5">
                  <c:v>0.29299999999999998</c:v>
                </c:pt>
              </c:numCache>
            </c:numRef>
          </c:val>
          <c:extLst>
            <c:ext xmlns:c16="http://schemas.microsoft.com/office/drawing/2014/chart" uri="{C3380CC4-5D6E-409C-BE32-E72D297353CC}">
              <c16:uniqueId val="{0000000C-1298-479D-917E-17BC2C97085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449540682414702"/>
          <c:y val="0.31777595508894724"/>
          <c:w val="0.15106014873140858"/>
          <c:h val="0.46875328083989504"/>
        </c:manualLayout>
      </c:layout>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accent1"/>
                </a:solidFill>
              </a:defRPr>
            </a:pPr>
            <a:r>
              <a:rPr lang="en-US" sz="2000" dirty="0">
                <a:solidFill>
                  <a:schemeClr val="accent1"/>
                </a:solidFill>
                <a:latin typeface="Corbel" panose="020B0503020204020204" pitchFamily="34" charset="0"/>
              </a:rPr>
              <a:t>Modal Split in Europe</a:t>
            </a:r>
            <a:r>
              <a:rPr lang="en-US" sz="2000" baseline="0" dirty="0">
                <a:solidFill>
                  <a:schemeClr val="accent1"/>
                </a:solidFill>
                <a:latin typeface="Corbel" panose="020B0503020204020204" pitchFamily="34" charset="0"/>
              </a:rPr>
              <a:t> </a:t>
            </a:r>
            <a:r>
              <a:rPr lang="en-US" sz="2000" dirty="0">
                <a:solidFill>
                  <a:schemeClr val="accent1"/>
                </a:solidFill>
                <a:latin typeface="Corbel" panose="020B0503020204020204" pitchFamily="34" charset="0"/>
              </a:rPr>
              <a:t>(2020)</a:t>
            </a:r>
          </a:p>
        </c:rich>
      </c:tx>
      <c:layout>
        <c:manualLayout>
          <c:xMode val="edge"/>
          <c:yMode val="edge"/>
          <c:x val="0.15409660981064993"/>
          <c:y val="6.0047374791478085E-2"/>
        </c:manualLayout>
      </c:layout>
      <c:overlay val="0"/>
    </c:title>
    <c:autoTitleDeleted val="0"/>
    <c:plotArea>
      <c:layout/>
      <c:pieChart>
        <c:varyColors val="1"/>
        <c:ser>
          <c:idx val="0"/>
          <c:order val="0"/>
          <c:tx>
            <c:strRef>
              <c:f>Sheet1!$B$1</c:f>
              <c:strCache>
                <c:ptCount val="1"/>
                <c:pt idx="0">
                  <c:v>Modal Split (EU-27)</c:v>
                </c:pt>
              </c:strCache>
            </c:strRef>
          </c:tx>
          <c:dLbls>
            <c:dLbl>
              <c:idx val="0"/>
              <c:tx>
                <c:rich>
                  <a:bodyPr/>
                  <a:lstStyle/>
                  <a:p>
                    <a:r>
                      <a:rPr lang="en-US"/>
                      <a:t>77%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9D8-4B0E-A684-17ADE8B206C6}"/>
                </c:ext>
              </c:extLst>
            </c:dLbl>
            <c:dLbl>
              <c:idx val="1"/>
              <c:tx>
                <c:rich>
                  <a:bodyPr/>
                  <a:lstStyle/>
                  <a:p>
                    <a:r>
                      <a:rPr lang="en-US" dirty="0"/>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5E5-49B8-A3E4-D0AF7A0950EC}"/>
                </c:ext>
              </c:extLst>
            </c:dLbl>
            <c:dLbl>
              <c:idx val="2"/>
              <c:layout>
                <c:manualLayout>
                  <c:x val="5.4742607215550472E-2"/>
                  <c:y val="0.10940969946255391"/>
                </c:manualLayout>
              </c:layout>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56C-418C-BB5A-B70551ED9FCE}"/>
                </c:ext>
              </c:extLst>
            </c:dLbl>
            <c:spPr>
              <a:noFill/>
              <a:ln>
                <a:noFill/>
              </a:ln>
              <a:effectLst/>
            </c:spPr>
            <c:txPr>
              <a:bodyPr/>
              <a:lstStyle/>
              <a:p>
                <a:pPr>
                  <a:defRPr sz="1400" b="1">
                    <a:solidFill>
                      <a:schemeClr val="bg1"/>
                    </a:solidFill>
                    <a:latin typeface="Corbel" panose="020B0503020204020204" pitchFamily="34" charset="0"/>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road</c:v>
                </c:pt>
                <c:pt idx="1">
                  <c:v>rail</c:v>
                </c:pt>
                <c:pt idx="2">
                  <c:v>inland navigation</c:v>
                </c:pt>
              </c:strCache>
            </c:strRef>
          </c:cat>
          <c:val>
            <c:numRef>
              <c:f>Sheet1!$B$2:$B$4</c:f>
              <c:numCache>
                <c:formatCode>0%</c:formatCode>
                <c:ptCount val="3"/>
                <c:pt idx="0">
                  <c:v>0.75</c:v>
                </c:pt>
                <c:pt idx="1">
                  <c:v>0.18</c:v>
                </c:pt>
                <c:pt idx="2">
                  <c:v>7.0000000000000007E-2</c:v>
                </c:pt>
              </c:numCache>
            </c:numRef>
          </c:val>
          <c:extLst>
            <c:ext xmlns:c16="http://schemas.microsoft.com/office/drawing/2014/chart" uri="{C3380CC4-5D6E-409C-BE32-E72D297353CC}">
              <c16:uniqueId val="{00000001-656C-418C-BB5A-B70551ED9FCE}"/>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000">
              <a:latin typeface="Corbel" panose="020B0503020204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sz="2000" dirty="0">
                <a:solidFill>
                  <a:schemeClr val="accent1"/>
                </a:solidFill>
                <a:latin typeface="Corbel" panose="020B0503020204020204" pitchFamily="34" charset="0"/>
              </a:rPr>
              <a:t>Modal Split in China (2018)</a:t>
            </a:r>
          </a:p>
        </c:rich>
      </c:tx>
      <c:layout>
        <c:manualLayout>
          <c:xMode val="edge"/>
          <c:yMode val="edge"/>
          <c:x val="0.15409660981064993"/>
          <c:y val="6.0047374791478085E-2"/>
        </c:manualLayout>
      </c:layout>
      <c:overlay val="0"/>
    </c:title>
    <c:autoTitleDeleted val="0"/>
    <c:plotArea>
      <c:layout/>
      <c:pieChart>
        <c:varyColors val="1"/>
        <c:ser>
          <c:idx val="0"/>
          <c:order val="0"/>
          <c:tx>
            <c:strRef>
              <c:f>Sheet1!$B$1</c:f>
              <c:strCache>
                <c:ptCount val="1"/>
                <c:pt idx="0">
                  <c:v>Modal Split (EU-27)</c:v>
                </c:pt>
              </c:strCache>
            </c:strRef>
          </c:tx>
          <c:dLbls>
            <c:dLbl>
              <c:idx val="0"/>
              <c:tx>
                <c:rich>
                  <a:bodyPr/>
                  <a:lstStyle/>
                  <a:p>
                    <a:r>
                      <a:rPr lang="en-US"/>
                      <a:t>77%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DA7-442B-9472-CE092AB93081}"/>
                </c:ext>
              </c:extLst>
            </c:dLbl>
            <c:dLbl>
              <c:idx val="2"/>
              <c:layout>
                <c:manualLayout>
                  <c:x val="0.12822967586934786"/>
                  <c:y val="9.3022385604259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0D-414F-B1ED-C5FDEC8C7240}"/>
                </c:ext>
              </c:extLst>
            </c:dLbl>
            <c:spPr>
              <a:noFill/>
              <a:ln>
                <a:noFill/>
              </a:ln>
              <a:effectLst/>
            </c:spPr>
            <c:txPr>
              <a:bodyPr/>
              <a:lstStyle/>
              <a:p>
                <a:pPr>
                  <a:defRPr sz="1400" b="1">
                    <a:solidFill>
                      <a:schemeClr val="bg1"/>
                    </a:solidFill>
                    <a:latin typeface="Corbel" panose="020B050302020402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4"/>
                <c:pt idx="0">
                  <c:v>road</c:v>
                </c:pt>
                <c:pt idx="1">
                  <c:v>rail</c:v>
                </c:pt>
                <c:pt idx="2">
                  <c:v>inland navigation</c:v>
                </c:pt>
                <c:pt idx="3">
                  <c:v>pipeline</c:v>
                </c:pt>
              </c:strCache>
            </c:strRef>
          </c:cat>
          <c:val>
            <c:numRef>
              <c:f>Sheet1!$B$2:$B$5</c:f>
              <c:numCache>
                <c:formatCode>0%</c:formatCode>
                <c:ptCount val="4"/>
                <c:pt idx="0">
                  <c:v>0.77</c:v>
                </c:pt>
                <c:pt idx="1">
                  <c:v>0.08</c:v>
                </c:pt>
                <c:pt idx="2">
                  <c:v>0.14000000000000001</c:v>
                </c:pt>
                <c:pt idx="3">
                  <c:v>0.01</c:v>
                </c:pt>
              </c:numCache>
            </c:numRef>
          </c:val>
          <c:extLst>
            <c:ext xmlns:c16="http://schemas.microsoft.com/office/drawing/2014/chart" uri="{C3380CC4-5D6E-409C-BE32-E72D297353CC}">
              <c16:uniqueId val="{00000001-D10D-414F-B1ED-C5FDEC8C7240}"/>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6486948780582822"/>
          <c:y val="0.34583993199972241"/>
          <c:w val="0.30489563659593383"/>
          <c:h val="0.47546071761539238"/>
        </c:manualLayout>
      </c:layout>
      <c:overlay val="0"/>
      <c:txPr>
        <a:bodyPr/>
        <a:lstStyle/>
        <a:p>
          <a:pPr>
            <a:defRPr sz="1100">
              <a:latin typeface="Corbel" panose="020B0503020204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sz="2000" dirty="0">
                <a:solidFill>
                  <a:schemeClr val="accent1"/>
                </a:solidFill>
                <a:latin typeface="Corbel" panose="020B0503020204020204" pitchFamily="34" charset="0"/>
              </a:rPr>
              <a:t>Modal Split in Brazil (2008)*</a:t>
            </a:r>
          </a:p>
        </c:rich>
      </c:tx>
      <c:layout>
        <c:manualLayout>
          <c:xMode val="edge"/>
          <c:yMode val="edge"/>
          <c:x val="0.15409660981064993"/>
          <c:y val="6.0047374791478085E-2"/>
        </c:manualLayout>
      </c:layout>
      <c:overlay val="0"/>
    </c:title>
    <c:autoTitleDeleted val="0"/>
    <c:plotArea>
      <c:layout/>
      <c:pieChart>
        <c:varyColors val="1"/>
        <c:ser>
          <c:idx val="0"/>
          <c:order val="0"/>
          <c:tx>
            <c:strRef>
              <c:f>Sheet1!$B$1</c:f>
              <c:strCache>
                <c:ptCount val="1"/>
                <c:pt idx="0">
                  <c:v>Modal Split (EU-27)</c:v>
                </c:pt>
              </c:strCache>
            </c:strRef>
          </c:tx>
          <c:dLbls>
            <c:dLbl>
              <c:idx val="2"/>
              <c:layout>
                <c:manualLayout>
                  <c:x val="0.12822967586934786"/>
                  <c:y val="9.3022385604259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FD9-4D96-BF09-D2C707DD9C5F}"/>
                </c:ext>
              </c:extLst>
            </c:dLbl>
            <c:spPr>
              <a:noFill/>
              <a:ln>
                <a:noFill/>
              </a:ln>
              <a:effectLst/>
            </c:spPr>
            <c:txPr>
              <a:bodyPr/>
              <a:lstStyle/>
              <a:p>
                <a:pPr>
                  <a:defRPr sz="1400" b="1">
                    <a:solidFill>
                      <a:schemeClr val="bg1"/>
                    </a:solidFill>
                    <a:latin typeface="Corbel" panose="020B0503020204020204" pitchFamily="34" charset="0"/>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road</c:v>
                </c:pt>
                <c:pt idx="1">
                  <c:v>rail</c:v>
                </c:pt>
                <c:pt idx="2">
                  <c:v>inland navigation</c:v>
                </c:pt>
              </c:strCache>
            </c:strRef>
          </c:cat>
          <c:val>
            <c:numRef>
              <c:f>Sheet1!$B$2:$B$4</c:f>
              <c:numCache>
                <c:formatCode>0%</c:formatCode>
                <c:ptCount val="3"/>
                <c:pt idx="0">
                  <c:v>0.6</c:v>
                </c:pt>
                <c:pt idx="1">
                  <c:v>0.22</c:v>
                </c:pt>
                <c:pt idx="2">
                  <c:v>0.14000000000000001</c:v>
                </c:pt>
              </c:numCache>
            </c:numRef>
          </c:val>
          <c:extLst>
            <c:ext xmlns:c16="http://schemas.microsoft.com/office/drawing/2014/chart" uri="{C3380CC4-5D6E-409C-BE32-E72D297353CC}">
              <c16:uniqueId val="{00000001-FFD9-4D96-BF09-D2C707DD9C5F}"/>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6486948780582822"/>
          <c:y val="0.34583993199972241"/>
          <c:w val="0.30489563659593383"/>
          <c:h val="0.47546071761539238"/>
        </c:manualLayout>
      </c:layout>
      <c:overlay val="0"/>
      <c:txPr>
        <a:bodyPr/>
        <a:lstStyle/>
        <a:p>
          <a:pPr>
            <a:defRPr sz="1100">
              <a:latin typeface="Corbel" panose="020B0503020204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6755B75A-DA2F-4942-9466-602DAA2B76D4}">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Comparison</a:t>
          </a:r>
        </a:p>
      </dgm:t>
    </dgm:pt>
    <dgm:pt modelId="{CC8056C9-9B1F-44C8-BB32-4B1222D8CD4E}" type="sibTrans" cxnId="{6C12AAA9-A7FE-44EC-8AC9-383942F9847E}">
      <dgm:prSet/>
      <dgm:spPr/>
      <dgm:t>
        <a:bodyPr/>
        <a:lstStyle/>
        <a:p>
          <a:endParaRPr lang="de-DE"/>
        </a:p>
      </dgm:t>
    </dgm:pt>
    <dgm:pt modelId="{C9E67486-D4AA-4601-A24B-52155755B0C0}" type="par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Inland Waterways in China</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Inland Waterways in Europe</a:t>
          </a: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en-GB" sz="2400" noProof="0" dirty="0">
              <a:solidFill>
                <a:schemeClr val="accent1"/>
              </a:solidFill>
              <a:latin typeface="Corbel" panose="020B0503020204020204" pitchFamily="34" charset="0"/>
            </a:rPr>
            <a:t>Competitive Factors of Inland Navigation</a:t>
          </a: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en-GB" sz="2400" noProof="0" dirty="0">
              <a:solidFill>
                <a:schemeClr val="accent1"/>
              </a:solidFill>
              <a:latin typeface="Corbel" panose="020B0503020204020204" pitchFamily="34" charset="0"/>
            </a:rPr>
            <a:t>Inland Waterways in Brazil</a:t>
          </a: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5"/>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5"/>
      <dgm:spPr/>
    </dgm:pt>
    <dgm:pt modelId="{BF8CDB65-7F63-46ED-AD6F-299BB5E410A3}" type="pres">
      <dgm:prSet presAssocID="{754914D3-2823-4D9D-9B5F-8AAE908A2791}" presName="dstNode" presStyleLbl="node1" presStyleIdx="0" presStyleCnt="5"/>
      <dgm:spPr/>
    </dgm:pt>
    <dgm:pt modelId="{EABF0792-0FCA-4071-8192-14192CB7B3C8}" type="pres">
      <dgm:prSet presAssocID="{7ECB73D4-2A8A-4D93-9CFF-D6C5FE826B05}" presName="text_1" presStyleLbl="node1" presStyleIdx="0" presStyleCnt="5" custScaleX="101938">
        <dgm:presLayoutVars>
          <dgm:bulletEnabled val="1"/>
        </dgm:presLayoutVars>
      </dgm:prSet>
      <dgm:spPr/>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5"/>
      <dgm:spPr>
        <a:solidFill>
          <a:schemeClr val="accent1"/>
        </a:solidFill>
        <a:ln w="28575">
          <a:solidFill>
            <a:schemeClr val="accent1"/>
          </a:solidFill>
        </a:ln>
      </dgm:spPr>
    </dgm:pt>
    <dgm:pt modelId="{B550A911-ADDC-4AC3-95AF-D218653D0381}" type="pres">
      <dgm:prSet presAssocID="{F2941672-F5FC-4F5F-8FF3-57791CAF8C56}" presName="text_2" presStyleLbl="node1" presStyleIdx="1" presStyleCnt="5" custScaleX="102085">
        <dgm:presLayoutVars>
          <dgm:bulletEnabled val="1"/>
        </dgm:presLayoutVars>
      </dgm:prSet>
      <dgm:spPr/>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5"/>
      <dgm:spPr>
        <a:solidFill>
          <a:schemeClr val="accent1">
            <a:lumMod val="40000"/>
            <a:lumOff val="60000"/>
          </a:schemeClr>
        </a:solidFill>
        <a:ln w="28575">
          <a:solidFill>
            <a:schemeClr val="accent1"/>
          </a:solidFill>
        </a:ln>
      </dgm:spPr>
    </dgm:pt>
    <dgm:pt modelId="{B096EF4C-52E9-408D-A0DF-35C5F0AA392B}" type="pres">
      <dgm:prSet presAssocID="{F24300EC-4372-4D89-B437-9F81F6228517}" presName="text_3" presStyleLbl="node1" presStyleIdx="2" presStyleCnt="5" custScaleX="102086">
        <dgm:presLayoutVars>
          <dgm:bulletEnabled val="1"/>
        </dgm:presLayoutVars>
      </dgm:prSet>
      <dgm:spPr/>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5"/>
      <dgm:spPr>
        <a:solidFill>
          <a:schemeClr val="accent1">
            <a:lumMod val="40000"/>
            <a:lumOff val="60000"/>
          </a:schemeClr>
        </a:solidFill>
        <a:ln w="28575">
          <a:solidFill>
            <a:schemeClr val="accent1"/>
          </a:solidFill>
        </a:ln>
      </dgm:spPr>
    </dgm:pt>
    <dgm:pt modelId="{D65465CE-F746-4781-AA8C-E8AFD57EDB18}" type="pres">
      <dgm:prSet presAssocID="{A3EDAF05-AC60-4A74-A1D2-00107BA6398B}" presName="text_4" presStyleLbl="node1" presStyleIdx="3" presStyleCnt="5" custScaleX="102085">
        <dgm:presLayoutVars>
          <dgm:bulletEnabled val="1"/>
        </dgm:presLayoutVars>
      </dgm:prSet>
      <dgm:spPr/>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5"/>
      <dgm:spPr>
        <a:solidFill>
          <a:schemeClr val="accent1">
            <a:lumMod val="40000"/>
            <a:lumOff val="60000"/>
          </a:schemeClr>
        </a:solidFill>
        <a:ln w="28575">
          <a:solidFill>
            <a:schemeClr val="accent1"/>
          </a:solidFill>
        </a:ln>
      </dgm:spPr>
    </dgm:pt>
    <dgm:pt modelId="{C9B991A5-54E7-40D9-A0E3-0BFF07CACB82}" type="pres">
      <dgm:prSet presAssocID="{6755B75A-DA2F-4942-9466-602DAA2B76D4}" presName="text_5" presStyleLbl="node1" presStyleIdx="4" presStyleCnt="5" custScaleX="101938">
        <dgm:presLayoutVars>
          <dgm:bulletEnabled val="1"/>
        </dgm:presLayoutVars>
      </dgm:prSet>
      <dgm:spPr/>
    </dgm:pt>
    <dgm:pt modelId="{A2877344-67C2-4B84-831D-2D45D575C550}" type="pres">
      <dgm:prSet presAssocID="{6755B75A-DA2F-4942-9466-602DAA2B76D4}" presName="accent_5" presStyleCnt="0"/>
      <dgm:spPr/>
    </dgm:pt>
    <dgm:pt modelId="{2D85C60B-45A6-47F1-BDC4-779963C33EA5}" type="pres">
      <dgm:prSet presAssocID="{6755B75A-DA2F-4942-9466-602DAA2B76D4}" presName="accentRepeatNode" presStyleLbl="solidFgAcc1" presStyleIdx="4" presStyleCnt="5"/>
      <dgm:spPr>
        <a:solidFill>
          <a:schemeClr val="accent1">
            <a:lumMod val="40000"/>
            <a:lumOff val="60000"/>
          </a:schemeClr>
        </a:solidFill>
        <a:ln w="28575">
          <a:solidFill>
            <a:schemeClr val="accent1"/>
          </a:solidFill>
        </a:ln>
      </dgm:spPr>
    </dgm:pt>
  </dgm:ptLst>
  <dgm:cxnLst>
    <dgm:cxn modelId="{FF3A1315-24EC-4716-9FF0-3A67D5082C33}" srcId="{754914D3-2823-4D9D-9B5F-8AAE908A2791}" destId="{7ECB73D4-2A8A-4D93-9CFF-D6C5FE826B05}" srcOrd="0" destOrd="0" parTransId="{90EBD940-7002-4D65-AE41-E0953409E08F}" sibTransId="{E99925D6-FE3E-4F78-8500-4638DCD40AAC}"/>
    <dgm:cxn modelId="{0781121C-2DD2-4939-9728-C6477965DA94}" srcId="{754914D3-2823-4D9D-9B5F-8AAE908A2791}" destId="{F24300EC-4372-4D89-B437-9F81F6228517}" srcOrd="2" destOrd="0" parTransId="{468FF3C9-0BE5-4FF4-BE42-47AA0FABB054}" sibTransId="{BBB9D7DD-2425-4723-8219-8DCB9AF8E441}"/>
    <dgm:cxn modelId="{C1070428-E4F3-4855-AC9D-8C1545B3F2DE}" type="presOf" srcId="{F24300EC-4372-4D89-B437-9F81F6228517}" destId="{B096EF4C-52E9-408D-A0DF-35C5F0AA392B}" srcOrd="0" destOrd="0" presId="urn:microsoft.com/office/officeart/2008/layout/VerticalCurvedList"/>
    <dgm:cxn modelId="{9EE43B2F-7F09-463C-B811-0ADD9CDDF69B}" type="presOf" srcId="{7ECB73D4-2A8A-4D93-9CFF-D6C5FE826B05}" destId="{EABF0792-0FCA-4071-8192-14192CB7B3C8}" srcOrd="0" destOrd="0" presId="urn:microsoft.com/office/officeart/2008/layout/VerticalCurvedList"/>
    <dgm:cxn modelId="{112E986D-5FAC-449E-9228-1ED89265038D}" type="presOf" srcId="{E99925D6-FE3E-4F78-8500-4638DCD40AAC}" destId="{93855F07-44CB-45DE-B464-761E63A71CD5}" srcOrd="0" destOrd="0" presId="urn:microsoft.com/office/officeart/2008/layout/VerticalCurvedList"/>
    <dgm:cxn modelId="{A803796F-5EC8-437B-A42B-04FF6AA643B8}" type="presOf" srcId="{6755B75A-DA2F-4942-9466-602DAA2B76D4}" destId="{C9B991A5-54E7-40D9-A0E3-0BFF07CACB82}" srcOrd="0" destOrd="0" presId="urn:microsoft.com/office/officeart/2008/layout/VerticalCurvedList"/>
    <dgm:cxn modelId="{B85ECE7A-BE87-462E-BD49-F3FE4AAB7A59}" type="presOf" srcId="{A3EDAF05-AC60-4A74-A1D2-00107BA6398B}" destId="{D65465CE-F746-4781-AA8C-E8AFD57EDB18}" srcOrd="0" destOrd="0" presId="urn:microsoft.com/office/officeart/2008/layout/VerticalCurvedList"/>
    <dgm:cxn modelId="{C7D3E688-9B0F-4E5F-8D5A-55E61E2D21AD}" type="presOf" srcId="{754914D3-2823-4D9D-9B5F-8AAE908A2791}" destId="{AE6139D5-D84B-4711-8A6A-A5161E022A99}" srcOrd="0" destOrd="0" presId="urn:microsoft.com/office/officeart/2008/layout/VerticalCurvedList"/>
    <dgm:cxn modelId="{A289939F-CF19-4464-A092-8138494269F1}" type="presOf" srcId="{F2941672-F5FC-4F5F-8FF3-57791CAF8C56}" destId="{B550A911-ADDC-4AC3-95AF-D218653D0381}" srcOrd="0" destOrd="0" presId="urn:microsoft.com/office/officeart/2008/layout/VerticalCurvedList"/>
    <dgm:cxn modelId="{6C12AAA9-A7FE-44EC-8AC9-383942F9847E}" srcId="{754914D3-2823-4D9D-9B5F-8AAE908A2791}" destId="{6755B75A-DA2F-4942-9466-602DAA2B76D4}" srcOrd="4" destOrd="0" parTransId="{C9E67486-D4AA-4601-A24B-52155755B0C0}" sibTransId="{CC8056C9-9B1F-44C8-BB32-4B1222D8CD4E}"/>
    <dgm:cxn modelId="{108E50BE-3469-439F-8FFF-017FEBDD5C74}" srcId="{754914D3-2823-4D9D-9B5F-8AAE908A2791}" destId="{F2941672-F5FC-4F5F-8FF3-57791CAF8C56}" srcOrd="1" destOrd="0" parTransId="{937F0D99-2D0E-48A6-94B9-C880850880C0}" sibTransId="{624E2F07-CA2B-4ED9-89E9-4ED31FD7F6BD}"/>
    <dgm:cxn modelId="{2F12EFF8-956A-48DE-8821-BC847BED93FD}" srcId="{754914D3-2823-4D9D-9B5F-8AAE908A2791}" destId="{A3EDAF05-AC60-4A74-A1D2-00107BA6398B}" srcOrd="3" destOrd="0" parTransId="{A5E21F14-6A52-4F28-8CCC-B30B4B7CA51E}" sibTransId="{64D9DC6A-4144-4978-B9A5-E18C84675969}"/>
    <dgm:cxn modelId="{3B264AE4-A947-4B58-A677-891BEA742397}" type="presParOf" srcId="{AE6139D5-D84B-4711-8A6A-A5161E022A99}" destId="{00F42187-34FD-4D8B-A449-F316E9EB9AFA}" srcOrd="0" destOrd="0" presId="urn:microsoft.com/office/officeart/2008/layout/VerticalCurvedList"/>
    <dgm:cxn modelId="{EB52A904-D579-45AE-863A-5780D8E4951C}" type="presParOf" srcId="{00F42187-34FD-4D8B-A449-F316E9EB9AFA}" destId="{C168C53D-163A-4892-8EF0-B5326C3FF8C8}" srcOrd="0" destOrd="0" presId="urn:microsoft.com/office/officeart/2008/layout/VerticalCurvedList"/>
    <dgm:cxn modelId="{DF394010-B7BF-48D3-95A9-CC1A4CD53CB2}" type="presParOf" srcId="{C168C53D-163A-4892-8EF0-B5326C3FF8C8}" destId="{0FAB2C97-DF89-43B9-B7B2-C745E026F562}" srcOrd="0" destOrd="0" presId="urn:microsoft.com/office/officeart/2008/layout/VerticalCurvedList"/>
    <dgm:cxn modelId="{91F97370-E75F-4303-A772-ABB6B63A8A67}" type="presParOf" srcId="{C168C53D-163A-4892-8EF0-B5326C3FF8C8}" destId="{93855F07-44CB-45DE-B464-761E63A71CD5}" srcOrd="1" destOrd="0" presId="urn:microsoft.com/office/officeart/2008/layout/VerticalCurvedList"/>
    <dgm:cxn modelId="{6737EABA-C5AF-4939-8DBD-EF01C9789DB4}" type="presParOf" srcId="{C168C53D-163A-4892-8EF0-B5326C3FF8C8}" destId="{D258DE45-194F-4470-A0BE-D234AB24927B}" srcOrd="2" destOrd="0" presId="urn:microsoft.com/office/officeart/2008/layout/VerticalCurvedList"/>
    <dgm:cxn modelId="{7B73691B-BF91-4CB1-86EC-DF65986AC8EE}" type="presParOf" srcId="{C168C53D-163A-4892-8EF0-B5326C3FF8C8}" destId="{BF8CDB65-7F63-46ED-AD6F-299BB5E410A3}" srcOrd="3" destOrd="0" presId="urn:microsoft.com/office/officeart/2008/layout/VerticalCurvedList"/>
    <dgm:cxn modelId="{91EB6B31-2B0D-4BFF-BCA4-F91BBE181508}" type="presParOf" srcId="{00F42187-34FD-4D8B-A449-F316E9EB9AFA}" destId="{EABF0792-0FCA-4071-8192-14192CB7B3C8}" srcOrd="1" destOrd="0" presId="urn:microsoft.com/office/officeart/2008/layout/VerticalCurvedList"/>
    <dgm:cxn modelId="{3F77AFD8-B908-4286-A17A-9E46577D0E8A}" type="presParOf" srcId="{00F42187-34FD-4D8B-A449-F316E9EB9AFA}" destId="{FAC9395F-16C4-4296-B2C2-AD6AB4DBF434}" srcOrd="2" destOrd="0" presId="urn:microsoft.com/office/officeart/2008/layout/VerticalCurvedList"/>
    <dgm:cxn modelId="{45763642-CDE5-4DBF-8485-AA6B88129B4A}" type="presParOf" srcId="{FAC9395F-16C4-4296-B2C2-AD6AB4DBF434}" destId="{145B768B-B7FA-467C-9016-716DD2042F13}" srcOrd="0" destOrd="0" presId="urn:microsoft.com/office/officeart/2008/layout/VerticalCurvedList"/>
    <dgm:cxn modelId="{9DE0A555-53A1-448C-8164-91486F1F1BBE}" type="presParOf" srcId="{00F42187-34FD-4D8B-A449-F316E9EB9AFA}" destId="{B550A911-ADDC-4AC3-95AF-D218653D0381}" srcOrd="3" destOrd="0" presId="urn:microsoft.com/office/officeart/2008/layout/VerticalCurvedList"/>
    <dgm:cxn modelId="{9F9C801E-D03C-400F-8E21-455459B6BAFE}" type="presParOf" srcId="{00F42187-34FD-4D8B-A449-F316E9EB9AFA}" destId="{2471C627-080A-474E-8E5D-8801A848607F}" srcOrd="4" destOrd="0" presId="urn:microsoft.com/office/officeart/2008/layout/VerticalCurvedList"/>
    <dgm:cxn modelId="{6CE4591E-D1A0-4C5D-A101-77D9E13122A8}" type="presParOf" srcId="{2471C627-080A-474E-8E5D-8801A848607F}" destId="{9AF5ED78-341F-403E-97B4-875F8057A202}" srcOrd="0" destOrd="0" presId="urn:microsoft.com/office/officeart/2008/layout/VerticalCurvedList"/>
    <dgm:cxn modelId="{6DE4841A-F579-4559-A67C-30C90AFA8522}" type="presParOf" srcId="{00F42187-34FD-4D8B-A449-F316E9EB9AFA}" destId="{B096EF4C-52E9-408D-A0DF-35C5F0AA392B}" srcOrd="5" destOrd="0" presId="urn:microsoft.com/office/officeart/2008/layout/VerticalCurvedList"/>
    <dgm:cxn modelId="{27615260-583D-4030-A043-30A987F34F50}" type="presParOf" srcId="{00F42187-34FD-4D8B-A449-F316E9EB9AFA}" destId="{C30CE652-7642-40D6-AB27-359EA877ADBA}" srcOrd="6" destOrd="0" presId="urn:microsoft.com/office/officeart/2008/layout/VerticalCurvedList"/>
    <dgm:cxn modelId="{62CA0011-1342-4AB1-88D0-2AA1EDC2C60B}" type="presParOf" srcId="{C30CE652-7642-40D6-AB27-359EA877ADBA}" destId="{EF12B5F5-AB8A-4523-B395-C351AAF3CDFA}" srcOrd="0" destOrd="0" presId="urn:microsoft.com/office/officeart/2008/layout/VerticalCurvedList"/>
    <dgm:cxn modelId="{ED1114B7-B994-4A9E-8E3E-D1F54CFB56D7}" type="presParOf" srcId="{00F42187-34FD-4D8B-A449-F316E9EB9AFA}" destId="{D65465CE-F746-4781-AA8C-E8AFD57EDB18}" srcOrd="7" destOrd="0" presId="urn:microsoft.com/office/officeart/2008/layout/VerticalCurvedList"/>
    <dgm:cxn modelId="{E6A9C51B-34C3-4B38-8448-E4CB46BD4AB2}" type="presParOf" srcId="{00F42187-34FD-4D8B-A449-F316E9EB9AFA}" destId="{7A6BD9EE-E5D7-49A5-B82C-84E00F19B998}" srcOrd="8" destOrd="0" presId="urn:microsoft.com/office/officeart/2008/layout/VerticalCurvedList"/>
    <dgm:cxn modelId="{E1D2DB4B-54B1-4846-83DB-4119E7FDFAD1}" type="presParOf" srcId="{7A6BD9EE-E5D7-49A5-B82C-84E00F19B998}" destId="{64DDB4B7-1C5B-4455-9FBA-E109A4CF516C}" srcOrd="0" destOrd="0" presId="urn:microsoft.com/office/officeart/2008/layout/VerticalCurvedList"/>
    <dgm:cxn modelId="{569DDEF8-214A-40F9-BEDA-9411F760BC35}" type="presParOf" srcId="{00F42187-34FD-4D8B-A449-F316E9EB9AFA}" destId="{C9B991A5-54E7-40D9-A0E3-0BFF07CACB82}" srcOrd="9" destOrd="0" presId="urn:microsoft.com/office/officeart/2008/layout/VerticalCurvedList"/>
    <dgm:cxn modelId="{E6800E16-03F2-4CA3-9112-D7698D172F10}" type="presParOf" srcId="{00F42187-34FD-4D8B-A449-F316E9EB9AFA}" destId="{A2877344-67C2-4B84-831D-2D45D575C550}" srcOrd="10" destOrd="0" presId="urn:microsoft.com/office/officeart/2008/layout/VerticalCurvedList"/>
    <dgm:cxn modelId="{8C2B5535-967A-4C0A-9828-91A4CAA9D0F8}" type="presParOf" srcId="{A2877344-67C2-4B84-831D-2D45D575C550}"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6755B75A-DA2F-4942-9466-602DAA2B76D4}">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Comparison</a:t>
          </a:r>
        </a:p>
      </dgm:t>
    </dgm:pt>
    <dgm:pt modelId="{CC8056C9-9B1F-44C8-BB32-4B1222D8CD4E}" type="sibTrans" cxnId="{6C12AAA9-A7FE-44EC-8AC9-383942F9847E}">
      <dgm:prSet/>
      <dgm:spPr/>
      <dgm:t>
        <a:bodyPr/>
        <a:lstStyle/>
        <a:p>
          <a:endParaRPr lang="de-DE"/>
        </a:p>
      </dgm:t>
    </dgm:pt>
    <dgm:pt modelId="{C9E67486-D4AA-4601-A24B-52155755B0C0}" type="par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Inland Waterways in China</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Inland Waterways in Europe</a:t>
          </a: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Competitive Factors of Inland Navigation</a:t>
          </a: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en-GB" sz="2400" noProof="0" dirty="0">
              <a:solidFill>
                <a:schemeClr val="accent1"/>
              </a:solidFill>
              <a:latin typeface="Corbel" panose="020B0503020204020204" pitchFamily="34" charset="0"/>
            </a:rPr>
            <a:t>Inland Waterways in Brazil</a:t>
          </a: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5"/>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5"/>
      <dgm:spPr/>
    </dgm:pt>
    <dgm:pt modelId="{BF8CDB65-7F63-46ED-AD6F-299BB5E410A3}" type="pres">
      <dgm:prSet presAssocID="{754914D3-2823-4D9D-9B5F-8AAE908A2791}" presName="dstNode" presStyleLbl="node1" presStyleIdx="0" presStyleCnt="5"/>
      <dgm:spPr/>
    </dgm:pt>
    <dgm:pt modelId="{EABF0792-0FCA-4071-8192-14192CB7B3C8}" type="pres">
      <dgm:prSet presAssocID="{7ECB73D4-2A8A-4D93-9CFF-D6C5FE826B05}" presName="text_1" presStyleLbl="node1" presStyleIdx="0" presStyleCnt="5" custScaleX="101938">
        <dgm:presLayoutVars>
          <dgm:bulletEnabled val="1"/>
        </dgm:presLayoutVars>
      </dgm:prSet>
      <dgm:spPr/>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5"/>
      <dgm:spPr>
        <a:solidFill>
          <a:schemeClr val="accent1">
            <a:lumMod val="40000"/>
            <a:lumOff val="60000"/>
          </a:schemeClr>
        </a:solidFill>
        <a:ln w="28575">
          <a:solidFill>
            <a:schemeClr val="accent1"/>
          </a:solidFill>
        </a:ln>
      </dgm:spPr>
    </dgm:pt>
    <dgm:pt modelId="{B550A911-ADDC-4AC3-95AF-D218653D0381}" type="pres">
      <dgm:prSet presAssocID="{F2941672-F5FC-4F5F-8FF3-57791CAF8C56}" presName="text_2" presStyleLbl="node1" presStyleIdx="1" presStyleCnt="5" custScaleX="102085">
        <dgm:presLayoutVars>
          <dgm:bulletEnabled val="1"/>
        </dgm:presLayoutVars>
      </dgm:prSet>
      <dgm:spPr/>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5"/>
      <dgm:spPr>
        <a:solidFill>
          <a:schemeClr val="accent1"/>
        </a:solidFill>
        <a:ln w="28575">
          <a:solidFill>
            <a:schemeClr val="accent1"/>
          </a:solidFill>
        </a:ln>
      </dgm:spPr>
    </dgm:pt>
    <dgm:pt modelId="{B096EF4C-52E9-408D-A0DF-35C5F0AA392B}" type="pres">
      <dgm:prSet presAssocID="{F24300EC-4372-4D89-B437-9F81F6228517}" presName="text_3" presStyleLbl="node1" presStyleIdx="2" presStyleCnt="5" custScaleX="102086">
        <dgm:presLayoutVars>
          <dgm:bulletEnabled val="1"/>
        </dgm:presLayoutVars>
      </dgm:prSet>
      <dgm:spPr/>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5"/>
      <dgm:spPr>
        <a:solidFill>
          <a:schemeClr val="accent1">
            <a:lumMod val="40000"/>
            <a:lumOff val="60000"/>
          </a:schemeClr>
        </a:solidFill>
        <a:ln w="28575">
          <a:solidFill>
            <a:schemeClr val="accent1"/>
          </a:solidFill>
        </a:ln>
      </dgm:spPr>
    </dgm:pt>
    <dgm:pt modelId="{D65465CE-F746-4781-AA8C-E8AFD57EDB18}" type="pres">
      <dgm:prSet presAssocID="{A3EDAF05-AC60-4A74-A1D2-00107BA6398B}" presName="text_4" presStyleLbl="node1" presStyleIdx="3" presStyleCnt="5" custScaleX="102085">
        <dgm:presLayoutVars>
          <dgm:bulletEnabled val="1"/>
        </dgm:presLayoutVars>
      </dgm:prSet>
      <dgm:spPr/>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5"/>
      <dgm:spPr>
        <a:solidFill>
          <a:schemeClr val="accent1">
            <a:lumMod val="40000"/>
            <a:lumOff val="60000"/>
          </a:schemeClr>
        </a:solidFill>
        <a:ln w="28575">
          <a:solidFill>
            <a:schemeClr val="accent1"/>
          </a:solidFill>
        </a:ln>
      </dgm:spPr>
    </dgm:pt>
    <dgm:pt modelId="{C9B991A5-54E7-40D9-A0E3-0BFF07CACB82}" type="pres">
      <dgm:prSet presAssocID="{6755B75A-DA2F-4942-9466-602DAA2B76D4}" presName="text_5" presStyleLbl="node1" presStyleIdx="4" presStyleCnt="5" custScaleX="101938">
        <dgm:presLayoutVars>
          <dgm:bulletEnabled val="1"/>
        </dgm:presLayoutVars>
      </dgm:prSet>
      <dgm:spPr/>
    </dgm:pt>
    <dgm:pt modelId="{A2877344-67C2-4B84-831D-2D45D575C550}" type="pres">
      <dgm:prSet presAssocID="{6755B75A-DA2F-4942-9466-602DAA2B76D4}" presName="accent_5" presStyleCnt="0"/>
      <dgm:spPr/>
    </dgm:pt>
    <dgm:pt modelId="{2D85C60B-45A6-47F1-BDC4-779963C33EA5}" type="pres">
      <dgm:prSet presAssocID="{6755B75A-DA2F-4942-9466-602DAA2B76D4}" presName="accentRepeatNode" presStyleLbl="solidFgAcc1" presStyleIdx="4" presStyleCnt="5"/>
      <dgm:spPr>
        <a:solidFill>
          <a:schemeClr val="accent1">
            <a:lumMod val="40000"/>
            <a:lumOff val="60000"/>
          </a:schemeClr>
        </a:solidFill>
        <a:ln w="28575">
          <a:solidFill>
            <a:schemeClr val="accent1"/>
          </a:solidFill>
        </a:ln>
      </dgm:spPr>
    </dgm:pt>
  </dgm:ptLst>
  <dgm:cxnLst>
    <dgm:cxn modelId="{D079BE03-3935-464B-98A5-492741D0C891}" type="presOf" srcId="{754914D3-2823-4D9D-9B5F-8AAE908A2791}" destId="{AE6139D5-D84B-4711-8A6A-A5161E022A99}" srcOrd="0" destOrd="0" presId="urn:microsoft.com/office/officeart/2008/layout/VerticalCurvedList"/>
    <dgm:cxn modelId="{FF3A1315-24EC-4716-9FF0-3A67D5082C33}" srcId="{754914D3-2823-4D9D-9B5F-8AAE908A2791}" destId="{7ECB73D4-2A8A-4D93-9CFF-D6C5FE826B05}" srcOrd="0" destOrd="0" parTransId="{90EBD940-7002-4D65-AE41-E0953409E08F}" sibTransId="{E99925D6-FE3E-4F78-8500-4638DCD40AAC}"/>
    <dgm:cxn modelId="{2531A316-2E77-4966-872A-A1EDC443E0DB}" type="presOf" srcId="{F2941672-F5FC-4F5F-8FF3-57791CAF8C56}" destId="{B550A911-ADDC-4AC3-95AF-D218653D0381}" srcOrd="0" destOrd="0" presId="urn:microsoft.com/office/officeart/2008/layout/VerticalCurvedList"/>
    <dgm:cxn modelId="{0781121C-2DD2-4939-9728-C6477965DA94}" srcId="{754914D3-2823-4D9D-9B5F-8AAE908A2791}" destId="{F24300EC-4372-4D89-B437-9F81F6228517}" srcOrd="2" destOrd="0" parTransId="{468FF3C9-0BE5-4FF4-BE42-47AA0FABB054}" sibTransId="{BBB9D7DD-2425-4723-8219-8DCB9AF8E441}"/>
    <dgm:cxn modelId="{6DD48B3F-7450-4A54-A5A6-3596D38BBE7E}" type="presOf" srcId="{E99925D6-FE3E-4F78-8500-4638DCD40AAC}" destId="{93855F07-44CB-45DE-B464-761E63A71CD5}" srcOrd="0" destOrd="0" presId="urn:microsoft.com/office/officeart/2008/layout/VerticalCurvedList"/>
    <dgm:cxn modelId="{092D0564-874E-4DBC-87FE-2A7EA997B799}" type="presOf" srcId="{6755B75A-DA2F-4942-9466-602DAA2B76D4}" destId="{C9B991A5-54E7-40D9-A0E3-0BFF07CACB82}" srcOrd="0" destOrd="0" presId="urn:microsoft.com/office/officeart/2008/layout/VerticalCurvedList"/>
    <dgm:cxn modelId="{F22D6F67-6064-4BFE-AC1D-C1ECA3955C60}" type="presOf" srcId="{7ECB73D4-2A8A-4D93-9CFF-D6C5FE826B05}" destId="{EABF0792-0FCA-4071-8192-14192CB7B3C8}" srcOrd="0" destOrd="0" presId="urn:microsoft.com/office/officeart/2008/layout/VerticalCurvedList"/>
    <dgm:cxn modelId="{6C12AAA9-A7FE-44EC-8AC9-383942F9847E}" srcId="{754914D3-2823-4D9D-9B5F-8AAE908A2791}" destId="{6755B75A-DA2F-4942-9466-602DAA2B76D4}" srcOrd="4" destOrd="0" parTransId="{C9E67486-D4AA-4601-A24B-52155755B0C0}" sibTransId="{CC8056C9-9B1F-44C8-BB32-4B1222D8CD4E}"/>
    <dgm:cxn modelId="{034F8EAC-1A1F-4BD4-AB59-34D9A9E3BB7E}" type="presOf" srcId="{A3EDAF05-AC60-4A74-A1D2-00107BA6398B}" destId="{D65465CE-F746-4781-AA8C-E8AFD57EDB18}"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F477A2C6-1B72-4E64-B8D8-6B8276FF83EC}" type="presOf" srcId="{F24300EC-4372-4D89-B437-9F81F6228517}" destId="{B096EF4C-52E9-408D-A0DF-35C5F0AA392B}" srcOrd="0" destOrd="0" presId="urn:microsoft.com/office/officeart/2008/layout/VerticalCurvedList"/>
    <dgm:cxn modelId="{2F12EFF8-956A-48DE-8821-BC847BED93FD}" srcId="{754914D3-2823-4D9D-9B5F-8AAE908A2791}" destId="{A3EDAF05-AC60-4A74-A1D2-00107BA6398B}" srcOrd="3" destOrd="0" parTransId="{A5E21F14-6A52-4F28-8CCC-B30B4B7CA51E}" sibTransId="{64D9DC6A-4144-4978-B9A5-E18C84675969}"/>
    <dgm:cxn modelId="{DD3F54AE-44BF-47C7-B781-8D63D7043AC0}" type="presParOf" srcId="{AE6139D5-D84B-4711-8A6A-A5161E022A99}" destId="{00F42187-34FD-4D8B-A449-F316E9EB9AFA}" srcOrd="0" destOrd="0" presId="urn:microsoft.com/office/officeart/2008/layout/VerticalCurvedList"/>
    <dgm:cxn modelId="{C85DA3A3-121A-42B3-BA29-F6F2CD8A3B3A}" type="presParOf" srcId="{00F42187-34FD-4D8B-A449-F316E9EB9AFA}" destId="{C168C53D-163A-4892-8EF0-B5326C3FF8C8}" srcOrd="0" destOrd="0" presId="urn:microsoft.com/office/officeart/2008/layout/VerticalCurvedList"/>
    <dgm:cxn modelId="{02768720-9416-4539-84B3-C5BFA024804A}" type="presParOf" srcId="{C168C53D-163A-4892-8EF0-B5326C3FF8C8}" destId="{0FAB2C97-DF89-43B9-B7B2-C745E026F562}" srcOrd="0" destOrd="0" presId="urn:microsoft.com/office/officeart/2008/layout/VerticalCurvedList"/>
    <dgm:cxn modelId="{779DD099-F760-484B-9A5E-C312A971DD24}" type="presParOf" srcId="{C168C53D-163A-4892-8EF0-B5326C3FF8C8}" destId="{93855F07-44CB-45DE-B464-761E63A71CD5}" srcOrd="1" destOrd="0" presId="urn:microsoft.com/office/officeart/2008/layout/VerticalCurvedList"/>
    <dgm:cxn modelId="{3063909A-8D3B-4522-8A93-CCDA08709A49}" type="presParOf" srcId="{C168C53D-163A-4892-8EF0-B5326C3FF8C8}" destId="{D258DE45-194F-4470-A0BE-D234AB24927B}" srcOrd="2" destOrd="0" presId="urn:microsoft.com/office/officeart/2008/layout/VerticalCurvedList"/>
    <dgm:cxn modelId="{4266D466-D111-4A6B-8E69-DE0CE0683803}" type="presParOf" srcId="{C168C53D-163A-4892-8EF0-B5326C3FF8C8}" destId="{BF8CDB65-7F63-46ED-AD6F-299BB5E410A3}" srcOrd="3" destOrd="0" presId="urn:microsoft.com/office/officeart/2008/layout/VerticalCurvedList"/>
    <dgm:cxn modelId="{3831BC7F-8956-47A9-A74A-E56A91858F41}" type="presParOf" srcId="{00F42187-34FD-4D8B-A449-F316E9EB9AFA}" destId="{EABF0792-0FCA-4071-8192-14192CB7B3C8}" srcOrd="1" destOrd="0" presId="urn:microsoft.com/office/officeart/2008/layout/VerticalCurvedList"/>
    <dgm:cxn modelId="{F0412DF1-96CF-4D5D-8A3D-7342ABFE34B6}" type="presParOf" srcId="{00F42187-34FD-4D8B-A449-F316E9EB9AFA}" destId="{FAC9395F-16C4-4296-B2C2-AD6AB4DBF434}" srcOrd="2" destOrd="0" presId="urn:microsoft.com/office/officeart/2008/layout/VerticalCurvedList"/>
    <dgm:cxn modelId="{FC841F84-3C12-4EC1-98EA-971B0BB8F2F6}" type="presParOf" srcId="{FAC9395F-16C4-4296-B2C2-AD6AB4DBF434}" destId="{145B768B-B7FA-467C-9016-716DD2042F13}" srcOrd="0" destOrd="0" presId="urn:microsoft.com/office/officeart/2008/layout/VerticalCurvedList"/>
    <dgm:cxn modelId="{83502BD1-F41A-4CC6-83FB-E70014B162F1}" type="presParOf" srcId="{00F42187-34FD-4D8B-A449-F316E9EB9AFA}" destId="{B550A911-ADDC-4AC3-95AF-D218653D0381}" srcOrd="3" destOrd="0" presId="urn:microsoft.com/office/officeart/2008/layout/VerticalCurvedList"/>
    <dgm:cxn modelId="{0681DEDF-32EA-4467-8C82-31F16BB74DA5}" type="presParOf" srcId="{00F42187-34FD-4D8B-A449-F316E9EB9AFA}" destId="{2471C627-080A-474E-8E5D-8801A848607F}" srcOrd="4" destOrd="0" presId="urn:microsoft.com/office/officeart/2008/layout/VerticalCurvedList"/>
    <dgm:cxn modelId="{21345843-CAB8-45D0-88E5-59D8138ED882}" type="presParOf" srcId="{2471C627-080A-474E-8E5D-8801A848607F}" destId="{9AF5ED78-341F-403E-97B4-875F8057A202}" srcOrd="0" destOrd="0" presId="urn:microsoft.com/office/officeart/2008/layout/VerticalCurvedList"/>
    <dgm:cxn modelId="{48F9345B-5B7F-4D89-9BBB-1155002B5130}" type="presParOf" srcId="{00F42187-34FD-4D8B-A449-F316E9EB9AFA}" destId="{B096EF4C-52E9-408D-A0DF-35C5F0AA392B}" srcOrd="5" destOrd="0" presId="urn:microsoft.com/office/officeart/2008/layout/VerticalCurvedList"/>
    <dgm:cxn modelId="{F4A8EB18-0824-4EC6-8B8C-9EEAABADAAA4}" type="presParOf" srcId="{00F42187-34FD-4D8B-A449-F316E9EB9AFA}" destId="{C30CE652-7642-40D6-AB27-359EA877ADBA}" srcOrd="6" destOrd="0" presId="urn:microsoft.com/office/officeart/2008/layout/VerticalCurvedList"/>
    <dgm:cxn modelId="{E84D326C-A588-4FF8-804F-4E921F138C97}" type="presParOf" srcId="{C30CE652-7642-40D6-AB27-359EA877ADBA}" destId="{EF12B5F5-AB8A-4523-B395-C351AAF3CDFA}" srcOrd="0" destOrd="0" presId="urn:microsoft.com/office/officeart/2008/layout/VerticalCurvedList"/>
    <dgm:cxn modelId="{D590791E-3634-49B0-99A3-CF938F92D626}" type="presParOf" srcId="{00F42187-34FD-4D8B-A449-F316E9EB9AFA}" destId="{D65465CE-F746-4781-AA8C-E8AFD57EDB18}" srcOrd="7" destOrd="0" presId="urn:microsoft.com/office/officeart/2008/layout/VerticalCurvedList"/>
    <dgm:cxn modelId="{144C6875-254D-4066-91C5-87A4AC633EBF}" type="presParOf" srcId="{00F42187-34FD-4D8B-A449-F316E9EB9AFA}" destId="{7A6BD9EE-E5D7-49A5-B82C-84E00F19B998}" srcOrd="8" destOrd="0" presId="urn:microsoft.com/office/officeart/2008/layout/VerticalCurvedList"/>
    <dgm:cxn modelId="{E8FBC53F-160D-4CC1-AFEB-B3835E8B78F9}" type="presParOf" srcId="{7A6BD9EE-E5D7-49A5-B82C-84E00F19B998}" destId="{64DDB4B7-1C5B-4455-9FBA-E109A4CF516C}" srcOrd="0" destOrd="0" presId="urn:microsoft.com/office/officeart/2008/layout/VerticalCurvedList"/>
    <dgm:cxn modelId="{FF65957B-4EE1-4253-B3A2-584E7944692C}" type="presParOf" srcId="{00F42187-34FD-4D8B-A449-F316E9EB9AFA}" destId="{C9B991A5-54E7-40D9-A0E3-0BFF07CACB82}" srcOrd="9" destOrd="0" presId="urn:microsoft.com/office/officeart/2008/layout/VerticalCurvedList"/>
    <dgm:cxn modelId="{B2BB1C69-2C62-43AD-A320-66EE56BDF769}" type="presParOf" srcId="{00F42187-34FD-4D8B-A449-F316E9EB9AFA}" destId="{A2877344-67C2-4B84-831D-2D45D575C550}" srcOrd="10" destOrd="0" presId="urn:microsoft.com/office/officeart/2008/layout/VerticalCurvedList"/>
    <dgm:cxn modelId="{CFAA3091-B413-4EA6-8443-ACB1F4FAE456}" type="presParOf" srcId="{A2877344-67C2-4B84-831D-2D45D575C550}"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6755B75A-DA2F-4942-9466-602DAA2B76D4}">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Comparison</a:t>
          </a:r>
        </a:p>
      </dgm:t>
    </dgm:pt>
    <dgm:pt modelId="{CC8056C9-9B1F-44C8-BB32-4B1222D8CD4E}" type="sibTrans" cxnId="{6C12AAA9-A7FE-44EC-8AC9-383942F9847E}">
      <dgm:prSet/>
      <dgm:spPr/>
      <dgm:t>
        <a:bodyPr/>
        <a:lstStyle/>
        <a:p>
          <a:endParaRPr lang="de-DE"/>
        </a:p>
      </dgm:t>
    </dgm:pt>
    <dgm:pt modelId="{C9E67486-D4AA-4601-A24B-52155755B0C0}" type="par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Inland Waterways in China</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Inland Waterways in Europe</a:t>
          </a: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en-GB" sz="2400" noProof="0" dirty="0">
              <a:solidFill>
                <a:schemeClr val="accent1"/>
              </a:solidFill>
              <a:latin typeface="Corbel" panose="020B0503020204020204" pitchFamily="34" charset="0"/>
            </a:rPr>
            <a:t>Competitive</a:t>
          </a:r>
          <a:r>
            <a:rPr lang="de-DE" sz="2400" noProof="0" dirty="0">
              <a:solidFill>
                <a:schemeClr val="accent1"/>
              </a:solidFill>
              <a:latin typeface="Corbel" panose="020B0503020204020204" pitchFamily="34" charset="0"/>
            </a:rPr>
            <a:t> </a:t>
          </a:r>
          <a:r>
            <a:rPr lang="en-GB" sz="2400" noProof="0" dirty="0">
              <a:solidFill>
                <a:schemeClr val="accent1"/>
              </a:solidFill>
              <a:latin typeface="Corbel" panose="020B0503020204020204" pitchFamily="34" charset="0"/>
            </a:rPr>
            <a:t>Factors</a:t>
          </a:r>
          <a:r>
            <a:rPr lang="de-DE" sz="2400" noProof="0" dirty="0">
              <a:solidFill>
                <a:schemeClr val="accent1"/>
              </a:solidFill>
              <a:latin typeface="Corbel" panose="020B0503020204020204" pitchFamily="34" charset="0"/>
            </a:rPr>
            <a:t> </a:t>
          </a:r>
          <a:r>
            <a:rPr lang="en-GB" sz="2400" noProof="0" dirty="0">
              <a:solidFill>
                <a:schemeClr val="accent1"/>
              </a:solidFill>
              <a:latin typeface="Corbel" panose="020B0503020204020204" pitchFamily="34" charset="0"/>
            </a:rPr>
            <a:t>of</a:t>
          </a:r>
          <a:r>
            <a:rPr lang="de-DE" sz="2400" noProof="0" dirty="0">
              <a:solidFill>
                <a:schemeClr val="accent1"/>
              </a:solidFill>
              <a:latin typeface="Corbel" panose="020B0503020204020204" pitchFamily="34" charset="0"/>
            </a:rPr>
            <a:t> Inland Navigation</a:t>
          </a:r>
          <a:endParaRPr lang="en-US" sz="2400" noProof="0" dirty="0">
            <a:solidFill>
              <a:schemeClr val="accent1"/>
            </a:solidFill>
            <a:latin typeface="Corbel" panose="020B0503020204020204" pitchFamily="34" charset="0"/>
          </a:endParaRP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de-DE" sz="2400" noProof="0" dirty="0">
              <a:solidFill>
                <a:schemeClr val="accent1"/>
              </a:solidFill>
              <a:latin typeface="Corbel" panose="020B0503020204020204" pitchFamily="34" charset="0"/>
            </a:rPr>
            <a:t>Inland </a:t>
          </a:r>
          <a:r>
            <a:rPr lang="en-GB" sz="2400" noProof="0" dirty="0">
              <a:solidFill>
                <a:schemeClr val="accent1"/>
              </a:solidFill>
              <a:latin typeface="Corbel" panose="020B0503020204020204" pitchFamily="34" charset="0"/>
            </a:rPr>
            <a:t>Waterways</a:t>
          </a:r>
          <a:r>
            <a:rPr lang="de-DE" sz="2400" noProof="0" dirty="0">
              <a:solidFill>
                <a:schemeClr val="accent1"/>
              </a:solidFill>
              <a:latin typeface="Corbel" panose="020B0503020204020204" pitchFamily="34" charset="0"/>
            </a:rPr>
            <a:t> in </a:t>
          </a:r>
          <a:r>
            <a:rPr lang="en-GB" sz="2400" noProof="0" dirty="0">
              <a:solidFill>
                <a:schemeClr val="accent1"/>
              </a:solidFill>
              <a:latin typeface="Corbel" panose="020B0503020204020204" pitchFamily="34" charset="0"/>
            </a:rPr>
            <a:t>Brazil</a:t>
          </a: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5"/>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5"/>
      <dgm:spPr/>
    </dgm:pt>
    <dgm:pt modelId="{BF8CDB65-7F63-46ED-AD6F-299BB5E410A3}" type="pres">
      <dgm:prSet presAssocID="{754914D3-2823-4D9D-9B5F-8AAE908A2791}" presName="dstNode" presStyleLbl="node1" presStyleIdx="0" presStyleCnt="5"/>
      <dgm:spPr/>
    </dgm:pt>
    <dgm:pt modelId="{EABF0792-0FCA-4071-8192-14192CB7B3C8}" type="pres">
      <dgm:prSet presAssocID="{7ECB73D4-2A8A-4D93-9CFF-D6C5FE826B05}" presName="text_1" presStyleLbl="node1" presStyleIdx="0" presStyleCnt="5" custScaleX="101938">
        <dgm:presLayoutVars>
          <dgm:bulletEnabled val="1"/>
        </dgm:presLayoutVars>
      </dgm:prSet>
      <dgm:spPr/>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5"/>
      <dgm:spPr>
        <a:solidFill>
          <a:schemeClr val="accent1">
            <a:lumMod val="40000"/>
            <a:lumOff val="60000"/>
          </a:schemeClr>
        </a:solidFill>
        <a:ln w="28575">
          <a:solidFill>
            <a:schemeClr val="accent1"/>
          </a:solidFill>
        </a:ln>
      </dgm:spPr>
    </dgm:pt>
    <dgm:pt modelId="{B550A911-ADDC-4AC3-95AF-D218653D0381}" type="pres">
      <dgm:prSet presAssocID="{F2941672-F5FC-4F5F-8FF3-57791CAF8C56}" presName="text_2" presStyleLbl="node1" presStyleIdx="1" presStyleCnt="5" custScaleX="102085">
        <dgm:presLayoutVars>
          <dgm:bulletEnabled val="1"/>
        </dgm:presLayoutVars>
      </dgm:prSet>
      <dgm:spPr/>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5"/>
      <dgm:spPr>
        <a:solidFill>
          <a:schemeClr val="accent1">
            <a:lumMod val="40000"/>
            <a:lumOff val="60000"/>
          </a:schemeClr>
        </a:solidFill>
        <a:ln w="28575">
          <a:solidFill>
            <a:schemeClr val="accent1"/>
          </a:solidFill>
        </a:ln>
      </dgm:spPr>
    </dgm:pt>
    <dgm:pt modelId="{B096EF4C-52E9-408D-A0DF-35C5F0AA392B}" type="pres">
      <dgm:prSet presAssocID="{F24300EC-4372-4D89-B437-9F81F6228517}" presName="text_3" presStyleLbl="node1" presStyleIdx="2" presStyleCnt="5" custScaleX="102086">
        <dgm:presLayoutVars>
          <dgm:bulletEnabled val="1"/>
        </dgm:presLayoutVars>
      </dgm:prSet>
      <dgm:spPr/>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5"/>
      <dgm:spPr>
        <a:solidFill>
          <a:schemeClr val="accent1"/>
        </a:solidFill>
        <a:ln w="28575">
          <a:solidFill>
            <a:schemeClr val="accent1"/>
          </a:solidFill>
        </a:ln>
      </dgm:spPr>
    </dgm:pt>
    <dgm:pt modelId="{D65465CE-F746-4781-AA8C-E8AFD57EDB18}" type="pres">
      <dgm:prSet presAssocID="{A3EDAF05-AC60-4A74-A1D2-00107BA6398B}" presName="text_4" presStyleLbl="node1" presStyleIdx="3" presStyleCnt="5" custScaleX="102085">
        <dgm:presLayoutVars>
          <dgm:bulletEnabled val="1"/>
        </dgm:presLayoutVars>
      </dgm:prSet>
      <dgm:spPr/>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5"/>
      <dgm:spPr>
        <a:solidFill>
          <a:schemeClr val="accent1">
            <a:lumMod val="40000"/>
            <a:lumOff val="60000"/>
          </a:schemeClr>
        </a:solidFill>
        <a:ln w="28575">
          <a:solidFill>
            <a:schemeClr val="accent1"/>
          </a:solidFill>
        </a:ln>
      </dgm:spPr>
    </dgm:pt>
    <dgm:pt modelId="{C9B991A5-54E7-40D9-A0E3-0BFF07CACB82}" type="pres">
      <dgm:prSet presAssocID="{6755B75A-DA2F-4942-9466-602DAA2B76D4}" presName="text_5" presStyleLbl="node1" presStyleIdx="4" presStyleCnt="5" custScaleX="101938" custLinFactNeighborX="-17" custLinFactNeighborY="-4368">
        <dgm:presLayoutVars>
          <dgm:bulletEnabled val="1"/>
        </dgm:presLayoutVars>
      </dgm:prSet>
      <dgm:spPr/>
    </dgm:pt>
    <dgm:pt modelId="{A2877344-67C2-4B84-831D-2D45D575C550}" type="pres">
      <dgm:prSet presAssocID="{6755B75A-DA2F-4942-9466-602DAA2B76D4}" presName="accent_5" presStyleCnt="0"/>
      <dgm:spPr/>
    </dgm:pt>
    <dgm:pt modelId="{2D85C60B-45A6-47F1-BDC4-779963C33EA5}" type="pres">
      <dgm:prSet presAssocID="{6755B75A-DA2F-4942-9466-602DAA2B76D4}" presName="accentRepeatNode" presStyleLbl="solidFgAcc1" presStyleIdx="4" presStyleCnt="5"/>
      <dgm:spPr>
        <a:solidFill>
          <a:schemeClr val="accent1">
            <a:lumMod val="40000"/>
            <a:lumOff val="60000"/>
          </a:schemeClr>
        </a:solidFill>
        <a:ln w="28575">
          <a:solidFill>
            <a:schemeClr val="accent1"/>
          </a:solidFill>
        </a:ln>
      </dgm:spPr>
    </dgm:pt>
  </dgm:ptLst>
  <dgm:cxnLst>
    <dgm:cxn modelId="{FF3A1315-24EC-4716-9FF0-3A67D5082C33}" srcId="{754914D3-2823-4D9D-9B5F-8AAE908A2791}" destId="{7ECB73D4-2A8A-4D93-9CFF-D6C5FE826B05}" srcOrd="0" destOrd="0" parTransId="{90EBD940-7002-4D65-AE41-E0953409E08F}" sibTransId="{E99925D6-FE3E-4F78-8500-4638DCD40AAC}"/>
    <dgm:cxn modelId="{0781121C-2DD2-4939-9728-C6477965DA94}" srcId="{754914D3-2823-4D9D-9B5F-8AAE908A2791}" destId="{F24300EC-4372-4D89-B437-9F81F6228517}" srcOrd="2" destOrd="0" parTransId="{468FF3C9-0BE5-4FF4-BE42-47AA0FABB054}" sibTransId="{BBB9D7DD-2425-4723-8219-8DCB9AF8E441}"/>
    <dgm:cxn modelId="{DBB7792E-2421-42AB-B4CD-3F670D02C3A2}" type="presOf" srcId="{F2941672-F5FC-4F5F-8FF3-57791CAF8C56}" destId="{B550A911-ADDC-4AC3-95AF-D218653D0381}" srcOrd="0" destOrd="0" presId="urn:microsoft.com/office/officeart/2008/layout/VerticalCurvedList"/>
    <dgm:cxn modelId="{9154D569-7790-4931-A338-AAD1FC320E0C}" type="presOf" srcId="{7ECB73D4-2A8A-4D93-9CFF-D6C5FE826B05}" destId="{EABF0792-0FCA-4071-8192-14192CB7B3C8}" srcOrd="0" destOrd="0" presId="urn:microsoft.com/office/officeart/2008/layout/VerticalCurvedList"/>
    <dgm:cxn modelId="{95A5B071-4110-43AD-8D71-D88C8C177A74}" type="presOf" srcId="{6755B75A-DA2F-4942-9466-602DAA2B76D4}" destId="{C9B991A5-54E7-40D9-A0E3-0BFF07CACB82}" srcOrd="0" destOrd="0" presId="urn:microsoft.com/office/officeart/2008/layout/VerticalCurvedList"/>
    <dgm:cxn modelId="{3FD7A656-74F5-4888-8F04-ED604B24FD98}" type="presOf" srcId="{A3EDAF05-AC60-4A74-A1D2-00107BA6398B}" destId="{D65465CE-F746-4781-AA8C-E8AFD57EDB18}" srcOrd="0" destOrd="0" presId="urn:microsoft.com/office/officeart/2008/layout/VerticalCurvedList"/>
    <dgm:cxn modelId="{42081A89-2CB9-4706-BC8B-C39AF99D87DB}" type="presOf" srcId="{E99925D6-FE3E-4F78-8500-4638DCD40AAC}" destId="{93855F07-44CB-45DE-B464-761E63A71CD5}" srcOrd="0" destOrd="0" presId="urn:microsoft.com/office/officeart/2008/layout/VerticalCurvedList"/>
    <dgm:cxn modelId="{8EDFC19E-C505-4B4D-A58B-0F4AA1694A69}" type="presOf" srcId="{754914D3-2823-4D9D-9B5F-8AAE908A2791}" destId="{AE6139D5-D84B-4711-8A6A-A5161E022A99}" srcOrd="0" destOrd="0" presId="urn:microsoft.com/office/officeart/2008/layout/VerticalCurvedList"/>
    <dgm:cxn modelId="{6C12AAA9-A7FE-44EC-8AC9-383942F9847E}" srcId="{754914D3-2823-4D9D-9B5F-8AAE908A2791}" destId="{6755B75A-DA2F-4942-9466-602DAA2B76D4}" srcOrd="4" destOrd="0" parTransId="{C9E67486-D4AA-4601-A24B-52155755B0C0}" sibTransId="{CC8056C9-9B1F-44C8-BB32-4B1222D8CD4E}"/>
    <dgm:cxn modelId="{108E50BE-3469-439F-8FFF-017FEBDD5C74}" srcId="{754914D3-2823-4D9D-9B5F-8AAE908A2791}" destId="{F2941672-F5FC-4F5F-8FF3-57791CAF8C56}" srcOrd="1" destOrd="0" parTransId="{937F0D99-2D0E-48A6-94B9-C880850880C0}" sibTransId="{624E2F07-CA2B-4ED9-89E9-4ED31FD7F6BD}"/>
    <dgm:cxn modelId="{3475A1F3-5AAA-4D9F-9EFA-0593C11D8156}" type="presOf" srcId="{F24300EC-4372-4D89-B437-9F81F6228517}" destId="{B096EF4C-52E9-408D-A0DF-35C5F0AA392B}" srcOrd="0" destOrd="0" presId="urn:microsoft.com/office/officeart/2008/layout/VerticalCurvedList"/>
    <dgm:cxn modelId="{2F12EFF8-956A-48DE-8821-BC847BED93FD}" srcId="{754914D3-2823-4D9D-9B5F-8AAE908A2791}" destId="{A3EDAF05-AC60-4A74-A1D2-00107BA6398B}" srcOrd="3" destOrd="0" parTransId="{A5E21F14-6A52-4F28-8CCC-B30B4B7CA51E}" sibTransId="{64D9DC6A-4144-4978-B9A5-E18C84675969}"/>
    <dgm:cxn modelId="{4C8864C2-2BE2-4082-B8AF-139F76685B78}" type="presParOf" srcId="{AE6139D5-D84B-4711-8A6A-A5161E022A99}" destId="{00F42187-34FD-4D8B-A449-F316E9EB9AFA}" srcOrd="0" destOrd="0" presId="urn:microsoft.com/office/officeart/2008/layout/VerticalCurvedList"/>
    <dgm:cxn modelId="{9CC0DD6B-D2CD-46E8-83DB-AF0818B1C341}" type="presParOf" srcId="{00F42187-34FD-4D8B-A449-F316E9EB9AFA}" destId="{C168C53D-163A-4892-8EF0-B5326C3FF8C8}" srcOrd="0" destOrd="0" presId="urn:microsoft.com/office/officeart/2008/layout/VerticalCurvedList"/>
    <dgm:cxn modelId="{6F8AA134-89F0-4DBE-883D-53AA91157F3F}" type="presParOf" srcId="{C168C53D-163A-4892-8EF0-B5326C3FF8C8}" destId="{0FAB2C97-DF89-43B9-B7B2-C745E026F562}" srcOrd="0" destOrd="0" presId="urn:microsoft.com/office/officeart/2008/layout/VerticalCurvedList"/>
    <dgm:cxn modelId="{6452CEA7-D9C8-41C8-B4AA-3C91A71D34C8}" type="presParOf" srcId="{C168C53D-163A-4892-8EF0-B5326C3FF8C8}" destId="{93855F07-44CB-45DE-B464-761E63A71CD5}" srcOrd="1" destOrd="0" presId="urn:microsoft.com/office/officeart/2008/layout/VerticalCurvedList"/>
    <dgm:cxn modelId="{49D22B17-D1E8-493D-8150-DD289EB0B261}" type="presParOf" srcId="{C168C53D-163A-4892-8EF0-B5326C3FF8C8}" destId="{D258DE45-194F-4470-A0BE-D234AB24927B}" srcOrd="2" destOrd="0" presId="urn:microsoft.com/office/officeart/2008/layout/VerticalCurvedList"/>
    <dgm:cxn modelId="{CB676B12-0D08-4AF1-AB0F-AF65DD837A3B}" type="presParOf" srcId="{C168C53D-163A-4892-8EF0-B5326C3FF8C8}" destId="{BF8CDB65-7F63-46ED-AD6F-299BB5E410A3}" srcOrd="3" destOrd="0" presId="urn:microsoft.com/office/officeart/2008/layout/VerticalCurvedList"/>
    <dgm:cxn modelId="{7737181E-9A5D-452E-B1F0-88F497D3EF3F}" type="presParOf" srcId="{00F42187-34FD-4D8B-A449-F316E9EB9AFA}" destId="{EABF0792-0FCA-4071-8192-14192CB7B3C8}" srcOrd="1" destOrd="0" presId="urn:microsoft.com/office/officeart/2008/layout/VerticalCurvedList"/>
    <dgm:cxn modelId="{5A744D02-23CC-4B64-9F50-E532B0F0155C}" type="presParOf" srcId="{00F42187-34FD-4D8B-A449-F316E9EB9AFA}" destId="{FAC9395F-16C4-4296-B2C2-AD6AB4DBF434}" srcOrd="2" destOrd="0" presId="urn:microsoft.com/office/officeart/2008/layout/VerticalCurvedList"/>
    <dgm:cxn modelId="{9319E2B5-9A46-49FB-9DBD-C17F606DF0D9}" type="presParOf" srcId="{FAC9395F-16C4-4296-B2C2-AD6AB4DBF434}" destId="{145B768B-B7FA-467C-9016-716DD2042F13}" srcOrd="0" destOrd="0" presId="urn:microsoft.com/office/officeart/2008/layout/VerticalCurvedList"/>
    <dgm:cxn modelId="{D4B25097-3E04-45AD-BB09-A9E29B526FA6}" type="presParOf" srcId="{00F42187-34FD-4D8B-A449-F316E9EB9AFA}" destId="{B550A911-ADDC-4AC3-95AF-D218653D0381}" srcOrd="3" destOrd="0" presId="urn:microsoft.com/office/officeart/2008/layout/VerticalCurvedList"/>
    <dgm:cxn modelId="{CBE5017D-72FE-4DEA-A234-B2A612B1312E}" type="presParOf" srcId="{00F42187-34FD-4D8B-A449-F316E9EB9AFA}" destId="{2471C627-080A-474E-8E5D-8801A848607F}" srcOrd="4" destOrd="0" presId="urn:microsoft.com/office/officeart/2008/layout/VerticalCurvedList"/>
    <dgm:cxn modelId="{B2644652-EC2F-4264-BD0A-E346840984FA}" type="presParOf" srcId="{2471C627-080A-474E-8E5D-8801A848607F}" destId="{9AF5ED78-341F-403E-97B4-875F8057A202}" srcOrd="0" destOrd="0" presId="urn:microsoft.com/office/officeart/2008/layout/VerticalCurvedList"/>
    <dgm:cxn modelId="{38212A8B-95B6-4910-A720-30559722CB54}" type="presParOf" srcId="{00F42187-34FD-4D8B-A449-F316E9EB9AFA}" destId="{B096EF4C-52E9-408D-A0DF-35C5F0AA392B}" srcOrd="5" destOrd="0" presId="urn:microsoft.com/office/officeart/2008/layout/VerticalCurvedList"/>
    <dgm:cxn modelId="{8EDEEB5C-5597-436A-83CB-769F16C0B50F}" type="presParOf" srcId="{00F42187-34FD-4D8B-A449-F316E9EB9AFA}" destId="{C30CE652-7642-40D6-AB27-359EA877ADBA}" srcOrd="6" destOrd="0" presId="urn:microsoft.com/office/officeart/2008/layout/VerticalCurvedList"/>
    <dgm:cxn modelId="{273F0B42-8504-46FE-A652-0F5D4638636C}" type="presParOf" srcId="{C30CE652-7642-40D6-AB27-359EA877ADBA}" destId="{EF12B5F5-AB8A-4523-B395-C351AAF3CDFA}" srcOrd="0" destOrd="0" presId="urn:microsoft.com/office/officeart/2008/layout/VerticalCurvedList"/>
    <dgm:cxn modelId="{09F15331-67AB-4BCF-9F19-B1F4325A44EF}" type="presParOf" srcId="{00F42187-34FD-4D8B-A449-F316E9EB9AFA}" destId="{D65465CE-F746-4781-AA8C-E8AFD57EDB18}" srcOrd="7" destOrd="0" presId="urn:microsoft.com/office/officeart/2008/layout/VerticalCurvedList"/>
    <dgm:cxn modelId="{029D7A6E-4699-4420-B8A0-FBB936D0955E}" type="presParOf" srcId="{00F42187-34FD-4D8B-A449-F316E9EB9AFA}" destId="{7A6BD9EE-E5D7-49A5-B82C-84E00F19B998}" srcOrd="8" destOrd="0" presId="urn:microsoft.com/office/officeart/2008/layout/VerticalCurvedList"/>
    <dgm:cxn modelId="{0E629A41-64C2-4DB8-906A-BB7DDDFBD7CB}" type="presParOf" srcId="{7A6BD9EE-E5D7-49A5-B82C-84E00F19B998}" destId="{64DDB4B7-1C5B-4455-9FBA-E109A4CF516C}" srcOrd="0" destOrd="0" presId="urn:microsoft.com/office/officeart/2008/layout/VerticalCurvedList"/>
    <dgm:cxn modelId="{0AA36EF1-705F-4A28-81E4-0BCBD4F8F0BB}" type="presParOf" srcId="{00F42187-34FD-4D8B-A449-F316E9EB9AFA}" destId="{C9B991A5-54E7-40D9-A0E3-0BFF07CACB82}" srcOrd="9" destOrd="0" presId="urn:microsoft.com/office/officeart/2008/layout/VerticalCurvedList"/>
    <dgm:cxn modelId="{246064DA-0580-48D4-846A-F625A2A965F9}" type="presParOf" srcId="{00F42187-34FD-4D8B-A449-F316E9EB9AFA}" destId="{A2877344-67C2-4B84-831D-2D45D575C550}" srcOrd="10" destOrd="0" presId="urn:microsoft.com/office/officeart/2008/layout/VerticalCurvedList"/>
    <dgm:cxn modelId="{3D783F38-9457-4615-A227-098F5DD4894F}" type="presParOf" srcId="{A2877344-67C2-4B84-831D-2D45D575C550}"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6755B75A-DA2F-4942-9466-602DAA2B76D4}">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Comparison</a:t>
          </a:r>
        </a:p>
      </dgm:t>
    </dgm:pt>
    <dgm:pt modelId="{CC8056C9-9B1F-44C8-BB32-4B1222D8CD4E}" type="sibTrans" cxnId="{6C12AAA9-A7FE-44EC-8AC9-383942F9847E}">
      <dgm:prSet/>
      <dgm:spPr/>
      <dgm:t>
        <a:bodyPr/>
        <a:lstStyle/>
        <a:p>
          <a:endParaRPr lang="de-DE"/>
        </a:p>
      </dgm:t>
    </dgm:pt>
    <dgm:pt modelId="{C9E67486-D4AA-4601-A24B-52155755B0C0}" type="par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Inland Waterways in China</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en-US" sz="2400" noProof="0" dirty="0">
              <a:solidFill>
                <a:schemeClr val="accent1"/>
              </a:solidFill>
              <a:latin typeface="Corbel" panose="020B0503020204020204" pitchFamily="34" charset="0"/>
            </a:rPr>
            <a:t>Inland Waterways in Europe</a:t>
          </a: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en-GB" sz="2400" noProof="0" dirty="0">
              <a:solidFill>
                <a:schemeClr val="accent1"/>
              </a:solidFill>
              <a:latin typeface="Corbel" panose="020B0503020204020204" pitchFamily="34" charset="0"/>
            </a:rPr>
            <a:t>Competitive Factors of Inland Navigation</a:t>
          </a: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en-GB" sz="2400" noProof="0" dirty="0">
              <a:solidFill>
                <a:schemeClr val="accent1"/>
              </a:solidFill>
              <a:latin typeface="Corbel" panose="020B0503020204020204" pitchFamily="34" charset="0"/>
            </a:rPr>
            <a:t>Inland Waterways in Brazil</a:t>
          </a: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5"/>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5"/>
      <dgm:spPr/>
    </dgm:pt>
    <dgm:pt modelId="{BF8CDB65-7F63-46ED-AD6F-299BB5E410A3}" type="pres">
      <dgm:prSet presAssocID="{754914D3-2823-4D9D-9B5F-8AAE908A2791}" presName="dstNode" presStyleLbl="node1" presStyleIdx="0" presStyleCnt="5"/>
      <dgm:spPr/>
    </dgm:pt>
    <dgm:pt modelId="{EABF0792-0FCA-4071-8192-14192CB7B3C8}" type="pres">
      <dgm:prSet presAssocID="{7ECB73D4-2A8A-4D93-9CFF-D6C5FE826B05}" presName="text_1" presStyleLbl="node1" presStyleIdx="0" presStyleCnt="5" custScaleX="101938">
        <dgm:presLayoutVars>
          <dgm:bulletEnabled val="1"/>
        </dgm:presLayoutVars>
      </dgm:prSet>
      <dgm:spPr/>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5"/>
      <dgm:spPr>
        <a:solidFill>
          <a:schemeClr val="accent1">
            <a:lumMod val="40000"/>
            <a:lumOff val="60000"/>
          </a:schemeClr>
        </a:solidFill>
        <a:ln w="28575">
          <a:solidFill>
            <a:schemeClr val="accent1"/>
          </a:solidFill>
        </a:ln>
      </dgm:spPr>
    </dgm:pt>
    <dgm:pt modelId="{B550A911-ADDC-4AC3-95AF-D218653D0381}" type="pres">
      <dgm:prSet presAssocID="{F2941672-F5FC-4F5F-8FF3-57791CAF8C56}" presName="text_2" presStyleLbl="node1" presStyleIdx="1" presStyleCnt="5" custScaleX="102085">
        <dgm:presLayoutVars>
          <dgm:bulletEnabled val="1"/>
        </dgm:presLayoutVars>
      </dgm:prSet>
      <dgm:spPr/>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5"/>
      <dgm:spPr>
        <a:solidFill>
          <a:schemeClr val="accent1">
            <a:lumMod val="40000"/>
            <a:lumOff val="60000"/>
          </a:schemeClr>
        </a:solidFill>
        <a:ln w="28575">
          <a:solidFill>
            <a:schemeClr val="accent1"/>
          </a:solidFill>
        </a:ln>
      </dgm:spPr>
    </dgm:pt>
    <dgm:pt modelId="{B096EF4C-52E9-408D-A0DF-35C5F0AA392B}" type="pres">
      <dgm:prSet presAssocID="{F24300EC-4372-4D89-B437-9F81F6228517}" presName="text_3" presStyleLbl="node1" presStyleIdx="2" presStyleCnt="5" custScaleX="102086">
        <dgm:presLayoutVars>
          <dgm:bulletEnabled val="1"/>
        </dgm:presLayoutVars>
      </dgm:prSet>
      <dgm:spPr/>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5"/>
      <dgm:spPr>
        <a:solidFill>
          <a:schemeClr val="accent1">
            <a:lumMod val="40000"/>
            <a:lumOff val="60000"/>
          </a:schemeClr>
        </a:solidFill>
        <a:ln w="28575">
          <a:solidFill>
            <a:schemeClr val="accent1"/>
          </a:solidFill>
        </a:ln>
      </dgm:spPr>
    </dgm:pt>
    <dgm:pt modelId="{D65465CE-F746-4781-AA8C-E8AFD57EDB18}" type="pres">
      <dgm:prSet presAssocID="{A3EDAF05-AC60-4A74-A1D2-00107BA6398B}" presName="text_4" presStyleLbl="node1" presStyleIdx="3" presStyleCnt="5" custScaleX="102085">
        <dgm:presLayoutVars>
          <dgm:bulletEnabled val="1"/>
        </dgm:presLayoutVars>
      </dgm:prSet>
      <dgm:spPr/>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5"/>
      <dgm:spPr>
        <a:solidFill>
          <a:schemeClr val="accent1"/>
        </a:solidFill>
      </dgm:spPr>
    </dgm:pt>
    <dgm:pt modelId="{C9B991A5-54E7-40D9-A0E3-0BFF07CACB82}" type="pres">
      <dgm:prSet presAssocID="{6755B75A-DA2F-4942-9466-602DAA2B76D4}" presName="text_5" presStyleLbl="node1" presStyleIdx="4" presStyleCnt="5" custScaleX="101938">
        <dgm:presLayoutVars>
          <dgm:bulletEnabled val="1"/>
        </dgm:presLayoutVars>
      </dgm:prSet>
      <dgm:spPr/>
    </dgm:pt>
    <dgm:pt modelId="{A2877344-67C2-4B84-831D-2D45D575C550}" type="pres">
      <dgm:prSet presAssocID="{6755B75A-DA2F-4942-9466-602DAA2B76D4}" presName="accent_5" presStyleCnt="0"/>
      <dgm:spPr/>
    </dgm:pt>
    <dgm:pt modelId="{2D85C60B-45A6-47F1-BDC4-779963C33EA5}" type="pres">
      <dgm:prSet presAssocID="{6755B75A-DA2F-4942-9466-602DAA2B76D4}" presName="accentRepeatNode" presStyleLbl="solidFgAcc1" presStyleIdx="4" presStyleCnt="5"/>
      <dgm:spPr>
        <a:solidFill>
          <a:schemeClr val="accent1">
            <a:lumMod val="40000"/>
            <a:lumOff val="60000"/>
          </a:schemeClr>
        </a:solidFill>
        <a:ln w="28575">
          <a:solidFill>
            <a:schemeClr val="accent1"/>
          </a:solidFill>
        </a:ln>
      </dgm:spPr>
    </dgm:pt>
  </dgm:ptLst>
  <dgm:cxnLst>
    <dgm:cxn modelId="{9209870F-A2C4-40F0-A5DB-E1F7D297121F}" type="presOf" srcId="{F2941672-F5FC-4F5F-8FF3-57791CAF8C56}" destId="{B550A911-ADDC-4AC3-95AF-D218653D0381}" srcOrd="0" destOrd="0" presId="urn:microsoft.com/office/officeart/2008/layout/VerticalCurvedList"/>
    <dgm:cxn modelId="{FF3A1315-24EC-4716-9FF0-3A67D5082C33}" srcId="{754914D3-2823-4D9D-9B5F-8AAE908A2791}" destId="{7ECB73D4-2A8A-4D93-9CFF-D6C5FE826B05}" srcOrd="0" destOrd="0" parTransId="{90EBD940-7002-4D65-AE41-E0953409E08F}" sibTransId="{E99925D6-FE3E-4F78-8500-4638DCD40AAC}"/>
    <dgm:cxn modelId="{0781121C-2DD2-4939-9728-C6477965DA94}" srcId="{754914D3-2823-4D9D-9B5F-8AAE908A2791}" destId="{F24300EC-4372-4D89-B437-9F81F6228517}" srcOrd="2" destOrd="0" parTransId="{468FF3C9-0BE5-4FF4-BE42-47AA0FABB054}" sibTransId="{BBB9D7DD-2425-4723-8219-8DCB9AF8E441}"/>
    <dgm:cxn modelId="{8B4B4470-DAE4-407F-A3C0-39295B13A77A}" type="presOf" srcId="{7ECB73D4-2A8A-4D93-9CFF-D6C5FE826B05}" destId="{EABF0792-0FCA-4071-8192-14192CB7B3C8}" srcOrd="0" destOrd="0" presId="urn:microsoft.com/office/officeart/2008/layout/VerticalCurvedList"/>
    <dgm:cxn modelId="{E8FEB6A3-3C25-4E11-A792-969F23661D3C}" type="presOf" srcId="{6755B75A-DA2F-4942-9466-602DAA2B76D4}" destId="{C9B991A5-54E7-40D9-A0E3-0BFF07CACB82}" srcOrd="0" destOrd="0" presId="urn:microsoft.com/office/officeart/2008/layout/VerticalCurvedList"/>
    <dgm:cxn modelId="{6C12AAA9-A7FE-44EC-8AC9-383942F9847E}" srcId="{754914D3-2823-4D9D-9B5F-8AAE908A2791}" destId="{6755B75A-DA2F-4942-9466-602DAA2B76D4}" srcOrd="4" destOrd="0" parTransId="{C9E67486-D4AA-4601-A24B-52155755B0C0}" sibTransId="{CC8056C9-9B1F-44C8-BB32-4B1222D8CD4E}"/>
    <dgm:cxn modelId="{9180BFB9-0B04-4DF9-B2CB-E35049776CE3}" type="presOf" srcId="{A3EDAF05-AC60-4A74-A1D2-00107BA6398B}" destId="{D65465CE-F746-4781-AA8C-E8AFD57EDB18}"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4BD489C3-89FC-4A2D-99A1-9A2EDCF80B4B}" type="presOf" srcId="{E99925D6-FE3E-4F78-8500-4638DCD40AAC}" destId="{93855F07-44CB-45DE-B464-761E63A71CD5}" srcOrd="0" destOrd="0" presId="urn:microsoft.com/office/officeart/2008/layout/VerticalCurvedList"/>
    <dgm:cxn modelId="{46E183CB-167D-4630-91FC-0D72BDDDE407}" type="presOf" srcId="{754914D3-2823-4D9D-9B5F-8AAE908A2791}" destId="{AE6139D5-D84B-4711-8A6A-A5161E022A99}" srcOrd="0" destOrd="0" presId="urn:microsoft.com/office/officeart/2008/layout/VerticalCurvedList"/>
    <dgm:cxn modelId="{FB27D3F7-4DDF-4D76-A6CC-05828FF831DC}" type="presOf" srcId="{F24300EC-4372-4D89-B437-9F81F6228517}" destId="{B096EF4C-52E9-408D-A0DF-35C5F0AA392B}" srcOrd="0" destOrd="0" presId="urn:microsoft.com/office/officeart/2008/layout/VerticalCurvedList"/>
    <dgm:cxn modelId="{2F12EFF8-956A-48DE-8821-BC847BED93FD}" srcId="{754914D3-2823-4D9D-9B5F-8AAE908A2791}" destId="{A3EDAF05-AC60-4A74-A1D2-00107BA6398B}" srcOrd="3" destOrd="0" parTransId="{A5E21F14-6A52-4F28-8CCC-B30B4B7CA51E}" sibTransId="{64D9DC6A-4144-4978-B9A5-E18C84675969}"/>
    <dgm:cxn modelId="{CC060D26-B626-4F50-B5E9-F80091AD6BA5}" type="presParOf" srcId="{AE6139D5-D84B-4711-8A6A-A5161E022A99}" destId="{00F42187-34FD-4D8B-A449-F316E9EB9AFA}" srcOrd="0" destOrd="0" presId="urn:microsoft.com/office/officeart/2008/layout/VerticalCurvedList"/>
    <dgm:cxn modelId="{281A9820-3866-4C72-9C82-5903F7C88D80}" type="presParOf" srcId="{00F42187-34FD-4D8B-A449-F316E9EB9AFA}" destId="{C168C53D-163A-4892-8EF0-B5326C3FF8C8}" srcOrd="0" destOrd="0" presId="urn:microsoft.com/office/officeart/2008/layout/VerticalCurvedList"/>
    <dgm:cxn modelId="{0CA4FA71-48B7-45B1-954C-9C0A32E844D5}" type="presParOf" srcId="{C168C53D-163A-4892-8EF0-B5326C3FF8C8}" destId="{0FAB2C97-DF89-43B9-B7B2-C745E026F562}" srcOrd="0" destOrd="0" presId="urn:microsoft.com/office/officeart/2008/layout/VerticalCurvedList"/>
    <dgm:cxn modelId="{2185A398-8A51-428B-B005-A396BC91CC8A}" type="presParOf" srcId="{C168C53D-163A-4892-8EF0-B5326C3FF8C8}" destId="{93855F07-44CB-45DE-B464-761E63A71CD5}" srcOrd="1" destOrd="0" presId="urn:microsoft.com/office/officeart/2008/layout/VerticalCurvedList"/>
    <dgm:cxn modelId="{2417549D-6DDB-4E5A-B323-909734310EFC}" type="presParOf" srcId="{C168C53D-163A-4892-8EF0-B5326C3FF8C8}" destId="{D258DE45-194F-4470-A0BE-D234AB24927B}" srcOrd="2" destOrd="0" presId="urn:microsoft.com/office/officeart/2008/layout/VerticalCurvedList"/>
    <dgm:cxn modelId="{DFF10081-B44A-454E-B8F3-6521EAF2BA9F}" type="presParOf" srcId="{C168C53D-163A-4892-8EF0-B5326C3FF8C8}" destId="{BF8CDB65-7F63-46ED-AD6F-299BB5E410A3}" srcOrd="3" destOrd="0" presId="urn:microsoft.com/office/officeart/2008/layout/VerticalCurvedList"/>
    <dgm:cxn modelId="{7E1CBD27-9038-4DA0-9593-19272E233E9A}" type="presParOf" srcId="{00F42187-34FD-4D8B-A449-F316E9EB9AFA}" destId="{EABF0792-0FCA-4071-8192-14192CB7B3C8}" srcOrd="1" destOrd="0" presId="urn:microsoft.com/office/officeart/2008/layout/VerticalCurvedList"/>
    <dgm:cxn modelId="{A9FEDD85-577B-4E42-96E6-6BD0BC6BF54F}" type="presParOf" srcId="{00F42187-34FD-4D8B-A449-F316E9EB9AFA}" destId="{FAC9395F-16C4-4296-B2C2-AD6AB4DBF434}" srcOrd="2" destOrd="0" presId="urn:microsoft.com/office/officeart/2008/layout/VerticalCurvedList"/>
    <dgm:cxn modelId="{223060A7-2885-4998-909E-BF95A078E72C}" type="presParOf" srcId="{FAC9395F-16C4-4296-B2C2-AD6AB4DBF434}" destId="{145B768B-B7FA-467C-9016-716DD2042F13}" srcOrd="0" destOrd="0" presId="urn:microsoft.com/office/officeart/2008/layout/VerticalCurvedList"/>
    <dgm:cxn modelId="{2ACB4D5B-3FB8-4E71-BFF7-5A76FFC94EB1}" type="presParOf" srcId="{00F42187-34FD-4D8B-A449-F316E9EB9AFA}" destId="{B550A911-ADDC-4AC3-95AF-D218653D0381}" srcOrd="3" destOrd="0" presId="urn:microsoft.com/office/officeart/2008/layout/VerticalCurvedList"/>
    <dgm:cxn modelId="{993A1B47-80C7-46C0-9E28-233A493C3097}" type="presParOf" srcId="{00F42187-34FD-4D8B-A449-F316E9EB9AFA}" destId="{2471C627-080A-474E-8E5D-8801A848607F}" srcOrd="4" destOrd="0" presId="urn:microsoft.com/office/officeart/2008/layout/VerticalCurvedList"/>
    <dgm:cxn modelId="{B391C4E9-7F26-44AA-8EA1-5F80F8DCFD4D}" type="presParOf" srcId="{2471C627-080A-474E-8E5D-8801A848607F}" destId="{9AF5ED78-341F-403E-97B4-875F8057A202}" srcOrd="0" destOrd="0" presId="urn:microsoft.com/office/officeart/2008/layout/VerticalCurvedList"/>
    <dgm:cxn modelId="{3DF84971-1279-49AA-A928-FD3E3E36CF78}" type="presParOf" srcId="{00F42187-34FD-4D8B-A449-F316E9EB9AFA}" destId="{B096EF4C-52E9-408D-A0DF-35C5F0AA392B}" srcOrd="5" destOrd="0" presId="urn:microsoft.com/office/officeart/2008/layout/VerticalCurvedList"/>
    <dgm:cxn modelId="{8D79003A-430A-413B-9BA8-30810E358F11}" type="presParOf" srcId="{00F42187-34FD-4D8B-A449-F316E9EB9AFA}" destId="{C30CE652-7642-40D6-AB27-359EA877ADBA}" srcOrd="6" destOrd="0" presId="urn:microsoft.com/office/officeart/2008/layout/VerticalCurvedList"/>
    <dgm:cxn modelId="{AE0125BB-8614-4590-A95E-912FA46754F4}" type="presParOf" srcId="{C30CE652-7642-40D6-AB27-359EA877ADBA}" destId="{EF12B5F5-AB8A-4523-B395-C351AAF3CDFA}" srcOrd="0" destOrd="0" presId="urn:microsoft.com/office/officeart/2008/layout/VerticalCurvedList"/>
    <dgm:cxn modelId="{9DFC55D6-7CA0-4B7E-B79E-080B39B70165}" type="presParOf" srcId="{00F42187-34FD-4D8B-A449-F316E9EB9AFA}" destId="{D65465CE-F746-4781-AA8C-E8AFD57EDB18}" srcOrd="7" destOrd="0" presId="urn:microsoft.com/office/officeart/2008/layout/VerticalCurvedList"/>
    <dgm:cxn modelId="{FD0D3707-A0F0-4502-A232-BFD85350561D}" type="presParOf" srcId="{00F42187-34FD-4D8B-A449-F316E9EB9AFA}" destId="{7A6BD9EE-E5D7-49A5-B82C-84E00F19B998}" srcOrd="8" destOrd="0" presId="urn:microsoft.com/office/officeart/2008/layout/VerticalCurvedList"/>
    <dgm:cxn modelId="{0022C6EB-58AD-44F2-BCFD-4A0DEC418EE4}" type="presParOf" srcId="{7A6BD9EE-E5D7-49A5-B82C-84E00F19B998}" destId="{64DDB4B7-1C5B-4455-9FBA-E109A4CF516C}" srcOrd="0" destOrd="0" presId="urn:microsoft.com/office/officeart/2008/layout/VerticalCurvedList"/>
    <dgm:cxn modelId="{AAB50829-231D-4D35-97F2-28E896BC1AB5}" type="presParOf" srcId="{00F42187-34FD-4D8B-A449-F316E9EB9AFA}" destId="{C9B991A5-54E7-40D9-A0E3-0BFF07CACB82}" srcOrd="9" destOrd="0" presId="urn:microsoft.com/office/officeart/2008/layout/VerticalCurvedList"/>
    <dgm:cxn modelId="{2D8F399B-E5C7-4691-B4C6-DE5ECD19790D}" type="presParOf" srcId="{00F42187-34FD-4D8B-A449-F316E9EB9AFA}" destId="{A2877344-67C2-4B84-831D-2D45D575C550}" srcOrd="10" destOrd="0" presId="urn:microsoft.com/office/officeart/2008/layout/VerticalCurvedList"/>
    <dgm:cxn modelId="{5608E7B7-C11B-4D75-A4A6-45A13EA709AE}" type="presParOf" srcId="{A2877344-67C2-4B84-831D-2D45D575C550}"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6755B75A-DA2F-4942-9466-602DAA2B76D4}">
      <dgm:prSet custT="1"/>
      <dgm:spPr>
        <a:solidFill>
          <a:schemeClr val="accent1">
            <a:lumMod val="40000"/>
            <a:lumOff val="60000"/>
          </a:schemeClr>
        </a:solidFill>
      </dgm:spPr>
      <dgm:t>
        <a:bodyPr/>
        <a:lstStyle/>
        <a:p>
          <a:r>
            <a:rPr lang="en-US" sz="2400" noProof="0" dirty="0">
              <a:solidFill>
                <a:schemeClr val="accent1"/>
              </a:solidFill>
            </a:rPr>
            <a:t>Comparison</a:t>
          </a:r>
        </a:p>
      </dgm:t>
    </dgm:pt>
    <dgm:pt modelId="{CC8056C9-9B1F-44C8-BB32-4B1222D8CD4E}" type="sibTrans" cxnId="{6C12AAA9-A7FE-44EC-8AC9-383942F9847E}">
      <dgm:prSet/>
      <dgm:spPr/>
      <dgm:t>
        <a:bodyPr/>
        <a:lstStyle/>
        <a:p>
          <a:endParaRPr lang="de-DE"/>
        </a:p>
      </dgm:t>
    </dgm:pt>
    <dgm:pt modelId="{C9E67486-D4AA-4601-A24B-52155755B0C0}" type="parTrans" cxnId="{6C12AAA9-A7FE-44EC-8AC9-383942F9847E}">
      <dgm:prSet/>
      <dgm:spPr/>
      <dgm:t>
        <a:bodyPr/>
        <a:lstStyle/>
        <a:p>
          <a:endParaRPr lang="de-DE"/>
        </a:p>
      </dgm:t>
    </dgm:pt>
    <dgm:pt modelId="{F24300EC-4372-4D89-B437-9F81F6228517}">
      <dgm:prSet custT="1"/>
      <dgm:spPr>
        <a:solidFill>
          <a:schemeClr val="accent1">
            <a:lumMod val="40000"/>
            <a:lumOff val="60000"/>
          </a:schemeClr>
        </a:solidFill>
      </dgm:spPr>
      <dgm:t>
        <a:bodyPr/>
        <a:lstStyle/>
        <a:p>
          <a:r>
            <a:rPr lang="en-US" sz="2400" noProof="0" dirty="0">
              <a:solidFill>
                <a:schemeClr val="accent1"/>
              </a:solidFill>
            </a:rPr>
            <a:t>Inland Waterways in China</a:t>
          </a:r>
        </a:p>
      </dgm:t>
    </dgm:pt>
    <dgm:pt modelId="{BBB9D7DD-2425-4723-8219-8DCB9AF8E441}" type="sibTrans" cxnId="{0781121C-2DD2-4939-9728-C6477965DA94}">
      <dgm:prSet/>
      <dgm:spPr/>
      <dgm:t>
        <a:bodyPr/>
        <a:lstStyle/>
        <a:p>
          <a:endParaRPr lang="de-DE"/>
        </a:p>
      </dgm:t>
    </dgm:pt>
    <dgm:pt modelId="{468FF3C9-0BE5-4FF4-BE42-47AA0FABB054}" type="parTrans" cxnId="{0781121C-2DD2-4939-9728-C6477965DA94}">
      <dgm:prSet/>
      <dgm:spPr/>
      <dgm:t>
        <a:bodyPr/>
        <a:lstStyle/>
        <a:p>
          <a:endParaRPr lang="de-DE"/>
        </a:p>
      </dgm:t>
    </dgm:pt>
    <dgm:pt modelId="{F2941672-F5FC-4F5F-8FF3-57791CAF8C56}">
      <dgm:prSet custT="1"/>
      <dgm:spPr>
        <a:solidFill>
          <a:schemeClr val="accent1">
            <a:lumMod val="40000"/>
            <a:lumOff val="60000"/>
          </a:schemeClr>
        </a:solidFill>
      </dgm:spPr>
      <dgm:t>
        <a:bodyPr/>
        <a:lstStyle/>
        <a:p>
          <a:r>
            <a:rPr lang="en-US" sz="2400" noProof="0" dirty="0">
              <a:solidFill>
                <a:schemeClr val="accent1"/>
              </a:solidFill>
            </a:rPr>
            <a:t>Inland Waterways in Europe</a:t>
          </a:r>
        </a:p>
      </dgm:t>
    </dgm:pt>
    <dgm:pt modelId="{624E2F07-CA2B-4ED9-89E9-4ED31FD7F6BD}" type="sibTrans" cxnId="{108E50BE-3469-439F-8FFF-017FEBDD5C74}">
      <dgm:prSet/>
      <dgm:spPr/>
      <dgm:t>
        <a:bodyPr/>
        <a:lstStyle/>
        <a:p>
          <a:endParaRPr lang="de-DE"/>
        </a:p>
      </dgm:t>
    </dgm:pt>
    <dgm:pt modelId="{937F0D99-2D0E-48A6-94B9-C880850880C0}" type="parTrans" cxnId="{108E50BE-3469-439F-8FFF-017FEBDD5C74}">
      <dgm:prSet/>
      <dgm:spPr/>
      <dgm:t>
        <a:bodyPr/>
        <a:lstStyle/>
        <a:p>
          <a:endParaRPr lang="de-DE"/>
        </a:p>
      </dgm:t>
    </dgm:pt>
    <dgm:pt modelId="{7ECB73D4-2A8A-4D93-9CFF-D6C5FE826B05}">
      <dgm:prSet custT="1"/>
      <dgm:spPr>
        <a:solidFill>
          <a:schemeClr val="accent1">
            <a:lumMod val="40000"/>
            <a:lumOff val="60000"/>
          </a:schemeClr>
        </a:solidFill>
      </dgm:spPr>
      <dgm:t>
        <a:bodyPr/>
        <a:lstStyle/>
        <a:p>
          <a:r>
            <a:rPr lang="en-GB" sz="2400" noProof="0" dirty="0">
              <a:solidFill>
                <a:schemeClr val="accent1"/>
              </a:solidFill>
            </a:rPr>
            <a:t>Competitive Factors of Inland Navigation</a:t>
          </a:r>
        </a:p>
      </dgm:t>
    </dgm:pt>
    <dgm:pt modelId="{90EBD940-7002-4D65-AE41-E0953409E08F}" type="parTrans" cxnId="{FF3A1315-24EC-4716-9FF0-3A67D5082C33}">
      <dgm:prSet/>
      <dgm:spPr/>
      <dgm:t>
        <a:bodyPr/>
        <a:lstStyle/>
        <a:p>
          <a:endParaRPr lang="en-US"/>
        </a:p>
      </dgm:t>
    </dgm:pt>
    <dgm:pt modelId="{E99925D6-FE3E-4F78-8500-4638DCD40AAC}" type="sibTrans" cxnId="{FF3A1315-24EC-4716-9FF0-3A67D5082C33}">
      <dgm:prSet/>
      <dgm:spPr/>
      <dgm:t>
        <a:bodyPr/>
        <a:lstStyle/>
        <a:p>
          <a:endParaRPr lang="en-US"/>
        </a:p>
      </dgm:t>
    </dgm:pt>
    <dgm:pt modelId="{A3EDAF05-AC60-4A74-A1D2-00107BA6398B}">
      <dgm:prSet custT="1"/>
      <dgm:spPr>
        <a:solidFill>
          <a:schemeClr val="accent1">
            <a:lumMod val="40000"/>
            <a:lumOff val="60000"/>
          </a:schemeClr>
        </a:solidFill>
      </dgm:spPr>
      <dgm:t>
        <a:bodyPr/>
        <a:lstStyle/>
        <a:p>
          <a:r>
            <a:rPr lang="en-GB" sz="2400" noProof="0" dirty="0">
              <a:solidFill>
                <a:schemeClr val="accent1"/>
              </a:solidFill>
            </a:rPr>
            <a:t>Inland Waterways in Brazil</a:t>
          </a:r>
        </a:p>
      </dgm:t>
    </dgm:pt>
    <dgm:pt modelId="{A5E21F14-6A52-4F28-8CCC-B30B4B7CA51E}" type="parTrans" cxnId="{2F12EFF8-956A-48DE-8821-BC847BED93FD}">
      <dgm:prSet/>
      <dgm:spPr/>
      <dgm:t>
        <a:bodyPr/>
        <a:lstStyle/>
        <a:p>
          <a:endParaRPr lang="en-US"/>
        </a:p>
      </dgm:t>
    </dgm:pt>
    <dgm:pt modelId="{64D9DC6A-4144-4978-B9A5-E18C84675969}" type="sibTrans" cxnId="{2F12EFF8-956A-48DE-8821-BC847BED93FD}">
      <dgm:prSet/>
      <dgm:spPr/>
      <dgm:t>
        <a:bodyPr/>
        <a:lstStyle/>
        <a:p>
          <a:endParaRPr lang="en-US"/>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5"/>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5"/>
      <dgm:spPr/>
    </dgm:pt>
    <dgm:pt modelId="{BF8CDB65-7F63-46ED-AD6F-299BB5E410A3}" type="pres">
      <dgm:prSet presAssocID="{754914D3-2823-4D9D-9B5F-8AAE908A2791}" presName="dstNode" presStyleLbl="node1" presStyleIdx="0" presStyleCnt="5"/>
      <dgm:spPr/>
    </dgm:pt>
    <dgm:pt modelId="{EABF0792-0FCA-4071-8192-14192CB7B3C8}" type="pres">
      <dgm:prSet presAssocID="{7ECB73D4-2A8A-4D93-9CFF-D6C5FE826B05}" presName="text_1" presStyleLbl="node1" presStyleIdx="0" presStyleCnt="5">
        <dgm:presLayoutVars>
          <dgm:bulletEnabled val="1"/>
        </dgm:presLayoutVars>
      </dgm:prSet>
      <dgm:spPr/>
    </dgm:pt>
    <dgm:pt modelId="{FAC9395F-16C4-4296-B2C2-AD6AB4DBF434}" type="pres">
      <dgm:prSet presAssocID="{7ECB73D4-2A8A-4D93-9CFF-D6C5FE826B05}" presName="accent_1" presStyleCnt="0"/>
      <dgm:spPr/>
    </dgm:pt>
    <dgm:pt modelId="{145B768B-B7FA-467C-9016-716DD2042F13}" type="pres">
      <dgm:prSet presAssocID="{7ECB73D4-2A8A-4D93-9CFF-D6C5FE826B05}" presName="accentRepeatNode" presStyleLbl="solidFgAcc1" presStyleIdx="0" presStyleCnt="5"/>
      <dgm:spPr>
        <a:solidFill>
          <a:schemeClr val="accent1">
            <a:lumMod val="40000"/>
            <a:lumOff val="60000"/>
          </a:schemeClr>
        </a:solidFill>
        <a:ln w="28575">
          <a:solidFill>
            <a:schemeClr val="accent1"/>
          </a:solidFill>
        </a:ln>
      </dgm:spPr>
    </dgm:pt>
    <dgm:pt modelId="{B550A911-ADDC-4AC3-95AF-D218653D0381}" type="pres">
      <dgm:prSet presAssocID="{F2941672-F5FC-4F5F-8FF3-57791CAF8C56}" presName="text_2" presStyleLbl="node1" presStyleIdx="1" presStyleCnt="5">
        <dgm:presLayoutVars>
          <dgm:bulletEnabled val="1"/>
        </dgm:presLayoutVars>
      </dgm:prSet>
      <dgm:spPr/>
    </dgm:pt>
    <dgm:pt modelId="{2471C627-080A-474E-8E5D-8801A848607F}" type="pres">
      <dgm:prSet presAssocID="{F2941672-F5FC-4F5F-8FF3-57791CAF8C56}" presName="accent_2" presStyleCnt="0"/>
      <dgm:spPr/>
    </dgm:pt>
    <dgm:pt modelId="{9AF5ED78-341F-403E-97B4-875F8057A202}" type="pres">
      <dgm:prSet presAssocID="{F2941672-F5FC-4F5F-8FF3-57791CAF8C56}" presName="accentRepeatNode" presStyleLbl="solidFgAcc1" presStyleIdx="1" presStyleCnt="5"/>
      <dgm:spPr>
        <a:solidFill>
          <a:schemeClr val="accent1">
            <a:lumMod val="40000"/>
            <a:lumOff val="60000"/>
          </a:schemeClr>
        </a:solidFill>
        <a:ln w="28575">
          <a:solidFill>
            <a:schemeClr val="accent1"/>
          </a:solidFill>
        </a:ln>
      </dgm:spPr>
    </dgm:pt>
    <dgm:pt modelId="{B096EF4C-52E9-408D-A0DF-35C5F0AA392B}" type="pres">
      <dgm:prSet presAssocID="{F24300EC-4372-4D89-B437-9F81F6228517}" presName="text_3" presStyleLbl="node1" presStyleIdx="2" presStyleCnt="5">
        <dgm:presLayoutVars>
          <dgm:bulletEnabled val="1"/>
        </dgm:presLayoutVars>
      </dgm:prSet>
      <dgm:spPr/>
    </dgm:pt>
    <dgm:pt modelId="{C30CE652-7642-40D6-AB27-359EA877ADBA}" type="pres">
      <dgm:prSet presAssocID="{F24300EC-4372-4D89-B437-9F81F6228517}" presName="accent_3" presStyleCnt="0"/>
      <dgm:spPr/>
    </dgm:pt>
    <dgm:pt modelId="{EF12B5F5-AB8A-4523-B395-C351AAF3CDFA}" type="pres">
      <dgm:prSet presAssocID="{F24300EC-4372-4D89-B437-9F81F6228517}" presName="accentRepeatNode" presStyleLbl="solidFgAcc1" presStyleIdx="2" presStyleCnt="5"/>
      <dgm:spPr>
        <a:solidFill>
          <a:schemeClr val="accent1">
            <a:lumMod val="40000"/>
            <a:lumOff val="60000"/>
          </a:schemeClr>
        </a:solidFill>
        <a:ln w="28575">
          <a:solidFill>
            <a:schemeClr val="accent1"/>
          </a:solidFill>
        </a:ln>
      </dgm:spPr>
    </dgm:pt>
    <dgm:pt modelId="{D65465CE-F746-4781-AA8C-E8AFD57EDB18}" type="pres">
      <dgm:prSet presAssocID="{A3EDAF05-AC60-4A74-A1D2-00107BA6398B}" presName="text_4" presStyleLbl="node1" presStyleIdx="3" presStyleCnt="5">
        <dgm:presLayoutVars>
          <dgm:bulletEnabled val="1"/>
        </dgm:presLayoutVars>
      </dgm:prSet>
      <dgm:spPr/>
    </dgm:pt>
    <dgm:pt modelId="{7A6BD9EE-E5D7-49A5-B82C-84E00F19B998}" type="pres">
      <dgm:prSet presAssocID="{A3EDAF05-AC60-4A74-A1D2-00107BA6398B}" presName="accent_4" presStyleCnt="0"/>
      <dgm:spPr/>
    </dgm:pt>
    <dgm:pt modelId="{64DDB4B7-1C5B-4455-9FBA-E109A4CF516C}" type="pres">
      <dgm:prSet presAssocID="{A3EDAF05-AC60-4A74-A1D2-00107BA6398B}" presName="accentRepeatNode" presStyleLbl="solidFgAcc1" presStyleIdx="3" presStyleCnt="5"/>
      <dgm:spPr>
        <a:solidFill>
          <a:schemeClr val="accent1">
            <a:lumMod val="40000"/>
            <a:lumOff val="60000"/>
          </a:schemeClr>
        </a:solidFill>
        <a:ln w="28575">
          <a:solidFill>
            <a:schemeClr val="accent1"/>
          </a:solidFill>
        </a:ln>
      </dgm:spPr>
    </dgm:pt>
    <dgm:pt modelId="{C9B991A5-54E7-40D9-A0E3-0BFF07CACB82}" type="pres">
      <dgm:prSet presAssocID="{6755B75A-DA2F-4942-9466-602DAA2B76D4}" presName="text_5" presStyleLbl="node1" presStyleIdx="4" presStyleCnt="5">
        <dgm:presLayoutVars>
          <dgm:bulletEnabled val="1"/>
        </dgm:presLayoutVars>
      </dgm:prSet>
      <dgm:spPr/>
    </dgm:pt>
    <dgm:pt modelId="{A2877344-67C2-4B84-831D-2D45D575C550}" type="pres">
      <dgm:prSet presAssocID="{6755B75A-DA2F-4942-9466-602DAA2B76D4}" presName="accent_5" presStyleCnt="0"/>
      <dgm:spPr/>
    </dgm:pt>
    <dgm:pt modelId="{2D85C60B-45A6-47F1-BDC4-779963C33EA5}" type="pres">
      <dgm:prSet presAssocID="{6755B75A-DA2F-4942-9466-602DAA2B76D4}" presName="accentRepeatNode" presStyleLbl="solidFgAcc1" presStyleIdx="4" presStyleCnt="5"/>
      <dgm:spPr>
        <a:solidFill>
          <a:schemeClr val="accent1"/>
        </a:solidFill>
        <a:ln w="28575">
          <a:solidFill>
            <a:schemeClr val="accent1"/>
          </a:solidFill>
        </a:ln>
      </dgm:spPr>
    </dgm:pt>
  </dgm:ptLst>
  <dgm:cxnLst>
    <dgm:cxn modelId="{FF3A1315-24EC-4716-9FF0-3A67D5082C33}" srcId="{754914D3-2823-4D9D-9B5F-8AAE908A2791}" destId="{7ECB73D4-2A8A-4D93-9CFF-D6C5FE826B05}" srcOrd="0" destOrd="0" parTransId="{90EBD940-7002-4D65-AE41-E0953409E08F}" sibTransId="{E99925D6-FE3E-4F78-8500-4638DCD40AAC}"/>
    <dgm:cxn modelId="{0781121C-2DD2-4939-9728-C6477965DA94}" srcId="{754914D3-2823-4D9D-9B5F-8AAE908A2791}" destId="{F24300EC-4372-4D89-B437-9F81F6228517}" srcOrd="2" destOrd="0" parTransId="{468FF3C9-0BE5-4FF4-BE42-47AA0FABB054}" sibTransId="{BBB9D7DD-2425-4723-8219-8DCB9AF8E441}"/>
    <dgm:cxn modelId="{82D57B28-2147-4767-9FAE-0BA0AF1498C8}" type="presOf" srcId="{754914D3-2823-4D9D-9B5F-8AAE908A2791}" destId="{AE6139D5-D84B-4711-8A6A-A5161E022A99}" srcOrd="0" destOrd="0" presId="urn:microsoft.com/office/officeart/2008/layout/VerticalCurvedList"/>
    <dgm:cxn modelId="{6CFEBF2F-9F2C-4693-B500-4DBACE6CB4E6}" type="presOf" srcId="{7ECB73D4-2A8A-4D93-9CFF-D6C5FE826B05}" destId="{EABF0792-0FCA-4071-8192-14192CB7B3C8}" srcOrd="0" destOrd="0" presId="urn:microsoft.com/office/officeart/2008/layout/VerticalCurvedList"/>
    <dgm:cxn modelId="{2D4EAD61-FFAC-41D2-B162-A30B44C45EDB}" type="presOf" srcId="{F24300EC-4372-4D89-B437-9F81F6228517}" destId="{B096EF4C-52E9-408D-A0DF-35C5F0AA392B}" srcOrd="0" destOrd="0" presId="urn:microsoft.com/office/officeart/2008/layout/VerticalCurvedList"/>
    <dgm:cxn modelId="{07AADD4A-5866-469E-97F5-F4253E7CB03C}" type="presOf" srcId="{E99925D6-FE3E-4F78-8500-4638DCD40AAC}" destId="{93855F07-44CB-45DE-B464-761E63A71CD5}" srcOrd="0" destOrd="0" presId="urn:microsoft.com/office/officeart/2008/layout/VerticalCurvedList"/>
    <dgm:cxn modelId="{A0F11E7A-2AA4-4714-81E6-46A1948B8CE1}" type="presOf" srcId="{A3EDAF05-AC60-4A74-A1D2-00107BA6398B}" destId="{D65465CE-F746-4781-AA8C-E8AFD57EDB18}" srcOrd="0" destOrd="0" presId="urn:microsoft.com/office/officeart/2008/layout/VerticalCurvedList"/>
    <dgm:cxn modelId="{6C12AAA9-A7FE-44EC-8AC9-383942F9847E}" srcId="{754914D3-2823-4D9D-9B5F-8AAE908A2791}" destId="{6755B75A-DA2F-4942-9466-602DAA2B76D4}" srcOrd="4" destOrd="0" parTransId="{C9E67486-D4AA-4601-A24B-52155755B0C0}" sibTransId="{CC8056C9-9B1F-44C8-BB32-4B1222D8CD4E}"/>
    <dgm:cxn modelId="{915B33B3-0B05-49C7-AEDD-0B76116C058D}" type="presOf" srcId="{6755B75A-DA2F-4942-9466-602DAA2B76D4}" destId="{C9B991A5-54E7-40D9-A0E3-0BFF07CACB82}" srcOrd="0" destOrd="0" presId="urn:microsoft.com/office/officeart/2008/layout/VerticalCurvedList"/>
    <dgm:cxn modelId="{108E50BE-3469-439F-8FFF-017FEBDD5C74}" srcId="{754914D3-2823-4D9D-9B5F-8AAE908A2791}" destId="{F2941672-F5FC-4F5F-8FF3-57791CAF8C56}" srcOrd="1" destOrd="0" parTransId="{937F0D99-2D0E-48A6-94B9-C880850880C0}" sibTransId="{624E2F07-CA2B-4ED9-89E9-4ED31FD7F6BD}"/>
    <dgm:cxn modelId="{35663DD2-D549-44D3-9C09-CE75479A490C}" type="presOf" srcId="{F2941672-F5FC-4F5F-8FF3-57791CAF8C56}" destId="{B550A911-ADDC-4AC3-95AF-D218653D0381}" srcOrd="0" destOrd="0" presId="urn:microsoft.com/office/officeart/2008/layout/VerticalCurvedList"/>
    <dgm:cxn modelId="{2F12EFF8-956A-48DE-8821-BC847BED93FD}" srcId="{754914D3-2823-4D9D-9B5F-8AAE908A2791}" destId="{A3EDAF05-AC60-4A74-A1D2-00107BA6398B}" srcOrd="3" destOrd="0" parTransId="{A5E21F14-6A52-4F28-8CCC-B30B4B7CA51E}" sibTransId="{64D9DC6A-4144-4978-B9A5-E18C84675969}"/>
    <dgm:cxn modelId="{E88250D4-EF32-40FC-8AF4-1C446F034C86}" type="presParOf" srcId="{AE6139D5-D84B-4711-8A6A-A5161E022A99}" destId="{00F42187-34FD-4D8B-A449-F316E9EB9AFA}" srcOrd="0" destOrd="0" presId="urn:microsoft.com/office/officeart/2008/layout/VerticalCurvedList"/>
    <dgm:cxn modelId="{6E508CB8-F471-4073-9240-B1FD9155F94A}" type="presParOf" srcId="{00F42187-34FD-4D8B-A449-F316E9EB9AFA}" destId="{C168C53D-163A-4892-8EF0-B5326C3FF8C8}" srcOrd="0" destOrd="0" presId="urn:microsoft.com/office/officeart/2008/layout/VerticalCurvedList"/>
    <dgm:cxn modelId="{C691E433-BFA9-4354-9C06-1737790C097C}" type="presParOf" srcId="{C168C53D-163A-4892-8EF0-B5326C3FF8C8}" destId="{0FAB2C97-DF89-43B9-B7B2-C745E026F562}" srcOrd="0" destOrd="0" presId="urn:microsoft.com/office/officeart/2008/layout/VerticalCurvedList"/>
    <dgm:cxn modelId="{2D90A70E-C497-442F-9B3A-D6B4F75658F7}" type="presParOf" srcId="{C168C53D-163A-4892-8EF0-B5326C3FF8C8}" destId="{93855F07-44CB-45DE-B464-761E63A71CD5}" srcOrd="1" destOrd="0" presId="urn:microsoft.com/office/officeart/2008/layout/VerticalCurvedList"/>
    <dgm:cxn modelId="{F85B8961-278E-4CDB-BE35-63230A28BCFB}" type="presParOf" srcId="{C168C53D-163A-4892-8EF0-B5326C3FF8C8}" destId="{D258DE45-194F-4470-A0BE-D234AB24927B}" srcOrd="2" destOrd="0" presId="urn:microsoft.com/office/officeart/2008/layout/VerticalCurvedList"/>
    <dgm:cxn modelId="{A8E8B64D-8D33-438F-9576-5FE3D5C6227E}" type="presParOf" srcId="{C168C53D-163A-4892-8EF0-B5326C3FF8C8}" destId="{BF8CDB65-7F63-46ED-AD6F-299BB5E410A3}" srcOrd="3" destOrd="0" presId="urn:microsoft.com/office/officeart/2008/layout/VerticalCurvedList"/>
    <dgm:cxn modelId="{4892812E-2A7F-4457-9A02-1CF1DAD3EA97}" type="presParOf" srcId="{00F42187-34FD-4D8B-A449-F316E9EB9AFA}" destId="{EABF0792-0FCA-4071-8192-14192CB7B3C8}" srcOrd="1" destOrd="0" presId="urn:microsoft.com/office/officeart/2008/layout/VerticalCurvedList"/>
    <dgm:cxn modelId="{EC312845-328A-4CC8-82C2-D3EE36AA2FE1}" type="presParOf" srcId="{00F42187-34FD-4D8B-A449-F316E9EB9AFA}" destId="{FAC9395F-16C4-4296-B2C2-AD6AB4DBF434}" srcOrd="2" destOrd="0" presId="urn:microsoft.com/office/officeart/2008/layout/VerticalCurvedList"/>
    <dgm:cxn modelId="{79E3ED84-2377-4400-ADB8-26D517AB51F2}" type="presParOf" srcId="{FAC9395F-16C4-4296-B2C2-AD6AB4DBF434}" destId="{145B768B-B7FA-467C-9016-716DD2042F13}" srcOrd="0" destOrd="0" presId="urn:microsoft.com/office/officeart/2008/layout/VerticalCurvedList"/>
    <dgm:cxn modelId="{C1181F2D-B33E-4B91-B6FD-57488CBA2495}" type="presParOf" srcId="{00F42187-34FD-4D8B-A449-F316E9EB9AFA}" destId="{B550A911-ADDC-4AC3-95AF-D218653D0381}" srcOrd="3" destOrd="0" presId="urn:microsoft.com/office/officeart/2008/layout/VerticalCurvedList"/>
    <dgm:cxn modelId="{476E1B5C-62E7-49B2-9116-397905463BCA}" type="presParOf" srcId="{00F42187-34FD-4D8B-A449-F316E9EB9AFA}" destId="{2471C627-080A-474E-8E5D-8801A848607F}" srcOrd="4" destOrd="0" presId="urn:microsoft.com/office/officeart/2008/layout/VerticalCurvedList"/>
    <dgm:cxn modelId="{8B8D52C7-01ED-4ABB-837E-62D0E7816115}" type="presParOf" srcId="{2471C627-080A-474E-8E5D-8801A848607F}" destId="{9AF5ED78-341F-403E-97B4-875F8057A202}" srcOrd="0" destOrd="0" presId="urn:microsoft.com/office/officeart/2008/layout/VerticalCurvedList"/>
    <dgm:cxn modelId="{31153E37-0B26-4539-BBFB-5FA8FB795D2C}" type="presParOf" srcId="{00F42187-34FD-4D8B-A449-F316E9EB9AFA}" destId="{B096EF4C-52E9-408D-A0DF-35C5F0AA392B}" srcOrd="5" destOrd="0" presId="urn:microsoft.com/office/officeart/2008/layout/VerticalCurvedList"/>
    <dgm:cxn modelId="{B326E58A-11AC-454A-A090-FF3BCD4A55BB}" type="presParOf" srcId="{00F42187-34FD-4D8B-A449-F316E9EB9AFA}" destId="{C30CE652-7642-40D6-AB27-359EA877ADBA}" srcOrd="6" destOrd="0" presId="urn:microsoft.com/office/officeart/2008/layout/VerticalCurvedList"/>
    <dgm:cxn modelId="{060DCA33-ED2D-4C0B-B4BA-2A63571EE70B}" type="presParOf" srcId="{C30CE652-7642-40D6-AB27-359EA877ADBA}" destId="{EF12B5F5-AB8A-4523-B395-C351AAF3CDFA}" srcOrd="0" destOrd="0" presId="urn:microsoft.com/office/officeart/2008/layout/VerticalCurvedList"/>
    <dgm:cxn modelId="{C319A894-168D-47EE-9B32-C6ECB34466E2}" type="presParOf" srcId="{00F42187-34FD-4D8B-A449-F316E9EB9AFA}" destId="{D65465CE-F746-4781-AA8C-E8AFD57EDB18}" srcOrd="7" destOrd="0" presId="urn:microsoft.com/office/officeart/2008/layout/VerticalCurvedList"/>
    <dgm:cxn modelId="{4BD47C16-5BC8-4DBA-80D1-92C98091FBD4}" type="presParOf" srcId="{00F42187-34FD-4D8B-A449-F316E9EB9AFA}" destId="{7A6BD9EE-E5D7-49A5-B82C-84E00F19B998}" srcOrd="8" destOrd="0" presId="urn:microsoft.com/office/officeart/2008/layout/VerticalCurvedList"/>
    <dgm:cxn modelId="{3D64B728-82C1-404F-ACF6-0BD0C086D1EE}" type="presParOf" srcId="{7A6BD9EE-E5D7-49A5-B82C-84E00F19B998}" destId="{64DDB4B7-1C5B-4455-9FBA-E109A4CF516C}" srcOrd="0" destOrd="0" presId="urn:microsoft.com/office/officeart/2008/layout/VerticalCurvedList"/>
    <dgm:cxn modelId="{04DAB187-5C06-4A2D-A159-C0D0AED42782}" type="presParOf" srcId="{00F42187-34FD-4D8B-A449-F316E9EB9AFA}" destId="{C9B991A5-54E7-40D9-A0E3-0BFF07CACB82}" srcOrd="9" destOrd="0" presId="urn:microsoft.com/office/officeart/2008/layout/VerticalCurvedList"/>
    <dgm:cxn modelId="{33A3C510-2D1E-4097-BF09-3F12B39B0F23}" type="presParOf" srcId="{00F42187-34FD-4D8B-A449-F316E9EB9AFA}" destId="{A2877344-67C2-4B84-831D-2D45D575C550}" srcOrd="10" destOrd="0" presId="urn:microsoft.com/office/officeart/2008/layout/VerticalCurvedList"/>
    <dgm:cxn modelId="{3FDD1BC6-DC91-4452-AADB-A01D7C2D65E3}" type="presParOf" srcId="{A2877344-67C2-4B84-831D-2D45D575C550}" destId="{2D85C60B-45A6-47F1-BDC4-779963C33E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67403"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306671" y="256446"/>
          <a:ext cx="5713186"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solidFill>
                <a:schemeClr val="accent1"/>
              </a:solidFill>
              <a:latin typeface="Corbel" panose="020B0503020204020204" pitchFamily="34" charset="0"/>
            </a:rPr>
            <a:t>Competitive Factors of Inland Navigation</a:t>
          </a:r>
        </a:p>
      </dsp:txBody>
      <dsp:txXfrm>
        <a:off x="306671" y="256446"/>
        <a:ext cx="5713186" cy="513221"/>
      </dsp:txXfrm>
    </dsp:sp>
    <dsp:sp modelId="{145B768B-B7FA-467C-9016-716DD2042F13}">
      <dsp:nvSpPr>
        <dsp:cNvPr id="0" name=""/>
        <dsp:cNvSpPr/>
      </dsp:nvSpPr>
      <dsp:spPr>
        <a:xfrm>
          <a:off x="40216" y="192293"/>
          <a:ext cx="641526" cy="641526"/>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674145" y="1026031"/>
          <a:ext cx="5345998"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Inland Waterways in Europe</a:t>
          </a:r>
        </a:p>
      </dsp:txBody>
      <dsp:txXfrm>
        <a:off x="674145" y="1026031"/>
        <a:ext cx="5345998" cy="513221"/>
      </dsp:txXfrm>
    </dsp:sp>
    <dsp:sp modelId="{9AF5ED78-341F-403E-97B4-875F8057A202}">
      <dsp:nvSpPr>
        <dsp:cNvPr id="0" name=""/>
        <dsp:cNvSpPr/>
      </dsp:nvSpPr>
      <dsp:spPr>
        <a:xfrm>
          <a:off x="407975" y="961879"/>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788168" y="1795617"/>
          <a:ext cx="5230823"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Inland Waterways in China</a:t>
          </a:r>
        </a:p>
      </dsp:txBody>
      <dsp:txXfrm>
        <a:off x="788168" y="1795617"/>
        <a:ext cx="5230823" cy="513221"/>
      </dsp:txXfrm>
    </dsp:sp>
    <dsp:sp modelId="{EF12B5F5-AB8A-4523-B395-C351AAF3CDFA}">
      <dsp:nvSpPr>
        <dsp:cNvPr id="0" name=""/>
        <dsp:cNvSpPr/>
      </dsp:nvSpPr>
      <dsp:spPr>
        <a:xfrm>
          <a:off x="520848" y="1731464"/>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674145" y="2565202"/>
          <a:ext cx="5345998"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solidFill>
                <a:schemeClr val="accent1"/>
              </a:solidFill>
              <a:latin typeface="Corbel" panose="020B0503020204020204" pitchFamily="34" charset="0"/>
            </a:rPr>
            <a:t>Inland Waterways in Brazil</a:t>
          </a:r>
        </a:p>
      </dsp:txBody>
      <dsp:txXfrm>
        <a:off x="674145" y="2565202"/>
        <a:ext cx="5345998" cy="513221"/>
      </dsp:txXfrm>
    </dsp:sp>
    <dsp:sp modelId="{64DDB4B7-1C5B-4455-9FBA-E109A4CF516C}">
      <dsp:nvSpPr>
        <dsp:cNvPr id="0" name=""/>
        <dsp:cNvSpPr/>
      </dsp:nvSpPr>
      <dsp:spPr>
        <a:xfrm>
          <a:off x="407975" y="2501050"/>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C9B991A5-54E7-40D9-A0E3-0BFF07CACB82}">
      <dsp:nvSpPr>
        <dsp:cNvPr id="0" name=""/>
        <dsp:cNvSpPr/>
      </dsp:nvSpPr>
      <dsp:spPr>
        <a:xfrm>
          <a:off x="306671" y="3334788"/>
          <a:ext cx="5713186"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Comparison</a:t>
          </a:r>
        </a:p>
      </dsp:txBody>
      <dsp:txXfrm>
        <a:off x="306671" y="3334788"/>
        <a:ext cx="5713186" cy="513221"/>
      </dsp:txXfrm>
    </dsp:sp>
    <dsp:sp modelId="{2D85C60B-45A6-47F1-BDC4-779963C33EA5}">
      <dsp:nvSpPr>
        <dsp:cNvPr id="0" name=""/>
        <dsp:cNvSpPr/>
      </dsp:nvSpPr>
      <dsp:spPr>
        <a:xfrm>
          <a:off x="40216" y="3270635"/>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67403"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306671" y="256446"/>
          <a:ext cx="5713186"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Competitive Factors of Inland Navigation</a:t>
          </a:r>
        </a:p>
      </dsp:txBody>
      <dsp:txXfrm>
        <a:off x="306671" y="256446"/>
        <a:ext cx="5713186" cy="513221"/>
      </dsp:txXfrm>
    </dsp:sp>
    <dsp:sp modelId="{145B768B-B7FA-467C-9016-716DD2042F13}">
      <dsp:nvSpPr>
        <dsp:cNvPr id="0" name=""/>
        <dsp:cNvSpPr/>
      </dsp:nvSpPr>
      <dsp:spPr>
        <a:xfrm>
          <a:off x="40216" y="192293"/>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674145" y="1026031"/>
          <a:ext cx="5345998"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Inland Waterways in Europe</a:t>
          </a:r>
        </a:p>
      </dsp:txBody>
      <dsp:txXfrm>
        <a:off x="674145" y="1026031"/>
        <a:ext cx="5345998" cy="513221"/>
      </dsp:txXfrm>
    </dsp:sp>
    <dsp:sp modelId="{9AF5ED78-341F-403E-97B4-875F8057A202}">
      <dsp:nvSpPr>
        <dsp:cNvPr id="0" name=""/>
        <dsp:cNvSpPr/>
      </dsp:nvSpPr>
      <dsp:spPr>
        <a:xfrm>
          <a:off x="407975" y="961879"/>
          <a:ext cx="641526" cy="641526"/>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788168" y="1795617"/>
          <a:ext cx="5230823"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Inland Waterways in China</a:t>
          </a:r>
        </a:p>
      </dsp:txBody>
      <dsp:txXfrm>
        <a:off x="788168" y="1795617"/>
        <a:ext cx="5230823" cy="513221"/>
      </dsp:txXfrm>
    </dsp:sp>
    <dsp:sp modelId="{EF12B5F5-AB8A-4523-B395-C351AAF3CDFA}">
      <dsp:nvSpPr>
        <dsp:cNvPr id="0" name=""/>
        <dsp:cNvSpPr/>
      </dsp:nvSpPr>
      <dsp:spPr>
        <a:xfrm>
          <a:off x="520848" y="1731464"/>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674145" y="2565202"/>
          <a:ext cx="5345998"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solidFill>
                <a:schemeClr val="accent1"/>
              </a:solidFill>
              <a:latin typeface="Corbel" panose="020B0503020204020204" pitchFamily="34" charset="0"/>
            </a:rPr>
            <a:t>Inland Waterways in Brazil</a:t>
          </a:r>
        </a:p>
      </dsp:txBody>
      <dsp:txXfrm>
        <a:off x="674145" y="2565202"/>
        <a:ext cx="5345998" cy="513221"/>
      </dsp:txXfrm>
    </dsp:sp>
    <dsp:sp modelId="{64DDB4B7-1C5B-4455-9FBA-E109A4CF516C}">
      <dsp:nvSpPr>
        <dsp:cNvPr id="0" name=""/>
        <dsp:cNvSpPr/>
      </dsp:nvSpPr>
      <dsp:spPr>
        <a:xfrm>
          <a:off x="407975" y="2501050"/>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C9B991A5-54E7-40D9-A0E3-0BFF07CACB82}">
      <dsp:nvSpPr>
        <dsp:cNvPr id="0" name=""/>
        <dsp:cNvSpPr/>
      </dsp:nvSpPr>
      <dsp:spPr>
        <a:xfrm>
          <a:off x="306671" y="3334788"/>
          <a:ext cx="5713186"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Comparison</a:t>
          </a:r>
        </a:p>
      </dsp:txBody>
      <dsp:txXfrm>
        <a:off x="306671" y="3334788"/>
        <a:ext cx="5713186" cy="513221"/>
      </dsp:txXfrm>
    </dsp:sp>
    <dsp:sp modelId="{2D85C60B-45A6-47F1-BDC4-779963C33EA5}">
      <dsp:nvSpPr>
        <dsp:cNvPr id="0" name=""/>
        <dsp:cNvSpPr/>
      </dsp:nvSpPr>
      <dsp:spPr>
        <a:xfrm>
          <a:off x="40216" y="3270635"/>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67403"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306671" y="256446"/>
          <a:ext cx="5713186"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solidFill>
                <a:schemeClr val="accent1"/>
              </a:solidFill>
              <a:latin typeface="Corbel" panose="020B0503020204020204" pitchFamily="34" charset="0"/>
            </a:rPr>
            <a:t>Competitive</a:t>
          </a:r>
          <a:r>
            <a:rPr lang="de-DE" sz="2400" kern="1200" noProof="0" dirty="0">
              <a:solidFill>
                <a:schemeClr val="accent1"/>
              </a:solidFill>
              <a:latin typeface="Corbel" panose="020B0503020204020204" pitchFamily="34" charset="0"/>
            </a:rPr>
            <a:t> </a:t>
          </a:r>
          <a:r>
            <a:rPr lang="en-GB" sz="2400" kern="1200" noProof="0" dirty="0">
              <a:solidFill>
                <a:schemeClr val="accent1"/>
              </a:solidFill>
              <a:latin typeface="Corbel" panose="020B0503020204020204" pitchFamily="34" charset="0"/>
            </a:rPr>
            <a:t>Factors</a:t>
          </a:r>
          <a:r>
            <a:rPr lang="de-DE" sz="2400" kern="1200" noProof="0" dirty="0">
              <a:solidFill>
                <a:schemeClr val="accent1"/>
              </a:solidFill>
              <a:latin typeface="Corbel" panose="020B0503020204020204" pitchFamily="34" charset="0"/>
            </a:rPr>
            <a:t> </a:t>
          </a:r>
          <a:r>
            <a:rPr lang="en-GB" sz="2400" kern="1200" noProof="0" dirty="0">
              <a:solidFill>
                <a:schemeClr val="accent1"/>
              </a:solidFill>
              <a:latin typeface="Corbel" panose="020B0503020204020204" pitchFamily="34" charset="0"/>
            </a:rPr>
            <a:t>of</a:t>
          </a:r>
          <a:r>
            <a:rPr lang="de-DE" sz="2400" kern="1200" noProof="0" dirty="0">
              <a:solidFill>
                <a:schemeClr val="accent1"/>
              </a:solidFill>
              <a:latin typeface="Corbel" panose="020B0503020204020204" pitchFamily="34" charset="0"/>
            </a:rPr>
            <a:t> Inland Navigation</a:t>
          </a:r>
          <a:endParaRPr lang="en-US" sz="2400" kern="1200" noProof="0" dirty="0">
            <a:solidFill>
              <a:schemeClr val="accent1"/>
            </a:solidFill>
            <a:latin typeface="Corbel" panose="020B0503020204020204" pitchFamily="34" charset="0"/>
          </a:endParaRPr>
        </a:p>
      </dsp:txBody>
      <dsp:txXfrm>
        <a:off x="306671" y="256446"/>
        <a:ext cx="5713186" cy="513221"/>
      </dsp:txXfrm>
    </dsp:sp>
    <dsp:sp modelId="{145B768B-B7FA-467C-9016-716DD2042F13}">
      <dsp:nvSpPr>
        <dsp:cNvPr id="0" name=""/>
        <dsp:cNvSpPr/>
      </dsp:nvSpPr>
      <dsp:spPr>
        <a:xfrm>
          <a:off x="40216" y="192293"/>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674145" y="1026031"/>
          <a:ext cx="5345998"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Inland Waterways in Europe</a:t>
          </a:r>
        </a:p>
      </dsp:txBody>
      <dsp:txXfrm>
        <a:off x="674145" y="1026031"/>
        <a:ext cx="5345998" cy="513221"/>
      </dsp:txXfrm>
    </dsp:sp>
    <dsp:sp modelId="{9AF5ED78-341F-403E-97B4-875F8057A202}">
      <dsp:nvSpPr>
        <dsp:cNvPr id="0" name=""/>
        <dsp:cNvSpPr/>
      </dsp:nvSpPr>
      <dsp:spPr>
        <a:xfrm>
          <a:off x="407975" y="961879"/>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788168" y="1795617"/>
          <a:ext cx="5230823"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Inland Waterways in China</a:t>
          </a:r>
        </a:p>
      </dsp:txBody>
      <dsp:txXfrm>
        <a:off x="788168" y="1795617"/>
        <a:ext cx="5230823" cy="513221"/>
      </dsp:txXfrm>
    </dsp:sp>
    <dsp:sp modelId="{EF12B5F5-AB8A-4523-B395-C351AAF3CDFA}">
      <dsp:nvSpPr>
        <dsp:cNvPr id="0" name=""/>
        <dsp:cNvSpPr/>
      </dsp:nvSpPr>
      <dsp:spPr>
        <a:xfrm>
          <a:off x="520848" y="1731464"/>
          <a:ext cx="641526" cy="641526"/>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674145" y="2565202"/>
          <a:ext cx="5345998"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de-DE" sz="2400" kern="1200" noProof="0" dirty="0">
              <a:solidFill>
                <a:schemeClr val="accent1"/>
              </a:solidFill>
              <a:latin typeface="Corbel" panose="020B0503020204020204" pitchFamily="34" charset="0"/>
            </a:rPr>
            <a:t>Inland </a:t>
          </a:r>
          <a:r>
            <a:rPr lang="en-GB" sz="2400" kern="1200" noProof="0" dirty="0">
              <a:solidFill>
                <a:schemeClr val="accent1"/>
              </a:solidFill>
              <a:latin typeface="Corbel" panose="020B0503020204020204" pitchFamily="34" charset="0"/>
            </a:rPr>
            <a:t>Waterways</a:t>
          </a:r>
          <a:r>
            <a:rPr lang="de-DE" sz="2400" kern="1200" noProof="0" dirty="0">
              <a:solidFill>
                <a:schemeClr val="accent1"/>
              </a:solidFill>
              <a:latin typeface="Corbel" panose="020B0503020204020204" pitchFamily="34" charset="0"/>
            </a:rPr>
            <a:t> in </a:t>
          </a:r>
          <a:r>
            <a:rPr lang="en-GB" sz="2400" kern="1200" noProof="0" dirty="0">
              <a:solidFill>
                <a:schemeClr val="accent1"/>
              </a:solidFill>
              <a:latin typeface="Corbel" panose="020B0503020204020204" pitchFamily="34" charset="0"/>
            </a:rPr>
            <a:t>Brazil</a:t>
          </a:r>
        </a:p>
      </dsp:txBody>
      <dsp:txXfrm>
        <a:off x="674145" y="2565202"/>
        <a:ext cx="5345998" cy="513221"/>
      </dsp:txXfrm>
    </dsp:sp>
    <dsp:sp modelId="{64DDB4B7-1C5B-4455-9FBA-E109A4CF516C}">
      <dsp:nvSpPr>
        <dsp:cNvPr id="0" name=""/>
        <dsp:cNvSpPr/>
      </dsp:nvSpPr>
      <dsp:spPr>
        <a:xfrm>
          <a:off x="407975" y="2501050"/>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C9B991A5-54E7-40D9-A0E3-0BFF07CACB82}">
      <dsp:nvSpPr>
        <dsp:cNvPr id="0" name=""/>
        <dsp:cNvSpPr/>
      </dsp:nvSpPr>
      <dsp:spPr>
        <a:xfrm>
          <a:off x="305718" y="3312370"/>
          <a:ext cx="5713186"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Comparison</a:t>
          </a:r>
        </a:p>
      </dsp:txBody>
      <dsp:txXfrm>
        <a:off x="305718" y="3312370"/>
        <a:ext cx="5713186" cy="513221"/>
      </dsp:txXfrm>
    </dsp:sp>
    <dsp:sp modelId="{2D85C60B-45A6-47F1-BDC4-779963C33EA5}">
      <dsp:nvSpPr>
        <dsp:cNvPr id="0" name=""/>
        <dsp:cNvSpPr/>
      </dsp:nvSpPr>
      <dsp:spPr>
        <a:xfrm>
          <a:off x="40216" y="3270635"/>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67403"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306671" y="256446"/>
          <a:ext cx="5713186"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solidFill>
                <a:schemeClr val="accent1"/>
              </a:solidFill>
              <a:latin typeface="Corbel" panose="020B0503020204020204" pitchFamily="34" charset="0"/>
            </a:rPr>
            <a:t>Competitive Factors of Inland Navigation</a:t>
          </a:r>
        </a:p>
      </dsp:txBody>
      <dsp:txXfrm>
        <a:off x="306671" y="256446"/>
        <a:ext cx="5713186" cy="513221"/>
      </dsp:txXfrm>
    </dsp:sp>
    <dsp:sp modelId="{145B768B-B7FA-467C-9016-716DD2042F13}">
      <dsp:nvSpPr>
        <dsp:cNvPr id="0" name=""/>
        <dsp:cNvSpPr/>
      </dsp:nvSpPr>
      <dsp:spPr>
        <a:xfrm>
          <a:off x="40216" y="192293"/>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674145" y="1026031"/>
          <a:ext cx="5345998"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Inland Waterways in Europe</a:t>
          </a:r>
        </a:p>
      </dsp:txBody>
      <dsp:txXfrm>
        <a:off x="674145" y="1026031"/>
        <a:ext cx="5345998" cy="513221"/>
      </dsp:txXfrm>
    </dsp:sp>
    <dsp:sp modelId="{9AF5ED78-341F-403E-97B4-875F8057A202}">
      <dsp:nvSpPr>
        <dsp:cNvPr id="0" name=""/>
        <dsp:cNvSpPr/>
      </dsp:nvSpPr>
      <dsp:spPr>
        <a:xfrm>
          <a:off x="407975" y="961879"/>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788168" y="1795617"/>
          <a:ext cx="5230823"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Inland Waterways in China</a:t>
          </a:r>
        </a:p>
      </dsp:txBody>
      <dsp:txXfrm>
        <a:off x="788168" y="1795617"/>
        <a:ext cx="5230823" cy="513221"/>
      </dsp:txXfrm>
    </dsp:sp>
    <dsp:sp modelId="{EF12B5F5-AB8A-4523-B395-C351AAF3CDFA}">
      <dsp:nvSpPr>
        <dsp:cNvPr id="0" name=""/>
        <dsp:cNvSpPr/>
      </dsp:nvSpPr>
      <dsp:spPr>
        <a:xfrm>
          <a:off x="520848" y="1731464"/>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674145" y="2565202"/>
          <a:ext cx="5345998"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solidFill>
                <a:schemeClr val="accent1"/>
              </a:solidFill>
              <a:latin typeface="Corbel" panose="020B0503020204020204" pitchFamily="34" charset="0"/>
            </a:rPr>
            <a:t>Inland Waterways in Brazil</a:t>
          </a:r>
        </a:p>
      </dsp:txBody>
      <dsp:txXfrm>
        <a:off x="674145" y="2565202"/>
        <a:ext cx="5345998" cy="513221"/>
      </dsp:txXfrm>
    </dsp:sp>
    <dsp:sp modelId="{64DDB4B7-1C5B-4455-9FBA-E109A4CF516C}">
      <dsp:nvSpPr>
        <dsp:cNvPr id="0" name=""/>
        <dsp:cNvSpPr/>
      </dsp:nvSpPr>
      <dsp:spPr>
        <a:xfrm>
          <a:off x="407975" y="2501050"/>
          <a:ext cx="641526" cy="641526"/>
        </a:xfrm>
        <a:prstGeom prst="ellipse">
          <a:avLst/>
        </a:prstGeom>
        <a:solidFill>
          <a:schemeClr val="accent1"/>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B991A5-54E7-40D9-A0E3-0BFF07CACB82}">
      <dsp:nvSpPr>
        <dsp:cNvPr id="0" name=""/>
        <dsp:cNvSpPr/>
      </dsp:nvSpPr>
      <dsp:spPr>
        <a:xfrm>
          <a:off x="306671" y="3334788"/>
          <a:ext cx="5713186"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latin typeface="Corbel" panose="020B0503020204020204" pitchFamily="34" charset="0"/>
            </a:rPr>
            <a:t>Comparison</a:t>
          </a:r>
        </a:p>
      </dsp:txBody>
      <dsp:txXfrm>
        <a:off x="306671" y="3334788"/>
        <a:ext cx="5713186" cy="513221"/>
      </dsp:txXfrm>
    </dsp:sp>
    <dsp:sp modelId="{2D85C60B-45A6-47F1-BDC4-779963C33EA5}">
      <dsp:nvSpPr>
        <dsp:cNvPr id="0" name=""/>
        <dsp:cNvSpPr/>
      </dsp:nvSpPr>
      <dsp:spPr>
        <a:xfrm>
          <a:off x="40216" y="3270635"/>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BF0792-0FCA-4071-8192-14192CB7B3C8}">
      <dsp:nvSpPr>
        <dsp:cNvPr id="0" name=""/>
        <dsp:cNvSpPr/>
      </dsp:nvSpPr>
      <dsp:spPr>
        <a:xfrm>
          <a:off x="388276" y="256446"/>
          <a:ext cx="5604569"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solidFill>
                <a:schemeClr val="accent1"/>
              </a:solidFill>
            </a:rPr>
            <a:t>Competitive Factors of Inland Navigation</a:t>
          </a:r>
        </a:p>
      </dsp:txBody>
      <dsp:txXfrm>
        <a:off x="388276" y="256446"/>
        <a:ext cx="5604569" cy="513221"/>
      </dsp:txXfrm>
    </dsp:sp>
    <dsp:sp modelId="{145B768B-B7FA-467C-9016-716DD2042F13}">
      <dsp:nvSpPr>
        <dsp:cNvPr id="0" name=""/>
        <dsp:cNvSpPr/>
      </dsp:nvSpPr>
      <dsp:spPr>
        <a:xfrm>
          <a:off x="67513" y="192293"/>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550A911-ADDC-4AC3-95AF-D218653D0381}">
      <dsp:nvSpPr>
        <dsp:cNvPr id="0" name=""/>
        <dsp:cNvSpPr/>
      </dsp:nvSpPr>
      <dsp:spPr>
        <a:xfrm>
          <a:off x="756035" y="1026031"/>
          <a:ext cx="5236810"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rPr>
            <a:t>Inland Waterways in Europe</a:t>
          </a:r>
        </a:p>
      </dsp:txBody>
      <dsp:txXfrm>
        <a:off x="756035" y="1026031"/>
        <a:ext cx="5236810" cy="513221"/>
      </dsp:txXfrm>
    </dsp:sp>
    <dsp:sp modelId="{9AF5ED78-341F-403E-97B4-875F8057A202}">
      <dsp:nvSpPr>
        <dsp:cNvPr id="0" name=""/>
        <dsp:cNvSpPr/>
      </dsp:nvSpPr>
      <dsp:spPr>
        <a:xfrm>
          <a:off x="435272" y="961879"/>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96EF4C-52E9-408D-A0DF-35C5F0AA392B}">
      <dsp:nvSpPr>
        <dsp:cNvPr id="0" name=""/>
        <dsp:cNvSpPr/>
      </dsp:nvSpPr>
      <dsp:spPr>
        <a:xfrm>
          <a:off x="868908" y="1795617"/>
          <a:ext cx="5123938"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rPr>
            <a:t>Inland Waterways in China</a:t>
          </a:r>
        </a:p>
      </dsp:txBody>
      <dsp:txXfrm>
        <a:off x="868908" y="1795617"/>
        <a:ext cx="5123938" cy="513221"/>
      </dsp:txXfrm>
    </dsp:sp>
    <dsp:sp modelId="{EF12B5F5-AB8A-4523-B395-C351AAF3CDFA}">
      <dsp:nvSpPr>
        <dsp:cNvPr id="0" name=""/>
        <dsp:cNvSpPr/>
      </dsp:nvSpPr>
      <dsp:spPr>
        <a:xfrm>
          <a:off x="548145" y="1731464"/>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D65465CE-F746-4781-AA8C-E8AFD57EDB18}">
      <dsp:nvSpPr>
        <dsp:cNvPr id="0" name=""/>
        <dsp:cNvSpPr/>
      </dsp:nvSpPr>
      <dsp:spPr>
        <a:xfrm>
          <a:off x="756035" y="2565202"/>
          <a:ext cx="5236810"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GB" sz="2400" kern="1200" noProof="0" dirty="0">
              <a:solidFill>
                <a:schemeClr val="accent1"/>
              </a:solidFill>
            </a:rPr>
            <a:t>Inland Waterways in Brazil</a:t>
          </a:r>
        </a:p>
      </dsp:txBody>
      <dsp:txXfrm>
        <a:off x="756035" y="2565202"/>
        <a:ext cx="5236810" cy="513221"/>
      </dsp:txXfrm>
    </dsp:sp>
    <dsp:sp modelId="{64DDB4B7-1C5B-4455-9FBA-E109A4CF516C}">
      <dsp:nvSpPr>
        <dsp:cNvPr id="0" name=""/>
        <dsp:cNvSpPr/>
      </dsp:nvSpPr>
      <dsp:spPr>
        <a:xfrm>
          <a:off x="435272" y="2501050"/>
          <a:ext cx="641526" cy="641526"/>
        </a:xfrm>
        <a:prstGeom prst="ellipse">
          <a:avLst/>
        </a:prstGeom>
        <a:solidFill>
          <a:schemeClr val="accent1">
            <a:lumMod val="40000"/>
            <a:lumOff val="60000"/>
          </a:schemeClr>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C9B991A5-54E7-40D9-A0E3-0BFF07CACB82}">
      <dsp:nvSpPr>
        <dsp:cNvPr id="0" name=""/>
        <dsp:cNvSpPr/>
      </dsp:nvSpPr>
      <dsp:spPr>
        <a:xfrm>
          <a:off x="388276" y="3334788"/>
          <a:ext cx="5604569" cy="513221"/>
        </a:xfrm>
        <a:prstGeom prst="rect">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369"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noProof="0" dirty="0">
              <a:solidFill>
                <a:schemeClr val="accent1"/>
              </a:solidFill>
            </a:rPr>
            <a:t>Comparison</a:t>
          </a:r>
        </a:p>
      </dsp:txBody>
      <dsp:txXfrm>
        <a:off x="388276" y="3334788"/>
        <a:ext cx="5604569" cy="513221"/>
      </dsp:txXfrm>
    </dsp:sp>
    <dsp:sp modelId="{2D85C60B-45A6-47F1-BDC4-779963C33EA5}">
      <dsp:nvSpPr>
        <dsp:cNvPr id="0" name=""/>
        <dsp:cNvSpPr/>
      </dsp:nvSpPr>
      <dsp:spPr>
        <a:xfrm>
          <a:off x="67513" y="3270635"/>
          <a:ext cx="641526" cy="641526"/>
        </a:xfrm>
        <a:prstGeom prst="ellipse">
          <a:avLst/>
        </a:prstGeom>
        <a:solidFill>
          <a:schemeClr val="accent1"/>
        </a:solidFill>
        <a:ln w="28575"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0.5205</cdr:x>
      <cdr:y>0.82329</cdr:y>
    </cdr:from>
    <cdr:to>
      <cdr:x>1</cdr:x>
      <cdr:y>0.89581</cdr:y>
    </cdr:to>
    <cdr:sp macro="" textlink="">
      <cdr:nvSpPr>
        <cdr:cNvPr id="2" name="TextBox 4"/>
        <cdr:cNvSpPr txBox="1"/>
      </cdr:nvSpPr>
      <cdr:spPr>
        <a:xfrm xmlns:a="http://schemas.openxmlformats.org/drawingml/2006/main">
          <a:off x="1424246" y="2445801"/>
          <a:ext cx="1312058"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e-AT" sz="800" dirty="0">
              <a:solidFill>
                <a:schemeClr val="accent1"/>
              </a:solidFill>
              <a:latin typeface="Corbel" panose="020B0503020204020204" pitchFamily="34" charset="0"/>
            </a:rPr>
            <a:t>source: Eurostat</a:t>
          </a:r>
        </a:p>
      </cdr:txBody>
    </cdr:sp>
  </cdr:relSizeAnchor>
</c:userShapes>
</file>

<file path=ppt/drawings/drawing2.xml><?xml version="1.0" encoding="utf-8"?>
<c:userShapes xmlns:c="http://schemas.openxmlformats.org/drawingml/2006/chart">
  <cdr:relSizeAnchor xmlns:cdr="http://schemas.openxmlformats.org/drawingml/2006/chartDrawing">
    <cdr:from>
      <cdr:x>0.51867</cdr:x>
      <cdr:y>0.84671</cdr:y>
    </cdr:from>
    <cdr:to>
      <cdr:x>0.99817</cdr:x>
      <cdr:y>0.92132</cdr:y>
    </cdr:to>
    <cdr:sp macro="" textlink="">
      <cdr:nvSpPr>
        <cdr:cNvPr id="2" name="TextBox 4"/>
        <cdr:cNvSpPr txBox="1"/>
      </cdr:nvSpPr>
      <cdr:spPr>
        <a:xfrm xmlns:a="http://schemas.openxmlformats.org/drawingml/2006/main">
          <a:off x="1493933" y="2444824"/>
          <a:ext cx="1381113" cy="2154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800" dirty="0">
              <a:solidFill>
                <a:schemeClr val="accent1"/>
              </a:solidFill>
              <a:latin typeface="Corbel" panose="020B0503020204020204" pitchFamily="34" charset="0"/>
            </a:rPr>
            <a:t>source</a:t>
          </a:r>
          <a:r>
            <a:rPr lang="de-AT" sz="800" dirty="0">
              <a:solidFill>
                <a:schemeClr val="accent1"/>
              </a:solidFill>
              <a:latin typeface="Corbel" panose="020B0503020204020204" pitchFamily="34" charset="0"/>
            </a:rPr>
            <a:t>: CSY (2013)</a:t>
          </a:r>
        </a:p>
      </cdr:txBody>
    </cdr:sp>
  </cdr:relSizeAnchor>
</c:userShapes>
</file>

<file path=ppt/drawings/drawing3.xml><?xml version="1.0" encoding="utf-8"?>
<c:userShapes xmlns:c="http://schemas.openxmlformats.org/drawingml/2006/chart">
  <cdr:relSizeAnchor xmlns:cdr="http://schemas.openxmlformats.org/drawingml/2006/chartDrawing">
    <cdr:from>
      <cdr:x>0.5162</cdr:x>
      <cdr:y>0.84671</cdr:y>
    </cdr:from>
    <cdr:to>
      <cdr:x>0.99569</cdr:x>
      <cdr:y>0.92132</cdr:y>
    </cdr:to>
    <cdr:sp macro="" textlink="">
      <cdr:nvSpPr>
        <cdr:cNvPr id="2" name="TextBox 4"/>
        <cdr:cNvSpPr txBox="1"/>
      </cdr:nvSpPr>
      <cdr:spPr>
        <a:xfrm xmlns:a="http://schemas.openxmlformats.org/drawingml/2006/main">
          <a:off x="1486807" y="2444824"/>
          <a:ext cx="1381113" cy="21543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800" dirty="0">
              <a:solidFill>
                <a:schemeClr val="accent1"/>
              </a:solidFill>
              <a:latin typeface="Corbel" panose="020B0503020204020204" pitchFamily="34" charset="0"/>
            </a:rPr>
            <a:t>source: world bank (2010)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890405" cy="493319"/>
          </a:xfrm>
          <a:prstGeom prst="rect">
            <a:avLst/>
          </a:prstGeom>
        </p:spPr>
        <p:txBody>
          <a:bodyPr vert="horz" lIns="90297" tIns="45149" rIns="90297" bIns="45149" rtlCol="0"/>
          <a:lstStyle>
            <a:lvl1pPr algn="l">
              <a:defRPr sz="1200"/>
            </a:lvl1pPr>
          </a:lstStyle>
          <a:p>
            <a:endParaRPr lang="en-US" dirty="0"/>
          </a:p>
        </p:txBody>
      </p:sp>
      <p:sp>
        <p:nvSpPr>
          <p:cNvPr id="3" name="Date Placeholder 2"/>
          <p:cNvSpPr>
            <a:spLocks noGrp="1"/>
          </p:cNvSpPr>
          <p:nvPr>
            <p:ph type="dt" sz="quarter" idx="1"/>
          </p:nvPr>
        </p:nvSpPr>
        <p:spPr>
          <a:xfrm>
            <a:off x="3777130" y="2"/>
            <a:ext cx="2890405" cy="493319"/>
          </a:xfrm>
          <a:prstGeom prst="rect">
            <a:avLst/>
          </a:prstGeom>
        </p:spPr>
        <p:txBody>
          <a:bodyPr vert="horz" lIns="90297" tIns="45149" rIns="90297" bIns="45149" rtlCol="0"/>
          <a:lstStyle>
            <a:lvl1pPr algn="r">
              <a:defRPr sz="1200"/>
            </a:lvl1pPr>
          </a:lstStyle>
          <a:p>
            <a:fld id="{A4388F4A-8511-42AF-AA1A-9B961FAFDF3B}" type="datetimeFigureOut">
              <a:rPr lang="en-US" smtClean="0"/>
              <a:t>9/26/2022</a:t>
            </a:fld>
            <a:endParaRPr lang="en-US" dirty="0"/>
          </a:p>
        </p:txBody>
      </p:sp>
      <p:sp>
        <p:nvSpPr>
          <p:cNvPr id="4" name="Footer Placeholder 3"/>
          <p:cNvSpPr>
            <a:spLocks noGrp="1"/>
          </p:cNvSpPr>
          <p:nvPr>
            <p:ph type="ftr" sz="quarter" idx="2"/>
          </p:nvPr>
        </p:nvSpPr>
        <p:spPr>
          <a:xfrm>
            <a:off x="2" y="9377770"/>
            <a:ext cx="2890405" cy="493319"/>
          </a:xfrm>
          <a:prstGeom prst="rect">
            <a:avLst/>
          </a:prstGeom>
        </p:spPr>
        <p:txBody>
          <a:bodyPr vert="horz" lIns="90297" tIns="45149" rIns="90297" bIns="451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7130" y="9377770"/>
            <a:ext cx="2890405" cy="493319"/>
          </a:xfrm>
          <a:prstGeom prst="rect">
            <a:avLst/>
          </a:prstGeom>
        </p:spPr>
        <p:txBody>
          <a:bodyPr vert="horz" lIns="90297" tIns="45149" rIns="90297" bIns="45149" rtlCol="0" anchor="b"/>
          <a:lstStyle>
            <a:lvl1pPr algn="r">
              <a:defRPr sz="1200"/>
            </a:lvl1pPr>
          </a:lstStyle>
          <a:p>
            <a:fld id="{0516455F-00A7-4606-B75A-7B60DB63EB60}" type="slidenum">
              <a:rPr lang="en-US" smtClean="0"/>
              <a:t>‹#›</a:t>
            </a:fld>
            <a:endParaRPr lang="en-US" dirty="0"/>
          </a:p>
        </p:txBody>
      </p:sp>
    </p:spTree>
    <p:extLst>
      <p:ext uri="{BB962C8B-B14F-4D97-AF65-F5344CB8AC3E}">
        <p14:creationId xmlns:p14="http://schemas.microsoft.com/office/powerpoint/2010/main" val="3814755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889938" cy="493634"/>
          </a:xfrm>
          <a:prstGeom prst="rect">
            <a:avLst/>
          </a:prstGeom>
        </p:spPr>
        <p:txBody>
          <a:bodyPr vert="horz" lIns="91110" tIns="45554" rIns="91110" bIns="45554" rtlCol="0"/>
          <a:lstStyle>
            <a:lvl1pPr algn="l">
              <a:defRPr sz="1200"/>
            </a:lvl1pPr>
          </a:lstStyle>
          <a:p>
            <a:endParaRPr lang="de-AT" dirty="0"/>
          </a:p>
        </p:txBody>
      </p:sp>
      <p:sp>
        <p:nvSpPr>
          <p:cNvPr id="3" name="Date Placeholder 2"/>
          <p:cNvSpPr>
            <a:spLocks noGrp="1"/>
          </p:cNvSpPr>
          <p:nvPr>
            <p:ph type="dt" idx="1"/>
          </p:nvPr>
        </p:nvSpPr>
        <p:spPr>
          <a:xfrm>
            <a:off x="3777609" y="1"/>
            <a:ext cx="2889938" cy="493634"/>
          </a:xfrm>
          <a:prstGeom prst="rect">
            <a:avLst/>
          </a:prstGeom>
        </p:spPr>
        <p:txBody>
          <a:bodyPr vert="horz" lIns="91110" tIns="45554" rIns="91110" bIns="45554" rtlCol="0"/>
          <a:lstStyle>
            <a:lvl1pPr algn="r">
              <a:defRPr sz="1200"/>
            </a:lvl1pPr>
          </a:lstStyle>
          <a:p>
            <a:fld id="{CCFC2A34-98BB-4C93-A97D-162B0DCA04A7}" type="datetimeFigureOut">
              <a:rPr lang="de-AT" smtClean="0"/>
              <a:t>26.09.2022</a:t>
            </a:fld>
            <a:endParaRPr lang="de-AT" dirty="0"/>
          </a:p>
        </p:txBody>
      </p:sp>
      <p:sp>
        <p:nvSpPr>
          <p:cNvPr id="4" name="Slide Image Placeholder 3"/>
          <p:cNvSpPr>
            <a:spLocks noGrp="1" noRot="1" noChangeAspect="1"/>
          </p:cNvSpPr>
          <p:nvPr>
            <p:ph type="sldImg" idx="2"/>
          </p:nvPr>
        </p:nvSpPr>
        <p:spPr>
          <a:xfrm>
            <a:off x="865188" y="739775"/>
            <a:ext cx="4938712" cy="3705225"/>
          </a:xfrm>
          <a:prstGeom prst="rect">
            <a:avLst/>
          </a:prstGeom>
          <a:noFill/>
          <a:ln w="12700">
            <a:solidFill>
              <a:prstClr val="black"/>
            </a:solidFill>
          </a:ln>
        </p:spPr>
        <p:txBody>
          <a:bodyPr vert="horz" lIns="91110" tIns="45554" rIns="91110" bIns="45554" rtlCol="0" anchor="ctr"/>
          <a:lstStyle/>
          <a:p>
            <a:endParaRPr lang="de-AT" dirty="0"/>
          </a:p>
        </p:txBody>
      </p:sp>
      <p:sp>
        <p:nvSpPr>
          <p:cNvPr id="5" name="Notes Placeholder 4"/>
          <p:cNvSpPr>
            <a:spLocks noGrp="1"/>
          </p:cNvSpPr>
          <p:nvPr>
            <p:ph type="body" sz="quarter" idx="3"/>
          </p:nvPr>
        </p:nvSpPr>
        <p:spPr>
          <a:xfrm>
            <a:off x="666909" y="4689517"/>
            <a:ext cx="5335270" cy="4442700"/>
          </a:xfrm>
          <a:prstGeom prst="rect">
            <a:avLst/>
          </a:prstGeom>
        </p:spPr>
        <p:txBody>
          <a:bodyPr vert="horz" lIns="91110" tIns="45554" rIns="91110" bIns="455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ooter Placeholder 5"/>
          <p:cNvSpPr>
            <a:spLocks noGrp="1"/>
          </p:cNvSpPr>
          <p:nvPr>
            <p:ph type="ftr" sz="quarter" idx="4"/>
          </p:nvPr>
        </p:nvSpPr>
        <p:spPr>
          <a:xfrm>
            <a:off x="2" y="9377319"/>
            <a:ext cx="2889938" cy="493634"/>
          </a:xfrm>
          <a:prstGeom prst="rect">
            <a:avLst/>
          </a:prstGeom>
        </p:spPr>
        <p:txBody>
          <a:bodyPr vert="horz" lIns="91110" tIns="45554" rIns="91110" bIns="45554" rtlCol="0" anchor="b"/>
          <a:lstStyle>
            <a:lvl1pPr algn="l">
              <a:defRPr sz="1200"/>
            </a:lvl1pPr>
          </a:lstStyle>
          <a:p>
            <a:endParaRPr lang="de-AT" dirty="0"/>
          </a:p>
        </p:txBody>
      </p:sp>
      <p:sp>
        <p:nvSpPr>
          <p:cNvPr id="7" name="Slide Number Placeholder 6"/>
          <p:cNvSpPr>
            <a:spLocks noGrp="1"/>
          </p:cNvSpPr>
          <p:nvPr>
            <p:ph type="sldNum" sz="quarter" idx="5"/>
          </p:nvPr>
        </p:nvSpPr>
        <p:spPr>
          <a:xfrm>
            <a:off x="3777609" y="9377319"/>
            <a:ext cx="2889938" cy="493634"/>
          </a:xfrm>
          <a:prstGeom prst="rect">
            <a:avLst/>
          </a:prstGeom>
        </p:spPr>
        <p:txBody>
          <a:bodyPr vert="horz" lIns="91110" tIns="45554" rIns="91110" bIns="45554" rtlCol="0" anchor="b"/>
          <a:lstStyle>
            <a:lvl1pPr algn="r">
              <a:defRPr sz="1200"/>
            </a:lvl1pPr>
          </a:lstStyle>
          <a:p>
            <a:fld id="{56F06DAA-0A4E-4110-9797-3FB8CA0FEA93}" type="slidenum">
              <a:rPr lang="de-AT" smtClean="0"/>
              <a:t>‹#›</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case that the minimum fairway parameters are not achieved, inland waterways cannot be used economical. Therefore, continuous maintenance is crucial to guarantee the competitiveness of inland waterways. </a:t>
            </a:r>
          </a:p>
          <a:p>
            <a:r>
              <a:rPr lang="en-US" dirty="0"/>
              <a:t>The responsible waterway administration is obliged to take suitable measures in order to re-establish the minimum fairway parameters. </a:t>
            </a:r>
          </a:p>
          <a:p>
            <a:r>
              <a:rPr lang="en-US" dirty="0"/>
              <a:t>This is generally accomplished by dredging shallow areas (fords) within the fairway. Dredging is an excavation operation with the purpose of removing bottom sediments (sand and gravel) and disposing of them at a different location in the river in due consideration of ecological aspects. Dredging works require initial planning on the basis of the results gained from regular riverbed surveying and a concluding monitoring (control of success) of the works, which have to be carried out by the responsible waterway administration. As these tasks of maintaining the fairway are recurrent and interdependent, they can be described as a “fairway maintenance cycle”. Among the most important tasks of this cycle are:</a:t>
            </a:r>
          </a:p>
          <a:p>
            <a:endParaRPr lang="en-US" dirty="0"/>
          </a:p>
          <a:p>
            <a:r>
              <a:rPr lang="en-US" dirty="0"/>
              <a:t>• Regular bathymetric surveys of the riverbed in order to identify problematic areas in the fairway (reduced depth and widths)</a:t>
            </a:r>
          </a:p>
          <a:p>
            <a:r>
              <a:rPr lang="en-US" dirty="0"/>
              <a:t>• Planning and prioritization of necessary interventions (dredging measures, realignment of the fairway, traffic management) based on the analysis of up-to-date riverbed surveys</a:t>
            </a:r>
          </a:p>
          <a:p>
            <a:r>
              <a:rPr lang="en-US" dirty="0"/>
              <a:t>• Execution of maintenance works (mainly dredging measures, including success control)</a:t>
            </a:r>
          </a:p>
          <a:p>
            <a:r>
              <a:rPr lang="en-US" dirty="0"/>
              <a:t>• Provision of continuous and target group-specific information on the current</a:t>
            </a:r>
            <a:r>
              <a:rPr lang="en-US" baseline="0" dirty="0"/>
              <a:t> status of the fairway</a:t>
            </a:r>
            <a:endParaRPr lang="de-DE" b="0" dirty="0"/>
          </a:p>
          <a:p>
            <a:endParaRPr lang="de-DE" b="0" dirty="0"/>
          </a:p>
          <a:p>
            <a:r>
              <a:rPr lang="de-DE" b="0" dirty="0" err="1"/>
              <a:t>Sources</a:t>
            </a:r>
            <a:r>
              <a:rPr lang="de-DE" b="0" dirty="0"/>
              <a:t>:</a:t>
            </a:r>
            <a:r>
              <a:rPr lang="de-DE" b="0" baseline="0" dirty="0"/>
              <a:t> </a:t>
            </a:r>
            <a:r>
              <a:rPr lang="en-GB" b="0" noProof="0" dirty="0"/>
              <a:t>Manual on Danube</a:t>
            </a:r>
            <a:r>
              <a:rPr lang="en-GB" b="0" baseline="0" noProof="0" dirty="0"/>
              <a:t> navigation, p. 58-59</a:t>
            </a:r>
          </a:p>
          <a:p>
            <a:r>
              <a:rPr lang="en-GB" b="0" baseline="0" noProof="0" dirty="0"/>
              <a:t>Picture: viadonau in Manual on Danube Navigation p. 59</a:t>
            </a:r>
            <a:endParaRPr lang="de-DE" b="0"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216097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Ports are an important</a:t>
            </a:r>
            <a:r>
              <a:rPr lang="en-GB" baseline="0" noProof="0" dirty="0"/>
              <a:t> infrastructure element because they are the </a:t>
            </a:r>
            <a:r>
              <a:rPr lang="en-GB" noProof="0" dirty="0"/>
              <a:t>connection between the transport modes road, rail and waterway and are important service providers in the fields of transhipment, storage and logistics. In addition to their basic functions of transhipment and storage of goods, they also often perform a variety of value-added logistics services to customers, such as packaging, container stuffing and stripping, sanitation and quality checks. This enhances ports as logistics platforms and impetus sources for locating companies and boosting the economy. As multimodal logistics hubs, they act as a central interface between the various modes of transport. The total throughput for all modes of transport is an important indicator of the performance of a port. A port not only handles transhipments between waterway, road and rail, but also between non-</a:t>
            </a:r>
            <a:r>
              <a:rPr lang="en-GB" noProof="0" dirty="0" err="1"/>
              <a:t>waterbound</a:t>
            </a:r>
            <a:r>
              <a:rPr lang="en-GB" noProof="0" dirty="0"/>
              <a:t> modes such as road-rail or rail-rail.</a:t>
            </a:r>
          </a:p>
          <a:p>
            <a:endParaRPr lang="en-GB" noProof="0" dirty="0"/>
          </a:p>
          <a:p>
            <a:r>
              <a:rPr lang="en-GB" sz="1400" b="1" noProof="0" dirty="0"/>
              <a:t>Development trends</a:t>
            </a:r>
          </a:p>
          <a:p>
            <a:r>
              <a:rPr lang="en-GB" noProof="0" dirty="0"/>
              <a:t>The range of services offered by a port needs to be attractive to shippers and logistics service providers. In addition to multi-purpose ports, specialized ports also exist which focus their business on a particular type of cargo. The specialisation of a port to specific transport sectors can lead to competitive advantages. The port may specialise in a specific type of cargo on the basis of greater demand for such goods and/or increased cargo volumes in the hinterland of the port. For this reason multiple specialised terminals may be</a:t>
            </a:r>
            <a:r>
              <a:rPr lang="en-GB" baseline="0" noProof="0" dirty="0"/>
              <a:t> </a:t>
            </a:r>
            <a:r>
              <a:rPr lang="en-GB" noProof="0" dirty="0"/>
              <a:t>found in a port. A form of specialisation is, for example, the field of high &amp; heavy cargo. Heavy cargo ports, which are specialised in over-sized cargo, require special technical equipment together with specialised logistics solutions. Approved lifting technology and equipment with high load capacity are the prerequisite of a heavy cargo port. Special transhipment equipment is also needed, for example, for the handling of liquid bulk goods such as liquefied natural gas (LNG) or crude oil. Special suction and pumping equipment is required in the port for such operations. Due to the fact that the majority of transhipped liquid cargoes are dangerous goods, special safety precautions have to be observed in the port.</a:t>
            </a:r>
          </a:p>
          <a:p>
            <a:endParaRPr lang="en-GB" noProof="0" dirty="0"/>
          </a:p>
          <a:p>
            <a:r>
              <a:rPr lang="en-GB" noProof="0" dirty="0"/>
              <a:t>Green Ports, </a:t>
            </a:r>
            <a:r>
              <a:rPr lang="en-GB" noProof="0" dirty="0" err="1"/>
              <a:t>i</a:t>
            </a:r>
            <a:r>
              <a:rPr lang="en-GB" noProof="0" dirty="0"/>
              <a:t>. e. sustainable port management, is a trend which has become increasingly more predominant in the field of port development over the last few years. Green Ports aim to strike a balance between environmental impact and economic interests. The core of the “Europe 2020” strategy of the European Commission is sustainable growth (European Commission 2010a). Furthermore, national and regional political strategies are intended to lead to more sustainability in the field of port development. Together with the development of ports, the concept Green Ports also includes the total redesign of logistics chains.</a:t>
            </a:r>
            <a:endParaRPr lang="en-GB" b="0" noProof="0" dirty="0"/>
          </a:p>
          <a:p>
            <a:endParaRPr lang="de-DE" b="0" noProof="0" dirty="0"/>
          </a:p>
          <a:p>
            <a:r>
              <a:rPr lang="de-DE" b="0" noProof="0" dirty="0" err="1"/>
              <a:t>Sources</a:t>
            </a:r>
            <a:r>
              <a:rPr lang="de-DE" b="0" noProof="0" dirty="0"/>
              <a:t>:</a:t>
            </a:r>
            <a:r>
              <a:rPr lang="en-GB" b="0" baseline="0" noProof="0" dirty="0"/>
              <a:t> </a:t>
            </a:r>
            <a:r>
              <a:rPr lang="en-GB" b="0" noProof="0" dirty="0"/>
              <a:t>Manual on Danube</a:t>
            </a:r>
            <a:r>
              <a:rPr lang="en-GB" b="0" baseline="0" noProof="0" dirty="0"/>
              <a:t> navigation, p. 86-88, 101-103</a:t>
            </a:r>
          </a:p>
          <a:p>
            <a:r>
              <a:rPr lang="en-GB" b="0" baseline="0" noProof="0" dirty="0"/>
              <a:t>Picture: viadonau in Manual on Danube Navigation p. 87</a:t>
            </a:r>
          </a:p>
        </p:txBody>
      </p:sp>
      <p:sp>
        <p:nvSpPr>
          <p:cNvPr id="4" name="Slide Number Placeholder 3"/>
          <p:cNvSpPr>
            <a:spLocks noGrp="1"/>
          </p:cNvSpPr>
          <p:nvPr>
            <p:ph type="sldNum" sz="quarter" idx="10"/>
          </p:nvPr>
        </p:nvSpPr>
        <p:spPr/>
        <p:txBody>
          <a:bodyPr/>
          <a:lstStyle/>
          <a:p>
            <a:fld id="{56F06DAA-0A4E-4110-9797-3FB8CA0FEA93}" type="slidenum">
              <a:rPr lang="de-AT" smtClean="0"/>
              <a:t>12</a:t>
            </a:fld>
            <a:endParaRPr lang="de-AT" dirty="0"/>
          </a:p>
        </p:txBody>
      </p:sp>
    </p:spTree>
    <p:extLst>
      <p:ext uri="{BB962C8B-B14F-4D97-AF65-F5344CB8AC3E}">
        <p14:creationId xmlns:p14="http://schemas.microsoft.com/office/powerpoint/2010/main" val="2160972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occurrence of </a:t>
            </a:r>
            <a:r>
              <a:rPr lang="en-US" b="0" noProof="0" dirty="0"/>
              <a:t>high</a:t>
            </a:r>
            <a:r>
              <a:rPr lang="en-US" b="0" baseline="0" noProof="0" dirty="0"/>
              <a:t> water can </a:t>
            </a:r>
            <a:r>
              <a:rPr lang="en-US" baseline="0" noProof="0" dirty="0"/>
              <a:t>be caused by high precipitation during a long time, snow melt after winter. A high water level has a main effect on the water level of the waterway and therefore effects transportation on inland waterways and the infrastructure of inland waterways. A high water level can lead to a suspension of navigation, delays, damage of infrastructure such as vessels, ports and locks due to drift wood. In addition the flooding of surrounding areas of inland waterways, the modification of the inland waterways itself and the bank morphology can be named as possible consequences. Thus, high water highly influences inland waterway transport by its negative impact on waterway infrastructure, which is crucial to guarantee an efficient transport by inland vessel. Usually high water only accounts for a few days in a year and therefore doesn‘t have a major influence on inland waterway transport. </a:t>
            </a:r>
          </a:p>
          <a:p>
            <a:endParaRPr lang="en-US" baseline="0" noProof="0" dirty="0"/>
          </a:p>
          <a:p>
            <a:r>
              <a:rPr lang="en-US" baseline="0" noProof="0" dirty="0"/>
              <a:t>Drought can be caused by periods of low precipitation and by high temperatures. Consequently, inland waterways are confronted with low water levels during drought periods. The affects on inland waterway transport are different to those of high water. On the one hand, the cargo-carrying capacity of inland vessels decreases due to shallow-water. On the other hand, the duration of transport may be longer which also leads to a higher fuel consumption of inland vessels. </a:t>
            </a:r>
          </a:p>
          <a:p>
            <a:endParaRPr lang="en-US" baseline="0" noProof="0" dirty="0"/>
          </a:p>
          <a:p>
            <a:r>
              <a:rPr lang="en-US" baseline="0" noProof="0" dirty="0"/>
              <a:t>Depending on the geographic location, droughts or floods can account for a longer period and therefore may also have a major impact on the economical efficiency of inland navigation. Thus high and low water can be identified as weather phenomena with a high influence on inland waterway transport. </a:t>
            </a:r>
          </a:p>
          <a:p>
            <a:endParaRPr lang="en-US" dirty="0"/>
          </a:p>
          <a:p>
            <a:r>
              <a:rPr lang="en-US" noProof="0" dirty="0"/>
              <a:t>Sources</a:t>
            </a:r>
            <a:r>
              <a:rPr lang="de-DE" dirty="0"/>
              <a:t>:</a:t>
            </a:r>
            <a:endParaRPr lang="en-US" dirty="0"/>
          </a:p>
          <a:p>
            <a:r>
              <a:rPr lang="en-GB" dirty="0" err="1"/>
              <a:t>Juha</a:t>
            </a:r>
            <a:r>
              <a:rPr lang="en-GB" dirty="0"/>
              <a:t> </a:t>
            </a:r>
            <a:r>
              <a:rPr lang="en-GB" dirty="0" err="1"/>
              <a:t>Schweighofer</a:t>
            </a:r>
            <a:r>
              <a:rPr lang="en-GB" dirty="0"/>
              <a:t>, “The impact of extreme weather and climate change on inland waterway transport” in Natural Hazards,</a:t>
            </a:r>
            <a:r>
              <a:rPr lang="en-GB" baseline="0" dirty="0"/>
              <a:t> May 2014, Volume 72, Issue 1, p 23-40, p. 25-27.</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2538251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In cold winters</a:t>
            </a:r>
            <a:r>
              <a:rPr lang="en-GB" baseline="0" noProof="0" dirty="0"/>
              <a:t> ice can have a major influence on inland waterway transport. If the layer of ice is very thick, inland vessels may not be able to proceed. Nevertheless, transport on inland waterways is only affected by ice on some waterways. For instance, on Rhine there hasn‘t been a suspension due to ice in the last 40 years. In fact, mainly waterways with low flow velocities and canalized sections with locks are affected by the occurrence of ice. </a:t>
            </a:r>
            <a:r>
              <a:rPr lang="en-GB" noProof="0" dirty="0"/>
              <a:t>Locks or other waterway infrastructure</a:t>
            </a:r>
            <a:r>
              <a:rPr lang="en-GB" baseline="0" noProof="0" dirty="0"/>
              <a:t> can be damaged which has an influence on the safety of navigation. Due to damaged locks, vessels may not be able to proceed and delays or suspensions occur. </a:t>
            </a:r>
          </a:p>
          <a:p>
            <a:endParaRPr lang="en-GB" baseline="0" noProof="0" dirty="0"/>
          </a:p>
          <a:p>
            <a:r>
              <a:rPr lang="en-GB" baseline="0" noProof="0" dirty="0"/>
              <a:t>Since most inland vessels are designed in a stable way, even strong winds don‘t have a major impact on inland navigation. Nevertheless, local high wind speeds can affect inland navigation. The effect depends on different factors such as vessel type and transported cargo. For example pushed convoys without cargo or container vessels with open cargo holds can be highly influenced by wind. As a result, the manoeuvrability of the inland vessel can be reduced which may lead to collisions with waterway infrastructure or other vessels. In addition, more time may be needed for manoeuvring operations which causes delays. The transport can also be interrupted if a safe continuation is endangered.</a:t>
            </a:r>
          </a:p>
          <a:p>
            <a:endParaRPr lang="en-GB" baseline="0" noProof="0" dirty="0"/>
          </a:p>
          <a:p>
            <a:r>
              <a:rPr lang="en-GB" baseline="0" noProof="0" dirty="0"/>
              <a:t>If the visibility is reduced due to fog, rainfall, haze, snowfall or other reasons, inland vessels have to navigate by radar. Depending on the actual situation, the master of a vessel has to undertake certain actions to guarantee security. Due to reduced visibility inland vessels have to proceed at a safe speed to avoid collisions with other inland vessels or waterway infrastructure. As a result, delays can be caused by an interruption of the transport or by speed reduction. In addition, accidents such as a collision with waterway infrastructure may occur. </a:t>
            </a:r>
            <a:endParaRPr lang="en-GB" noProof="0" dirty="0"/>
          </a:p>
          <a:p>
            <a:endParaRPr lang="en-US" dirty="0"/>
          </a:p>
          <a:p>
            <a:r>
              <a:rPr lang="de-DE" dirty="0"/>
              <a:t>Source:</a:t>
            </a:r>
            <a:endParaRPr lang="en-US" dirty="0"/>
          </a:p>
          <a:p>
            <a:r>
              <a:rPr lang="en-GB" dirty="0" err="1"/>
              <a:t>Juha</a:t>
            </a:r>
            <a:r>
              <a:rPr lang="en-GB" dirty="0"/>
              <a:t> </a:t>
            </a:r>
            <a:r>
              <a:rPr lang="en-GB" dirty="0" err="1"/>
              <a:t>Schweighofer</a:t>
            </a:r>
            <a:r>
              <a:rPr lang="en-GB" dirty="0"/>
              <a:t>, “The impact of extreme weather and climate change on inland waterway transport” in Natural Hazards,</a:t>
            </a:r>
            <a:r>
              <a:rPr lang="en-GB" baseline="0" dirty="0"/>
              <a:t> May 2014, Volume 72, Issue 1, p 23-40, p. 27-29.</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2538251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Due to different geographical</a:t>
            </a:r>
            <a:r>
              <a:rPr lang="en-GB" baseline="0" noProof="0" dirty="0"/>
              <a:t> prerequisites, countries may have a lot or little available waterways. At a global level, China and Russia have the most available navigable waterways. In Europe, France, Finland and Germany have the most available waterways. In comparison, Greece, Liechtenstein and Luxembourg have the least available waterways in Europe which are navigable. </a:t>
            </a:r>
          </a:p>
          <a:p>
            <a:r>
              <a:rPr lang="en-GB" baseline="0" noProof="0" dirty="0"/>
              <a:t>Therefore, the prerequisites for inland navigation differ at continental and country level due to available navigable waterways.</a:t>
            </a:r>
          </a:p>
          <a:p>
            <a:endParaRPr lang="en-GB" baseline="0" noProof="0" dirty="0"/>
          </a:p>
          <a:p>
            <a:r>
              <a:rPr lang="en-GB" baseline="0" noProof="0" dirty="0"/>
              <a:t>Another factor that influences the use of inland waterways as a transport mode is their political importance. In Europe, inland waterways are important for freight transport. The European Commission aims to strengthen inland navigation through a variety of measures such as promotion programs and cost benefits. In China, water transport can also be seen as a very important part of freight transport. Inland waterways have been the most important transport mode for many years and therefore are also of economical importance. In contrast, in Brazil, inland waterways are not an important transport mode. Moreover, waterway management of inland waterways is inefficient.  </a:t>
            </a:r>
          </a:p>
          <a:p>
            <a:endParaRPr lang="en-GB" baseline="0" noProof="0" dirty="0"/>
          </a:p>
          <a:p>
            <a:r>
              <a:rPr lang="en-GB" baseline="0" noProof="0" dirty="0"/>
              <a:t>The political importance of inland waterways also has an influence on transport policies and therefore also investments in transport. Infrastructure measures are expensive and therefore need to be supported by politics. China is the world‘s largest investor in infrastructure. In the period 1992-2011 China spent 8.5 % of its gross domestic product (GDP) on infrastructure investments. The greater part of this sum has been spent on investments in road, power, rail and water infrastructure. In comparison, Europe spent 2.6 % of the GDP on infrastructure investments. To realise transport projects, the EU transport infrastructure budget for the period 2014 – 2020 was set at 26 billion euro. In contrast, in Brazil investments in waterways have a low priority. In general, Latin America only spent 1.8 % of its GDP on infrastructure investments. </a:t>
            </a:r>
          </a:p>
          <a:p>
            <a:endParaRPr lang="en-GB" baseline="0" noProof="0" dirty="0"/>
          </a:p>
          <a:p>
            <a:endParaRPr lang="en-GB" noProof="0" dirty="0"/>
          </a:p>
          <a:p>
            <a:r>
              <a:rPr lang="en-GB" noProof="0" dirty="0"/>
              <a:t>Sources:</a:t>
            </a:r>
          </a:p>
          <a:p>
            <a:r>
              <a:rPr lang="en-GB" noProof="0" dirty="0" err="1"/>
              <a:t>Indexmundi</a:t>
            </a:r>
            <a:r>
              <a:rPr lang="en-GB" noProof="0" dirty="0"/>
              <a:t>,</a:t>
            </a:r>
            <a:r>
              <a:rPr lang="en-GB" baseline="0" noProof="0" dirty="0"/>
              <a:t> URL: </a:t>
            </a:r>
            <a:r>
              <a:rPr lang="en-GB" noProof="0" dirty="0"/>
              <a:t>http://www.indexmundi.com/map/?t=10&amp;v=116&amp;r=xx&amp;l=en [24.04.2020]</a:t>
            </a:r>
          </a:p>
          <a:p>
            <a:endParaRPr lang="en-GB" noProof="0" dirty="0"/>
          </a:p>
          <a:p>
            <a:r>
              <a:rPr lang="en-GB" noProof="0" dirty="0"/>
              <a:t>Chen Y.,</a:t>
            </a:r>
            <a:r>
              <a:rPr lang="en-GB" baseline="0" noProof="0" dirty="0"/>
              <a:t> </a:t>
            </a:r>
            <a:r>
              <a:rPr lang="en-GB" baseline="0" noProof="0" dirty="0" err="1"/>
              <a:t>Matzinger</a:t>
            </a:r>
            <a:r>
              <a:rPr lang="en-GB" baseline="0" noProof="0" dirty="0"/>
              <a:t> S., </a:t>
            </a:r>
            <a:r>
              <a:rPr lang="en-GB" baseline="0" noProof="0" dirty="0" err="1"/>
              <a:t>Woetzel</a:t>
            </a:r>
            <a:r>
              <a:rPr lang="en-GB" baseline="0" noProof="0" dirty="0"/>
              <a:t> J., “Chinese infrastructure: The big picture”, URL: </a:t>
            </a:r>
            <a:r>
              <a:rPr lang="en-GB" noProof="0" dirty="0"/>
              <a:t>http://www.mckinsey.com/global-themes/winning-in-emerging-markets/chinese-infrastructure-the-big-picture</a:t>
            </a:r>
            <a:r>
              <a:rPr lang="en-GB" baseline="0" noProof="0" dirty="0"/>
              <a:t> </a:t>
            </a:r>
            <a:r>
              <a:rPr lang="en-GB" noProof="0" dirty="0"/>
              <a:t>[24.04.2020]</a:t>
            </a:r>
          </a:p>
          <a:p>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err="1"/>
              <a:t>DeWoskin</a:t>
            </a:r>
            <a:r>
              <a:rPr lang="en-GB" baseline="0" noProof="0" dirty="0"/>
              <a:t> K., “China”, URL: </a:t>
            </a:r>
            <a:r>
              <a:rPr lang="en-GB" noProof="0" dirty="0"/>
              <a:t>http://www.britannica.com/place/China/Waterways [24.04.2020]</a:t>
            </a:r>
          </a:p>
          <a:p>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Inland</a:t>
            </a:r>
            <a:r>
              <a:rPr lang="en-GB" baseline="0" noProof="0" dirty="0"/>
              <a:t> navigation Europe, “EU waterway infrastructure priorities for 2014-2020”, URL: </a:t>
            </a:r>
            <a:r>
              <a:rPr lang="en-GB" noProof="0" dirty="0"/>
              <a:t>http://www.inlandnavigation.eu/news/infrastructure/eu-waterway-infrastructure-priorities-for-2014-2020/ [24.04.2020]</a:t>
            </a:r>
          </a:p>
          <a:p>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European</a:t>
            </a:r>
            <a:r>
              <a:rPr lang="en-GB" baseline="0" noProof="0" dirty="0"/>
              <a:t> Commission, “Inland Waterways”, URL: </a:t>
            </a:r>
            <a:r>
              <a:rPr lang="en-GB" noProof="0" dirty="0"/>
              <a:t>http://ec.europa.eu/transport/modes/inland/index_en.htm [24.04.2020]</a:t>
            </a:r>
          </a:p>
          <a:p>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World Wide Inland</a:t>
            </a:r>
            <a:r>
              <a:rPr lang="en-GB" baseline="0" noProof="0" dirty="0"/>
              <a:t> Navigation Network, URL: </a:t>
            </a:r>
            <a:r>
              <a:rPr lang="en-GB" noProof="0" dirty="0"/>
              <a:t>http://www.wwinn.org/china-inland-waterways [24.04.2020]</a:t>
            </a:r>
          </a:p>
        </p:txBody>
      </p:sp>
      <p:sp>
        <p:nvSpPr>
          <p:cNvPr id="4" name="Slide Number Placehold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193541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How</a:t>
            </a:r>
            <a:r>
              <a:rPr lang="de-DE" dirty="0"/>
              <a:t> </a:t>
            </a:r>
            <a:r>
              <a:rPr lang="de-DE" dirty="0" err="1"/>
              <a:t>many</a:t>
            </a:r>
            <a:r>
              <a:rPr lang="de-DE" dirty="0"/>
              <a:t> </a:t>
            </a:r>
            <a:r>
              <a:rPr lang="de-DE" dirty="0" err="1"/>
              <a:t>bridges</a:t>
            </a:r>
            <a:r>
              <a:rPr lang="de-DE" baseline="0" dirty="0"/>
              <a:t> </a:t>
            </a:r>
            <a:r>
              <a:rPr lang="de-DE" baseline="0" dirty="0" err="1"/>
              <a:t>are</a:t>
            </a:r>
            <a:r>
              <a:rPr lang="de-DE" baseline="0" dirty="0"/>
              <a:t> </a:t>
            </a:r>
            <a:r>
              <a:rPr lang="de-DE" baseline="0" dirty="0" err="1"/>
              <a:t>along</a:t>
            </a:r>
            <a:r>
              <a:rPr lang="de-DE" baseline="0" dirty="0"/>
              <a:t> </a:t>
            </a:r>
            <a:r>
              <a:rPr lang="de-DE" baseline="0" dirty="0" err="1"/>
              <a:t>the</a:t>
            </a:r>
            <a:r>
              <a:rPr lang="de-DE" baseline="0" dirty="0"/>
              <a:t> </a:t>
            </a:r>
            <a:r>
              <a:rPr lang="de-DE" baseline="0" dirty="0" err="1"/>
              <a:t>Danube</a:t>
            </a:r>
            <a:r>
              <a:rPr lang="de-DE" dirty="0"/>
              <a:t>?</a:t>
            </a:r>
          </a:p>
          <a:p>
            <a:r>
              <a:rPr lang="de-DE" dirty="0"/>
              <a:t>129,</a:t>
            </a:r>
            <a:r>
              <a:rPr lang="de-DE" baseline="0" dirty="0"/>
              <a:t> 42 in Austria</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2384766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In this section of the presentation</a:t>
            </a:r>
            <a:r>
              <a:rPr lang="en-GB" baseline="0" noProof="0" dirty="0"/>
              <a:t> the main characteristics of inland navigation in Europe are presented. In addition, the most important inland waterways, the biggest inland and maritime ports in Europe are discussed. </a:t>
            </a:r>
            <a:endParaRPr lang="en-GB" noProof="0" dirty="0"/>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noProof="0" dirty="0"/>
              <a:t>In 2018, 544 million tons of goods were transported on inland waterways in Europe (total transport performed: 135 billion tonne-kilometres). As shown in the pie chart, 6% of all freight transports were carried out by inland vessel in 2018 in Europe. The Netherlands have the largest share of inland waterway transport in Europe.</a:t>
            </a:r>
          </a:p>
          <a:p>
            <a:r>
              <a:rPr lang="en-GB" baseline="0" noProof="0" dirty="0"/>
              <a:t>The most important waterway axis on the European mainland is the Rhine-Main-Danube-Corridor. The Rhine and Danube river basins, which are connected by the Main-Danube Canal, are the backbone of this axis. This waterway axis connects 15 countries in Europe via inland waterways. More information about the Rhine-Main-Danube-Corridor is provided on </a:t>
            </a:r>
            <a:r>
              <a:rPr lang="en-GB" sz="1200" b="0" baseline="0" noProof="0" dirty="0">
                <a:solidFill>
                  <a:schemeClr val="tx1"/>
                </a:solidFill>
              </a:rPr>
              <a:t>slides 19-21. </a:t>
            </a:r>
          </a:p>
          <a:p>
            <a:endParaRPr lang="en-GB" baseline="0" noProof="0" dirty="0"/>
          </a:p>
          <a:p>
            <a:r>
              <a:rPr lang="en-GB" baseline="0" noProof="0" dirty="0"/>
              <a:t>Sources: </a:t>
            </a:r>
            <a:r>
              <a:rPr lang="en-GB" b="0" noProof="0" dirty="0"/>
              <a:t>Manual on Danube</a:t>
            </a:r>
            <a:r>
              <a:rPr lang="en-GB" b="0" baseline="0" noProof="0" dirty="0"/>
              <a:t> navigation, p.</a:t>
            </a:r>
            <a:r>
              <a:rPr lang="en-GB" baseline="0" noProof="0" dirty="0"/>
              <a:t>44</a:t>
            </a:r>
          </a:p>
          <a:p>
            <a:endParaRPr lang="en-GB"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Eurostat, “Freight transport statistics – modal split”,</a:t>
            </a:r>
            <a:r>
              <a:rPr lang="en-GB" baseline="0" dirty="0"/>
              <a:t> (2018), URL: </a:t>
            </a:r>
            <a:r>
              <a:rPr lang="en-GB" dirty="0"/>
              <a:t>http://ec.europa.eu/eurostat/statistics-explained/index.php/Freight_transport_statistics_-_modal_split [24.04.2020]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a:t>Eurostat, “Inland waterway transport statistics”, URL: http://ec.europa.eu/eurostat/statistics-explained/index.php/Inland_waterway_transport_statistics </a:t>
            </a:r>
            <a:r>
              <a:rPr lang="en-GB" dirty="0"/>
              <a:t>[24.04.2020]</a:t>
            </a:r>
          </a:p>
        </p:txBody>
      </p:sp>
      <p:sp>
        <p:nvSpPr>
          <p:cNvPr id="4" name="Slide Number Placehold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2132718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create the most uniform conditions possible for the development,</a:t>
            </a:r>
            <a:r>
              <a:rPr lang="en-US" baseline="0" dirty="0"/>
              <a:t> </a:t>
            </a:r>
            <a:r>
              <a:rPr lang="en-US" dirty="0"/>
              <a:t>maintenance and commercial use of Europe’s inland waterways, in 1996 the</a:t>
            </a:r>
            <a:r>
              <a:rPr lang="en-US" baseline="0" dirty="0"/>
              <a:t> </a:t>
            </a:r>
            <a:r>
              <a:rPr lang="en-US" dirty="0"/>
              <a:t>Inland Transport</a:t>
            </a:r>
            <a:r>
              <a:rPr lang="en-US" baseline="0" dirty="0"/>
              <a:t> </a:t>
            </a:r>
            <a:r>
              <a:rPr lang="en-US" dirty="0"/>
              <a:t>Committee of the United Nations Economic Commission</a:t>
            </a:r>
            <a:r>
              <a:rPr lang="en-US" baseline="0" dirty="0"/>
              <a:t> </a:t>
            </a:r>
            <a:r>
              <a:rPr lang="en-US" dirty="0"/>
              <a:t>for Europe (UNECE) adopted the European Agreement on Main Inland</a:t>
            </a:r>
            <a:r>
              <a:rPr lang="en-US" baseline="0" dirty="0"/>
              <a:t> </a:t>
            </a:r>
            <a:r>
              <a:rPr lang="en-US" dirty="0"/>
              <a:t>Waterways of International Importance (AGN) (United Nations Economic</a:t>
            </a:r>
            <a:r>
              <a:rPr lang="en-US" baseline="0" dirty="0"/>
              <a:t> </a:t>
            </a:r>
            <a:r>
              <a:rPr lang="en-US" dirty="0"/>
              <a:t>Commission for Europe</a:t>
            </a:r>
            <a:r>
              <a:rPr lang="en-US" baseline="0" dirty="0"/>
              <a:t> </a:t>
            </a:r>
            <a:r>
              <a:rPr lang="en-US" dirty="0"/>
              <a:t>2010). The Agreement, which came into force in</a:t>
            </a:r>
            <a:r>
              <a:rPr lang="en-US" baseline="0" dirty="0"/>
              <a:t> </a:t>
            </a:r>
            <a:r>
              <a:rPr lang="en-US" dirty="0"/>
              <a:t>1999, constitutes an international legal framework for the planning of the development</a:t>
            </a:r>
            <a:r>
              <a:rPr lang="en-US" baseline="0" dirty="0"/>
              <a:t> </a:t>
            </a:r>
            <a:r>
              <a:rPr lang="en-US" dirty="0"/>
              <a:t>and maintenance of the European inland waterway network and for</a:t>
            </a:r>
            <a:r>
              <a:rPr lang="en-US" baseline="0" dirty="0"/>
              <a:t> </a:t>
            </a:r>
            <a:r>
              <a:rPr lang="en-US" dirty="0"/>
              <a:t>ports of international importance, and is based on technical and operational</a:t>
            </a:r>
            <a:r>
              <a:rPr lang="en-US" baseline="0" dirty="0"/>
              <a:t> </a:t>
            </a:r>
            <a:r>
              <a:rPr lang="en-US" dirty="0"/>
              <a:t>parameters.</a:t>
            </a:r>
          </a:p>
          <a:p>
            <a:r>
              <a:rPr lang="en-US" dirty="0"/>
              <a:t>By ratifying the Agreement, the contracting parties express their intention</a:t>
            </a:r>
            <a:r>
              <a:rPr lang="en-US" baseline="0" dirty="0"/>
              <a:t> </a:t>
            </a:r>
            <a:r>
              <a:rPr lang="en-US" dirty="0"/>
              <a:t>to implement the coordinated plan for the development and construction of</a:t>
            </a:r>
            <a:r>
              <a:rPr lang="en-US" baseline="0" dirty="0"/>
              <a:t> </a:t>
            </a:r>
            <a:r>
              <a:rPr lang="en-US" dirty="0"/>
              <a:t>the so-called E waterway network. The E waterway network consists of</a:t>
            </a:r>
            <a:r>
              <a:rPr lang="en-US" baseline="0" dirty="0"/>
              <a:t> </a:t>
            </a:r>
            <a:r>
              <a:rPr lang="en-US" dirty="0"/>
              <a:t>European inland waterways and coastal routes which are of importance for</a:t>
            </a:r>
            <a:r>
              <a:rPr lang="en-US" baseline="0" dirty="0"/>
              <a:t> </a:t>
            </a:r>
            <a:r>
              <a:rPr lang="en-US" dirty="0"/>
              <a:t>international freight transport, including the ports situated on these waterways.</a:t>
            </a:r>
            <a:r>
              <a:rPr lang="en-US" baseline="0" dirty="0"/>
              <a:t> </a:t>
            </a:r>
            <a:r>
              <a:rPr lang="en-US" dirty="0"/>
              <a:t>E waterways are designated by the letter “E” followed by a number or</a:t>
            </a:r>
            <a:r>
              <a:rPr lang="en-US" baseline="0" dirty="0"/>
              <a:t> </a:t>
            </a:r>
            <a:r>
              <a:rPr lang="en-US" dirty="0"/>
              <a:t>a combination of numbers, whereby main inland waterways are identified by</a:t>
            </a:r>
            <a:r>
              <a:rPr lang="en-US" baseline="0" dirty="0"/>
              <a:t> </a:t>
            </a:r>
            <a:r>
              <a:rPr lang="en-US" dirty="0"/>
              <a:t>two-digit numbers and branches by four- or six-digit numbers (for branches of</a:t>
            </a:r>
            <a:r>
              <a:rPr lang="en-US" baseline="0" dirty="0"/>
              <a:t> </a:t>
            </a:r>
            <a:r>
              <a:rPr lang="en-US" dirty="0"/>
              <a:t>branches). The international waterway of the Danube is designated as E 80</a:t>
            </a:r>
            <a:r>
              <a:rPr lang="en-US" baseline="0" dirty="0"/>
              <a:t> </a:t>
            </a:r>
            <a:r>
              <a:rPr lang="en-US" dirty="0"/>
              <a:t>and its navigable tributary the Sava, for example, as E 80-12.</a:t>
            </a:r>
            <a:r>
              <a:rPr lang="en-US" baseline="0" dirty="0"/>
              <a:t> </a:t>
            </a:r>
            <a:endParaRPr lang="de-DE" dirty="0"/>
          </a:p>
          <a:p>
            <a:endParaRPr lang="de-DE" dirty="0"/>
          </a:p>
          <a:p>
            <a:r>
              <a:rPr lang="de-DE" dirty="0" err="1"/>
              <a:t>Sources</a:t>
            </a:r>
            <a:r>
              <a:rPr lang="de-DE" dirty="0"/>
              <a:t>:</a:t>
            </a:r>
            <a:r>
              <a:rPr lang="de-DE" baseline="0" dirty="0"/>
              <a:t> </a:t>
            </a:r>
            <a:r>
              <a:rPr lang="en-GB" b="0" noProof="0" dirty="0"/>
              <a:t>Manual on Danube</a:t>
            </a:r>
            <a:r>
              <a:rPr lang="en-GB" b="0" baseline="0" noProof="0" dirty="0"/>
              <a:t> navigation</a:t>
            </a:r>
            <a:r>
              <a:rPr lang="de-AT" b="0" baseline="0" noProof="0" dirty="0"/>
              <a:t>, p. 42-43</a:t>
            </a:r>
            <a:endParaRPr lang="de-DE"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1335575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table above shows the parameters of international waterway classes</a:t>
            </a:r>
            <a:r>
              <a:rPr lang="en-US" baseline="0" dirty="0"/>
              <a:t> </a:t>
            </a:r>
            <a:r>
              <a:rPr lang="en-US" dirty="0"/>
              <a:t>based on the type of vessels and convoys which can navigate the waterway of</a:t>
            </a:r>
            <a:r>
              <a:rPr lang="en-US" baseline="0" dirty="0"/>
              <a:t> </a:t>
            </a:r>
            <a:r>
              <a:rPr lang="en-US" dirty="0"/>
              <a:t>the respective class.</a:t>
            </a:r>
            <a:endParaRPr lang="de-DE"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Waterway classes are identified by Roman numbers from I to VII. Waterways</a:t>
            </a:r>
            <a:r>
              <a:rPr lang="en-US" baseline="0" dirty="0"/>
              <a:t> </a:t>
            </a:r>
            <a:r>
              <a:rPr lang="en-US" dirty="0"/>
              <a:t>of class IV or higher are of economic importance to international freight</a:t>
            </a:r>
            <a:r>
              <a:rPr lang="en-US" baseline="0" dirty="0"/>
              <a:t> </a:t>
            </a:r>
            <a:r>
              <a:rPr lang="en-US" dirty="0"/>
              <a:t>transport. Classes I to III identify waterways of regional or national importance.</a:t>
            </a:r>
            <a:r>
              <a:rPr lang="en-US" baseline="0" dirty="0"/>
              <a:t> </a:t>
            </a:r>
            <a:r>
              <a:rPr lang="en-US" dirty="0"/>
              <a:t>The class of an inland waterway is determined by the maximum dimensions</a:t>
            </a:r>
            <a:r>
              <a:rPr lang="en-US" baseline="0" dirty="0"/>
              <a:t> </a:t>
            </a:r>
            <a:r>
              <a:rPr lang="en-US" dirty="0"/>
              <a:t>of the vessels which are able to operate on this waterway. Decisive factors in</a:t>
            </a:r>
            <a:r>
              <a:rPr lang="en-US" baseline="0" dirty="0"/>
              <a:t> </a:t>
            </a:r>
            <a:r>
              <a:rPr lang="en-US" dirty="0"/>
              <a:t>this respect are the width and length of inland vessels and convoys, as they</a:t>
            </a:r>
            <a:r>
              <a:rPr lang="en-US" baseline="0" dirty="0"/>
              <a:t> </a:t>
            </a:r>
            <a:r>
              <a:rPr lang="en-US" dirty="0"/>
              <a:t>constitute fixed reference parameters. Restrictions regarding the minimum</a:t>
            </a:r>
            <a:r>
              <a:rPr lang="en-US" baseline="0" dirty="0"/>
              <a:t> </a:t>
            </a:r>
            <a:r>
              <a:rPr lang="en-US" dirty="0"/>
              <a:t>draught loaded of vessels, which is set at 2.50 meters for an international</a:t>
            </a:r>
            <a:r>
              <a:rPr lang="en-US" baseline="0" dirty="0"/>
              <a:t> </a:t>
            </a:r>
            <a:r>
              <a:rPr lang="en-US" dirty="0"/>
              <a:t>waterway, as well as the minimum height under bridges (5.25 meters in</a:t>
            </a:r>
            <a:r>
              <a:rPr lang="en-US" baseline="0" dirty="0"/>
              <a:t> r</a:t>
            </a:r>
            <a:r>
              <a:rPr lang="en-US" dirty="0"/>
              <a:t>elation to the highest navigable water level) can be made only as an exception</a:t>
            </a:r>
            <a:r>
              <a:rPr lang="en-US" baseline="0" dirty="0"/>
              <a:t> </a:t>
            </a:r>
            <a:r>
              <a:rPr lang="en-US" dirty="0"/>
              <a:t>for existing waterways.</a:t>
            </a:r>
            <a:endParaRPr lang="de-DE" dirty="0"/>
          </a:p>
          <a:p>
            <a:endParaRPr lang="de-DE" dirty="0"/>
          </a:p>
          <a:p>
            <a:r>
              <a:rPr lang="de-DE" dirty="0" err="1"/>
              <a:t>Sources</a:t>
            </a:r>
            <a:r>
              <a:rPr lang="de-DE" dirty="0"/>
              <a:t>:</a:t>
            </a:r>
            <a:r>
              <a:rPr lang="de-DE" baseline="0" dirty="0"/>
              <a:t> </a:t>
            </a:r>
            <a:r>
              <a:rPr lang="en-GB" b="0" noProof="0" dirty="0"/>
              <a:t>Manual on Danube</a:t>
            </a:r>
            <a:r>
              <a:rPr lang="en-GB" b="0" baseline="0" noProof="0" dirty="0"/>
              <a:t> navigation, </a:t>
            </a:r>
            <a:r>
              <a:rPr lang="de-AT" b="0" baseline="0" noProof="0" dirty="0"/>
              <a:t>p. 42-43</a:t>
            </a:r>
          </a:p>
          <a:p>
            <a:r>
              <a:rPr lang="de-AT" b="0" baseline="0" noProof="0" dirty="0"/>
              <a:t>Pictures: United </a:t>
            </a:r>
            <a:r>
              <a:rPr lang="de-AT" b="0" baseline="0" noProof="0" dirty="0" err="1"/>
              <a:t>Nations</a:t>
            </a:r>
            <a:r>
              <a:rPr lang="de-AT" b="0" baseline="0" noProof="0" dirty="0"/>
              <a:t> </a:t>
            </a:r>
            <a:r>
              <a:rPr lang="de-AT" b="0" baseline="0" noProof="0" dirty="0" err="1"/>
              <a:t>Economic</a:t>
            </a:r>
            <a:r>
              <a:rPr lang="de-AT" b="0" baseline="0" noProof="0" dirty="0"/>
              <a:t> </a:t>
            </a:r>
            <a:r>
              <a:rPr lang="de-AT" b="0" baseline="0" noProof="0" dirty="0" err="1"/>
              <a:t>Commission</a:t>
            </a:r>
            <a:r>
              <a:rPr lang="de-AT" b="0" baseline="0" noProof="0" dirty="0"/>
              <a:t> </a:t>
            </a:r>
            <a:r>
              <a:rPr lang="de-AT" b="0" baseline="0" noProof="0" dirty="0" err="1"/>
              <a:t>for</a:t>
            </a:r>
            <a:r>
              <a:rPr lang="de-AT" b="0" baseline="0" noProof="0" dirty="0"/>
              <a:t> Europe, 2010 in Manual on </a:t>
            </a:r>
            <a:r>
              <a:rPr lang="de-AT" b="0" baseline="0" noProof="0" dirty="0" err="1"/>
              <a:t>Danube</a:t>
            </a:r>
            <a:r>
              <a:rPr lang="de-AT" b="0" baseline="0" noProof="0" dirty="0"/>
              <a:t> Navigation, p. 43</a:t>
            </a:r>
            <a:endParaRPr lang="de-DE" baseline="0" dirty="0"/>
          </a:p>
        </p:txBody>
      </p:sp>
      <p:sp>
        <p:nvSpPr>
          <p:cNvPr id="4" name="Slide Number Placehold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133557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Pictures:</a:t>
            </a:r>
            <a:r>
              <a:rPr lang="de-AT" baseline="0" dirty="0"/>
              <a:t> viadonau on https://fotos.viadonau.org; viadonau in Manual on </a:t>
            </a:r>
            <a:r>
              <a:rPr lang="de-AT" baseline="0" dirty="0" err="1"/>
              <a:t>Danube</a:t>
            </a:r>
            <a:r>
              <a:rPr lang="de-AT" baseline="0" dirty="0"/>
              <a:t> Navigation p. 106</a:t>
            </a:r>
            <a:endParaRPr lang="de-AT" dirty="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noProof="0" dirty="0"/>
              <a:t>There are 40,000 km of waterways in Europe of which the half is navigable for </a:t>
            </a:r>
            <a:r>
              <a:rPr lang="en-US" sz="1200" spc="60" dirty="0">
                <a:solidFill>
                  <a:schemeClr val="accent1"/>
                </a:solidFill>
              </a:rPr>
              <a:t>≥</a:t>
            </a:r>
            <a:r>
              <a:rPr lang="en-US" baseline="0" noProof="0" dirty="0"/>
              <a:t> 1,000 ton vessels. In 2018, 19 out of 28 EU Member States had access to navigable waterways. Within Europe, France has the most available waterways (including rivers, canals and other bodies of water which are navigable), followed by Finland. Germany is ranked on the third place. By contrast, Austria has 358 km of navigable waterways and is ranked on the 26th place. </a:t>
            </a:r>
          </a:p>
          <a:p>
            <a:r>
              <a:rPr lang="en-US" baseline="0" noProof="0" dirty="0"/>
              <a:t>Even though there are a lot of inland waterways available, inland navigation in general represents the less frequently used transport mode in Europe. Nevertheless, there are different values at national levels: In the Netherlands inland navigation has the highest share of the modal split of inland freight transport with 43.2% in 2018 (% of total </a:t>
            </a:r>
            <a:r>
              <a:rPr lang="en-US" baseline="0" noProof="0" dirty="0" err="1"/>
              <a:t>tonne-kilometres</a:t>
            </a:r>
            <a:r>
              <a:rPr lang="en-US" baseline="0" noProof="0" dirty="0"/>
              <a:t>) and also Romania and Bulgaria have a relative high share in comparison to other countries in Europe. In contrast, inland navigation has a very low or even perhaps no share at all of the modal split in other countries (e.g. Austria, Latvia or Lithuania). This differences can be explained by different limiting factors for inland navigation such as accessibility, transport distance and transport volume. The accessibility to inland waterways by ports is crucial to enhance the increased use of inland waterways. In addition inland navigation is more likely to be used if the transport distance is relative long and the transport volume is relative high. This is only possible if appropriate waterway infrastructure is available. </a:t>
            </a:r>
          </a:p>
          <a:p>
            <a:endParaRPr lang="de-AT"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noProof="0" dirty="0"/>
              <a:t>Sources: </a:t>
            </a:r>
            <a:r>
              <a:rPr lang="en-GB" sz="1200" b="0" noProof="0" dirty="0"/>
              <a:t>Manual on Danube Navigation, p</a:t>
            </a:r>
            <a:r>
              <a:rPr lang="en-GB" sz="1200" b="0" baseline="0" noProof="0" dirty="0"/>
              <a:t>.</a:t>
            </a:r>
            <a:r>
              <a:rPr lang="en-US" sz="1200" baseline="0" noProof="0" dirty="0"/>
              <a:t>44</a:t>
            </a:r>
          </a:p>
          <a:p>
            <a:endParaRPr lang="en-US" sz="12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a:t>“Facts &amp; Figures- Inland Navigation in Europe”, slide 2, URL: http://de.slideshare.net/carolinevandeleur/platina-ff-general-14427068 </a:t>
            </a:r>
            <a:r>
              <a:rPr lang="en-GB" sz="1200" dirty="0"/>
              <a:t>[24.04.2020]</a:t>
            </a:r>
          </a:p>
          <a:p>
            <a:endParaRPr lang="en-US" sz="12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Eurostat, “Freight transport statistics – modal split”,</a:t>
            </a:r>
            <a:r>
              <a:rPr lang="en-GB" sz="1200" baseline="0" dirty="0"/>
              <a:t> (2016), URL: </a:t>
            </a:r>
            <a:r>
              <a:rPr lang="en-GB" sz="1200" dirty="0"/>
              <a:t>http://ec.europa.eu/eurostat/statistics-explained/index.php/Freight_transport_statistics_-_modal_split [24.04.2020]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Eurostat: “Modal Split of Freight Transport”: URL:</a:t>
            </a:r>
            <a:r>
              <a:rPr lang="en-GB" sz="1200" baseline="0" dirty="0"/>
              <a:t> </a:t>
            </a:r>
            <a:r>
              <a:rPr lang="en-GB" sz="1200" dirty="0"/>
              <a:t>https://ec.europa.eu/eurostat/tgm/refreshTableAction.do?tab=table&amp;plugin=1&amp;pcode=t2020_rk320&amp;language=en [24.04.2020]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defTabSz="902970">
              <a:defRPr/>
            </a:pPr>
            <a:r>
              <a:rPr lang="en-GB" sz="1200" dirty="0" err="1"/>
              <a:t>Indexmundi</a:t>
            </a:r>
            <a:r>
              <a:rPr lang="en-GB" sz="1200" dirty="0"/>
              <a:t>,</a:t>
            </a:r>
            <a:r>
              <a:rPr lang="en-GB" sz="1200" baseline="0" dirty="0"/>
              <a:t> URL: </a:t>
            </a:r>
            <a:r>
              <a:rPr lang="en-GB" sz="1200" dirty="0"/>
              <a:t>http://www.indexmundi.com/map/?t=10&amp;v=116&amp;r=eu&amp;l=en [24.04.2020].</a:t>
            </a:r>
          </a:p>
          <a:p>
            <a:endParaRPr lang="en-US" baseline="0"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2132718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largest volume transported</a:t>
            </a:r>
            <a:r>
              <a:rPr lang="en-GB" baseline="0" noProof="0" dirty="0"/>
              <a:t> on inland waterways is flowing from North Sea maritime ports such as Rotterdam, Antwerp or Amsterdam to Germany and Switzerland. Thus, a</a:t>
            </a:r>
            <a:r>
              <a:rPr lang="en-GB" noProof="0" dirty="0"/>
              <a:t>bout</a:t>
            </a:r>
            <a:r>
              <a:rPr lang="en-GB" baseline="0" noProof="0" dirty="0"/>
              <a:t> 68 % of the volume transported on inland waterways in Europe are transported on the Rhine route. </a:t>
            </a:r>
          </a:p>
          <a:p>
            <a:endParaRPr lang="en-GB" noProof="0" dirty="0"/>
          </a:p>
          <a:p>
            <a:r>
              <a:rPr lang="de-DE" dirty="0"/>
              <a:t>Also</a:t>
            </a:r>
            <a:r>
              <a:rPr lang="de-DE" baseline="0" dirty="0"/>
              <a:t> </a:t>
            </a:r>
            <a:r>
              <a:rPr lang="en-GB" baseline="0" noProof="0" dirty="0"/>
              <a:t>the</a:t>
            </a:r>
            <a:r>
              <a:rPr lang="de-DE" baseline="0" dirty="0"/>
              <a:t> North-South </a:t>
            </a:r>
            <a:r>
              <a:rPr lang="en-GB" baseline="0" noProof="0" dirty="0"/>
              <a:t>route from the Netherlands to Northern France via Belgium with a share of about 16 % is an important inland waterway transport route in Europe. This route is of importance for transports between France, Belgium and the Netherlands even though transport volumes are relatively small. </a:t>
            </a:r>
          </a:p>
          <a:p>
            <a:r>
              <a:rPr lang="en-GB" baseline="0" noProof="0" dirty="0"/>
              <a:t>Another important inland waterway in Europe is the Danube with a share of 14 % of traffic. </a:t>
            </a:r>
          </a:p>
          <a:p>
            <a:endParaRPr lang="en-GB" baseline="0" noProof="0" dirty="0"/>
          </a:p>
          <a:p>
            <a:r>
              <a:rPr lang="en-GB" noProof="0" dirty="0"/>
              <a:t>In contrast, the East-West</a:t>
            </a:r>
            <a:r>
              <a:rPr lang="en-GB" baseline="0" noProof="0" dirty="0"/>
              <a:t> route represents only 2 % of the volume transported on inland waterways in Europe. Transport is mainly performed within Germany, between the Ruhr region and the area between Berlin and the Elbe</a:t>
            </a:r>
            <a:r>
              <a:rPr lang="de-DE" baseline="0" dirty="0"/>
              <a:t>. </a:t>
            </a:r>
          </a:p>
          <a:p>
            <a:endParaRPr lang="de-DE" baseline="0" dirty="0"/>
          </a:p>
          <a:p>
            <a:r>
              <a:rPr lang="en-GB" baseline="0" noProof="0" dirty="0"/>
              <a:t>With the exception of the East-West route, all mentioned inland waterway routes are important for international transport.</a:t>
            </a:r>
            <a:endParaRPr lang="en-GB" noProof="0" dirty="0"/>
          </a:p>
          <a:p>
            <a:endParaRPr lang="en-US" dirty="0"/>
          </a:p>
          <a:p>
            <a:r>
              <a:rPr lang="en-GB" noProof="0" dirty="0"/>
              <a:t>Sources</a:t>
            </a:r>
            <a:r>
              <a:rPr lang="de-DE" dirty="0"/>
              <a:t>:</a:t>
            </a:r>
            <a:r>
              <a:rPr lang="de-DE" baseline="0" dirty="0"/>
              <a:t> </a:t>
            </a:r>
            <a:endParaRPr lang="en-US" dirty="0"/>
          </a:p>
          <a:p>
            <a:r>
              <a:rPr lang="en-US" dirty="0"/>
              <a:t>Central Commission</a:t>
            </a:r>
            <a:r>
              <a:rPr lang="en-US" baseline="0" dirty="0"/>
              <a:t> for the navigation of the Rhine, “Information on the waterway Rhine”, URL: </a:t>
            </a:r>
            <a:r>
              <a:rPr lang="en-US" dirty="0"/>
              <a:t>http://www.ccr-zkr.org/12030100-en.html [24.04.2020]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Central Commission</a:t>
            </a:r>
            <a:r>
              <a:rPr lang="en-US" baseline="0" dirty="0"/>
              <a:t> for the navigation of the Rhine, “Market observation for inland navigation in Europe”, (2008), </a:t>
            </a:r>
            <a:r>
              <a:rPr lang="en-US" dirty="0"/>
              <a:t>p.11/12, Online: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http://www.ccr-zkr.org/files/documents/om/om07I_en.pdf [24.04.2020]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Pastori</a:t>
            </a:r>
            <a:r>
              <a:rPr lang="en-US" baseline="0" dirty="0"/>
              <a:t> E., “Modal share of freight transport to and from EU ports”, (2015), </a:t>
            </a:r>
            <a:r>
              <a:rPr lang="en-US" dirty="0"/>
              <a:t>p.29, Online: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http://www.europarl.europa.eu/RegData/etudes/STUD/2015/540350/IPOL_STU(2015)540350_EN.pdf [24.04.2020]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Quispel</a:t>
            </a:r>
            <a:r>
              <a:rPr lang="en-US" baseline="0" dirty="0"/>
              <a:t> M., “</a:t>
            </a:r>
            <a:r>
              <a:rPr lang="en-GB" baseline="0" dirty="0"/>
              <a:t>Medium and long term perspectives of Inland Waterway Transport in the European Union”, Online: </a:t>
            </a:r>
            <a:r>
              <a:rPr lang="en-US" dirty="0"/>
              <a:t>http://ec.europa.eu/transport/modes/inland/events/doc/2011-07-05-naiades-stakeholder/2011-07-05-presentation-perspectives.pdf [24.04.2020]</a:t>
            </a:r>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3598236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The route of the Rhine runs from </a:t>
            </a:r>
            <a:r>
              <a:rPr lang="en-GB" baseline="0" noProof="0" dirty="0"/>
              <a:t>Basel (Switzerland) to Rotterdam (Netherlands) and has a length of 884 km. </a:t>
            </a:r>
            <a:r>
              <a:rPr lang="en-GB" noProof="0" dirty="0"/>
              <a:t>In 2018,</a:t>
            </a:r>
            <a:r>
              <a:rPr lang="en-GB" baseline="0" noProof="0" dirty="0"/>
              <a:t> 330 million tons were transported on the Rhine, whereby the average transport distance was 200 kilometres. Two third of all goods transported on inland waterways in Europe pass through the Rhine. This points out the importance of this inland waterway for the European economy and transport sector. </a:t>
            </a:r>
          </a:p>
          <a:p>
            <a:r>
              <a:rPr lang="en-GB" baseline="0" noProof="0" dirty="0"/>
              <a:t>The predominant transported goods in 2018 were solid mineral fuels, petroleum products and ores. These products are transhipped at different ports of which three are major maritime ports and fifteen are ports of major and important traffic. The highest amount of goods is transhipped at the port of Duisburg (inland port) and at the port of Rotterdam (maritime port). </a:t>
            </a:r>
          </a:p>
          <a:p>
            <a:r>
              <a:rPr lang="en-GB" noProof="0" dirty="0"/>
              <a:t>The </a:t>
            </a:r>
            <a:r>
              <a:rPr lang="en-GB" baseline="0" noProof="0" dirty="0"/>
              <a:t>most important goods for transport on the Rhine are containers, weight-intensive goods and chemicals. </a:t>
            </a:r>
            <a:endParaRPr lang="en-GB" noProof="0" dirty="0"/>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Sources: </a:t>
            </a:r>
            <a:r>
              <a:rPr lang="en-GB" b="0" noProof="0" dirty="0"/>
              <a:t>Manual on Danube</a:t>
            </a:r>
            <a:r>
              <a:rPr lang="en-GB" b="0" baseline="0" noProof="0" dirty="0"/>
              <a:t> navigation, </a:t>
            </a:r>
            <a:r>
              <a:rPr lang="en-GB" baseline="0" noProof="0" dirty="0"/>
              <a:t>p. 20-21</a:t>
            </a:r>
            <a:endParaRPr lang="en-GB" noProof="0" dirty="0"/>
          </a:p>
          <a:p>
            <a:endParaRPr lang="en-GB" noProof="0" dirty="0"/>
          </a:p>
          <a:p>
            <a:r>
              <a:rPr lang="en-GB" noProof="0" dirty="0"/>
              <a:t>Observatory</a:t>
            </a:r>
            <a:r>
              <a:rPr lang="en-GB" baseline="0" noProof="0" dirty="0"/>
              <a:t> of European inland navigation, URL: </a:t>
            </a:r>
            <a:r>
              <a:rPr lang="en-GB" noProof="0" dirty="0"/>
              <a:t>http://www.inland-navigation.org/river/rhine/ [24.04.2020]</a:t>
            </a:r>
          </a:p>
          <a:p>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World wide inland navigation network, URL: http://www.wwinn.org/the-rhine [24.04.2020]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Picture:</a:t>
            </a:r>
            <a:r>
              <a:rPr lang="en-GB" baseline="0" noProof="0" dirty="0"/>
              <a:t> based on </a:t>
            </a:r>
            <a:r>
              <a:rPr lang="en-GB" noProof="0" dirty="0"/>
              <a:t>http://www.wwinn.org/the-rhine [24.04.2020]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4289084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The</a:t>
            </a:r>
            <a:r>
              <a:rPr lang="en-GB" baseline="0" noProof="0" dirty="0"/>
              <a:t> total length of the Danube is 2,860 kilometres, whereas the entire stretch would be navigable. The transported volume in 2018 was 39 million tons and cargo was transported on an average distance of 600 kilometres. The most important market for freight transport on the Danube is the transport of metal waste and ores. Thus, the product category of ores and metal wastes can be identified as the most frequently transported goods on the Danube in 2018, followed by petroleum and agricultural products. </a:t>
            </a:r>
          </a:p>
          <a:p>
            <a:endParaRPr lang="en-GB" noProof="0" dirty="0"/>
          </a:p>
          <a:p>
            <a:r>
              <a:rPr lang="en-GB" noProof="0" dirty="0"/>
              <a:t>Sources: </a:t>
            </a:r>
            <a:r>
              <a:rPr lang="en-GB" b="0" noProof="0" dirty="0"/>
              <a:t>Manual on Danube</a:t>
            </a:r>
            <a:r>
              <a:rPr lang="en-GB" b="0" baseline="0" noProof="0" dirty="0"/>
              <a:t> navigation, </a:t>
            </a:r>
            <a:r>
              <a:rPr lang="en-GB" baseline="0" noProof="0" dirty="0"/>
              <a:t>p. 20, 21</a:t>
            </a:r>
          </a:p>
          <a:p>
            <a:r>
              <a:rPr lang="en-GB" baseline="0" noProof="0" dirty="0"/>
              <a:t>Annual report on Danube Navigation in Austria (2021), p. 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noProof="0" dirty="0"/>
              <a:t>Picture: based on Annual report on Danube Navigation in Austria, p. 20</a:t>
            </a:r>
          </a:p>
          <a:p>
            <a:endParaRPr lang="en-GB"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3865104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Rhine-Mine-Danube</a:t>
            </a:r>
            <a:r>
              <a:rPr lang="en-GB" baseline="0" noProof="0" dirty="0"/>
              <a:t> Corridor has a total length of 3,500 kilometres and it connects the port of Rotterdam (Netherlands) with the port of Constanta (Romania), connecting 15 countries in Europe.</a:t>
            </a:r>
          </a:p>
          <a:p>
            <a:r>
              <a:rPr lang="en-GB" noProof="0" dirty="0"/>
              <a:t>Even</a:t>
            </a:r>
            <a:r>
              <a:rPr lang="en-GB" baseline="0" noProof="0" dirty="0"/>
              <a:t> though the Danube is 2.7 times longer than the Rhine, almost seven times more goods were transported on the Rhine. This is due to different infrastructural preconditions of these two inland waterways: </a:t>
            </a:r>
            <a:r>
              <a:rPr lang="en-GB" sz="1200" b="0" i="0" u="none" strike="noStrike" kern="1200" baseline="0" noProof="0" dirty="0">
                <a:solidFill>
                  <a:schemeClr val="tx1"/>
                </a:solidFill>
                <a:latin typeface="+mn-lt"/>
                <a:ea typeface="+mn-ea"/>
                <a:cs typeface="+mn-cs"/>
              </a:rPr>
              <a:t>The limited ramification of the Danube waterway enables only a spatially concentrated use, confining the Danube to a limited form of transport requiring longer pre- and end-haulage by road or rail. For this reason, inland navigation in the Danube region usually has a lower share of national modal split figures. In addition, a total of 129 bridges span the international Danube waterway. This leads to restrictions concerning the possible transport volume of inland vessels. </a:t>
            </a:r>
          </a:p>
          <a:p>
            <a:r>
              <a:rPr lang="en-GB" noProof="0" dirty="0"/>
              <a:t>Furthermore, the</a:t>
            </a:r>
            <a:r>
              <a:rPr lang="en-GB" baseline="0" noProof="0" dirty="0"/>
              <a:t> Rhine has four main tributaries which strengthen the role of the Rhine as the most important waterway in Europe. The economic activity and the high density of population along the Rhine also support an increased use of this inland waterway as a transport mode. </a:t>
            </a:r>
            <a:endParaRPr lang="en-GB" noProof="0" dirty="0"/>
          </a:p>
          <a:p>
            <a:endParaRPr lang="en-GB" noProof="0" dirty="0"/>
          </a:p>
          <a:p>
            <a:r>
              <a:rPr lang="en-GB" noProof="0" dirty="0"/>
              <a:t>Sources:</a:t>
            </a:r>
            <a:r>
              <a:rPr lang="en-GB" baseline="0" noProof="0" dirty="0"/>
              <a:t> Manual on Danube Navigation, p. 20,21, </a:t>
            </a:r>
            <a:r>
              <a:rPr lang="en-GB" noProof="0" dirty="0"/>
              <a:t>59</a:t>
            </a:r>
          </a:p>
          <a:p>
            <a:r>
              <a:rPr lang="en-GB" noProof="0" dirty="0"/>
              <a:t>Picture:</a:t>
            </a:r>
            <a:r>
              <a:rPr lang="en-GB" baseline="0" noProof="0" dirty="0"/>
              <a:t> viadonau, Inland Navigation Europe in Manual on Danube Navigation, p. 44</a:t>
            </a:r>
            <a:endParaRPr lang="en-GB" noProof="0" dirty="0"/>
          </a:p>
          <a:p>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25</a:t>
            </a:fld>
            <a:endParaRPr lang="de-AT" dirty="0"/>
          </a:p>
        </p:txBody>
      </p:sp>
    </p:spTree>
    <p:extLst>
      <p:ext uri="{BB962C8B-B14F-4D97-AF65-F5344CB8AC3E}">
        <p14:creationId xmlns:p14="http://schemas.microsoft.com/office/powerpoint/2010/main" val="250698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terms of freight transport, the Seine basin is the most important river basin in France, with around 20 million </a:t>
            </a:r>
            <a:r>
              <a:rPr lang="en-US" dirty="0" err="1"/>
              <a:t>tonnes</a:t>
            </a:r>
            <a:r>
              <a:rPr lang="en-US" dirty="0"/>
              <a:t> of freight transported each year. Its main waterways are the Seine, Oise, Marne rivers and canals, such as the Canal du Nord, which is being upgraded by the Canal Seine Nord-Europe project. The main markets are sands, stones and building materials. </a:t>
            </a:r>
            <a:endParaRPr lang="de-AT" dirty="0"/>
          </a:p>
          <a:p>
            <a:endParaRPr lang="de-AT" dirty="0"/>
          </a:p>
          <a:p>
            <a:r>
              <a:rPr lang="de-AT" dirty="0"/>
              <a:t>Source:</a:t>
            </a:r>
            <a:r>
              <a:rPr lang="de-AT" baseline="0" dirty="0"/>
              <a:t> Zentralkommission der Rheinschifffahrt, Marktbeobachtung 2019, URL: https://inland-navigation-market.org/wp-content/uploads/2019/11/ccnr_2019_Q2_de-min2.pdf.pdf [24.04.2020].</a:t>
            </a:r>
          </a:p>
          <a:p>
            <a:endParaRPr lang="de-AT" baseline="0" dirty="0"/>
          </a:p>
          <a:p>
            <a:r>
              <a:rPr lang="de-AT" baseline="0" dirty="0"/>
              <a:t>Picture: www.pixabay.com</a:t>
            </a:r>
            <a:endParaRPr lang="de-AT" dirty="0"/>
          </a:p>
          <a:p>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26</a:t>
            </a:fld>
            <a:endParaRPr lang="de-AT" dirty="0"/>
          </a:p>
        </p:txBody>
      </p:sp>
    </p:spTree>
    <p:extLst>
      <p:ext uri="{BB962C8B-B14F-4D97-AF65-F5344CB8AC3E}">
        <p14:creationId xmlns:p14="http://schemas.microsoft.com/office/powerpoint/2010/main" val="3474890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Seine-Nord Europe Canal, planned since the early 1960s, will replace the existing Canal du Nord, which is part of the Canal </a:t>
            </a:r>
            <a:r>
              <a:rPr lang="en-US" dirty="0" err="1"/>
              <a:t>latéral</a:t>
            </a:r>
            <a:r>
              <a:rPr lang="en-US" dirty="0"/>
              <a:t> à </a:t>
            </a:r>
            <a:r>
              <a:rPr lang="en-US" dirty="0" err="1"/>
              <a:t>l'Oise</a:t>
            </a:r>
            <a:r>
              <a:rPr lang="en-US" dirty="0"/>
              <a:t> and a short stretch of the river Oise. The works will inevitably have an impact on the conditions of navigation through the Canal du Nord and the Canal </a:t>
            </a:r>
            <a:r>
              <a:rPr lang="en-US" dirty="0" err="1"/>
              <a:t>latéral</a:t>
            </a:r>
            <a:r>
              <a:rPr lang="en-US" dirty="0"/>
              <a:t> à </a:t>
            </a:r>
            <a:r>
              <a:rPr lang="en-US" dirty="0" err="1"/>
              <a:t>l'Oise</a:t>
            </a:r>
            <a:r>
              <a:rPr lang="en-US" dirty="0"/>
              <a:t>. The new canal will provide a missing link of European importance by linking the Seine basin with the Rhine basin and the main European inland waterway network via the Nord-Pas de Calais region. It will extend over 106 km from </a:t>
            </a:r>
            <a:r>
              <a:rPr lang="en-US" dirty="0" err="1"/>
              <a:t>Aubencheul</a:t>
            </a:r>
            <a:r>
              <a:rPr lang="en-US" dirty="0"/>
              <a:t>-au-Bac on the </a:t>
            </a:r>
            <a:r>
              <a:rPr lang="en-US" dirty="0" err="1"/>
              <a:t>Dunkerque-Escaut</a:t>
            </a:r>
            <a:r>
              <a:rPr lang="en-US" dirty="0"/>
              <a:t> waterway to </a:t>
            </a:r>
            <a:r>
              <a:rPr lang="en-US" dirty="0" err="1"/>
              <a:t>Compiègne</a:t>
            </a:r>
            <a:r>
              <a:rPr lang="en-US" dirty="0"/>
              <a:t> on the Oise. The existing waterways on this route have a limited capacity (barges from 250 to 650 </a:t>
            </a:r>
            <a:r>
              <a:rPr lang="en-US" dirty="0" err="1"/>
              <a:t>tonnes</a:t>
            </a:r>
            <a:r>
              <a:rPr lang="en-US" dirty="0"/>
              <a:t>). The new canal will eliminate this capacity bottleneck and will form an important corridor with high capacity for barges and push boats up to 4400 </a:t>
            </a:r>
            <a:r>
              <a:rPr lang="en-US" dirty="0" err="1"/>
              <a:t>tonnes</a:t>
            </a:r>
            <a:r>
              <a:rPr lang="en-US" dirty="0"/>
              <a:t> from Le Havre to Dunkirk, the Benelux countries and the Rhine. </a:t>
            </a:r>
          </a:p>
          <a:p>
            <a:endParaRPr lang="de-AT" dirty="0"/>
          </a:p>
          <a:p>
            <a:r>
              <a:rPr lang="de-AT" dirty="0"/>
              <a:t>Source:</a:t>
            </a:r>
            <a:r>
              <a:rPr lang="de-AT" baseline="0" dirty="0"/>
              <a:t> French </a:t>
            </a:r>
            <a:r>
              <a:rPr lang="de-AT" baseline="0" dirty="0" err="1"/>
              <a:t>Waterways</a:t>
            </a:r>
            <a:r>
              <a:rPr lang="de-AT" baseline="0" dirty="0"/>
              <a:t>, URL: </a:t>
            </a:r>
            <a:r>
              <a:rPr lang="de-AT" dirty="0"/>
              <a:t>https://www.french-waterways.com/waterways/north/seine-nord-europe/ [25.05.2020]</a:t>
            </a:r>
          </a:p>
        </p:txBody>
      </p:sp>
      <p:sp>
        <p:nvSpPr>
          <p:cNvPr id="4" name="Foliennummernplatzhalter 3"/>
          <p:cNvSpPr>
            <a:spLocks noGrp="1"/>
          </p:cNvSpPr>
          <p:nvPr>
            <p:ph type="sldNum" sz="quarter" idx="10"/>
          </p:nvPr>
        </p:nvSpPr>
        <p:spPr/>
        <p:txBody>
          <a:bodyPr/>
          <a:lstStyle/>
          <a:p>
            <a:fld id="{56F06DAA-0A4E-4110-9797-3FB8CA0FEA93}" type="slidenum">
              <a:rPr lang="de-AT" smtClean="0"/>
              <a:t>27</a:t>
            </a:fld>
            <a:endParaRPr lang="de-AT" dirty="0"/>
          </a:p>
        </p:txBody>
      </p:sp>
    </p:spTree>
    <p:extLst>
      <p:ext uri="{BB962C8B-B14F-4D97-AF65-F5344CB8AC3E}">
        <p14:creationId xmlns:p14="http://schemas.microsoft.com/office/powerpoint/2010/main" val="2922583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In</a:t>
            </a:r>
            <a:r>
              <a:rPr lang="en-GB" baseline="0" noProof="0" dirty="0"/>
              <a:t> the tables above, four of the biggest maritime ports and 4 important inland ports in Europe according to the weight of goods handled are indicated. Whereas for the maritime ports all numbers are from 2018/2019, the numbers for the inland ports were collated from different sources and different years.</a:t>
            </a:r>
            <a:endParaRPr lang="en-GB" noProof="0" dirty="0"/>
          </a:p>
          <a:p>
            <a:endParaRPr lang="de-DE" dirty="0"/>
          </a:p>
          <a:p>
            <a:r>
              <a:rPr lang="de-AT" sz="1200" dirty="0" err="1"/>
              <a:t>Sources</a:t>
            </a:r>
            <a:r>
              <a:rPr lang="de-AT" sz="1200" dirty="0"/>
              <a:t>:</a:t>
            </a:r>
            <a:endParaRPr lang="de-AT"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AT" sz="1200" baseline="0" dirty="0"/>
              <a:t>DVZ (2019): URL: https://www.dvz.de/rubriken/see/haefen/detail/news/frankreichs-fuehrende-seehaefen-mit-2018-zufrieden.html [24.04.2020]</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AT" sz="1200" baseline="0" dirty="0"/>
              <a:t>Hafen Hamburg, Statistiken: URL: https://www.hafen-hamburg.de/de/statistiken [24.04.2020].</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AT" sz="1200" baseline="0" dirty="0"/>
              <a:t>Hafen Rotterdam, Statistiken: URL: https://www.portofrotterdam.com/de/unser-hafen/fakten-und-zahlen-zum-hafen [24.04.2020].</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AT" sz="1200" baseline="0" dirty="0"/>
              <a:t>Port </a:t>
            </a:r>
            <a:r>
              <a:rPr lang="de-AT" sz="1200" baseline="0" dirty="0" err="1"/>
              <a:t>of</a:t>
            </a:r>
            <a:r>
              <a:rPr lang="de-AT" sz="1200" baseline="0" dirty="0"/>
              <a:t> </a:t>
            </a:r>
            <a:r>
              <a:rPr lang="de-AT" sz="1200" baseline="0" dirty="0" err="1"/>
              <a:t>Antwerp</a:t>
            </a:r>
            <a:r>
              <a:rPr lang="de-AT" sz="1200" baseline="0" dirty="0"/>
              <a:t>: Statistisches Jahrbuch 2019, URL: https://www.portofantwerp.com/sites/portofantwerp/files/Statistisch%20Jaarboek%202019_1.pdf [24.04.2020].</a:t>
            </a:r>
          </a:p>
          <a:p>
            <a:endParaRPr lang="de-AT" sz="1200" baseline="0" dirty="0"/>
          </a:p>
          <a:p>
            <a:r>
              <a:rPr lang="en-US" sz="1200" dirty="0"/>
              <a:t>Duisburg</a:t>
            </a:r>
            <a:r>
              <a:rPr lang="en-US" sz="1200" baseline="0" dirty="0"/>
              <a:t> </a:t>
            </a:r>
            <a:r>
              <a:rPr lang="en-US" sz="1200" baseline="0" dirty="0" err="1"/>
              <a:t>Hafen</a:t>
            </a:r>
            <a:r>
              <a:rPr lang="en-US" sz="1200" baseline="0" dirty="0"/>
              <a:t> AG, </a:t>
            </a:r>
            <a:r>
              <a:rPr lang="en-US" sz="1200" baseline="0" dirty="0" err="1"/>
              <a:t>Hafeninformation</a:t>
            </a:r>
            <a:r>
              <a:rPr lang="en-US" sz="1200" baseline="0" dirty="0"/>
              <a:t>: URL: https://www.duisport.de/hafeninformation/?lang=en [24.04.2020]</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Port de Liege,</a:t>
            </a:r>
            <a:r>
              <a:rPr lang="en-US" sz="1200" baseline="0" dirty="0"/>
              <a:t> </a:t>
            </a:r>
            <a:r>
              <a:rPr lang="en-US" sz="1200" dirty="0"/>
              <a:t>URL:</a:t>
            </a:r>
            <a:r>
              <a:rPr lang="en-US" sz="1200" baseline="0" dirty="0"/>
              <a:t> </a:t>
            </a:r>
            <a:r>
              <a:rPr lang="en-US" sz="1200" dirty="0"/>
              <a:t>http://www.portdeliege.be/assets/1a412596-e779-42c7-bfe8-50a9f450fb1f/20150304-CP-Trafics-2014_FINAL.pdf [24.04.2020].</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Port of </a:t>
            </a:r>
            <a:r>
              <a:rPr lang="en-US" sz="1200" dirty="0" err="1"/>
              <a:t>Constantza</a:t>
            </a:r>
            <a:r>
              <a:rPr lang="en-US" sz="1200" dirty="0"/>
              <a:t>,</a:t>
            </a:r>
            <a:r>
              <a:rPr lang="en-US" sz="1200" baseline="0" dirty="0"/>
              <a:t> </a:t>
            </a:r>
            <a:r>
              <a:rPr lang="en-US" sz="1200" baseline="0" dirty="0" err="1"/>
              <a:t>Statistiken</a:t>
            </a:r>
            <a:r>
              <a:rPr lang="en-US" sz="1200" baseline="0" dirty="0"/>
              <a:t>: URL: https://www.portofconstantza.com/pn/page/np_statistici_port [24.04.2020].</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dirty="0"/>
          </a:p>
          <a:p>
            <a:pPr marL="0" marR="0" indent="0" algn="l" defTabSz="914400" rtl="0" eaLnBrk="1" fontAlgn="auto" latinLnBrk="0" hangingPunct="1">
              <a:lnSpc>
                <a:spcPct val="100000"/>
              </a:lnSpc>
              <a:spcBef>
                <a:spcPts val="0"/>
              </a:spcBef>
              <a:spcAft>
                <a:spcPts val="0"/>
              </a:spcAft>
              <a:buClrTx/>
              <a:buSzTx/>
              <a:buFontTx/>
              <a:buNone/>
              <a:tabLst/>
              <a:defRPr/>
            </a:pPr>
            <a:r>
              <a:rPr lang="de-AT" sz="1200" dirty="0"/>
              <a:t>Port </a:t>
            </a:r>
            <a:r>
              <a:rPr lang="de-AT" sz="1200" dirty="0" err="1"/>
              <a:t>of</a:t>
            </a:r>
            <a:r>
              <a:rPr lang="de-AT" sz="1200" dirty="0"/>
              <a:t> </a:t>
            </a:r>
            <a:r>
              <a:rPr lang="de-AT" sz="1200" dirty="0" err="1"/>
              <a:t>Galati</a:t>
            </a:r>
            <a:r>
              <a:rPr lang="de-AT" sz="1200" dirty="0"/>
              <a:t>, Statistiken: URL: http://www.romanian-ports.ro/html_nou/traficapdm.php# [24.04.2020]</a:t>
            </a:r>
            <a:endParaRPr lang="en-US" sz="1200" dirty="0"/>
          </a:p>
          <a:p>
            <a:endParaRPr lang="de-DE" dirty="0"/>
          </a:p>
        </p:txBody>
      </p:sp>
      <p:sp>
        <p:nvSpPr>
          <p:cNvPr id="4" name="Slide Number Placehold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998324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The port of Rotterdam</a:t>
            </a:r>
            <a:r>
              <a:rPr lang="en-GB" baseline="0" noProof="0" dirty="0"/>
              <a:t> is the biggest maritime port in Europe with an annual throughput of 469.4 million tons.  </a:t>
            </a:r>
            <a:endParaRPr lang="en-GB" noProof="0" dirty="0"/>
          </a:p>
          <a:p>
            <a:r>
              <a:rPr lang="en-GB" noProof="0" dirty="0"/>
              <a:t>In 2019,</a:t>
            </a:r>
            <a:r>
              <a:rPr lang="en-GB" baseline="0" noProof="0" dirty="0"/>
              <a:t> 14.8 million TEU-Containers (Twenty-Foot Equivalent Unit) passed through the port of Rotterdam. The port area, stretching over 40 km, is 12,500 ha including land and water which includes a business area of 6,000 ha. 30,000 seagoing vessels and 110,000 inland vessels pass the port of Rotterdam every year. This indicated that the proximity of ports to urban areas is important to enhance an increased use of inland waterways as a transport mode. </a:t>
            </a:r>
          </a:p>
          <a:p>
            <a:endParaRPr lang="en-GB" noProof="0" dirty="0"/>
          </a:p>
          <a:p>
            <a:r>
              <a:rPr lang="en-GB" sz="1200" b="0" noProof="0" dirty="0"/>
              <a:t>Sources: </a:t>
            </a:r>
            <a:endParaRPr lang="en-GB" sz="1200" noProof="0" dirty="0"/>
          </a:p>
          <a:p>
            <a:r>
              <a:rPr lang="en-GB" sz="1200" noProof="0" dirty="0"/>
              <a:t>Port of Rotterdam, Unser </a:t>
            </a:r>
            <a:r>
              <a:rPr lang="en-GB" sz="1200" noProof="0" dirty="0" err="1"/>
              <a:t>Hafen</a:t>
            </a:r>
            <a:r>
              <a:rPr lang="en-GB" sz="1200" noProof="0" dirty="0"/>
              <a:t>:</a:t>
            </a:r>
            <a:r>
              <a:rPr lang="en-GB" sz="1200" baseline="0" noProof="0" dirty="0"/>
              <a:t> URL: </a:t>
            </a:r>
            <a:r>
              <a:rPr lang="en-GB" sz="1200" noProof="0" dirty="0"/>
              <a:t>https://www.portofrotterdam.com/de/unser-hafen/fakten-und-zahlen/fakten-und-zahlen-zum-hafen/gueterumschlag [24.04.2020].</a:t>
            </a:r>
          </a:p>
          <a:p>
            <a:endParaRPr lang="en-GB" sz="1200" noProof="0" dirty="0"/>
          </a:p>
          <a:p>
            <a:r>
              <a:rPr lang="en-GB" sz="1200" noProof="0" dirty="0"/>
              <a:t>Port of Rotterdam, Unser </a:t>
            </a:r>
            <a:r>
              <a:rPr lang="en-GB" sz="1200" noProof="0" dirty="0" err="1"/>
              <a:t>Hafen</a:t>
            </a:r>
            <a:r>
              <a:rPr lang="en-GB" sz="1200" noProof="0" dirty="0"/>
              <a:t>: URL: https://www.portofrotterdam.com/de/unser-hafen/fakten-und-zahlen/fakten-und-zahlen-zum-hafen/schiffe [24.04.2020].</a:t>
            </a:r>
          </a:p>
          <a:p>
            <a:endParaRPr lang="en-GB" sz="1200" noProof="0" dirty="0"/>
          </a:p>
          <a:p>
            <a:r>
              <a:rPr lang="en-GB" sz="1200" noProof="0" dirty="0"/>
              <a:t>Port of Rotterdam, Unser </a:t>
            </a:r>
            <a:r>
              <a:rPr lang="en-GB" sz="1200" noProof="0" dirty="0" err="1"/>
              <a:t>Hafen</a:t>
            </a:r>
            <a:r>
              <a:rPr lang="en-GB" sz="1200" noProof="0" dirty="0"/>
              <a:t>: URL: https://www.portofrotterdam.com/de/unser-hafen/fakten-und-zahlen/fakten-und-zahlen-zum-hafen/hafeninfrastruktur [24.04.2020]</a:t>
            </a:r>
          </a:p>
          <a:p>
            <a:endParaRPr lang="en-GB" sz="1200" noProof="0" dirty="0"/>
          </a:p>
          <a:p>
            <a:r>
              <a:rPr lang="en-GB" sz="1200" noProof="0" dirty="0"/>
              <a:t>Picture:</a:t>
            </a:r>
            <a:r>
              <a:rPr lang="en-GB" sz="1200" baseline="0" noProof="0" dirty="0"/>
              <a:t> www.pixabay.com</a:t>
            </a:r>
            <a:endParaRPr lang="en-GB" sz="1200" noProof="0" dirty="0"/>
          </a:p>
          <a:p>
            <a:endParaRPr lang="en-GB" sz="1200"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2147722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German</a:t>
            </a:r>
            <a:r>
              <a:rPr lang="en-GB" baseline="0" noProof="0" dirty="0"/>
              <a:t> port </a:t>
            </a:r>
            <a:r>
              <a:rPr lang="en-GB" baseline="0" noProof="0" dirty="0" err="1"/>
              <a:t>Duisport</a:t>
            </a:r>
            <a:r>
              <a:rPr lang="en-GB" baseline="0" noProof="0" dirty="0"/>
              <a:t> in Duisburg is the largest </a:t>
            </a:r>
            <a:r>
              <a:rPr lang="en-GB" baseline="0" noProof="0" dirty="0" err="1"/>
              <a:t>trimodal</a:t>
            </a:r>
            <a:r>
              <a:rPr lang="en-GB" baseline="0" noProof="0" dirty="0"/>
              <a:t> inland port in Europe with a turnover of 292.2 million Euro per year. It connects water, rail and road and provides a industry and logistics area of 14 million m². In 2019, 123.7 million tons of goods  and 4 million TEU were handled in the Duisburg port (incl. private company ports). 20,000 ships and 25,000 trains passed the port in 2019. Due to its favourable geographical location, </a:t>
            </a:r>
            <a:r>
              <a:rPr lang="en-GB" baseline="0" noProof="0" dirty="0" err="1"/>
              <a:t>Duisport</a:t>
            </a:r>
            <a:r>
              <a:rPr lang="en-GB" baseline="0" noProof="0" dirty="0"/>
              <a:t> provides a connection to more than 80 destinations in Europe and Asia. Because of extensive logistic expertise, different services such as container stuffing or stripping and pre-packing as well as services for industrial areas and properties are offered. </a:t>
            </a:r>
            <a:endParaRPr lang="en-GB" noProof="0" dirty="0"/>
          </a:p>
          <a:p>
            <a:endParaRPr lang="en-GB" noProof="0" dirty="0"/>
          </a:p>
          <a:p>
            <a:r>
              <a:rPr lang="en-GB" sz="1200" noProof="0" dirty="0"/>
              <a:t>Source: </a:t>
            </a:r>
            <a:r>
              <a:rPr lang="en-GB" sz="1200" noProof="0" dirty="0" err="1"/>
              <a:t>Duisport</a:t>
            </a:r>
            <a:r>
              <a:rPr lang="en-GB" sz="1200" noProof="0" dirty="0"/>
              <a:t>, </a:t>
            </a:r>
            <a:r>
              <a:rPr lang="en-GB" sz="1200" noProof="0" dirty="0" err="1"/>
              <a:t>Hafeninformation</a:t>
            </a:r>
            <a:r>
              <a:rPr lang="en-GB" sz="1200" noProof="0" dirty="0"/>
              <a:t>: URL: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https://www.duisport.de/hafeninformation/ [24.04.2020].</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Picture:</a:t>
            </a:r>
            <a:r>
              <a:rPr lang="en-GB" sz="1200" baseline="0" noProof="0" dirty="0"/>
              <a:t> www.pixabay.com</a:t>
            </a:r>
            <a:endParaRPr lang="en-GB" sz="1200" noProof="0" dirty="0"/>
          </a:p>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379924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a:t>The questions mentioned in the slide above can be used as a warm up exercise for the topic “International Waterways”. The aim is to discuss the questions in plenum with students. Answers to the questions will be provided during </a:t>
            </a:r>
            <a:r>
              <a:rPr lang="en-US" baseline="0" dirty="0"/>
              <a:t>the presentation</a:t>
            </a:r>
            <a:r>
              <a:rPr lang="en-US" baseline="0" noProof="0" dirty="0"/>
              <a:t>. Therefore, the questions can be discussed again at the end of the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a:p>
            <a:pPr defTabSz="919811"/>
            <a:r>
              <a:rPr lang="en-US" b="1" baseline="0" noProof="0" dirty="0"/>
              <a:t>Discussion question (5-10 Minute Discussion)</a:t>
            </a:r>
            <a:r>
              <a:rPr lang="en-US" baseline="0" noProof="0" dirty="0"/>
              <a:t>: </a:t>
            </a:r>
          </a:p>
          <a:p>
            <a:r>
              <a:rPr lang="en-US" baseline="0" noProof="0" dirty="0"/>
              <a:t>Which country in the world has the most available navigable waterways? China</a:t>
            </a:r>
          </a:p>
          <a:p>
            <a:r>
              <a:rPr lang="de-AT" baseline="0" noProof="0" dirty="0" err="1"/>
              <a:t>Which</a:t>
            </a:r>
            <a:r>
              <a:rPr lang="de-AT" baseline="0" noProof="0" dirty="0"/>
              <a:t> </a:t>
            </a:r>
            <a:r>
              <a:rPr lang="de-AT" baseline="0" noProof="0" dirty="0" err="1"/>
              <a:t>waterways</a:t>
            </a:r>
            <a:r>
              <a:rPr lang="de-AT" baseline="0" noProof="0" dirty="0"/>
              <a:t> in Europe do </a:t>
            </a:r>
            <a:r>
              <a:rPr lang="de-AT" baseline="0" noProof="0" dirty="0" err="1"/>
              <a:t>you</a:t>
            </a:r>
            <a:r>
              <a:rPr lang="de-AT" baseline="0" noProof="0" dirty="0"/>
              <a:t> </a:t>
            </a:r>
            <a:r>
              <a:rPr lang="de-AT" baseline="0" noProof="0" dirty="0" err="1"/>
              <a:t>know</a:t>
            </a:r>
            <a:r>
              <a:rPr lang="de-AT" baseline="0" noProof="0" dirty="0"/>
              <a:t>?</a:t>
            </a:r>
          </a:p>
          <a:p>
            <a:r>
              <a:rPr lang="de-AT" baseline="0" noProof="0" dirty="0"/>
              <a:t>Rhine, </a:t>
            </a:r>
            <a:r>
              <a:rPr lang="de-AT" baseline="0" noProof="0" dirty="0" err="1"/>
              <a:t>Danube</a:t>
            </a:r>
            <a:r>
              <a:rPr lang="de-AT" baseline="0" noProof="0" dirty="0"/>
              <a:t>, Wolga, Rhine-Main-</a:t>
            </a:r>
            <a:r>
              <a:rPr lang="de-AT" baseline="0" noProof="0" dirty="0" err="1"/>
              <a:t>Danube</a:t>
            </a:r>
            <a:r>
              <a:rPr lang="de-AT" baseline="0" noProof="0" dirty="0"/>
              <a:t>-</a:t>
            </a:r>
            <a:r>
              <a:rPr lang="de-AT" baseline="0" noProof="0" dirty="0" err="1"/>
              <a:t>Corridor</a:t>
            </a:r>
            <a:r>
              <a:rPr lang="de-AT" baseline="0" noProof="0" dirty="0"/>
              <a:t> etc. </a:t>
            </a:r>
          </a:p>
          <a:p>
            <a:endParaRPr lang="en-US" baseline="0" noProof="0" dirty="0"/>
          </a:p>
          <a:p>
            <a:r>
              <a:rPr lang="en-US" b="1" baseline="0" dirty="0"/>
              <a:t>Input- possible topics of discussion:</a:t>
            </a:r>
          </a:p>
          <a:p>
            <a:pPr marL="172464" indent="-172464">
              <a:buFont typeface="Arial" panose="020B0604020202020204" pitchFamily="34" charset="0"/>
              <a:buChar char="•"/>
            </a:pPr>
            <a:r>
              <a:rPr lang="en-US" baseline="0" noProof="0" dirty="0"/>
              <a:t>Waterway requirements </a:t>
            </a:r>
          </a:p>
          <a:p>
            <a:pPr marL="172464" indent="-172464">
              <a:buFont typeface="Arial" panose="020B0604020202020204" pitchFamily="34" charset="0"/>
              <a:buChar char="•"/>
            </a:pPr>
            <a:r>
              <a:rPr lang="en-US" baseline="0" noProof="0" dirty="0"/>
              <a:t>Infrastructure</a:t>
            </a:r>
          </a:p>
          <a:p>
            <a:pPr marL="172464" indent="-172464">
              <a:buFont typeface="Arial" panose="020B0604020202020204" pitchFamily="34" charset="0"/>
              <a:buChar char="•"/>
            </a:pPr>
            <a:r>
              <a:rPr lang="en-US" baseline="0" noProof="0" dirty="0"/>
              <a:t>Ports</a:t>
            </a:r>
          </a:p>
          <a:p>
            <a:pPr marL="172464" indent="-172464">
              <a:buFont typeface="Arial" panose="020B0604020202020204" pitchFamily="34" charset="0"/>
              <a:buChar char="•"/>
            </a:pPr>
            <a:endParaRPr lang="de-AT" baseline="0" noProof="0" dirty="0"/>
          </a:p>
          <a:p>
            <a:pPr marL="0" indent="0">
              <a:buFont typeface="Arial" panose="020B0604020202020204" pitchFamily="34" charset="0"/>
              <a:buNone/>
            </a:pPr>
            <a:r>
              <a:rPr lang="de-AT" baseline="0" noProof="0" dirty="0"/>
              <a:t>Picture: www.pixabay.com</a:t>
            </a:r>
            <a:endParaRPr lang="en-US" baseline="0"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1281078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l">
              <a:buNone/>
            </a:pPr>
            <a:r>
              <a:rPr lang="en-GB" dirty="0">
                <a:solidFill>
                  <a:schemeClr val="accent1"/>
                </a:solidFill>
              </a:rPr>
              <a:t>How many of the EU member states have access to navigable waterways?</a:t>
            </a:r>
          </a:p>
          <a:p>
            <a:pPr marL="0" indent="0" algn="l">
              <a:buNone/>
            </a:pPr>
            <a:r>
              <a:rPr lang="en-GB" dirty="0">
                <a:solidFill>
                  <a:schemeClr val="accent1"/>
                </a:solidFill>
              </a:rPr>
              <a:t>19</a:t>
            </a:r>
          </a:p>
        </p:txBody>
      </p:sp>
      <p:sp>
        <p:nvSpPr>
          <p:cNvPr id="4" name="Foliennummernplatzhalt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19552199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In this section of the presentation</a:t>
            </a:r>
            <a:r>
              <a:rPr lang="en-GB" baseline="0" noProof="0" dirty="0"/>
              <a:t> the main characteristics of inland navigation in China are presented. In addition, the most important inland waterway and the biggest inland port in China are discussed. Also key facts about the Three Gorges Dam are presented. </a:t>
            </a:r>
            <a:endParaRPr lang="en-GB" noProof="0" dirty="0"/>
          </a:p>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32</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Due to the longest</a:t>
            </a:r>
            <a:r>
              <a:rPr lang="en-GB" baseline="0" noProof="0" dirty="0"/>
              <a:t> </a:t>
            </a:r>
            <a:r>
              <a:rPr lang="en-GB" noProof="0" dirty="0"/>
              <a:t>waterway network wit</a:t>
            </a:r>
            <a:r>
              <a:rPr lang="en-GB" baseline="0" noProof="0" dirty="0"/>
              <a:t>h a total length of 110,000 kilometres, China has the largest network of inland waterways in the world. It consist of more than 5,000 rivers. Besides big maritime ports such as Shanghai, there are about 2,000 inland ports connecting inland waterways with other modes of transport.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a:t>There are also geographic differences due to the size of China, affecting transport on inland waterways. In the South there are larger rivers with stable fairway conditions which are not affected by the appearance of ice. In contrast, rivers located in the North are smaller and show unstable fairway conditions. In addition, during winter the appearance of ice can affect inland waterway transport in this region.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a:t>Compared to other countries around the globe, China, in particular the port of Shanghai, has the highest container transhipment. In fact, in 2018, 42 million TEUs were handled in Shanghai.  </a:t>
            </a:r>
            <a:endParaRPr lang="en-GB" noProof="0" dirty="0"/>
          </a:p>
          <a:p>
            <a:endParaRPr lang="en-GB" noProof="0" dirty="0"/>
          </a:p>
          <a:p>
            <a:r>
              <a:rPr lang="en-GB" noProof="0" dirty="0"/>
              <a:t>Sources: </a:t>
            </a:r>
          </a:p>
          <a:p>
            <a:r>
              <a:rPr lang="en-GB" noProof="0" dirty="0" err="1"/>
              <a:t>Indexmundi</a:t>
            </a:r>
            <a:r>
              <a:rPr lang="en-GB" noProof="0" dirty="0"/>
              <a:t>, URL: http://www.indexmundi.com/map/?t=10&amp;v=116&amp;r=as&amp;l=en [27.04.2020]  </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CCNR, URL:</a:t>
            </a:r>
            <a:r>
              <a:rPr lang="en-GB" sz="1200" baseline="0" noProof="0" dirty="0"/>
              <a:t> </a:t>
            </a:r>
            <a:r>
              <a:rPr lang="en-GB" sz="1200" noProof="0" dirty="0"/>
              <a:t>https://www.wwinn.org/china-inland-waterways [27.04.2020].</a:t>
            </a:r>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Statista</a:t>
            </a:r>
            <a:r>
              <a:rPr lang="en-GB" sz="1200" baseline="0" noProof="0" dirty="0"/>
              <a:t> (2018): Freight traffic in China from 1980 to 2016, by transport carrier (in million metric tons). Online: </a:t>
            </a:r>
            <a:r>
              <a:rPr lang="en-GB" sz="1200" noProof="0" dirty="0"/>
              <a:t>https://www.statista.com/statistics/264809/freight-traffic-in-china/ [27.04.2020]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t>Picture: based on Statista, URL: https://de.statista.com/statistik/daten/studie/159509/umfrage/top-10-haefen-in-china-nach-containerumschlag/ [27.04.2020]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33</a:t>
            </a:fld>
            <a:endParaRPr lang="de-AT" dirty="0"/>
          </a:p>
        </p:txBody>
      </p:sp>
    </p:spTree>
    <p:extLst>
      <p:ext uri="{BB962C8B-B14F-4D97-AF65-F5344CB8AC3E}">
        <p14:creationId xmlns:p14="http://schemas.microsoft.com/office/powerpoint/2010/main" val="3228791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As mentioned in the</a:t>
            </a:r>
            <a:r>
              <a:rPr lang="en-GB" baseline="0" noProof="0" dirty="0"/>
              <a:t> slide before, the Yangtze River is the most important inland waterway for freight transport in China. Thus, it is also called the „Golden Waterway“. </a:t>
            </a:r>
            <a:endParaRPr lang="en-GB" noProof="0" dirty="0"/>
          </a:p>
          <a:p>
            <a:r>
              <a:rPr lang="en-GB" noProof="0" dirty="0"/>
              <a:t>Its</a:t>
            </a:r>
            <a:r>
              <a:rPr lang="en-GB" baseline="0" noProof="0" dirty="0"/>
              <a:t> route runs from the Himalaya to Shanghai and has a total length of 6,300 km of which 3,000 km are navigable. Therefore, it is also the 3rd longest river, after the Nile and the Amazon, and largest river in the world.  </a:t>
            </a:r>
            <a:r>
              <a:rPr lang="en-GB" noProof="0" dirty="0"/>
              <a:t>The Yangtze</a:t>
            </a:r>
            <a:r>
              <a:rPr lang="en-GB" baseline="0" noProof="0" dirty="0"/>
              <a:t> represents the main connection between rail, road and high-sea in China, enabling a wide intermodal transport network in China. Thus, also hinterland regions, were an increasing number of industries are located, are connected to maritime ports via the Yangtze river. </a:t>
            </a:r>
          </a:p>
          <a:p>
            <a:r>
              <a:rPr lang="en-GB" baseline="0" noProof="0" dirty="0"/>
              <a:t>Especially iron ore, crude oil and coal are mainly transported on the Yangtze river. To enable a connection to other modes of transport there are many ports of which Chongqing, Wuhan, Shanghai and Nanjing can be named as the most important ones for the Yangtze river. In addition, the famous Three Gorges Dam can be found on the Yangtze river. </a:t>
            </a:r>
            <a:endParaRPr lang="en-GB" noProof="0" dirty="0"/>
          </a:p>
          <a:p>
            <a:endParaRPr lang="en-GB" sz="1200" noProof="0" dirty="0"/>
          </a:p>
          <a:p>
            <a:r>
              <a:rPr lang="en-GB" sz="1200" noProof="0" dirty="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World Wide</a:t>
            </a:r>
            <a:r>
              <a:rPr lang="en-GB" sz="1200" baseline="0" noProof="0" dirty="0"/>
              <a:t> Inland Navigation Network, URL: </a:t>
            </a:r>
            <a:r>
              <a:rPr lang="en-GB" sz="1200" noProof="0" dirty="0"/>
              <a:t>http://www.wwinn.org/china-inland-waterways [27.04.2020]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Inland Navigation Association</a:t>
            </a:r>
            <a:r>
              <a:rPr lang="en-GB" sz="1200" baseline="0" noProof="0" dirty="0"/>
              <a:t> (PIANC), “Inland Waterborne Transport: Connecting Countries”, (2009), p.4, Online: </a:t>
            </a:r>
            <a:r>
              <a:rPr lang="en-GB" sz="1200" noProof="0" dirty="0"/>
              <a:t>http://www.unwater.org/downloads/181794E.pdf [27.04.2020]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err="1"/>
              <a:t>Notteboom</a:t>
            </a:r>
            <a:r>
              <a:rPr lang="en-GB" sz="1200" baseline="0" noProof="0" dirty="0"/>
              <a:t>, T. (2012) Challenges for container river services on the Yangtze River: A case study for Chongqing. In: Research in Transportation Economics. Volume 35. Issue 1. Seiten 41-49.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AT" sz="1200" baseline="0" noProof="0" dirty="0"/>
              <a:t>Picture: www.pixabay.com</a:t>
            </a:r>
            <a:endParaRPr lang="en-GB" sz="1200" baseline="0"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34</a:t>
            </a:fld>
            <a:endParaRPr lang="de-AT" dirty="0"/>
          </a:p>
        </p:txBody>
      </p:sp>
    </p:spTree>
    <p:extLst>
      <p:ext uri="{BB962C8B-B14F-4D97-AF65-F5344CB8AC3E}">
        <p14:creationId xmlns:p14="http://schemas.microsoft.com/office/powerpoint/2010/main" val="3644104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port of Chongqing is the biggest</a:t>
            </a:r>
            <a:r>
              <a:rPr lang="en-GB" baseline="0" noProof="0" dirty="0"/>
              <a:t> inland port of the Yangtze river. Due to its strategic location, Chongqing serves as a logistical gateway to connect Western China with the rest of the country as well as international destinations. </a:t>
            </a:r>
          </a:p>
          <a:p>
            <a:r>
              <a:rPr lang="en-GB" baseline="0" noProof="0" dirty="0"/>
              <a:t>In fact, 90 % of the products manufactured in Chongqing and destined for export are transported via the Yangtze river. The main advantage of the port of Chongqing is that it provides a multimodal infrastructure. The goods can be transhipped in the port and can be further transported by the transport modes rail, road or air. </a:t>
            </a:r>
            <a:endParaRPr lang="en-GB" noProof="0" dirty="0"/>
          </a:p>
          <a:p>
            <a:endParaRPr lang="en-GB" noProof="0" dirty="0"/>
          </a:p>
          <a:p>
            <a:r>
              <a:rPr lang="en-GB" noProof="0" dirty="0"/>
              <a:t>Sources: </a:t>
            </a:r>
          </a:p>
          <a:p>
            <a:r>
              <a:rPr lang="en-GB" sz="1200" noProof="0" dirty="0"/>
              <a:t>Dong Yang, Kelly </a:t>
            </a:r>
            <a:r>
              <a:rPr lang="en-GB" sz="1200" noProof="0" dirty="0" err="1"/>
              <a:t>Yujle</a:t>
            </a:r>
            <a:r>
              <a:rPr lang="en-GB" sz="1200" noProof="0" dirty="0"/>
              <a:t> Wang, Hua Xu, </a:t>
            </a:r>
            <a:r>
              <a:rPr lang="en-GB" sz="1200" noProof="0" dirty="0" err="1"/>
              <a:t>Zhehui</a:t>
            </a:r>
            <a:r>
              <a:rPr lang="en-GB" sz="1200" noProof="0" dirty="0"/>
              <a:t> Zhang</a:t>
            </a:r>
            <a:r>
              <a:rPr lang="en-GB" sz="1200" baseline="0" noProof="0" dirty="0"/>
              <a:t> (2017) Path to a multi-layered transhipment port system: How the Yangtze River bulk port system has evolved. IN: Journal of Transport Geography. Volume 64. October 2017. S.54-64.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a:t>King, L., </a:t>
            </a:r>
            <a:r>
              <a:rPr lang="en-GB" sz="1200" baseline="0" noProof="0" dirty="0" err="1"/>
              <a:t>Gemmer</a:t>
            </a:r>
            <a:r>
              <a:rPr lang="en-GB" sz="1200" baseline="0" noProof="0" dirty="0"/>
              <a:t>, M., Metzler, M. (2002) Das </a:t>
            </a:r>
            <a:r>
              <a:rPr lang="en-GB" sz="1200" baseline="0" noProof="0" dirty="0" err="1"/>
              <a:t>Drei-Schluchten-Projekt</a:t>
            </a:r>
            <a:r>
              <a:rPr lang="en-GB" sz="1200" baseline="0" noProof="0" dirty="0"/>
              <a:t> am Yangtze. </a:t>
            </a:r>
            <a:r>
              <a:rPr lang="en-GB" sz="1200" baseline="0" noProof="0" dirty="0" err="1"/>
              <a:t>Gießener</a:t>
            </a:r>
            <a:r>
              <a:rPr lang="en-GB" sz="1200" baseline="0" noProof="0" dirty="0"/>
              <a:t> </a:t>
            </a:r>
            <a:r>
              <a:rPr lang="en-GB" sz="1200" baseline="0" noProof="0" dirty="0" err="1"/>
              <a:t>Forschergruppe</a:t>
            </a:r>
            <a:r>
              <a:rPr lang="en-GB" sz="1200" baseline="0" noProof="0" dirty="0"/>
              <a:t> </a:t>
            </a:r>
            <a:r>
              <a:rPr lang="en-GB" sz="1200" baseline="0" noProof="0" dirty="0" err="1"/>
              <a:t>untersucht</a:t>
            </a:r>
            <a:r>
              <a:rPr lang="en-GB" sz="1200" baseline="0" noProof="0" dirty="0"/>
              <a:t> </a:t>
            </a:r>
            <a:r>
              <a:rPr lang="en-GB" sz="1200" baseline="0" noProof="0" dirty="0" err="1"/>
              <a:t>Auswirkungen</a:t>
            </a:r>
            <a:r>
              <a:rPr lang="en-GB" sz="1200" baseline="0" noProof="0" dirty="0"/>
              <a:t> des </a:t>
            </a:r>
            <a:r>
              <a:rPr lang="en-GB" sz="1200" baseline="0" noProof="0" dirty="0" err="1"/>
              <a:t>weltgrößten</a:t>
            </a:r>
            <a:r>
              <a:rPr lang="en-GB" sz="1200" baseline="0" noProof="0" dirty="0"/>
              <a:t> </a:t>
            </a:r>
            <a:r>
              <a:rPr lang="en-GB" sz="1200" baseline="0" noProof="0" dirty="0" err="1"/>
              <a:t>Staudammprojekts</a:t>
            </a:r>
            <a:r>
              <a:rPr lang="en-GB" sz="1200" baseline="0" noProof="0" dirty="0"/>
              <a:t>. In: Spiegel der </a:t>
            </a:r>
            <a:r>
              <a:rPr lang="en-GB" sz="1200" baseline="0" noProof="0" dirty="0" err="1"/>
              <a:t>Forschung</a:t>
            </a:r>
            <a:r>
              <a:rPr lang="en-GB" sz="1200" baseline="0" noProof="0" dirty="0"/>
              <a:t>. 19. Jg./Nr.1.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err="1"/>
              <a:t>Notteboom</a:t>
            </a:r>
            <a:r>
              <a:rPr lang="en-GB" sz="1200" baseline="0" noProof="0" dirty="0"/>
              <a:t>, T. (2012) Challenges for container river services on the Yangtze River: A case study for Chongqing. In: Research in Transportation Economics. Volume 35. Issue 1. Seiten 41-49.</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err="1"/>
              <a:t>Notteboom</a:t>
            </a:r>
            <a:r>
              <a:rPr lang="en-GB" sz="1200" baseline="0" noProof="0" dirty="0"/>
              <a:t>, T. (2017) Port governance in China since 2004: Institutional layering and the growing impact of broader policies. In: Research in transportation Business &amp; management. Volume 22. Seiten 184-200.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a:t>Picture: www.alamy.de</a:t>
            </a:r>
            <a:endParaRPr lang="en-GB" sz="1200" noProof="0" dirty="0"/>
          </a:p>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35</a:t>
            </a:fld>
            <a:endParaRPr lang="de-AT" dirty="0"/>
          </a:p>
        </p:txBody>
      </p:sp>
    </p:spTree>
    <p:extLst>
      <p:ext uri="{BB962C8B-B14F-4D97-AF65-F5344CB8AC3E}">
        <p14:creationId xmlns:p14="http://schemas.microsoft.com/office/powerpoint/2010/main" val="1887722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a:t>
            </a:r>
            <a:r>
              <a:rPr lang="en-GB" baseline="0" noProof="0" dirty="0"/>
              <a:t>three gorges dam was built to control the floods on the Yangtze River. With a length of 2.3 km and a height of 200 metres the dam is five times larger than the U.S.‘s Hoover Dam. </a:t>
            </a:r>
          </a:p>
          <a:p>
            <a:r>
              <a:rPr lang="en-GB" baseline="0" noProof="0" dirty="0"/>
              <a:t>The name is based on the three gorges which were flooded due to the dam: </a:t>
            </a:r>
            <a:r>
              <a:rPr lang="en-GB" baseline="0" noProof="0" dirty="0" err="1"/>
              <a:t>Xiling</a:t>
            </a:r>
            <a:r>
              <a:rPr lang="en-GB" baseline="0" noProof="0" dirty="0"/>
              <a:t>, Wu and </a:t>
            </a:r>
            <a:r>
              <a:rPr lang="en-GB" baseline="0" noProof="0" dirty="0" err="1"/>
              <a:t>Qutang</a:t>
            </a:r>
            <a:r>
              <a:rPr lang="en-GB" baseline="0" noProof="0" dirty="0"/>
              <a:t>. </a:t>
            </a:r>
          </a:p>
          <a:p>
            <a:r>
              <a:rPr lang="en-GB" noProof="0" dirty="0"/>
              <a:t>Besides the</a:t>
            </a:r>
            <a:r>
              <a:rPr lang="en-GB" baseline="0" noProof="0" dirty="0"/>
              <a:t> importance for the transport of vessels on the Yangtze river, 26 hydropower turbines contribute to the power production of China. This makes the three gorges dam the world’s largest hydropower plant. With a generated electricity of 18.2 million kilowatts the dam produces twenty times more power than the Hoover Dam. This equals about 7 % of China’s total energy demand.  </a:t>
            </a:r>
          </a:p>
          <a:p>
            <a:endParaRPr lang="en-GB" baseline="0" noProof="0" dirty="0"/>
          </a:p>
          <a:p>
            <a:r>
              <a:rPr lang="en-GB" baseline="0" noProof="0" dirty="0"/>
              <a:t>The dam consists of a double-way, five-step ship lock whereas it takes 4 hours to pass the locks. Ships up to 10,000 tons are allowed to use the locks. In addition, a one-stage vertical ship-lift was built which is the largest ship-lift in the world. With this lift, it takes approximately 21 minutes (in total 1 hour) to lift a ship 113 m.  </a:t>
            </a:r>
          </a:p>
          <a:p>
            <a:endParaRPr lang="en-GB" noProof="0" dirty="0"/>
          </a:p>
          <a:p>
            <a:endParaRPr lang="en-GB" sz="1200" noProof="0" dirty="0"/>
          </a:p>
          <a:p>
            <a:r>
              <a:rPr lang="en-GB" sz="1200" noProof="0" dirty="0"/>
              <a:t>Sources:</a:t>
            </a:r>
            <a:r>
              <a:rPr lang="en-GB" sz="1200" baseline="0" noProof="0" dirty="0"/>
              <a:t> </a:t>
            </a:r>
            <a:endParaRPr lang="en-GB" sz="1200" noProof="0" dirty="0"/>
          </a:p>
          <a:p>
            <a:r>
              <a:rPr lang="en-GB" sz="1200" noProof="0" dirty="0"/>
              <a:t>“</a:t>
            </a:r>
            <a:r>
              <a:rPr lang="en-GB" sz="1200" b="0" kern="1200" dirty="0">
                <a:solidFill>
                  <a:schemeClr val="tx1"/>
                </a:solidFill>
                <a:latin typeface="+mn-lt"/>
                <a:ea typeface="+mn-ea"/>
                <a:cs typeface="+mn-cs"/>
              </a:rPr>
              <a:t>China's Three Gorges Dam”, URL: </a:t>
            </a:r>
            <a:r>
              <a:rPr lang="en-GB" sz="1200" b="0" noProof="0" dirty="0"/>
              <a:t>http</a:t>
            </a:r>
            <a:endParaRPr lang="en-GB"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err="1"/>
              <a:t>Akkermann</a:t>
            </a:r>
            <a:r>
              <a:rPr lang="en-GB" sz="1200" baseline="0" noProof="0" dirty="0"/>
              <a:t> J.</a:t>
            </a:r>
            <a:r>
              <a:rPr lang="en-GB" sz="1200" noProof="0" dirty="0"/>
              <a:t>, </a:t>
            </a:r>
            <a:r>
              <a:rPr lang="en-GB" sz="1200" noProof="0" dirty="0" err="1"/>
              <a:t>Runte</a:t>
            </a:r>
            <a:r>
              <a:rPr lang="en-GB" sz="1200" noProof="0" dirty="0"/>
              <a:t> T., Krebs D., "Ship lift at Three Gorges Dam, China–design of steel structures.“, in Steel Construction 2, No.2, p.61-71,</a:t>
            </a:r>
            <a:r>
              <a:rPr lang="en-GB" sz="1200" baseline="0" noProof="0" dirty="0"/>
              <a:t> </a:t>
            </a:r>
            <a:r>
              <a:rPr lang="en-GB" sz="1200" noProof="0" dirty="0"/>
              <a:t>2009,</a:t>
            </a:r>
            <a:r>
              <a:rPr lang="en-GB" sz="1200" baseline="0" noProof="0" dirty="0"/>
              <a:t> p.61, Online: </a:t>
            </a:r>
            <a:r>
              <a:rPr lang="en-GB" sz="1200" noProof="0" dirty="0"/>
              <a:t>http://probeinternational.org/library/wp-content/uploads/2011/01/Ship-lift-at-Three-Gorges-Dam-China-design-of-steel-structures.pdf [27.04.2020]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a:t>“</a:t>
            </a:r>
            <a:r>
              <a:rPr lang="en-GB" sz="1200" b="0" dirty="0">
                <a:effectLst/>
              </a:rPr>
              <a:t>Three Gorges Dam, China”, URL: </a:t>
            </a:r>
            <a:r>
              <a:rPr lang="en-GB" sz="1200" noProof="0" dirty="0"/>
              <a:t>http://www.rivercruiseadvisor.com/city-guide/asia-city-guides/china-city-guides/three-gorges-dam-china/ [27.04.2020]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Picture: </a:t>
            </a:r>
            <a:r>
              <a:rPr lang="en-GB" sz="1200" noProof="0" dirty="0" err="1"/>
              <a:t>Logistikum</a:t>
            </a:r>
            <a:r>
              <a:rPr lang="en-GB" sz="1200" baseline="0" noProof="0" dirty="0"/>
              <a:t> der FH OÖ GmbH</a:t>
            </a:r>
            <a:endParaRPr lang="en-GB" sz="1200"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36</a:t>
            </a:fld>
            <a:endParaRPr lang="de-AT" dirty="0"/>
          </a:p>
        </p:txBody>
      </p:sp>
    </p:spTree>
    <p:extLst>
      <p:ext uri="{BB962C8B-B14F-4D97-AF65-F5344CB8AC3E}">
        <p14:creationId xmlns:p14="http://schemas.microsoft.com/office/powerpoint/2010/main" val="23547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noProof="0" dirty="0" err="1"/>
              <a:t>How</a:t>
            </a:r>
            <a:r>
              <a:rPr lang="de-AT" noProof="0" dirty="0"/>
              <a:t> </a:t>
            </a:r>
            <a:r>
              <a:rPr lang="de-AT" noProof="0" dirty="0" err="1"/>
              <a:t>is</a:t>
            </a:r>
            <a:r>
              <a:rPr lang="de-AT" noProof="0" dirty="0"/>
              <a:t> </a:t>
            </a:r>
            <a:r>
              <a:rPr lang="de-AT" noProof="0" dirty="0" err="1"/>
              <a:t>the</a:t>
            </a:r>
            <a:r>
              <a:rPr lang="de-AT" noProof="0" dirty="0"/>
              <a:t> </a:t>
            </a:r>
            <a:r>
              <a:rPr lang="de-AT" noProof="0" dirty="0" err="1"/>
              <a:t>Yangtze</a:t>
            </a:r>
            <a:r>
              <a:rPr lang="de-AT" noProof="0" dirty="0"/>
              <a:t> </a:t>
            </a:r>
            <a:r>
              <a:rPr lang="de-AT" noProof="0" dirty="0" err="1"/>
              <a:t>river</a:t>
            </a:r>
            <a:r>
              <a:rPr lang="de-AT" noProof="0" dirty="0"/>
              <a:t> also </a:t>
            </a:r>
            <a:r>
              <a:rPr lang="de-AT" noProof="0" dirty="0" err="1"/>
              <a:t>called</a:t>
            </a:r>
            <a:r>
              <a:rPr lang="de-AT" noProof="0" dirty="0"/>
              <a:t>? </a:t>
            </a:r>
          </a:p>
          <a:p>
            <a:r>
              <a:rPr lang="de-AT" noProof="0" dirty="0"/>
              <a:t>Golden </a:t>
            </a:r>
            <a:r>
              <a:rPr lang="de-AT" noProof="0" dirty="0" err="1"/>
              <a:t>waterway</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37</a:t>
            </a:fld>
            <a:endParaRPr lang="de-AT" dirty="0"/>
          </a:p>
        </p:txBody>
      </p:sp>
    </p:spTree>
    <p:extLst>
      <p:ext uri="{BB962C8B-B14F-4D97-AF65-F5344CB8AC3E}">
        <p14:creationId xmlns:p14="http://schemas.microsoft.com/office/powerpoint/2010/main" val="2013845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In this section of the presentation</a:t>
            </a:r>
            <a:r>
              <a:rPr lang="en-GB" baseline="0" noProof="0" dirty="0"/>
              <a:t> the main characteristics of inland navigation in Brazil are presented. In addition, the most important inland waterway and the biggest inland port in Brazil are discussed. </a:t>
            </a:r>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38</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Brazil has the most available inland waterways</a:t>
            </a:r>
            <a:r>
              <a:rPr lang="en-GB" baseline="0" noProof="0" dirty="0"/>
              <a:t> in South America (60,000 km). Compared to other transport modes, the broad Brazilian river system covers almost all territorial extensions. This leads to lower transport costs compared to rail and road on short transport distances. </a:t>
            </a:r>
          </a:p>
          <a:p>
            <a:r>
              <a:rPr lang="en-GB" baseline="0" noProof="0" dirty="0"/>
              <a:t>Nevertheless, only 22 % of Brazilian inland waterways are used for freight transport. This is partly due to the fact that the main rivers are not located at the centres of production and consumption. On the other hand, compared to China and Europe, few investments are made in the inland waterway infrastructure. </a:t>
            </a:r>
          </a:p>
          <a:p>
            <a:r>
              <a:rPr lang="en-GB" baseline="0" noProof="0" dirty="0"/>
              <a:t>As a consequence, inland navigation makes a small contribution to the Brazilian economy. By comparing the different transport modes, truck is the most frequently used transport mode for freight transport in Brazil. Goods, that are mainly transported on the inland waterways in Brazil are agricultural and mineral goods. </a:t>
            </a:r>
          </a:p>
          <a:p>
            <a:endParaRPr lang="en-GB" noProof="0" dirty="0"/>
          </a:p>
          <a:p>
            <a:r>
              <a:rPr lang="en-GB" noProof="0" dirty="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err="1"/>
              <a:t>Indexmundi</a:t>
            </a:r>
            <a:r>
              <a:rPr lang="en-GB" noProof="0" dirty="0"/>
              <a:t>,</a:t>
            </a:r>
            <a:r>
              <a:rPr lang="en-GB" baseline="0" noProof="0" dirty="0"/>
              <a:t> URL: </a:t>
            </a:r>
            <a:r>
              <a:rPr lang="en-GB" noProof="0" dirty="0"/>
              <a:t>http://www.indexmundi.com/map/?t=10&amp;v=116&amp;r=as&amp;l=en [27.04.2020]</a:t>
            </a:r>
          </a:p>
          <a:p>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World Wide</a:t>
            </a:r>
            <a:r>
              <a:rPr lang="en-GB" baseline="0" noProof="0" dirty="0"/>
              <a:t> Inland Navigation Network, URL: </a:t>
            </a:r>
            <a:r>
              <a:rPr lang="en-GB" noProof="0" dirty="0"/>
              <a:t>http://www.wwinn.org/brazil-inland-waterways [27.04.2020]</a:t>
            </a:r>
          </a:p>
        </p:txBody>
      </p:sp>
      <p:sp>
        <p:nvSpPr>
          <p:cNvPr id="4" name="Slide Number Placeholder 3"/>
          <p:cNvSpPr>
            <a:spLocks noGrp="1"/>
          </p:cNvSpPr>
          <p:nvPr>
            <p:ph type="sldNum" sz="quarter" idx="10"/>
          </p:nvPr>
        </p:nvSpPr>
        <p:spPr/>
        <p:txBody>
          <a:bodyPr/>
          <a:lstStyle/>
          <a:p>
            <a:fld id="{56F06DAA-0A4E-4110-9797-3FB8CA0FEA93}" type="slidenum">
              <a:rPr lang="de-AT" smtClean="0"/>
              <a:t>39</a:t>
            </a:fld>
            <a:endParaRPr lang="de-AT" dirty="0"/>
          </a:p>
        </p:txBody>
      </p:sp>
    </p:spTree>
    <p:extLst>
      <p:ext uri="{BB962C8B-B14F-4D97-AF65-F5344CB8AC3E}">
        <p14:creationId xmlns:p14="http://schemas.microsoft.com/office/powerpoint/2010/main" val="3228791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Currently about 37.5 million tons of</a:t>
            </a:r>
            <a:r>
              <a:rPr lang="en-GB" baseline="0" noProof="0" dirty="0"/>
              <a:t> goods are transported on inland waterways in Brazil. As mentioned in the previous slide, only 22 % of the inland waterways are currently used for freight transport. The potential transport volume of inland waterways in Brazil could reach 180 million tons per year. </a:t>
            </a:r>
          </a:p>
          <a:p>
            <a:r>
              <a:rPr lang="en-GB" baseline="0" noProof="0" dirty="0"/>
              <a:t>There are three main inland waterway traffic routes: the Amazonas, the Sao Francisco and the Tocantins-Araguaia. The main products transported on Brazilian inland waterways are soya, corn, iron ore and petroleum. </a:t>
            </a:r>
            <a:endParaRPr lang="en-GB" noProof="0" dirty="0"/>
          </a:p>
          <a:p>
            <a:endParaRPr lang="en-GB" noProof="0" dirty="0"/>
          </a:p>
          <a:p>
            <a:r>
              <a:rPr lang="en-GB" sz="1200" noProof="0" dirty="0"/>
              <a:t>Sources: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World Wide</a:t>
            </a:r>
            <a:r>
              <a:rPr lang="en-GB" sz="1200" baseline="0" noProof="0" dirty="0"/>
              <a:t> Inland Navigation Network, URL: </a:t>
            </a:r>
            <a:r>
              <a:rPr lang="en-GB" sz="1200" noProof="0" dirty="0"/>
              <a:t>http://www.wwinn.org/brazil-inland-waterways [27.04.2020]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Picture:  based on </a:t>
            </a:r>
            <a:r>
              <a:rPr lang="en-GB" sz="1200" noProof="0" dirty="0" err="1"/>
              <a:t>Ministero</a:t>
            </a:r>
            <a:r>
              <a:rPr lang="en-GB" sz="1200" noProof="0" dirty="0"/>
              <a:t> de </a:t>
            </a:r>
            <a:r>
              <a:rPr lang="en-GB" sz="1200" noProof="0" dirty="0" err="1"/>
              <a:t>Infrastructura</a:t>
            </a:r>
            <a:r>
              <a:rPr lang="en-GB" sz="1200" noProof="0" dirty="0"/>
              <a:t>:</a:t>
            </a:r>
            <a:r>
              <a:rPr lang="en-GB" sz="1200" baseline="0" noProof="0" dirty="0"/>
              <a:t> </a:t>
            </a:r>
            <a:r>
              <a:rPr lang="en-GB" sz="1200" baseline="0" noProof="0" dirty="0" err="1"/>
              <a:t>Anuario</a:t>
            </a:r>
            <a:r>
              <a:rPr lang="en-GB" sz="1200" baseline="0" noProof="0" dirty="0"/>
              <a:t> </a:t>
            </a:r>
            <a:r>
              <a:rPr lang="en-GB" sz="1200" baseline="0" noProof="0" dirty="0" err="1"/>
              <a:t>Estatistico</a:t>
            </a:r>
            <a:r>
              <a:rPr lang="en-GB" sz="1200" baseline="0" noProof="0" dirty="0"/>
              <a:t> de </a:t>
            </a:r>
            <a:r>
              <a:rPr lang="en-GB" sz="1200" baseline="0" noProof="0" dirty="0" err="1"/>
              <a:t>Transportes</a:t>
            </a:r>
            <a:r>
              <a:rPr lang="en-GB" sz="1200" baseline="0" noProof="0" dirty="0"/>
              <a:t> 2010-2018 </a:t>
            </a:r>
            <a:r>
              <a:rPr lang="en-GB" sz="1200" noProof="0" dirty="0"/>
              <a:t>URL: https://issuu.com/bit_mtpa/docs/anuario_estatistico_2010_2017_web [27.04.2020]</a:t>
            </a:r>
          </a:p>
        </p:txBody>
      </p:sp>
      <p:sp>
        <p:nvSpPr>
          <p:cNvPr id="4" name="Slide Number Placeholder 3"/>
          <p:cNvSpPr>
            <a:spLocks noGrp="1"/>
          </p:cNvSpPr>
          <p:nvPr>
            <p:ph type="sldNum" sz="quarter" idx="10"/>
          </p:nvPr>
        </p:nvSpPr>
        <p:spPr/>
        <p:txBody>
          <a:bodyPr/>
          <a:lstStyle/>
          <a:p>
            <a:fld id="{56F06DAA-0A4E-4110-9797-3FB8CA0FEA93}" type="slidenum">
              <a:rPr lang="de-AT" smtClean="0"/>
              <a:t>40</a:t>
            </a:fld>
            <a:endParaRPr lang="de-AT" dirty="0"/>
          </a:p>
        </p:txBody>
      </p:sp>
    </p:spTree>
    <p:extLst>
      <p:ext uri="{BB962C8B-B14F-4D97-AF65-F5344CB8AC3E}">
        <p14:creationId xmlns:p14="http://schemas.microsoft.com/office/powerpoint/2010/main" val="2211704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In this section of the presentation</a:t>
            </a:r>
            <a:r>
              <a:rPr lang="en-GB" baseline="0" noProof="0" dirty="0"/>
              <a:t> the competitive factors of inland navigation are discussed. These include, amongst other, the waterway infrastructure and weather conditions. </a:t>
            </a:r>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Amazonas</a:t>
            </a:r>
            <a:r>
              <a:rPr lang="en-GB" baseline="0" noProof="0" dirty="0"/>
              <a:t> has a length of 6,280 km and is the longest river in the world. The route runs from Peru through northern Brazil to the Atlantic Ocean.  </a:t>
            </a:r>
            <a:endParaRPr lang="en-GB" noProof="0" dirty="0"/>
          </a:p>
          <a:p>
            <a:r>
              <a:rPr lang="en-GB" noProof="0" dirty="0"/>
              <a:t>The </a:t>
            </a:r>
            <a:r>
              <a:rPr lang="en-GB" baseline="0" noProof="0" dirty="0"/>
              <a:t>banks of the </a:t>
            </a:r>
            <a:r>
              <a:rPr lang="en-GB" noProof="0" dirty="0"/>
              <a:t>Amazonas mostly</a:t>
            </a:r>
            <a:r>
              <a:rPr lang="en-GB" baseline="0" noProof="0" dirty="0"/>
              <a:t> consist of a tropical rainforest. This leads to the threat of theft – in fact, 27 million dollars were lost in the Amazonas region in 2015 due to thefts. Vessels can be easily attacked or stolen and thieves can easily hide in the tropical rain forests. </a:t>
            </a:r>
            <a:endParaRPr lang="en-GB" noProof="0" dirty="0"/>
          </a:p>
          <a:p>
            <a:endParaRPr lang="en-GB" noProof="0" dirty="0"/>
          </a:p>
          <a:p>
            <a:r>
              <a:rPr lang="en-GB" sz="1200" noProof="0" dirty="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World Wide</a:t>
            </a:r>
            <a:r>
              <a:rPr lang="en-GB" sz="1200" baseline="0" noProof="0" dirty="0"/>
              <a:t> Inland Navigation Network, URL: </a:t>
            </a:r>
            <a:r>
              <a:rPr lang="en-GB" sz="1200" noProof="0" dirty="0"/>
              <a:t>http://www.wwinn.org/brazil-inland-waterways [28.04.2020].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a:t>“Amazon River”, URL: http://www.thefreedictionary.com/Transport+on+the+Amazon </a:t>
            </a:r>
            <a:r>
              <a:rPr lang="en-GB" sz="1200" noProof="0" dirty="0"/>
              <a:t>[28.04.2020]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noProof="0" dirty="0"/>
              <a:t>Picture: www.pixabay.com</a:t>
            </a:r>
          </a:p>
          <a:p>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41</a:t>
            </a:fld>
            <a:endParaRPr lang="de-AT" dirty="0"/>
          </a:p>
        </p:txBody>
      </p:sp>
    </p:spTree>
    <p:extLst>
      <p:ext uri="{BB962C8B-B14F-4D97-AF65-F5344CB8AC3E}">
        <p14:creationId xmlns:p14="http://schemas.microsoft.com/office/powerpoint/2010/main" val="35329208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The port of Manaus</a:t>
            </a:r>
            <a:r>
              <a:rPr lang="en-GB" baseline="0" noProof="0" dirty="0"/>
              <a:t> is the main transport hub for transports on the upper part of the Amazon Basin. The cargo volume per year is 11.8 million tons. In 2007, the total trade volume of the port of Manaus was 4.92 billion US dollar, whereas exports accounted for 1.15 billion US dollars. </a:t>
            </a:r>
          </a:p>
          <a:p>
            <a:r>
              <a:rPr lang="en-GB" baseline="0" noProof="0" dirty="0"/>
              <a:t>In 2014, 492,000 TEUs were handled in the port of Manaus which equals an increase of 24.6 % compared to the previous year. </a:t>
            </a:r>
          </a:p>
          <a:p>
            <a:r>
              <a:rPr lang="en-GB" baseline="0" noProof="0" dirty="0"/>
              <a:t>Fruits, seeds, machinery, wood and fuels are products which were mainly loaded in the port of Manaus. Machinery and electrical goods, vehicles, chemicals and plastics can be named as products which are imported. Machinery and electrical goods are mainly imported due to the Manaus’ industrial tax free zone. In this zone companies, in particular in the electrical and electronic sector, enjoy federal tax breaks. </a:t>
            </a:r>
            <a:endParaRPr lang="en-GB" noProof="0" dirty="0"/>
          </a:p>
          <a:p>
            <a:endParaRPr lang="en-US" dirty="0"/>
          </a:p>
          <a:p>
            <a:r>
              <a:rPr lang="en-GB" noProof="0" dirty="0"/>
              <a:t>Sources</a:t>
            </a:r>
            <a:r>
              <a:rPr lang="de-DE" dirty="0"/>
              <a:t>:</a:t>
            </a:r>
            <a:endParaRPr lang="en-US" dirty="0"/>
          </a:p>
          <a:p>
            <a:r>
              <a:rPr lang="ro-RO" sz="1200" i="0" kern="1200" dirty="0">
                <a:solidFill>
                  <a:schemeClr val="tx1"/>
                </a:solidFill>
                <a:effectLst/>
                <a:latin typeface="+mn-lt"/>
                <a:ea typeface="+mn-ea"/>
                <a:cs typeface="+mn-cs"/>
              </a:rPr>
              <a:t>Ministry of External Relations,</a:t>
            </a:r>
            <a:r>
              <a:rPr lang="de-DE" sz="1200" i="0" kern="1200" baseline="0" dirty="0">
                <a:solidFill>
                  <a:schemeClr val="tx1"/>
                </a:solidFill>
                <a:effectLst/>
                <a:latin typeface="+mn-lt"/>
                <a:ea typeface="+mn-ea"/>
                <a:cs typeface="+mn-cs"/>
              </a:rPr>
              <a:t> „A</a:t>
            </a:r>
            <a:r>
              <a:rPr lang="ro-RO" sz="1200" i="0" kern="1200" dirty="0">
                <a:solidFill>
                  <a:schemeClr val="tx1"/>
                </a:solidFill>
                <a:effectLst/>
                <a:latin typeface="+mn-lt"/>
                <a:ea typeface="+mn-ea"/>
                <a:cs typeface="+mn-cs"/>
              </a:rPr>
              <a:t>n ocean of Opportunities</a:t>
            </a:r>
            <a:r>
              <a:rPr lang="de-DE" sz="1200" i="0" kern="1200" dirty="0">
                <a:solidFill>
                  <a:schemeClr val="tx1"/>
                </a:solidFill>
                <a:effectLst/>
                <a:latin typeface="+mn-lt"/>
                <a:ea typeface="+mn-ea"/>
                <a:cs typeface="+mn-cs"/>
              </a:rPr>
              <a:t>“</a:t>
            </a:r>
            <a:r>
              <a:rPr lang="ro-RO" sz="1200" i="0" kern="1200" dirty="0">
                <a:solidFill>
                  <a:schemeClr val="tx1"/>
                </a:solidFill>
                <a:effectLst/>
                <a:latin typeface="+mn-lt"/>
                <a:ea typeface="+mn-ea"/>
                <a:cs typeface="+mn-cs"/>
              </a:rPr>
              <a:t>, in: Brazil, November</a:t>
            </a:r>
            <a:r>
              <a:rPr lang="de-DE" sz="1200" i="0" kern="1200" dirty="0">
                <a:solidFill>
                  <a:schemeClr val="tx1"/>
                </a:solidFill>
                <a:effectLst/>
                <a:latin typeface="+mn-lt"/>
                <a:ea typeface="+mn-ea"/>
                <a:cs typeface="+mn-cs"/>
              </a:rPr>
              <a:t> 2008</a:t>
            </a:r>
            <a:r>
              <a:rPr lang="ro-RO" sz="1200" i="0" kern="1200" dirty="0">
                <a:solidFill>
                  <a:schemeClr val="tx1"/>
                </a:solidFill>
                <a:effectLst/>
                <a:latin typeface="+mn-lt"/>
                <a:ea typeface="+mn-ea"/>
                <a:cs typeface="+mn-cs"/>
              </a:rPr>
              <a:t>, p. 4-12.</a:t>
            </a:r>
            <a:r>
              <a:rPr lang="de-DE" sz="1200" i="0" kern="1200" dirty="0">
                <a:solidFill>
                  <a:schemeClr val="tx1"/>
                </a:solidFill>
                <a:effectLst/>
                <a:latin typeface="+mn-lt"/>
                <a:ea typeface="+mn-ea"/>
                <a:cs typeface="+mn-cs"/>
              </a:rPr>
              <a:t>,</a:t>
            </a:r>
            <a:r>
              <a:rPr lang="de-DE" sz="1200" i="0" kern="1200" baseline="0" dirty="0">
                <a:solidFill>
                  <a:schemeClr val="tx1"/>
                </a:solidFill>
                <a:effectLst/>
                <a:latin typeface="+mn-lt"/>
                <a:ea typeface="+mn-ea"/>
                <a:cs typeface="+mn-cs"/>
              </a:rPr>
              <a:t> p.11, Online: </a:t>
            </a:r>
            <a:r>
              <a:rPr lang="en-US" dirty="0"/>
              <a:t>https://repositories.lib.utexas.edu/bitstream/handle/2152/13799/PUBRevistaBrasilMEPortosI.pdf [27.04.2020]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World Port Source,</a:t>
            </a:r>
            <a:r>
              <a:rPr lang="en-US" baseline="0" dirty="0"/>
              <a:t> “Port of Manaus”, URL: </a:t>
            </a:r>
            <a:r>
              <a:rPr lang="en-US" dirty="0"/>
              <a:t>http://www.worldportsource.com/ports/review/BRA_Port_of_Manaus_3506.php [27.04.2020]</a:t>
            </a:r>
          </a:p>
          <a:p>
            <a:endParaRPr lang="en-US" dirty="0"/>
          </a:p>
          <a:p>
            <a:r>
              <a:rPr lang="en-US" dirty="0"/>
              <a:t>“Container terminals</a:t>
            </a:r>
            <a:r>
              <a:rPr lang="en-US" baseline="0" dirty="0"/>
              <a:t> in jungle city of Manaus face growing pains”, URL: </a:t>
            </a:r>
            <a:r>
              <a:rPr lang="en-US" dirty="0"/>
              <a:t>http://www.joc.com/port-news/south-american-ports/container-terminals-jungle-city-manaus-face-growing-pains_20150702.html [27.04.2020]</a:t>
            </a:r>
          </a:p>
          <a:p>
            <a:endParaRPr lang="de-DE" dirty="0"/>
          </a:p>
        </p:txBody>
      </p:sp>
      <p:sp>
        <p:nvSpPr>
          <p:cNvPr id="4" name="Slide Number Placeholder 3"/>
          <p:cNvSpPr>
            <a:spLocks noGrp="1"/>
          </p:cNvSpPr>
          <p:nvPr>
            <p:ph type="sldNum" sz="quarter" idx="10"/>
          </p:nvPr>
        </p:nvSpPr>
        <p:spPr/>
        <p:txBody>
          <a:bodyPr/>
          <a:lstStyle/>
          <a:p>
            <a:fld id="{56F06DAA-0A4E-4110-9797-3FB8CA0FEA93}" type="slidenum">
              <a:rPr lang="de-AT" smtClean="0"/>
              <a:t>42</a:t>
            </a:fld>
            <a:endParaRPr lang="de-AT" dirty="0"/>
          </a:p>
        </p:txBody>
      </p:sp>
    </p:spTree>
    <p:extLst>
      <p:ext uri="{BB962C8B-B14F-4D97-AF65-F5344CB8AC3E}">
        <p14:creationId xmlns:p14="http://schemas.microsoft.com/office/powerpoint/2010/main" val="3942991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How long are the available waterways in Brazil?</a:t>
            </a:r>
          </a:p>
          <a:p>
            <a:r>
              <a:rPr lang="de-DE" baseline="0" dirty="0"/>
              <a:t>50.000 km</a:t>
            </a:r>
            <a:endParaRPr lang="de-AT" dirty="0"/>
          </a:p>
        </p:txBody>
      </p:sp>
      <p:sp>
        <p:nvSpPr>
          <p:cNvPr id="4" name="Foliennummernplatzhalter 3"/>
          <p:cNvSpPr>
            <a:spLocks noGrp="1"/>
          </p:cNvSpPr>
          <p:nvPr>
            <p:ph type="sldNum" sz="quarter" idx="10"/>
          </p:nvPr>
        </p:nvSpPr>
        <p:spPr/>
        <p:txBody>
          <a:bodyPr/>
          <a:lstStyle/>
          <a:p>
            <a:fld id="{56F06DAA-0A4E-4110-9797-3FB8CA0FEA93}" type="slidenum">
              <a:rPr lang="de-AT" smtClean="0"/>
              <a:t>43</a:t>
            </a:fld>
            <a:endParaRPr lang="de-AT" dirty="0"/>
          </a:p>
        </p:txBody>
      </p:sp>
    </p:spTree>
    <p:extLst>
      <p:ext uri="{BB962C8B-B14F-4D97-AF65-F5344CB8AC3E}">
        <p14:creationId xmlns:p14="http://schemas.microsoft.com/office/powerpoint/2010/main" val="36599052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In</a:t>
            </a:r>
            <a:r>
              <a:rPr lang="en-GB" baseline="0" noProof="0" dirty="0"/>
              <a:t> the last part of this presentation important content of the previous slides is summarized and inland navigation in Europe, China and Brazil is compared. </a:t>
            </a:r>
            <a:endParaRPr lang="en-GB"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44</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All numbers discussed</a:t>
            </a:r>
            <a:r>
              <a:rPr lang="en-GB" baseline="0" noProof="0" dirty="0"/>
              <a:t> in the previous slides are summarized in the table above. As can be seen in the table, the numbers significantly differ from each other. China has the most available waterways, the highest transported volume on waterways and the highest volume handled in ports compared to Europe and Brazil. Even though Brazil has more available waterways than Europe, around 12 times more volume is transported on European inland waterways. </a:t>
            </a:r>
          </a:p>
          <a:p>
            <a:endParaRPr lang="en-GB" baseline="0" noProof="0" dirty="0"/>
          </a:p>
          <a:p>
            <a:r>
              <a:rPr lang="en-GB" baseline="0" noProof="0" dirty="0"/>
              <a:t>These differences can be seen in context with the importance of inland navigation in the different countries/region. In Europe and China, inland waterways are seen as important transport modes and various measures are used to increase the use of inland waterways. Besides financial support, promotional actions can be named as examples of such measures. In this context, investments in the waterway infrastructure can be seen as a main measure to guarantee the competitiveness of inland navigation.  </a:t>
            </a:r>
          </a:p>
        </p:txBody>
      </p:sp>
      <p:sp>
        <p:nvSpPr>
          <p:cNvPr id="4" name="Slide Number Placeholder 3"/>
          <p:cNvSpPr>
            <a:spLocks noGrp="1"/>
          </p:cNvSpPr>
          <p:nvPr>
            <p:ph type="sldNum" sz="quarter" idx="10"/>
          </p:nvPr>
        </p:nvSpPr>
        <p:spPr/>
        <p:txBody>
          <a:bodyPr/>
          <a:lstStyle/>
          <a:p>
            <a:fld id="{56F06DAA-0A4E-4110-9797-3FB8CA0FEA93}" type="slidenum">
              <a:rPr lang="de-AT" smtClean="0"/>
              <a:t>45</a:t>
            </a:fld>
            <a:endParaRPr lang="de-AT" dirty="0"/>
          </a:p>
        </p:txBody>
      </p:sp>
    </p:spTree>
    <p:extLst>
      <p:ext uri="{BB962C8B-B14F-4D97-AF65-F5344CB8AC3E}">
        <p14:creationId xmlns:p14="http://schemas.microsoft.com/office/powerpoint/2010/main" val="928632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970">
              <a:defRPr/>
            </a:pPr>
            <a:r>
              <a:rPr lang="en-GB" baseline="0" noProof="0" dirty="0"/>
              <a:t>When comparing the modal split of Europe, China and Brazil one may say that transport by road is the most frequently used transport mode in all three countries/regions. In accordance with the previous slides, the share of inland navigation in the modal split is the highest in China. </a:t>
            </a:r>
          </a:p>
          <a:p>
            <a:pPr defTabSz="902970">
              <a:defRPr/>
            </a:pPr>
            <a:r>
              <a:rPr lang="en-GB" baseline="0" noProof="0" dirty="0"/>
              <a:t>Even though the share of inland navigation in the modal split in Brazil is higher than in Europe, more volume is transported on the inland waterways in Europe. This may be explained by the different total freight volume in Europe and Brazil. </a:t>
            </a:r>
          </a:p>
          <a:p>
            <a:pPr defTabSz="902970">
              <a:defRPr/>
            </a:pPr>
            <a:endParaRPr lang="en-GB" baseline="0" noProof="0" dirty="0"/>
          </a:p>
          <a:p>
            <a:pPr defTabSz="902970">
              <a:defRPr/>
            </a:pPr>
            <a:r>
              <a:rPr lang="en-GB" baseline="0" noProof="0" dirty="0"/>
              <a:t>Sources: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Eurostat, “Freight transport statistics – modal split”,</a:t>
            </a:r>
            <a:r>
              <a:rPr lang="en-GB" sz="1200" baseline="0" dirty="0"/>
              <a:t> (2018), URL: </a:t>
            </a:r>
            <a:r>
              <a:rPr lang="en-GB" sz="1200" dirty="0"/>
              <a:t>http://ec.europa.eu/eurostat/statistics-explained/index.php/Freight_transport_statistics_-_modal_split [28.04.2020]</a:t>
            </a:r>
          </a:p>
          <a:p>
            <a:endParaRPr lang="en-GB"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Sustainable</a:t>
            </a:r>
            <a:r>
              <a:rPr lang="en-GB" sz="1200" baseline="0" noProof="0" dirty="0"/>
              <a:t> Development Department, “How to decrease freight logistics costs in Brazil”, (2010), p.60/61, Online: </a:t>
            </a:r>
            <a:r>
              <a:rPr lang="en-GB" sz="1200" noProof="0" dirty="0"/>
              <a:t>http://siteresources.worldbank.org/BRAZILINPOREXTN/Resources/3817166-1323121030855/FreightLogistics.pdf?resourceurlname=FreightLogistics.pdf  </a:t>
            </a:r>
            <a:r>
              <a:rPr lang="en-GB" sz="1200" dirty="0"/>
              <a:t>[27.04.2020]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Statista</a:t>
            </a:r>
            <a:r>
              <a:rPr lang="en-GB" sz="1200" baseline="0" noProof="0" dirty="0"/>
              <a:t> (2020): Freight traffic in China from 1980 to 2018, by transport carrier (in million metric tons). Online: </a:t>
            </a:r>
            <a:r>
              <a:rPr lang="en-GB" sz="1200" noProof="0" dirty="0"/>
              <a:t>https://www.statista.com/statistics/264809/freight-traffic-in-china/ [27.04.2020]</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46</a:t>
            </a:fld>
            <a:endParaRPr lang="de-AT" dirty="0"/>
          </a:p>
        </p:txBody>
      </p:sp>
    </p:spTree>
    <p:extLst>
      <p:ext uri="{BB962C8B-B14F-4D97-AF65-F5344CB8AC3E}">
        <p14:creationId xmlns:p14="http://schemas.microsoft.com/office/powerpoint/2010/main" val="2279078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 addition, the following comparison</a:t>
            </a:r>
            <a:r>
              <a:rPr lang="en-GB" baseline="0" dirty="0"/>
              <a:t> of Brazil, China and Europe can be made:</a:t>
            </a:r>
          </a:p>
          <a:p>
            <a:pPr marL="0" indent="0">
              <a:buFont typeface="Arial" panose="020B0604020202020204" pitchFamily="34" charset="0"/>
              <a:buNone/>
            </a:pPr>
            <a:endParaRPr lang="en-GB" baseline="0" dirty="0"/>
          </a:p>
          <a:p>
            <a:pPr marL="171450" indent="-171450">
              <a:buFont typeface="Arial" panose="020B0604020202020204" pitchFamily="34" charset="0"/>
              <a:buChar char="•"/>
            </a:pPr>
            <a:r>
              <a:rPr lang="en-GB" baseline="0" dirty="0"/>
              <a:t>When comparing the length of available waterways, the length of European waterways equals the circumference of the earth, which is about 40,000 km. The length of Brazilian waterways equals 1.25 times the circumference of the earth. The length of the waterways in China equals three times the circumference of the earth.</a:t>
            </a:r>
          </a:p>
          <a:p>
            <a:pPr marL="0" indent="0">
              <a:buFont typeface="Arial" panose="020B0604020202020204" pitchFamily="34" charset="0"/>
              <a:buNone/>
            </a:pPr>
            <a:endParaRPr lang="en-GB" baseline="0" dirty="0"/>
          </a:p>
        </p:txBody>
      </p:sp>
      <p:sp>
        <p:nvSpPr>
          <p:cNvPr id="4" name="Foliennummernplatzhalter 3"/>
          <p:cNvSpPr>
            <a:spLocks noGrp="1"/>
          </p:cNvSpPr>
          <p:nvPr>
            <p:ph type="sldNum" sz="quarter" idx="10"/>
          </p:nvPr>
        </p:nvSpPr>
        <p:spPr/>
        <p:txBody>
          <a:bodyPr/>
          <a:lstStyle/>
          <a:p>
            <a:fld id="{56F06DAA-0A4E-4110-9797-3FB8CA0FEA93}" type="slidenum">
              <a:rPr lang="de-AT" smtClean="0"/>
              <a:t>47</a:t>
            </a:fld>
            <a:endParaRPr lang="de-AT" dirty="0"/>
          </a:p>
        </p:txBody>
      </p:sp>
    </p:spTree>
    <p:extLst>
      <p:ext uri="{BB962C8B-B14F-4D97-AF65-F5344CB8AC3E}">
        <p14:creationId xmlns:p14="http://schemas.microsoft.com/office/powerpoint/2010/main" val="22554945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a:t>In</a:t>
            </a:r>
            <a:r>
              <a:rPr lang="en-GB" baseline="0" noProof="0" dirty="0"/>
              <a:t> conclusion, the waterways infrastructure can be named as the main competitive factors of inland navigation. Even if a lot of waterways are available in a country or region, infrastructure and its maintenance is required to guarantee the navigability of waterways. In this context the fairway, bridges and ports can be named as important infrastructure elements: The fairway and bridges have a main influence on the transport on the waterway whereas ports guarantee that inland waterways are connected to other modes of transport and that goods can be transhipped. To guarantee safety and an increased use of inland waterways, regular maintenance of the infrastructure is required. </a:t>
            </a:r>
            <a:endParaRPr lang="en-GB" noProof="0" dirty="0"/>
          </a:p>
          <a:p>
            <a:endParaRPr lang="en-GB" baseline="0" noProof="0" dirty="0"/>
          </a:p>
          <a:p>
            <a:r>
              <a:rPr lang="en-GB" baseline="0" noProof="0" dirty="0"/>
              <a:t>The political and economic framework can be crucial to enable measures such as investments in the waterway infrastructure. In addition, the topography and in this context the available waterways can also be named as important factors. Also the weather conditions can be different due to geographic locations and have different influence on the transport on inland waterways. The proximity to urban centres can also be named as an important external factor for the competitiveness of inland navigation. When ports are situated nearby important economic regions, it is more likely that companies will use inland waterways for transportation. </a:t>
            </a:r>
          </a:p>
          <a:p>
            <a:endParaRPr lang="en-GB" baseline="0" noProof="0" dirty="0"/>
          </a:p>
        </p:txBody>
      </p:sp>
      <p:sp>
        <p:nvSpPr>
          <p:cNvPr id="4" name="Foliennummernplatzhalter 3"/>
          <p:cNvSpPr>
            <a:spLocks noGrp="1"/>
          </p:cNvSpPr>
          <p:nvPr>
            <p:ph type="sldNum" sz="quarter" idx="10"/>
          </p:nvPr>
        </p:nvSpPr>
        <p:spPr/>
        <p:txBody>
          <a:bodyPr/>
          <a:lstStyle/>
          <a:p>
            <a:fld id="{56F06DAA-0A4E-4110-9797-3FB8CA0FEA93}" type="slidenum">
              <a:rPr lang="de-AT" smtClean="0"/>
              <a:t>48</a:t>
            </a:fld>
            <a:endParaRPr lang="de-AT" dirty="0"/>
          </a:p>
        </p:txBody>
      </p:sp>
    </p:spTree>
    <p:extLst>
      <p:ext uri="{BB962C8B-B14F-4D97-AF65-F5344CB8AC3E}">
        <p14:creationId xmlns:p14="http://schemas.microsoft.com/office/powerpoint/2010/main" val="38009263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Which</a:t>
            </a:r>
            <a:r>
              <a:rPr lang="de-AT" baseline="0" dirty="0"/>
              <a:t> </a:t>
            </a:r>
            <a:r>
              <a:rPr lang="de-AT" baseline="0" dirty="0" err="1"/>
              <a:t>country</a:t>
            </a:r>
            <a:r>
              <a:rPr lang="de-AT" baseline="0" dirty="0"/>
              <a:t> </a:t>
            </a:r>
            <a:r>
              <a:rPr lang="de-AT" baseline="0" dirty="0" err="1"/>
              <a:t>does</a:t>
            </a:r>
            <a:r>
              <a:rPr lang="de-AT" baseline="0" dirty="0"/>
              <a:t> </a:t>
            </a:r>
            <a:r>
              <a:rPr lang="de-AT" baseline="0" dirty="0" err="1"/>
              <a:t>have</a:t>
            </a:r>
            <a:r>
              <a:rPr lang="de-AT" baseline="0" dirty="0"/>
              <a:t> </a:t>
            </a:r>
            <a:r>
              <a:rPr lang="de-AT" baseline="0" dirty="0" err="1"/>
              <a:t>the</a:t>
            </a:r>
            <a:r>
              <a:rPr lang="de-AT" baseline="0" dirty="0"/>
              <a:t> </a:t>
            </a:r>
            <a:r>
              <a:rPr lang="de-AT" baseline="0" dirty="0" err="1"/>
              <a:t>longest</a:t>
            </a:r>
            <a:r>
              <a:rPr lang="de-AT" baseline="0" dirty="0"/>
              <a:t> </a:t>
            </a:r>
            <a:r>
              <a:rPr lang="de-AT" baseline="0" dirty="0" err="1"/>
              <a:t>available</a:t>
            </a:r>
            <a:r>
              <a:rPr lang="de-AT" baseline="0" dirty="0"/>
              <a:t> </a:t>
            </a:r>
            <a:r>
              <a:rPr lang="de-AT" baseline="0" dirty="0" err="1"/>
              <a:t>waterways</a:t>
            </a:r>
            <a:r>
              <a:rPr lang="de-AT" baseline="0" dirty="0"/>
              <a:t>?</a:t>
            </a:r>
          </a:p>
          <a:p>
            <a:r>
              <a:rPr lang="de-AT" baseline="0" dirty="0"/>
              <a:t>China</a:t>
            </a:r>
            <a:endParaRPr lang="de-DE" baseline="0" dirty="0"/>
          </a:p>
        </p:txBody>
      </p:sp>
      <p:sp>
        <p:nvSpPr>
          <p:cNvPr id="4" name="Foliennummernplatzhalter 3"/>
          <p:cNvSpPr>
            <a:spLocks noGrp="1"/>
          </p:cNvSpPr>
          <p:nvPr>
            <p:ph type="sldNum" sz="quarter" idx="10"/>
          </p:nvPr>
        </p:nvSpPr>
        <p:spPr/>
        <p:txBody>
          <a:bodyPr/>
          <a:lstStyle/>
          <a:p>
            <a:fld id="{56F06DAA-0A4E-4110-9797-3FB8CA0FEA93}" type="slidenum">
              <a:rPr lang="de-AT" smtClean="0"/>
              <a:t>49</a:t>
            </a:fld>
            <a:endParaRPr lang="de-AT" dirty="0"/>
          </a:p>
        </p:txBody>
      </p:sp>
    </p:spTree>
    <p:extLst>
      <p:ext uri="{BB962C8B-B14F-4D97-AF65-F5344CB8AC3E}">
        <p14:creationId xmlns:p14="http://schemas.microsoft.com/office/powerpoint/2010/main" val="15183650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This </a:t>
            </a:r>
            <a:r>
              <a:rPr lang="de-AT" dirty="0" err="1"/>
              <a:t>exercise</a:t>
            </a:r>
            <a:r>
              <a:rPr lang="de-AT" baseline="0" dirty="0"/>
              <a:t> </a:t>
            </a:r>
            <a:r>
              <a:rPr lang="de-AT" baseline="0" dirty="0" err="1"/>
              <a:t>is</a:t>
            </a:r>
            <a:r>
              <a:rPr lang="de-AT" baseline="0" dirty="0"/>
              <a:t> </a:t>
            </a:r>
            <a:r>
              <a:rPr lang="de-AT" baseline="0" dirty="0" err="1"/>
              <a:t>suitable</a:t>
            </a:r>
            <a:r>
              <a:rPr lang="de-AT" baseline="0" dirty="0"/>
              <a:t> </a:t>
            </a:r>
            <a:r>
              <a:rPr lang="de-AT" baseline="0" dirty="0" err="1"/>
              <a:t>as</a:t>
            </a:r>
            <a:r>
              <a:rPr lang="de-AT" baseline="0" dirty="0"/>
              <a:t> an individual </a:t>
            </a:r>
            <a:r>
              <a:rPr lang="de-AT" baseline="0" dirty="0" err="1"/>
              <a:t>exercise</a:t>
            </a:r>
            <a:r>
              <a:rPr lang="de-AT" baseline="0" dirty="0"/>
              <a:t> </a:t>
            </a:r>
            <a:r>
              <a:rPr lang="de-AT" baseline="0" dirty="0" err="1"/>
              <a:t>or</a:t>
            </a:r>
            <a:r>
              <a:rPr lang="de-AT" baseline="0" dirty="0"/>
              <a:t> </a:t>
            </a:r>
            <a:r>
              <a:rPr lang="de-AT" baseline="0" dirty="0" err="1"/>
              <a:t>to</a:t>
            </a:r>
            <a:r>
              <a:rPr lang="de-AT" baseline="0" dirty="0"/>
              <a:t> </a:t>
            </a:r>
            <a:r>
              <a:rPr lang="de-AT" baseline="0" dirty="0" err="1"/>
              <a:t>be</a:t>
            </a:r>
            <a:r>
              <a:rPr lang="de-AT" baseline="0" dirty="0"/>
              <a:t> </a:t>
            </a:r>
            <a:r>
              <a:rPr lang="de-AT" baseline="0" dirty="0" err="1"/>
              <a:t>solved</a:t>
            </a:r>
            <a:r>
              <a:rPr lang="de-AT" baseline="0" dirty="0"/>
              <a:t> in </a:t>
            </a:r>
            <a:r>
              <a:rPr lang="de-AT" baseline="0" dirty="0" err="1"/>
              <a:t>small</a:t>
            </a:r>
            <a:r>
              <a:rPr lang="de-AT" baseline="0" dirty="0"/>
              <a:t> </a:t>
            </a:r>
            <a:r>
              <a:rPr lang="de-AT" baseline="0" dirty="0" err="1"/>
              <a:t>groups</a:t>
            </a:r>
            <a:r>
              <a:rPr lang="de-AT" baseline="0" dirty="0"/>
              <a:t> </a:t>
            </a:r>
            <a:r>
              <a:rPr lang="de-AT" baseline="0" dirty="0" err="1"/>
              <a:t>up</a:t>
            </a:r>
            <a:r>
              <a:rPr lang="de-AT" baseline="0" dirty="0"/>
              <a:t> </a:t>
            </a:r>
            <a:r>
              <a:rPr lang="de-AT" baseline="0" dirty="0" err="1"/>
              <a:t>to</a:t>
            </a:r>
            <a:r>
              <a:rPr lang="de-AT" baseline="0" dirty="0"/>
              <a:t> 3 </a:t>
            </a:r>
            <a:r>
              <a:rPr lang="de-AT" baseline="0" dirty="0" err="1"/>
              <a:t>participants</a:t>
            </a:r>
            <a:r>
              <a:rPr lang="de-AT" baseline="0" dirty="0"/>
              <a:t>.</a:t>
            </a:r>
          </a:p>
          <a:p>
            <a:endParaRPr lang="de-AT" baseline="0" dirty="0"/>
          </a:p>
          <a:p>
            <a:r>
              <a:rPr lang="de-AT" baseline="0" dirty="0"/>
              <a:t>Duration: 40 min</a:t>
            </a:r>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50</a:t>
            </a:fld>
            <a:endParaRPr lang="de-AT" dirty="0"/>
          </a:p>
        </p:txBody>
      </p:sp>
    </p:spTree>
    <p:extLst>
      <p:ext uri="{BB962C8B-B14F-4D97-AF65-F5344CB8AC3E}">
        <p14:creationId xmlns:p14="http://schemas.microsoft.com/office/powerpoint/2010/main" val="6965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infrastructure of inland</a:t>
            </a:r>
            <a:r>
              <a:rPr lang="en-GB" baseline="0" dirty="0"/>
              <a:t> waterways is a key factor for the competitiveness of inland navigation. Therefore, it is crucial to guarantee the quality and reliability of waterways to enhance an increased use of inland waterways as a transport mode. In this context, the fairway can be identified as one of the most important </a:t>
            </a:r>
            <a:r>
              <a:rPr lang="en-GB" baseline="0" noProof="0" dirty="0"/>
              <a:t>infrastructure elements to enable economical efficient transport on inland waterways. Since transport can‘t be performed only by an inland vessel in most cases, transhipments to other transport modes such as trucks are necessary. Consequently, multimodal hubs with appropriate infrastructure are needed to enhance the use of different transport modes within the transport chain. Thus, ports are an important infrastructure element to connect inland waterways to other transport modes. In addition, regular maintenance is needed to guarantee quality and reliability of waterway infrastructure and continuous improvement of the infrastructure. </a:t>
            </a:r>
          </a:p>
          <a:p>
            <a:r>
              <a:rPr lang="en-GB" baseline="0" noProof="0" dirty="0"/>
              <a:t>The waterway infrastructure is also influenced by external factors such as weather conditions and the location of the respective inland waterway. Weather conditions can be very different within Europe and on a global perspective. Therefore, transport conditions </a:t>
            </a:r>
            <a:r>
              <a:rPr lang="en-GB" baseline="0" dirty="0"/>
              <a:t>on inland waterways can vary in different countries and continents.</a:t>
            </a:r>
          </a:p>
          <a:p>
            <a:r>
              <a:rPr lang="en-GB" baseline="0" dirty="0"/>
              <a:t>In addition, the topography of a country and the political and economic importance of inland navigation in the respective country have an influence on the competitiveness of inland navigation. Even though a country may have a wide network of navigable inland waterways, political promotion for inland navigation is required in most countries to guarantee an increased use of inland waterway transport as an alternative to transport by truck. </a:t>
            </a:r>
          </a:p>
          <a:p>
            <a:endParaRPr lang="en-GB" baseline="0" dirty="0"/>
          </a:p>
          <a:p>
            <a:r>
              <a:rPr lang="en-GB" dirty="0"/>
              <a:t>Sources:</a:t>
            </a:r>
          </a:p>
          <a:p>
            <a:r>
              <a:rPr lang="en-GB" dirty="0" err="1"/>
              <a:t>viadonau</a:t>
            </a:r>
            <a:r>
              <a:rPr lang="en-GB" dirty="0"/>
              <a:t>, “</a:t>
            </a:r>
            <a:r>
              <a:rPr lang="en-GB" sz="1200" b="0" i="0" u="none" strike="noStrike" kern="1200" baseline="0" dirty="0">
                <a:solidFill>
                  <a:schemeClr val="tx1"/>
                </a:solidFill>
                <a:latin typeface="+mn-lt"/>
                <a:ea typeface="+mn-ea"/>
                <a:cs typeface="+mn-cs"/>
              </a:rPr>
              <a:t>Good Practice Manual on Inland Waterway Maintenance. Focus: Fairway maintenance of free-flowing rivers”, (2016) p.6, Online:  </a:t>
            </a:r>
            <a:r>
              <a:rPr lang="en-GB" dirty="0"/>
              <a:t>http://www.savacommission.org/dms/docs/dokumenti/documents_publications/platina/platina_2_manual_on_waterway_maintenance_final.pdf [26.04.2020]</a:t>
            </a:r>
          </a:p>
          <a:p>
            <a:endParaRPr lang="de-DE" dirty="0"/>
          </a:p>
          <a:p>
            <a:r>
              <a:rPr lang="en-GB" dirty="0" err="1"/>
              <a:t>Juha</a:t>
            </a:r>
            <a:r>
              <a:rPr lang="en-GB" dirty="0"/>
              <a:t> </a:t>
            </a:r>
            <a:r>
              <a:rPr lang="en-GB" dirty="0" err="1"/>
              <a:t>Schweighofer</a:t>
            </a:r>
            <a:r>
              <a:rPr lang="en-GB" dirty="0"/>
              <a:t>, “The impact of extreme weather and climate change on inland waterway transport” in Natural Hazards,</a:t>
            </a:r>
            <a:r>
              <a:rPr lang="en-GB" baseline="0" dirty="0"/>
              <a:t> May 2014, Volume 72, Issue 1, p 23-40, p. 25.</a:t>
            </a:r>
          </a:p>
          <a:p>
            <a:endParaRPr lang="en-GB" baseline="0" dirty="0"/>
          </a:p>
          <a:p>
            <a:r>
              <a:rPr lang="en-GB" baseline="0" dirty="0"/>
              <a:t>Picture: viadonau in https://fotos.viadonau.org</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6</a:t>
            </a:fld>
            <a:endParaRPr lang="de-AT" dirty="0"/>
          </a:p>
        </p:txBody>
      </p:sp>
    </p:spTree>
    <p:extLst>
      <p:ext uri="{BB962C8B-B14F-4D97-AF65-F5344CB8AC3E}">
        <p14:creationId xmlns:p14="http://schemas.microsoft.com/office/powerpoint/2010/main" val="1199646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This </a:t>
            </a:r>
            <a:r>
              <a:rPr lang="de-AT" dirty="0" err="1"/>
              <a:t>exercise</a:t>
            </a:r>
            <a:r>
              <a:rPr lang="de-AT" baseline="0" dirty="0"/>
              <a:t> </a:t>
            </a:r>
            <a:r>
              <a:rPr lang="de-AT" baseline="0" dirty="0" err="1"/>
              <a:t>is</a:t>
            </a:r>
            <a:r>
              <a:rPr lang="de-AT" baseline="0" dirty="0"/>
              <a:t> </a:t>
            </a:r>
            <a:r>
              <a:rPr lang="de-AT" baseline="0" dirty="0" err="1"/>
              <a:t>suitable</a:t>
            </a:r>
            <a:r>
              <a:rPr lang="de-AT" baseline="0" dirty="0"/>
              <a:t> </a:t>
            </a:r>
            <a:r>
              <a:rPr lang="de-AT" baseline="0" dirty="0" err="1"/>
              <a:t>as</a:t>
            </a:r>
            <a:r>
              <a:rPr lang="de-AT" baseline="0" dirty="0"/>
              <a:t> a individual </a:t>
            </a:r>
            <a:r>
              <a:rPr lang="de-AT" baseline="0" dirty="0" err="1"/>
              <a:t>exercise</a:t>
            </a:r>
            <a:r>
              <a:rPr lang="de-AT" baseline="0" dirty="0"/>
              <a:t> </a:t>
            </a:r>
            <a:r>
              <a:rPr lang="de-AT" baseline="0" dirty="0" err="1"/>
              <a:t>or</a:t>
            </a:r>
            <a:r>
              <a:rPr lang="de-AT" baseline="0" dirty="0"/>
              <a:t> </a:t>
            </a:r>
            <a:r>
              <a:rPr lang="de-AT" baseline="0" dirty="0" err="1"/>
              <a:t>to</a:t>
            </a:r>
            <a:r>
              <a:rPr lang="de-AT" baseline="0" dirty="0"/>
              <a:t> </a:t>
            </a:r>
            <a:r>
              <a:rPr lang="de-AT" baseline="0" dirty="0" err="1"/>
              <a:t>be</a:t>
            </a:r>
            <a:r>
              <a:rPr lang="de-AT" baseline="0" dirty="0"/>
              <a:t> </a:t>
            </a:r>
            <a:r>
              <a:rPr lang="de-AT" baseline="0" dirty="0" err="1"/>
              <a:t>solved</a:t>
            </a:r>
            <a:r>
              <a:rPr lang="de-AT" baseline="0" dirty="0"/>
              <a:t> in </a:t>
            </a:r>
            <a:r>
              <a:rPr lang="de-AT" baseline="0" dirty="0" err="1"/>
              <a:t>small</a:t>
            </a:r>
            <a:r>
              <a:rPr lang="de-AT" baseline="0" dirty="0"/>
              <a:t> </a:t>
            </a:r>
            <a:r>
              <a:rPr lang="de-AT" baseline="0" dirty="0" err="1"/>
              <a:t>groups</a:t>
            </a:r>
            <a:r>
              <a:rPr lang="de-AT" baseline="0" dirty="0"/>
              <a:t> </a:t>
            </a:r>
            <a:r>
              <a:rPr lang="de-AT" baseline="0" dirty="0" err="1"/>
              <a:t>up</a:t>
            </a:r>
            <a:r>
              <a:rPr lang="de-AT" baseline="0" dirty="0"/>
              <a:t> </a:t>
            </a:r>
            <a:r>
              <a:rPr lang="de-AT" baseline="0" dirty="0" err="1"/>
              <a:t>to</a:t>
            </a:r>
            <a:r>
              <a:rPr lang="de-AT" baseline="0" dirty="0"/>
              <a:t> 3 </a:t>
            </a:r>
            <a:r>
              <a:rPr lang="de-AT" baseline="0" dirty="0" err="1"/>
              <a:t>participants</a:t>
            </a:r>
            <a:r>
              <a:rPr lang="de-AT" baseline="0" dirty="0"/>
              <a:t>.</a:t>
            </a:r>
          </a:p>
          <a:p>
            <a:endParaRPr lang="de-AT" dirty="0"/>
          </a:p>
          <a:p>
            <a:r>
              <a:rPr lang="de-AT" dirty="0"/>
              <a:t>Duration: 20 min</a:t>
            </a:r>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51</a:t>
            </a:fld>
            <a:endParaRPr lang="de-AT" dirty="0"/>
          </a:p>
        </p:txBody>
      </p:sp>
    </p:spTree>
    <p:extLst>
      <p:ext uri="{BB962C8B-B14F-4D97-AF65-F5344CB8AC3E}">
        <p14:creationId xmlns:p14="http://schemas.microsoft.com/office/powerpoint/2010/main" val="2946582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52</a:t>
            </a:fld>
            <a:endParaRPr lang="de-AT" dirty="0"/>
          </a:p>
        </p:txBody>
      </p:sp>
    </p:spTree>
    <p:extLst>
      <p:ext uri="{BB962C8B-B14F-4D97-AF65-F5344CB8AC3E}">
        <p14:creationId xmlns:p14="http://schemas.microsoft.com/office/powerpoint/2010/main" val="1879189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53</a:t>
            </a:fld>
            <a:endParaRPr lang="de-AT" dirty="0"/>
          </a:p>
        </p:txBody>
      </p:sp>
    </p:spTree>
    <p:extLst>
      <p:ext uri="{BB962C8B-B14F-4D97-AF65-F5344CB8AC3E}">
        <p14:creationId xmlns:p14="http://schemas.microsoft.com/office/powerpoint/2010/main" val="40266163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54</a:t>
            </a:fld>
            <a:endParaRPr lang="de-AT" dirty="0"/>
          </a:p>
        </p:txBody>
      </p:sp>
    </p:spTree>
    <p:extLst>
      <p:ext uri="{BB962C8B-B14F-4D97-AF65-F5344CB8AC3E}">
        <p14:creationId xmlns:p14="http://schemas.microsoft.com/office/powerpoint/2010/main" val="40266163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56F06DAA-0A4E-4110-9797-3FB8CA0FEA93}" type="slidenum">
              <a:rPr lang="de-AT" smtClean="0"/>
              <a:t>55</a:t>
            </a:fld>
            <a:endParaRPr lang="de-AT" dirty="0"/>
          </a:p>
        </p:txBody>
      </p:sp>
    </p:spTree>
    <p:extLst>
      <p:ext uri="{BB962C8B-B14F-4D97-AF65-F5344CB8AC3E}">
        <p14:creationId xmlns:p14="http://schemas.microsoft.com/office/powerpoint/2010/main" val="26349964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56</a:t>
            </a:fld>
            <a:endParaRPr lang="de-AT" dirty="0"/>
          </a:p>
        </p:txBody>
      </p:sp>
    </p:spTree>
    <p:extLst>
      <p:ext uri="{BB962C8B-B14F-4D97-AF65-F5344CB8AC3E}">
        <p14:creationId xmlns:p14="http://schemas.microsoft.com/office/powerpoint/2010/main" val="414970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970">
              <a:defRPr/>
            </a:pPr>
            <a:r>
              <a:rPr lang="en-GB" noProof="0" dirty="0"/>
              <a:t>The fairway or fairway channel is the area of a body of inland water for which certain fairway depths and fairway widths are maintained for navigation purposes. The width and the course of the fairway are marked by internationally standardised fairway signs such as buoys or marks on river banks. </a:t>
            </a:r>
          </a:p>
          <a:p>
            <a:pPr defTabSz="902970">
              <a:defRPr/>
            </a:pPr>
            <a:endParaRPr lang="en-GB" noProof="0" dirty="0"/>
          </a:p>
          <a:p>
            <a:pPr defTabSz="902970">
              <a:defRPr/>
            </a:pPr>
            <a:r>
              <a:rPr lang="en-GB" noProof="0" dirty="0"/>
              <a:t>The fairway depth is critical for the transport on a waterway because the possible freight volume of a vessel depends on the fairway depth. Water depths available in the fairway determine how many tons of goods may be carried on an inland cargo vessel. The more cargo loaded on board of a vessel, the higher is its draught loaded, i.e. the draught of a ship when stationary and when carrying a certain load. The draughts loaded which may be realised by navigation companies have a decisive influence on the cost-effectiveness of inland waterway transport.</a:t>
            </a:r>
          </a:p>
          <a:p>
            <a:endParaRPr lang="de-DE" b="0" noProof="0" dirty="0"/>
          </a:p>
          <a:p>
            <a:r>
              <a:rPr lang="de-DE" b="0" noProof="0" dirty="0" err="1"/>
              <a:t>Sources</a:t>
            </a:r>
            <a:r>
              <a:rPr lang="de-DE" b="0" noProof="0" dirty="0"/>
              <a:t>:</a:t>
            </a:r>
            <a:r>
              <a:rPr lang="en-GB" b="0" baseline="0" noProof="0" dirty="0"/>
              <a:t> </a:t>
            </a:r>
            <a:r>
              <a:rPr lang="en-GB" b="0" noProof="0" dirty="0"/>
              <a:t>Manual on Danube</a:t>
            </a:r>
            <a:r>
              <a:rPr lang="en-GB" b="0" baseline="0" noProof="0" dirty="0"/>
              <a:t> navigation, p. 49-51</a:t>
            </a:r>
          </a:p>
          <a:p>
            <a:r>
              <a:rPr lang="en-GB" b="0" baseline="0" noProof="0" dirty="0"/>
              <a:t>Picture: viadonau in Manual on Danube Navigation, P. 50</a:t>
            </a:r>
          </a:p>
        </p:txBody>
      </p:sp>
      <p:sp>
        <p:nvSpPr>
          <p:cNvPr id="4" name="Slide Number Placehold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94708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02970" rtl="0" eaLnBrk="1" fontAlgn="auto" latinLnBrk="0" hangingPunct="1">
              <a:lnSpc>
                <a:spcPct val="100000"/>
              </a:lnSpc>
              <a:spcBef>
                <a:spcPts val="0"/>
              </a:spcBef>
              <a:spcAft>
                <a:spcPts val="0"/>
              </a:spcAft>
              <a:buClrTx/>
              <a:buSzTx/>
              <a:buFontTx/>
              <a:buNone/>
              <a:tabLst/>
              <a:defRPr/>
            </a:pPr>
            <a:r>
              <a:rPr lang="en-GB" noProof="0" dirty="0"/>
              <a:t>For rivers, the determination of the cross section of the fairway, i.e. its depth and width, is based on a “minimal” cross section. This minimal cross section is inferred from the “most shallow” and “most narrow” stretches of a certain river section at low water levels. </a:t>
            </a:r>
          </a:p>
          <a:p>
            <a:r>
              <a:rPr lang="en-GB" noProof="0" dirty="0"/>
              <a:t>In calculating the potential draught loaded of a vessel on the basis of current fairway depths, the dynamic squat as well as an appropriate safety clearance to the riverbed, the so-called </a:t>
            </a:r>
            <a:r>
              <a:rPr lang="en-GB" noProof="0" dirty="0" err="1"/>
              <a:t>underkeel</a:t>
            </a:r>
            <a:r>
              <a:rPr lang="en-GB" noProof="0" dirty="0"/>
              <a:t> clearance, have to be considered in order to prevent groundings of cargo vessels in motion. The total depth of a ship equals the sum of its draught loaded and its squat. </a:t>
            </a:r>
          </a:p>
          <a:p>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The safety clearance is termed </a:t>
            </a:r>
            <a:r>
              <a:rPr lang="en-GB" noProof="0" dirty="0" err="1"/>
              <a:t>underkeel</a:t>
            </a:r>
            <a:r>
              <a:rPr lang="en-GB" noProof="0" dirty="0"/>
              <a:t> clearance and is defined as the distance between the bottom of a vessel in motion and the highest point of the riverbed. </a:t>
            </a:r>
            <a:r>
              <a:rPr lang="en-GB" noProof="0" dirty="0" err="1"/>
              <a:t>Underkeel</a:t>
            </a:r>
            <a:r>
              <a:rPr lang="en-GB" noProof="0" dirty="0"/>
              <a:t> clearance should not be less than 20 centimetres for a riverbed made of gravel or 30 centimetres for a rocky bed in order to prevent damage to the ship’s propeller and/or its bottom.</a:t>
            </a:r>
          </a:p>
          <a:p>
            <a:endParaRPr lang="en-GB" noProof="0" dirty="0"/>
          </a:p>
          <a:p>
            <a:r>
              <a:rPr lang="en-GB" noProof="0" dirty="0"/>
              <a:t>Squat refers to the level to which a ship sinks while it is in motion compared to its stationary condition on waterways with a limited cross section (i.e. rivers and canals). A loaded vessel has a squat within a range of about 20 to 40 centimetres</a:t>
            </a:r>
            <a:r>
              <a:rPr lang="en-GB" baseline="0" noProof="0" dirty="0"/>
              <a:t>, depending on the different cross sections of a river and the velocity of a vessel. </a:t>
            </a:r>
          </a:p>
          <a:p>
            <a:endParaRPr lang="en-GB"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a:t>The authorities and organisations responsible for maintaining a waterway aim to keep fairways at a constant minimum depth, e.g. by conservational dredging measures in the fairway. These so-called minimum fairway depths of a fairway are geared to low navigable water level (LNWL) as a statistical reference value for the water level.</a:t>
            </a:r>
          </a:p>
          <a:p>
            <a:endParaRPr lang="en-GB"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de-DE" b="0" noProof="0" dirty="0" err="1"/>
              <a:t>Sources</a:t>
            </a:r>
            <a:r>
              <a:rPr lang="de-DE" b="0" noProof="0" dirty="0"/>
              <a:t>:</a:t>
            </a:r>
            <a:r>
              <a:rPr lang="en-GB" b="0" baseline="0" noProof="0" dirty="0"/>
              <a:t> </a:t>
            </a:r>
            <a:r>
              <a:rPr lang="en-GB" b="0" noProof="0" dirty="0"/>
              <a:t>Manual on Danube</a:t>
            </a:r>
            <a:r>
              <a:rPr lang="en-GB" b="0" baseline="0" noProof="0" dirty="0"/>
              <a:t> navigation, S.49-52</a:t>
            </a: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noProof="0" dirty="0"/>
              <a:t>Picture: viadonau in Manual on Danube Navigation, P. 50</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947085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Bridges can span a waterway, a port entrance or a river power plant and hence a lock facility. On free-flowing, i.e. </a:t>
            </a:r>
            <a:r>
              <a:rPr lang="en-GB" dirty="0" err="1"/>
              <a:t>unimpounded</a:t>
            </a:r>
            <a:r>
              <a:rPr lang="en-GB" dirty="0"/>
              <a:t> river sections, water levels can be subject to considerable fluctuations which influences the potential passage under bridges at high water levels.</a:t>
            </a:r>
          </a:p>
          <a:p>
            <a:r>
              <a:rPr lang="en-GB" dirty="0"/>
              <a:t>Depending on the distances between the individual bridge pillars there will be one or more – in most cases two – openings for passage of vessels. If a bridge has two openings for passage which are dedicated for navigation purposes, one is generally used for upstream traffic and the other for downstream traffic. Whether a vessel can pass under a bridge depends on the bridge clearance above the water level and on the highest fixed point of the vessel. </a:t>
            </a:r>
          </a:p>
          <a:p>
            <a:r>
              <a:rPr lang="en-GB" dirty="0"/>
              <a:t>The air draught of a vessel is the vertical distance between the waterline and the highest fixed point of a vessel once movable parts such as masts, radar devices or the steering house have been removed or lowered. The air draught of a vessel can be reduced by ballasting the vessel. For this purpose, ballast water is pumped into the ballast tanks or solid ballast is loaded.</a:t>
            </a:r>
          </a:p>
          <a:p>
            <a:r>
              <a:rPr lang="en-GB" dirty="0"/>
              <a:t>In addition to the height of bridge openings and a vessel’s air draught, the bridge profile is another factor which determines whether a vessel is able to pass under a bridge. For sloped or arch-shaped bridges, not only a vertical but also a sufficiently dimensioned horizontal safety clearance must be ensured. As the figures indicating the height and width of an opening for passage below a bridge always refer to the entire width of the fairway, the clearance below the crest of arch-shaped bridges, i.e. below the centre of the bridge, is higher than at the limits of the fairway.</a:t>
            </a:r>
          </a:p>
          <a:p>
            <a:r>
              <a:rPr lang="en-GB" dirty="0"/>
              <a:t>On free-flowing sections of rivers, vertical bridge clearance is indicated in relation to the highest navigable water level (HNWL), whereby the indicated passage height corresponds to the distance in metres between the lowest point of the lower edge of the bridge over the entire fairway width and the highest navigable water level. The width of the fairway below a bridge is indicated in relation to lowest navigable water level (LNWL). In river sections regulated by dams, the maximum impounded water level serves as the reference value both for the vertical and the horizontal bridge clearance. The reference level on artificial canals is the upper operational water level. </a:t>
            </a:r>
          </a:p>
          <a:p>
            <a:endParaRPr lang="de-DE" dirty="0"/>
          </a:p>
          <a:p>
            <a:r>
              <a:rPr lang="de-DE" dirty="0" err="1"/>
              <a:t>Sources</a:t>
            </a:r>
            <a:r>
              <a:rPr lang="de-DE" dirty="0"/>
              <a:t>:</a:t>
            </a:r>
            <a:r>
              <a:rPr lang="en-GB" baseline="0" dirty="0"/>
              <a:t> </a:t>
            </a:r>
            <a:r>
              <a:rPr lang="en-GB" b="0" noProof="0" dirty="0"/>
              <a:t>Manual on Danube</a:t>
            </a:r>
            <a:r>
              <a:rPr lang="en-GB" b="0" baseline="0" noProof="0" dirty="0"/>
              <a:t> navigation, </a:t>
            </a:r>
            <a:r>
              <a:rPr lang="en-GB" baseline="0" dirty="0"/>
              <a:t>p. 55-56</a:t>
            </a:r>
          </a:p>
          <a:p>
            <a:r>
              <a:rPr lang="en-GB" baseline="0" dirty="0"/>
              <a:t>Picture: viadonau in Manual on Danube Navigation, p.56</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286288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2970"/>
            <a:r>
              <a:rPr lang="en-GB" dirty="0"/>
              <a:t>Between </a:t>
            </a:r>
            <a:r>
              <a:rPr lang="en-GB" dirty="0" err="1"/>
              <a:t>Kelheim</a:t>
            </a:r>
            <a:r>
              <a:rPr lang="en-GB" dirty="0"/>
              <a:t> and </a:t>
            </a:r>
            <a:r>
              <a:rPr lang="en-GB" dirty="0" err="1"/>
              <a:t>Sulina</a:t>
            </a:r>
            <a:r>
              <a:rPr lang="en-GB" dirty="0"/>
              <a:t>, a total of 129 bridges span the international Danube waterway. Of these 129 Danube bridges, 21 are bridges over locks and weirs. By far the highest density of bridges, namely 89, can be found on the Upper Danube: 41 bridges span the German section of the Danube, 42 the Austrian and six the Slovakian sections of the Danube. On the Central Danube there are a total of 34 bridges; on the Lower Danube there are only seven. Therefore, maximum 2-3 layered container transport is possible on the Danube and there is actually nearly no container transport on the Upper Danube. This is because transport would not be profitable. In comparison, a lot of container transports are performed on the Rhine, due to other prerequisites in terms of infrastructure.</a:t>
            </a:r>
          </a:p>
          <a:p>
            <a:pPr defTabSz="902970"/>
            <a:r>
              <a:rPr lang="en-GB" b="0" dirty="0"/>
              <a:t>Bridges mainly influence the cost-effectiveness</a:t>
            </a:r>
            <a:r>
              <a:rPr lang="en-GB" b="0" baseline="0" dirty="0"/>
              <a:t> of inland waterway transport because they influence the transport volume of inland vessels. </a:t>
            </a:r>
            <a:endParaRPr lang="en-GB" b="0" dirty="0"/>
          </a:p>
          <a:p>
            <a:endParaRPr lang="de-AT" dirty="0"/>
          </a:p>
          <a:p>
            <a:r>
              <a:rPr lang="de-AT" dirty="0" err="1"/>
              <a:t>Sources</a:t>
            </a:r>
            <a:r>
              <a:rPr lang="de-AT" dirty="0"/>
              <a:t>:</a:t>
            </a:r>
            <a:r>
              <a:rPr lang="de-AT" baseline="0" dirty="0"/>
              <a:t> </a:t>
            </a:r>
            <a:r>
              <a:rPr lang="en-GB" b="0" noProof="0" dirty="0"/>
              <a:t>Manual on Danube</a:t>
            </a:r>
            <a:r>
              <a:rPr lang="en-GB" b="0" baseline="0" noProof="0" dirty="0"/>
              <a:t> navigation, p. 55-56</a:t>
            </a:r>
            <a:r>
              <a:rPr lang="de-AT" baseline="0" dirty="0"/>
              <a:t>.</a:t>
            </a:r>
          </a:p>
          <a:p>
            <a:r>
              <a:rPr lang="de-AT" baseline="0" dirty="0"/>
              <a:t>Pictures: </a:t>
            </a:r>
            <a:r>
              <a:rPr lang="de-AT" sz="1200" baseline="0" dirty="0"/>
              <a:t>viadonau im </a:t>
            </a:r>
            <a:r>
              <a:rPr lang="en-GB" b="0" noProof="0" dirty="0"/>
              <a:t>Manual on Danube</a:t>
            </a:r>
            <a:r>
              <a:rPr lang="en-GB" b="0" baseline="0" noProof="0" dirty="0"/>
              <a:t> navigation, p</a:t>
            </a:r>
            <a:r>
              <a:rPr lang="de-AT" sz="1200" baseline="0" dirty="0"/>
              <a:t>. 117</a:t>
            </a:r>
          </a:p>
          <a:p>
            <a:r>
              <a:rPr lang="de-AT" sz="1200" baseline="0" dirty="0"/>
              <a:t>viadonau/</a:t>
            </a:r>
            <a:r>
              <a:rPr lang="de-AT" sz="1200" baseline="0" dirty="0" err="1"/>
              <a:t>Pilo</a:t>
            </a:r>
            <a:r>
              <a:rPr lang="de-AT" sz="1200" baseline="0" dirty="0"/>
              <a:t> Pichler im </a:t>
            </a:r>
            <a:r>
              <a:rPr lang="en-GB" b="0" noProof="0" dirty="0"/>
              <a:t>Manual on Danube</a:t>
            </a:r>
            <a:r>
              <a:rPr lang="en-GB" b="0" baseline="0" noProof="0" dirty="0"/>
              <a:t> navigation</a:t>
            </a:r>
            <a:r>
              <a:rPr lang="de-AT" sz="1200" baseline="0" dirty="0"/>
              <a:t>, S.39</a:t>
            </a:r>
            <a:endParaRPr lang="de-AT" sz="1200" dirty="0"/>
          </a:p>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1139579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tx2"/>
                </a:solidFill>
                <a:latin typeface="+mj-lt"/>
                <a:ea typeface="+mj-ea"/>
                <a:cs typeface="+mj-cs"/>
              </a:defRPr>
            </a:lvl1pPr>
          </a:lstStyle>
          <a:p>
            <a:r>
              <a:rPr lang="en-US" dirty="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de-AT" dirty="0"/>
          </a:p>
        </p:txBody>
      </p:sp>
      <p:sp>
        <p:nvSpPr>
          <p:cNvPr id="4" name="Date Placeholder 3"/>
          <p:cNvSpPr>
            <a:spLocks noGrp="1"/>
          </p:cNvSpPr>
          <p:nvPr>
            <p:ph type="dt" sz="half" idx="10"/>
          </p:nvPr>
        </p:nvSpPr>
        <p:spPr/>
        <p:txBody>
          <a:bodyPr/>
          <a:lstStyle/>
          <a:p>
            <a:fld id="{B52A63D7-B914-4BFC-B05F-CCEF49D05AEB}" type="datetime6">
              <a:rPr lang="en-GB" smtClean="0"/>
              <a:t>September 22</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a:t>
            </a:fld>
            <a:endParaRPr lang="de-AT" dirty="0"/>
          </a:p>
        </p:txBody>
      </p:sp>
      <p:cxnSp>
        <p:nvCxnSpPr>
          <p:cNvPr id="8" name="Straight Connector 7"/>
          <p:cNvCxnSpPr/>
          <p:nvPr userDrawn="1"/>
        </p:nvCxnSpPr>
        <p:spPr>
          <a:xfrm>
            <a:off x="685800" y="3398520"/>
            <a:ext cx="7848600" cy="1588"/>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2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33536" y="6597352"/>
            <a:ext cx="2895600" cy="329184"/>
          </a:xfrm>
          <a:prstGeom prst="rect">
            <a:avLst/>
          </a:prstGeom>
        </p:spPr>
        <p:txBody>
          <a:bodyPr/>
          <a:lstStyle/>
          <a:p>
            <a:fld id="{E9DBA54A-0D68-4000-BAE2-C1C14B1787EE}" type="datetime6">
              <a:rPr lang="en-GB" smtClean="0">
                <a:solidFill>
                  <a:prstClr val="white"/>
                </a:solidFill>
              </a:rPr>
              <a:t>September 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33536" y="6597352"/>
            <a:ext cx="2895600" cy="329184"/>
          </a:xfrm>
          <a:prstGeom prst="rect">
            <a:avLst/>
          </a:prstGeom>
        </p:spPr>
        <p:txBody>
          <a:bodyPr/>
          <a:lstStyle/>
          <a:p>
            <a:fld id="{BC8DA1A0-9ABF-4793-B38C-C581466662E2}" type="datetime6">
              <a:rPr lang="en-GB" smtClean="0">
                <a:solidFill>
                  <a:prstClr val="white"/>
                </a:solidFill>
              </a:rPr>
              <a:t>September 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33536" y="6597352"/>
            <a:ext cx="2895600" cy="329184"/>
          </a:xfrm>
          <a:prstGeom prst="rect">
            <a:avLst/>
          </a:prstGeom>
        </p:spPr>
        <p:txBody>
          <a:bodyPr/>
          <a:lstStyle/>
          <a:p>
            <a:fld id="{2647A7C2-4714-4089-B9F6-CF7F527EDDDE}" type="datetime6">
              <a:rPr lang="en-GB" smtClean="0">
                <a:solidFill>
                  <a:prstClr val="white"/>
                </a:solidFill>
              </a:rPr>
              <a:t>September 22</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A71B8651-7770-4E89-A56F-D9221AE0823C}" type="datetimeFigureOut">
              <a:rPr lang="en-US" smtClean="0"/>
              <a:t>9/26/2022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307488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A71B8651-7770-4E89-A56F-D9221AE0823C}" type="datetimeFigureOut">
              <a:rPr lang="en-US" smtClean="0"/>
              <a:t>9/26/2022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3252269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A71B8651-7770-4E89-A56F-D9221AE0823C}" type="datetimeFigureOut">
              <a:rPr lang="en-US" smtClean="0"/>
              <a:t>9/26/2022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1688332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A71B8651-7770-4E89-A56F-D9221AE0823C}" type="datetimeFigureOut">
              <a:rPr lang="en-US" smtClean="0"/>
              <a:t>9/26/2022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2070741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A71B8651-7770-4E89-A56F-D9221AE0823C}" type="datetimeFigureOut">
              <a:rPr lang="en-US" smtClean="0"/>
              <a:t>9/26/2022</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287691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A71B8651-7770-4E89-A56F-D9221AE0823C}" type="datetimeFigureOut">
              <a:rPr lang="en-US" smtClean="0"/>
              <a:t>9/26/2022</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1905661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71B8651-7770-4E89-A56F-D9221AE0823C}" type="datetimeFigureOut">
              <a:rPr lang="en-US" smtClean="0"/>
              <a:t>9/26/2022</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326781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71B8651-7770-4E89-A56F-D9221AE0823C}" type="datetimeFigureOut">
              <a:rPr lang="en-US" smtClean="0"/>
              <a:t>9/26/2022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159571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71B8651-7770-4E89-A56F-D9221AE0823C}" type="datetimeFigureOut">
              <a:rPr lang="en-US" smtClean="0"/>
              <a:t>9/26/2022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2010894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A71B8651-7770-4E89-A56F-D9221AE0823C}" type="datetimeFigureOut">
              <a:rPr lang="en-US" smtClean="0"/>
              <a:t>9/26/2022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1672132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A71B8651-7770-4E89-A56F-D9221AE0823C}" type="datetimeFigureOut">
              <a:rPr lang="en-US" smtClean="0"/>
              <a:t>9/26/2022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C7A164F0-228F-4A9C-B96C-D9DC9154677B}" type="slidenum">
              <a:rPr lang="en-US" smtClean="0"/>
              <a:t>‹#›</a:t>
            </a:fld>
            <a:endParaRPr lang="en-US"/>
          </a:p>
        </p:txBody>
      </p:sp>
    </p:spTree>
    <p:extLst>
      <p:ext uri="{BB962C8B-B14F-4D97-AF65-F5344CB8AC3E}">
        <p14:creationId xmlns:p14="http://schemas.microsoft.com/office/powerpoint/2010/main" val="36762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pic>
        <p:nvPicPr>
          <p:cNvPr id="7" name="Picture 2" descr="C:\Users\p41662\AppData\Local\Microsoft\Windows\Temporary Internet Files\Content.Outlook\VDWGJMU4\REWWay (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2355" y="61488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p41662\AppData\Local\Microsoft\Windows\Temporary Internet Files\Content.Outlook\VDWGJMU4\RZ-Logo-Logistikum-hoch-cmyk-2000x2000px.jp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9" name="Picture 2"/>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18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33536" y="6597352"/>
            <a:ext cx="2895600" cy="329184"/>
          </a:xfrm>
          <a:prstGeom prst="rect">
            <a:avLst/>
          </a:prstGeom>
        </p:spPr>
        <p:txBody>
          <a:bodyPr/>
          <a:lstStyle/>
          <a:p>
            <a:fld id="{DDD9112F-42F3-4771-B506-F774DF96A219}" type="datetime6">
              <a:rPr lang="en-GB" smtClean="0">
                <a:solidFill>
                  <a:prstClr val="black"/>
                </a:solidFill>
              </a:rPr>
              <a:t>September 22</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33536" y="6597352"/>
            <a:ext cx="2895600" cy="329184"/>
          </a:xfrm>
          <a:prstGeom prst="rect">
            <a:avLst/>
          </a:prstGeom>
        </p:spPr>
        <p:txBody>
          <a:bodyPr/>
          <a:lstStyle/>
          <a:p>
            <a:fld id="{1865C0AE-2240-467B-B95D-FF24CBA62B30}" type="datetime6">
              <a:rPr lang="en-GB" smtClean="0">
                <a:solidFill>
                  <a:prstClr val="white"/>
                </a:solidFill>
              </a:rPr>
              <a:t>September 22</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e-A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159C0-9443-4E99-A555-061A02D2422F}" type="datetime6">
              <a:rPr lang="en-GB" smtClean="0"/>
              <a:t>September 22</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a:t>Click to edit Master title style </a:t>
            </a:r>
            <a:r>
              <a:rPr lang="en-US" dirty="0" err="1"/>
              <a:t>nur</a:t>
            </a:r>
            <a:r>
              <a:rPr lang="en-US" dirty="0"/>
              <a:t> </a:t>
            </a:r>
            <a:r>
              <a:rPr lang="en-US" dirty="0" err="1"/>
              <a:t>ein</a:t>
            </a:r>
            <a:r>
              <a:rPr lang="en-US" dirty="0"/>
              <a:t> Test </a:t>
            </a:r>
            <a:r>
              <a:rPr lang="en-US" dirty="0" err="1"/>
              <a:t>wie</a:t>
            </a:r>
            <a:r>
              <a:rPr lang="en-US" dirty="0"/>
              <a:t> der </a:t>
            </a:r>
            <a:r>
              <a:rPr lang="en-US" dirty="0" err="1"/>
              <a:t>zweizeiliger</a:t>
            </a:r>
            <a:r>
              <a:rPr lang="en-US" dirty="0"/>
              <a:t> Text</a:t>
            </a:r>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18257" y="1566600"/>
            <a:ext cx="9252521" cy="1636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pic>
        <p:nvPicPr>
          <p:cNvPr id="9"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32355" y="61488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13"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l" defTabSz="914400" rtl="0" eaLnBrk="1" latinLnBrk="0" hangingPunct="1">
        <a:spcBef>
          <a:spcPct val="0"/>
        </a:spcBef>
        <a:buNone/>
        <a:defRPr sz="2800" b="1"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1B8651-7770-4E89-A56F-D9221AE0823C}" type="datetimeFigureOut">
              <a:rPr lang="en-US" smtClean="0"/>
              <a:t>9/26/2022</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164F0-228F-4A9C-B96C-D9DC9154677B}" type="slidenum">
              <a:rPr lang="en-US" smtClean="0"/>
              <a:t>‹#›</a:t>
            </a:fld>
            <a:endParaRPr lang="en-US"/>
          </a:p>
        </p:txBody>
      </p:sp>
      <p:pic>
        <p:nvPicPr>
          <p:cNvPr id="7" name="Picture 2" descr="C:\Users\p41662\AppData\Local\Microsoft\Windows\Temporary Internet Files\Content.Outlook\VDWGJMU4\REWWay (2).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032355" y="614882"/>
            <a:ext cx="1013242" cy="2577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p41662\AppData\Local\Microsoft\Windows\Temporary Internet Files\Content.Outlook\VDWGJMU4\RZ-Logo-Logistikum-hoch-cmyk-2000x2000px.jp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10736" y="583006"/>
            <a:ext cx="576064" cy="576064"/>
          </a:xfrm>
          <a:prstGeom prst="rect">
            <a:avLst/>
          </a:prstGeom>
          <a:noFill/>
        </p:spPr>
      </p:pic>
      <p:pic>
        <p:nvPicPr>
          <p:cNvPr id="9" name="Picture 2"/>
          <p:cNvPicPr>
            <a:picLocks noChangeAspect="1" noChangeArrowheads="1"/>
          </p:cNvPicPr>
          <p:nvPr userDrawn="1"/>
        </p:nvPicPr>
        <p:blipFill rotWithShape="1">
          <a:blip r:embed="rId15" cstate="screen">
            <a:extLst>
              <a:ext uri="{28A0092B-C50C-407E-A947-70E740481C1C}">
                <a14:useLocalDpi xmlns:a14="http://schemas.microsoft.com/office/drawing/2010/main"/>
              </a:ext>
            </a:extLst>
          </a:blip>
          <a:srcRect l="12995" t="31961" r="8507" b="17103"/>
          <a:stretch/>
        </p:blipFill>
        <p:spPr bwMode="auto">
          <a:xfrm>
            <a:off x="7032355" y="949275"/>
            <a:ext cx="1080120"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1293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chart" Target="../charts/chart8.xml"/><Relationship Id="rId4" Type="http://schemas.openxmlformats.org/officeDocument/2006/relationships/chart" Target="../charts/char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mailto:rewway@fh-steyr.at"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hyperlink" Target="http://www.rewway.at/en/services/" TargetMode="External"/><Relationship Id="rId4" Type="http://schemas.openxmlformats.org/officeDocument/2006/relationships/hyperlink" Target="http://www.rewway.at/en/teaching-materials/bundl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664"/>
            <a:ext cx="5770984" cy="990600"/>
          </a:xfrm>
        </p:spPr>
        <p:txBody>
          <a:bodyPr/>
          <a:lstStyle/>
          <a:p>
            <a:r>
              <a:rPr lang="en-US" b="0" dirty="0">
                <a:solidFill>
                  <a:srgbClr val="1F497D"/>
                </a:solidFill>
                <a:latin typeface="Corbel" panose="020B0503020204020204" pitchFamily="34" charset="0"/>
              </a:rPr>
              <a:t>How to work with this learning material</a:t>
            </a:r>
          </a:p>
        </p:txBody>
      </p:sp>
      <p:sp>
        <p:nvSpPr>
          <p:cNvPr id="2" name="Content Placeholder 1"/>
          <p:cNvSpPr>
            <a:spLocks noGrp="1"/>
          </p:cNvSpPr>
          <p:nvPr>
            <p:ph idx="1"/>
          </p:nvPr>
        </p:nvSpPr>
        <p:spPr/>
        <p:txBody>
          <a:bodyPr>
            <a:normAutofit lnSpcReduction="10000"/>
          </a:bodyPr>
          <a:lstStyle/>
          <a:p>
            <a:pPr>
              <a:buClr>
                <a:srgbClr val="189BC4"/>
              </a:buClr>
            </a:pPr>
            <a:r>
              <a:rPr lang="de-DE" sz="1800" b="1" dirty="0">
                <a:solidFill>
                  <a:srgbClr val="189BC4"/>
                </a:solidFill>
              </a:rPr>
              <a:t>Power Point</a:t>
            </a:r>
          </a:p>
          <a:p>
            <a:pPr marL="0" indent="0">
              <a:buClr>
                <a:srgbClr val="189BC4"/>
              </a:buClr>
              <a:buNone/>
            </a:pPr>
            <a:r>
              <a:rPr lang="en-US" sz="1600" dirty="0">
                <a:solidFill>
                  <a:srgbClr val="376092"/>
                </a:solidFill>
              </a:rPr>
              <a:t>The following power point presents the topic INTERNATIONAL WATERWAYS. The slides are shortly described in the notes below, they also provide the link to the source if you need further information.</a:t>
            </a:r>
          </a:p>
          <a:p>
            <a:pPr marL="0" lvl="1" indent="0" algn="just">
              <a:buClr>
                <a:srgbClr val="189BC4"/>
              </a:buClr>
              <a:buNone/>
            </a:pPr>
            <a:endParaRPr lang="de-DE" sz="1600" dirty="0">
              <a:solidFill>
                <a:schemeClr val="accent1"/>
              </a:solidFill>
            </a:endParaRPr>
          </a:p>
          <a:p>
            <a:pPr>
              <a:buClr>
                <a:srgbClr val="189BC4"/>
              </a:buClr>
            </a:pPr>
            <a:r>
              <a:rPr lang="de-DE" sz="1800" b="1" dirty="0">
                <a:solidFill>
                  <a:srgbClr val="189BC4"/>
                </a:solidFill>
              </a:rPr>
              <a:t>Reader</a:t>
            </a:r>
          </a:p>
          <a:p>
            <a:pPr marL="0" lvl="1" indent="0" algn="just">
              <a:buClr>
                <a:srgbClr val="189BC4"/>
              </a:buClr>
              <a:buNone/>
            </a:pPr>
            <a:r>
              <a:rPr lang="en-US" sz="1600" dirty="0">
                <a:solidFill>
                  <a:srgbClr val="376092"/>
                </a:solidFill>
              </a:rPr>
              <a:t>In addition to the power point presentation, you can also use the reader provided on our platform. It’s more detailed and can be used as a script for your lessons.</a:t>
            </a:r>
          </a:p>
          <a:p>
            <a:pPr marL="0" lvl="1" indent="0" algn="just">
              <a:buClr>
                <a:srgbClr val="189BC4"/>
              </a:buClr>
              <a:buNone/>
            </a:pPr>
            <a:endParaRPr lang="de-DE" sz="1600" dirty="0">
              <a:solidFill>
                <a:schemeClr val="accent1"/>
              </a:solidFill>
            </a:endParaRPr>
          </a:p>
          <a:p>
            <a:pPr>
              <a:buClr>
                <a:srgbClr val="189BC4"/>
              </a:buClr>
            </a:pPr>
            <a:r>
              <a:rPr lang="de-DE" sz="1800" b="1" dirty="0">
                <a:solidFill>
                  <a:srgbClr val="189BC4"/>
                </a:solidFill>
              </a:rPr>
              <a:t>Links </a:t>
            </a:r>
          </a:p>
          <a:p>
            <a:pPr marL="0" indent="0">
              <a:buClr>
                <a:srgbClr val="189BC4"/>
              </a:buClr>
              <a:buNone/>
            </a:pPr>
            <a:r>
              <a:rPr lang="en-US" sz="1600" dirty="0">
                <a:solidFill>
                  <a:srgbClr val="376092"/>
                </a:solidFill>
              </a:rPr>
              <a:t>You can find the sources of our presentation and reader in the link section of the relevant bundled teaching material.</a:t>
            </a:r>
          </a:p>
          <a:p>
            <a:pPr marL="0" lvl="1" indent="0" algn="just">
              <a:buClr>
                <a:srgbClr val="189BC4"/>
              </a:buClr>
              <a:buNone/>
              <a:tabLst>
                <a:tab pos="174625" algn="l"/>
              </a:tabLst>
            </a:pPr>
            <a:endParaRPr lang="de-DE" sz="1600" dirty="0">
              <a:solidFill>
                <a:schemeClr val="accent1"/>
              </a:solidFill>
            </a:endParaRPr>
          </a:p>
          <a:p>
            <a:pPr>
              <a:buClr>
                <a:srgbClr val="189BC4"/>
              </a:buClr>
            </a:pPr>
            <a:r>
              <a:rPr lang="de-DE" sz="1800" b="1" dirty="0">
                <a:solidFill>
                  <a:srgbClr val="189BC4"/>
                </a:solidFill>
              </a:rPr>
              <a:t>Videos </a:t>
            </a:r>
            <a:r>
              <a:rPr lang="de-DE" sz="1800" b="1" dirty="0" err="1">
                <a:solidFill>
                  <a:srgbClr val="189BC4"/>
                </a:solidFill>
              </a:rPr>
              <a:t>and</a:t>
            </a:r>
            <a:r>
              <a:rPr lang="de-DE" sz="1800" b="1" dirty="0">
                <a:solidFill>
                  <a:srgbClr val="189BC4"/>
                </a:solidFill>
              </a:rPr>
              <a:t> </a:t>
            </a:r>
            <a:r>
              <a:rPr lang="de-DE" sz="1800" b="1" dirty="0" err="1">
                <a:solidFill>
                  <a:srgbClr val="189BC4"/>
                </a:solidFill>
              </a:rPr>
              <a:t>exercises</a:t>
            </a:r>
            <a:endParaRPr lang="de-DE" sz="1800" b="1" dirty="0">
              <a:solidFill>
                <a:srgbClr val="189BC4"/>
              </a:solidFill>
            </a:endParaRPr>
          </a:p>
          <a:p>
            <a:pPr marL="0" indent="0">
              <a:buClr>
                <a:srgbClr val="189BC4"/>
              </a:buClr>
              <a:buNone/>
            </a:pPr>
            <a:r>
              <a:rPr lang="en-US" sz="1600" dirty="0">
                <a:solidFill>
                  <a:srgbClr val="376092"/>
                </a:solidFill>
              </a:rPr>
              <a:t>There are different videos and exercises used as sources in this presentation. You can find these videos and also a variety of exercises separately in the corresponding section of the relevant bundled teaching material.</a:t>
            </a:r>
          </a:p>
          <a:p>
            <a:pPr marL="0" indent="0">
              <a:buClr>
                <a:srgbClr val="189BC4"/>
              </a:buClr>
              <a:buNone/>
            </a:pPr>
            <a:r>
              <a:rPr lang="en-US" sz="1600" dirty="0">
                <a:solidFill>
                  <a:srgbClr val="376092"/>
                </a:solidFill>
              </a:rPr>
              <a:t>https://www.rewway.at/en/teaching-materials/bundles/international-waterways/</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a:t>
            </a:fld>
            <a:endParaRPr lang="de-AT" dirty="0">
              <a:solidFill>
                <a:prstClr val="white"/>
              </a:solidFill>
            </a:endParaRPr>
          </a:p>
        </p:txBody>
      </p:sp>
    </p:spTree>
    <p:extLst>
      <p:ext uri="{BB962C8B-B14F-4D97-AF65-F5344CB8AC3E}">
        <p14:creationId xmlns:p14="http://schemas.microsoft.com/office/powerpoint/2010/main" val="2608979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04664"/>
            <a:ext cx="5050904" cy="990600"/>
          </a:xfrm>
        </p:spPr>
        <p:txBody>
          <a:bodyPr>
            <a:normAutofit/>
          </a:bodyPr>
          <a:lstStyle/>
          <a:p>
            <a:r>
              <a:rPr lang="en-US" dirty="0">
                <a:solidFill>
                  <a:schemeClr val="accent1"/>
                </a:solidFill>
                <a:latin typeface="Corbel" panose="020B0503020204020204" pitchFamily="34" charset="0"/>
              </a:rPr>
              <a:t>Bridges</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Competitive Factors of Inland Navigation</a:t>
            </a:r>
            <a:endParaRPr lang="en-GB" sz="2000" b="0" dirty="0">
              <a:solidFill>
                <a:schemeClr val="accent1"/>
              </a:solidFill>
              <a:latin typeface="Corbel" panose="020B0503020204020204" pitchFamily="34" charset="0"/>
            </a:endParaRPr>
          </a:p>
        </p:txBody>
      </p:sp>
      <p:sp>
        <p:nvSpPr>
          <p:cNvPr id="6" name="Content Placeholder 5"/>
          <p:cNvSpPr>
            <a:spLocks noGrp="1"/>
          </p:cNvSpPr>
          <p:nvPr>
            <p:ph idx="1"/>
          </p:nvPr>
        </p:nvSpPr>
        <p:spPr>
          <a:xfrm>
            <a:off x="457200" y="1726148"/>
            <a:ext cx="5194920" cy="4776192"/>
          </a:xfrm>
        </p:spPr>
        <p:txBody>
          <a:bodyPr>
            <a:normAutofit fontScale="92500" lnSpcReduction="20000"/>
          </a:bodyPr>
          <a:lstStyle/>
          <a:p>
            <a:pPr>
              <a:spcBef>
                <a:spcPts val="600"/>
              </a:spcBef>
            </a:pPr>
            <a:r>
              <a:rPr lang="en-GB" dirty="0">
                <a:solidFill>
                  <a:schemeClr val="accent1"/>
                </a:solidFill>
                <a:latin typeface="Corbel" panose="020B0503020204020204" pitchFamily="34" charset="0"/>
              </a:rPr>
              <a:t>129 bridges along the whole Danube</a:t>
            </a:r>
          </a:p>
          <a:p>
            <a:pPr marL="0" indent="0">
              <a:spcBef>
                <a:spcPts val="600"/>
              </a:spcBef>
              <a:buNone/>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42 bridges on the Austrian Danube</a:t>
            </a:r>
          </a:p>
          <a:p>
            <a:pPr marL="0" indent="0">
              <a:spcBef>
                <a:spcPts val="600"/>
              </a:spcBef>
              <a:buNone/>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maximum 2-3 layered container transport </a:t>
            </a:r>
            <a:br>
              <a:rPr lang="en-GB" dirty="0">
                <a:solidFill>
                  <a:schemeClr val="accent1"/>
                </a:solidFill>
                <a:latin typeface="Corbel" panose="020B0503020204020204" pitchFamily="34" charset="0"/>
              </a:rPr>
            </a:br>
            <a:r>
              <a:rPr lang="en-GB" dirty="0">
                <a:solidFill>
                  <a:schemeClr val="accent1"/>
                </a:solidFill>
                <a:latin typeface="Corbel" panose="020B0503020204020204" pitchFamily="34" charset="0"/>
              </a:rPr>
              <a:t>possible on the Danube </a:t>
            </a:r>
            <a:r>
              <a:rPr lang="en-GB" dirty="0">
                <a:solidFill>
                  <a:schemeClr val="accent1"/>
                </a:solidFill>
                <a:latin typeface="Corbel" panose="020B0503020204020204" pitchFamily="34" charset="0"/>
                <a:sym typeface="Wingdings" panose="05000000000000000000" pitchFamily="2" charset="2"/>
              </a:rPr>
              <a:t> </a:t>
            </a:r>
            <a:r>
              <a:rPr lang="en-GB" dirty="0">
                <a:solidFill>
                  <a:schemeClr val="accent1"/>
                </a:solidFill>
                <a:latin typeface="Corbel" panose="020B0503020204020204" pitchFamily="34" charset="0"/>
              </a:rPr>
              <a:t>actually nearly no container transport on the Upper Danube </a:t>
            </a:r>
            <a:br>
              <a:rPr lang="en-GB" dirty="0">
                <a:solidFill>
                  <a:schemeClr val="accent1"/>
                </a:solidFill>
                <a:latin typeface="Corbel" panose="020B0503020204020204" pitchFamily="34" charset="0"/>
              </a:rPr>
            </a:br>
            <a:r>
              <a:rPr lang="en-GB" sz="2200" dirty="0">
                <a:solidFill>
                  <a:schemeClr val="accent1"/>
                </a:solidFill>
                <a:latin typeface="Corbel" panose="020B0503020204020204" pitchFamily="34" charset="0"/>
              </a:rPr>
              <a:t>(hardly profitable)</a:t>
            </a:r>
          </a:p>
          <a:p>
            <a:pPr marL="0" indent="0">
              <a:spcBef>
                <a:spcPts val="600"/>
              </a:spcBef>
              <a:buNone/>
            </a:pPr>
            <a:endParaRPr lang="en-GB" sz="2200"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container transport mainly on the Rhine</a:t>
            </a:r>
          </a:p>
          <a:p>
            <a:pPr>
              <a:spcBef>
                <a:spcPts val="600"/>
              </a:spcBef>
            </a:pPr>
            <a:endParaRPr lang="en-GB" dirty="0">
              <a:solidFill>
                <a:schemeClr val="accent1"/>
              </a:solidFill>
              <a:latin typeface="Corbel" panose="020B0503020204020204" pitchFamily="34" charset="0"/>
            </a:endParaRPr>
          </a:p>
          <a:p>
            <a:pPr>
              <a:spcBef>
                <a:spcPts val="600"/>
              </a:spcBef>
            </a:pPr>
            <a:endParaRPr lang="en-GB" dirty="0">
              <a:solidFill>
                <a:schemeClr val="accent1"/>
              </a:solidFill>
              <a:latin typeface="Corbel" panose="020B0503020204020204" pitchFamily="34" charset="0"/>
            </a:endParaRPr>
          </a:p>
          <a:p>
            <a:pPr marL="0" indent="0">
              <a:spcBef>
                <a:spcPts val="600"/>
              </a:spcBef>
              <a:buNone/>
            </a:pPr>
            <a:r>
              <a:rPr lang="en-GB" dirty="0">
                <a:solidFill>
                  <a:schemeClr val="accent1"/>
                </a:solidFill>
                <a:latin typeface="Corbel" panose="020B0503020204020204" pitchFamily="34" charset="0"/>
                <a:sym typeface="Wingdings" panose="05000000000000000000" pitchFamily="2" charset="2"/>
              </a:rPr>
              <a:t> Influence on cost-effectiveness of inland waterway transport</a:t>
            </a:r>
            <a:endParaRPr lang="en-GB"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8" name="Textfeld 1"/>
          <p:cNvSpPr txBox="1">
            <a:spLocks noChangeArrowheads="1"/>
          </p:cNvSpPr>
          <p:nvPr/>
        </p:nvSpPr>
        <p:spPr bwMode="auto">
          <a:xfrm>
            <a:off x="6516216" y="1726148"/>
            <a:ext cx="9378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bg1"/>
                </a:solidFill>
                <a:latin typeface="Corbel" panose="020B0503020204020204" pitchFamily="34" charset="0"/>
              </a:rPr>
              <a:t>source: viadonau</a:t>
            </a:r>
          </a:p>
        </p:txBody>
      </p:sp>
      <p:pic>
        <p:nvPicPr>
          <p:cNvPr id="10" name="Grafik 9"/>
          <p:cNvPicPr>
            <a:picLocks noChangeAspect="1"/>
          </p:cNvPicPr>
          <p:nvPr/>
        </p:nvPicPr>
        <p:blipFill>
          <a:blip r:embed="rId3"/>
          <a:stretch>
            <a:fillRect/>
          </a:stretch>
        </p:blipFill>
        <p:spPr>
          <a:xfrm>
            <a:off x="6444207" y="4440967"/>
            <a:ext cx="2699793" cy="1793601"/>
          </a:xfrm>
          <a:prstGeom prst="rect">
            <a:avLst/>
          </a:prstGeom>
        </p:spPr>
      </p:pic>
      <p:pic>
        <p:nvPicPr>
          <p:cNvPr id="11" name="Picture 6"/>
          <p:cNvPicPr/>
          <p:nvPr/>
        </p:nvPicPr>
        <p:blipFill rotWithShape="1">
          <a:blip r:embed="rId4" cstate="hqprint">
            <a:extLst>
              <a:ext uri="{28A0092B-C50C-407E-A947-70E740481C1C}">
                <a14:useLocalDpi xmlns:a14="http://schemas.microsoft.com/office/drawing/2010/main"/>
              </a:ext>
            </a:extLst>
          </a:blip>
          <a:srcRect/>
          <a:stretch/>
        </p:blipFill>
        <p:spPr bwMode="auto">
          <a:xfrm>
            <a:off x="6444208" y="1951557"/>
            <a:ext cx="2699792" cy="1759454"/>
          </a:xfrm>
          <a:prstGeom prst="rect">
            <a:avLst/>
          </a:prstGeom>
          <a:ln>
            <a:noFill/>
          </a:ln>
          <a:extLst>
            <a:ext uri="{53640926-AAD7-44D8-BBD7-CCE9431645EC}">
              <a14:shadowObscured xmlns:a14="http://schemas.microsoft.com/office/drawing/2010/main"/>
            </a:ext>
          </a:extLst>
        </p:spPr>
      </p:pic>
      <p:sp>
        <p:nvSpPr>
          <p:cNvPr id="12" name="Textfeld 1"/>
          <p:cNvSpPr txBox="1">
            <a:spLocks noChangeArrowheads="1"/>
          </p:cNvSpPr>
          <p:nvPr/>
        </p:nvSpPr>
        <p:spPr bwMode="auto">
          <a:xfrm>
            <a:off x="6444208" y="1974290"/>
            <a:ext cx="963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bg1"/>
                </a:solidFill>
                <a:latin typeface="+mn-lt"/>
              </a:rPr>
              <a:t>Source: viadonau</a:t>
            </a:r>
          </a:p>
        </p:txBody>
      </p:sp>
      <p:sp>
        <p:nvSpPr>
          <p:cNvPr id="13" name="Textfeld 1"/>
          <p:cNvSpPr txBox="1">
            <a:spLocks noChangeArrowheads="1"/>
          </p:cNvSpPr>
          <p:nvPr/>
        </p:nvSpPr>
        <p:spPr bwMode="auto">
          <a:xfrm>
            <a:off x="6444207" y="4463966"/>
            <a:ext cx="963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charset="0"/>
              </a:defRPr>
            </a:lvl1pPr>
            <a:lvl2pPr marL="742950" indent="-285750" eaLnBrk="0" hangingPunct="0">
              <a:defRPr sz="4000">
                <a:solidFill>
                  <a:schemeClr val="tx1"/>
                </a:solidFill>
                <a:latin typeface="Arial" charset="0"/>
              </a:defRPr>
            </a:lvl2pPr>
            <a:lvl3pPr marL="1143000" indent="-228600" eaLnBrk="0" hangingPunct="0">
              <a:defRPr sz="4000">
                <a:solidFill>
                  <a:schemeClr val="tx1"/>
                </a:solidFill>
                <a:latin typeface="Arial" charset="0"/>
              </a:defRPr>
            </a:lvl3pPr>
            <a:lvl4pPr marL="1600200" indent="-228600" eaLnBrk="0" hangingPunct="0">
              <a:defRPr sz="4000">
                <a:solidFill>
                  <a:schemeClr val="tx1"/>
                </a:solidFill>
                <a:latin typeface="Arial" charset="0"/>
              </a:defRPr>
            </a:lvl4pPr>
            <a:lvl5pPr marL="2057400" indent="-228600" eaLnBrk="0" hangingPunct="0">
              <a:defRPr sz="4000">
                <a:solidFill>
                  <a:schemeClr val="tx1"/>
                </a:solidFill>
                <a:latin typeface="Arial" charset="0"/>
              </a:defRPr>
            </a:lvl5pPr>
            <a:lvl6pPr marL="2514600" indent="-228600" algn="ctr" eaLnBrk="0" fontAlgn="base" hangingPunct="0">
              <a:spcBef>
                <a:spcPct val="0"/>
              </a:spcBef>
              <a:spcAft>
                <a:spcPct val="0"/>
              </a:spcAft>
              <a:defRPr sz="4000">
                <a:solidFill>
                  <a:schemeClr val="tx1"/>
                </a:solidFill>
                <a:latin typeface="Arial" charset="0"/>
              </a:defRPr>
            </a:lvl6pPr>
            <a:lvl7pPr marL="2971800" indent="-228600" algn="ctr" eaLnBrk="0" fontAlgn="base" hangingPunct="0">
              <a:spcBef>
                <a:spcPct val="0"/>
              </a:spcBef>
              <a:spcAft>
                <a:spcPct val="0"/>
              </a:spcAft>
              <a:defRPr sz="4000">
                <a:solidFill>
                  <a:schemeClr val="tx1"/>
                </a:solidFill>
                <a:latin typeface="Arial" charset="0"/>
              </a:defRPr>
            </a:lvl7pPr>
            <a:lvl8pPr marL="3429000" indent="-228600" algn="ctr" eaLnBrk="0" fontAlgn="base" hangingPunct="0">
              <a:spcBef>
                <a:spcPct val="0"/>
              </a:spcBef>
              <a:spcAft>
                <a:spcPct val="0"/>
              </a:spcAft>
              <a:defRPr sz="4000">
                <a:solidFill>
                  <a:schemeClr val="tx1"/>
                </a:solidFill>
                <a:latin typeface="Arial" charset="0"/>
              </a:defRPr>
            </a:lvl8pPr>
            <a:lvl9pPr marL="3886200" indent="-228600" algn="ctr" eaLnBrk="0" fontAlgn="base" hangingPunct="0">
              <a:spcBef>
                <a:spcPct val="0"/>
              </a:spcBef>
              <a:spcAft>
                <a:spcPct val="0"/>
              </a:spcAft>
              <a:defRPr sz="4000">
                <a:solidFill>
                  <a:schemeClr val="tx1"/>
                </a:solidFill>
                <a:latin typeface="Arial" charset="0"/>
              </a:defRPr>
            </a:lvl9pPr>
          </a:lstStyle>
          <a:p>
            <a:pPr algn="l" eaLnBrk="1" hangingPunct="1"/>
            <a:r>
              <a:rPr lang="de-DE" sz="800" dirty="0">
                <a:solidFill>
                  <a:schemeClr val="bg1"/>
                </a:solidFill>
                <a:latin typeface="+mn-lt"/>
              </a:rPr>
              <a:t>Source: viadonau</a:t>
            </a:r>
          </a:p>
        </p:txBody>
      </p:sp>
    </p:spTree>
    <p:extLst>
      <p:ext uri="{BB962C8B-B14F-4D97-AF65-F5344CB8AC3E}">
        <p14:creationId xmlns:p14="http://schemas.microsoft.com/office/powerpoint/2010/main" val="287775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698976" cy="990600"/>
          </a:xfrm>
        </p:spPr>
        <p:txBody>
          <a:bodyPr>
            <a:normAutofit/>
          </a:bodyPr>
          <a:lstStyle/>
          <a:p>
            <a:r>
              <a:rPr lang="en-US" dirty="0">
                <a:solidFill>
                  <a:schemeClr val="accent1"/>
                </a:solidFill>
                <a:latin typeface="Corbel" panose="020B0503020204020204" pitchFamily="34" charset="0"/>
              </a:rPr>
              <a:t>Maintenance</a:t>
            </a:r>
            <a:br>
              <a:rPr lang="en-US" sz="2000"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Competitive Factors of Inland Navigation</a:t>
            </a:r>
            <a:endParaRPr lang="en-US" sz="2000" b="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00808"/>
            <a:ext cx="5410944" cy="4776192"/>
          </a:xfrm>
        </p:spPr>
        <p:txBody>
          <a:bodyPr>
            <a:normAutofit/>
          </a:bodyPr>
          <a:lstStyle/>
          <a:p>
            <a:pPr>
              <a:spcBef>
                <a:spcPts val="600"/>
              </a:spcBef>
            </a:pPr>
            <a:r>
              <a:rPr lang="en-US" sz="2200" dirty="0">
                <a:solidFill>
                  <a:schemeClr val="accent1"/>
                </a:solidFill>
                <a:latin typeface="Corbel" panose="020B0503020204020204" pitchFamily="34" charset="0"/>
              </a:rPr>
              <a:t>Important for competitive waterway infrastructure</a:t>
            </a:r>
          </a:p>
          <a:p>
            <a:pPr>
              <a:spcBef>
                <a:spcPts val="600"/>
              </a:spcBef>
            </a:pPr>
            <a:endParaRPr lang="en-US" sz="2200" dirty="0">
              <a:solidFill>
                <a:schemeClr val="accent1"/>
              </a:solidFill>
              <a:latin typeface="Corbel" panose="020B0503020204020204" pitchFamily="34" charset="0"/>
            </a:endParaRPr>
          </a:p>
          <a:p>
            <a:pPr>
              <a:spcBef>
                <a:spcPts val="600"/>
              </a:spcBef>
            </a:pPr>
            <a:r>
              <a:rPr lang="en-US" sz="2200" dirty="0">
                <a:solidFill>
                  <a:schemeClr val="accent1"/>
                </a:solidFill>
                <a:latin typeface="Corbel" panose="020B0503020204020204" pitchFamily="34" charset="0"/>
              </a:rPr>
              <a:t>Waterways as living systems</a:t>
            </a:r>
            <a:br>
              <a:rPr lang="en-US" sz="2200" dirty="0">
                <a:solidFill>
                  <a:schemeClr val="accent1"/>
                </a:solidFill>
                <a:latin typeface="Corbel" panose="020B0503020204020204" pitchFamily="34" charset="0"/>
              </a:rPr>
            </a:br>
            <a:r>
              <a:rPr lang="en-US" sz="2200" dirty="0">
                <a:solidFill>
                  <a:schemeClr val="accent1"/>
                </a:solidFill>
                <a:latin typeface="Corbel" panose="020B0503020204020204" pitchFamily="34" charset="0"/>
              </a:rPr>
              <a:t>are influenced by constant changes</a:t>
            </a:r>
          </a:p>
          <a:p>
            <a:pPr>
              <a:spcBef>
                <a:spcPts val="600"/>
              </a:spcBef>
            </a:pPr>
            <a:endParaRPr lang="en-US" sz="2200" dirty="0">
              <a:solidFill>
                <a:schemeClr val="accent1"/>
              </a:solidFill>
              <a:latin typeface="Corbel" panose="020B0503020204020204" pitchFamily="34" charset="0"/>
            </a:endParaRPr>
          </a:p>
          <a:p>
            <a:pPr>
              <a:spcBef>
                <a:spcPts val="600"/>
              </a:spcBef>
            </a:pPr>
            <a:r>
              <a:rPr lang="en-US" sz="2200" dirty="0">
                <a:solidFill>
                  <a:schemeClr val="accent1"/>
                </a:solidFill>
                <a:latin typeface="Corbel" panose="020B0503020204020204" pitchFamily="34" charset="0"/>
              </a:rPr>
              <a:t>Riverbed surveying to guarantee</a:t>
            </a:r>
            <a:br>
              <a:rPr lang="en-US" sz="2200" dirty="0">
                <a:solidFill>
                  <a:schemeClr val="accent1"/>
                </a:solidFill>
                <a:latin typeface="Corbel" panose="020B0503020204020204" pitchFamily="34" charset="0"/>
              </a:rPr>
            </a:br>
            <a:r>
              <a:rPr lang="en-US" sz="2200" dirty="0">
                <a:solidFill>
                  <a:schemeClr val="accent1"/>
                </a:solidFill>
                <a:latin typeface="Corbel" panose="020B0503020204020204" pitchFamily="34" charset="0"/>
              </a:rPr>
              <a:t>minimum fairway parameters</a:t>
            </a:r>
          </a:p>
          <a:p>
            <a:pPr>
              <a:spcBef>
                <a:spcPts val="600"/>
              </a:spcBef>
            </a:pPr>
            <a:endParaRPr lang="en-US" sz="2200" dirty="0">
              <a:solidFill>
                <a:schemeClr val="accent1"/>
              </a:solidFill>
              <a:latin typeface="Corbel" panose="020B0503020204020204" pitchFamily="34" charset="0"/>
            </a:endParaRPr>
          </a:p>
          <a:p>
            <a:pPr>
              <a:spcBef>
                <a:spcPts val="600"/>
              </a:spcBef>
            </a:pPr>
            <a:r>
              <a:rPr lang="en-US" sz="2200" dirty="0">
                <a:solidFill>
                  <a:schemeClr val="accent1"/>
                </a:solidFill>
                <a:latin typeface="Corbel" panose="020B0503020204020204" pitchFamily="34" charset="0"/>
              </a:rPr>
              <a:t>Dredging works required</a:t>
            </a:r>
          </a:p>
          <a:p>
            <a:pPr>
              <a:spcBef>
                <a:spcPts val="600"/>
              </a:spcBef>
            </a:pPr>
            <a:endParaRPr lang="en-US" sz="2200" dirty="0">
              <a:solidFill>
                <a:schemeClr val="accent1"/>
              </a:solidFill>
              <a:latin typeface="Corbel" panose="020B0503020204020204" pitchFamily="34" charset="0"/>
              <a:sym typeface="Wingdings" panose="05000000000000000000" pitchFamily="2" charset="2"/>
            </a:endParaRPr>
          </a:p>
          <a:p>
            <a:pPr>
              <a:spcBef>
                <a:spcPts val="600"/>
              </a:spcBef>
            </a:pPr>
            <a:r>
              <a:rPr lang="en-US" sz="2200" dirty="0">
                <a:solidFill>
                  <a:schemeClr val="accent1"/>
                </a:solidFill>
                <a:latin typeface="Corbel" panose="020B0503020204020204" pitchFamily="34" charset="0"/>
                <a:sym typeface="Wingdings" panose="05000000000000000000" pitchFamily="2" charset="2"/>
              </a:rPr>
              <a:t>Establishing a „fairway maintenance cycle“</a:t>
            </a:r>
          </a:p>
          <a:p>
            <a:pPr marL="274320" lvl="1" indent="0">
              <a:buNone/>
            </a:pPr>
            <a:endParaRPr lang="en-US" sz="1800" dirty="0">
              <a:latin typeface="Corbel" panose="020B0503020204020204" pitchFamily="34" charset="0"/>
              <a:sym typeface="Wingdings" panose="05000000000000000000" pitchFamily="2" charset="2"/>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11</a:t>
            </a:fld>
            <a:endParaRPr lang="de-AT" dirty="0">
              <a:solidFill>
                <a:prstClr val="white"/>
              </a:solidFill>
            </a:endParaRPr>
          </a:p>
        </p:txBody>
      </p:sp>
      <p:pic>
        <p:nvPicPr>
          <p:cNvPr id="4098" name="Picture 2"/>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7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137731" y="2204864"/>
            <a:ext cx="4006269" cy="376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5"/>
          <p:cNvSpPr txBox="1"/>
          <p:nvPr/>
        </p:nvSpPr>
        <p:spPr>
          <a:xfrm>
            <a:off x="6156176" y="6381908"/>
            <a:ext cx="3391050"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via </a:t>
            </a:r>
            <a:r>
              <a:rPr lang="de-DE" sz="800" dirty="0" err="1">
                <a:solidFill>
                  <a:schemeClr val="accent1"/>
                </a:solidFill>
              </a:rPr>
              <a:t>donau</a:t>
            </a:r>
            <a:r>
              <a:rPr lang="de-DE" sz="800" dirty="0">
                <a:solidFill>
                  <a:schemeClr val="accent1"/>
                </a:solidFill>
              </a:rPr>
              <a:t>, Inland Navigation Europe, </a:t>
            </a:r>
            <a:r>
              <a:rPr lang="de-DE" sz="800" dirty="0" err="1">
                <a:solidFill>
                  <a:schemeClr val="accent1"/>
                </a:solidFill>
              </a:rPr>
              <a:t>Danube</a:t>
            </a:r>
            <a:r>
              <a:rPr lang="de-DE" sz="800" dirty="0">
                <a:solidFill>
                  <a:schemeClr val="accent1"/>
                </a:solidFill>
              </a:rPr>
              <a:t> </a:t>
            </a:r>
            <a:r>
              <a:rPr lang="de-DE" sz="800" dirty="0" err="1">
                <a:solidFill>
                  <a:schemeClr val="accent1"/>
                </a:solidFill>
              </a:rPr>
              <a:t>Commission</a:t>
            </a:r>
            <a:endParaRPr lang="en-US" sz="800" dirty="0">
              <a:solidFill>
                <a:schemeClr val="accent1"/>
              </a:solidFill>
            </a:endParaRPr>
          </a:p>
        </p:txBody>
      </p:sp>
    </p:spTree>
    <p:extLst>
      <p:ext uri="{BB962C8B-B14F-4D97-AF65-F5344CB8AC3E}">
        <p14:creationId xmlns:p14="http://schemas.microsoft.com/office/powerpoint/2010/main" val="219200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122912" cy="990600"/>
          </a:xfrm>
        </p:spPr>
        <p:txBody>
          <a:bodyPr>
            <a:normAutofit/>
          </a:bodyPr>
          <a:lstStyle/>
          <a:p>
            <a:r>
              <a:rPr lang="en-US" dirty="0">
                <a:solidFill>
                  <a:schemeClr val="accent1"/>
                </a:solidFill>
                <a:latin typeface="Corbel" panose="020B0503020204020204" pitchFamily="34" charset="0"/>
              </a:rPr>
              <a:t>Ports</a:t>
            </a:r>
            <a:br>
              <a:rPr lang="en-US" sz="3200"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Competitive Factors of Inland Navigation</a:t>
            </a:r>
            <a:endParaRPr lang="en-US" sz="3200" b="0" dirty="0">
              <a:solidFill>
                <a:schemeClr val="accent1"/>
              </a:solidFill>
              <a:latin typeface="Corbel" panose="020B0503020204020204" pitchFamily="34" charset="0"/>
            </a:endParaRPr>
          </a:p>
        </p:txBody>
      </p:sp>
      <p:sp>
        <p:nvSpPr>
          <p:cNvPr id="3" name="Content Placeholder 2"/>
          <p:cNvSpPr>
            <a:spLocks noGrp="1"/>
          </p:cNvSpPr>
          <p:nvPr>
            <p:ph sz="half" idx="1"/>
          </p:nvPr>
        </p:nvSpPr>
        <p:spPr>
          <a:xfrm>
            <a:off x="467544" y="1772815"/>
            <a:ext cx="4248472" cy="4841867"/>
          </a:xfrm>
        </p:spPr>
        <p:txBody>
          <a:bodyPr>
            <a:normAutofit fontScale="70000" lnSpcReduction="20000"/>
          </a:bodyPr>
          <a:lstStyle/>
          <a:p>
            <a:pPr marL="0" lvl="1" indent="0">
              <a:buNone/>
            </a:pPr>
            <a:r>
              <a:rPr lang="en-US" sz="3400" dirty="0">
                <a:solidFill>
                  <a:schemeClr val="accent1"/>
                </a:solidFill>
                <a:latin typeface="Corbel" panose="020B0503020204020204" pitchFamily="34" charset="0"/>
              </a:rPr>
              <a:t>Traffic hubs between transport modes </a:t>
            </a:r>
          </a:p>
          <a:p>
            <a:pPr marL="342900" lvl="1" indent="-342900">
              <a:buFont typeface="Wingdings"/>
              <a:buChar char="à"/>
            </a:pPr>
            <a:r>
              <a:rPr lang="en-US" sz="3400" dirty="0">
                <a:solidFill>
                  <a:schemeClr val="accent1"/>
                </a:solidFill>
                <a:latin typeface="Corbel" panose="020B0503020204020204" pitchFamily="34" charset="0"/>
                <a:sym typeface="Wingdings" panose="05000000000000000000" pitchFamily="2" charset="2"/>
              </a:rPr>
              <a:t>multimodal logistic hubs</a:t>
            </a:r>
            <a:endParaRPr lang="en-US" sz="3400" dirty="0">
              <a:solidFill>
                <a:schemeClr val="accent1"/>
              </a:solidFill>
              <a:latin typeface="Corbel" panose="020B0503020204020204" pitchFamily="34" charset="0"/>
            </a:endParaRPr>
          </a:p>
          <a:p>
            <a:pPr marL="0" indent="0">
              <a:buNone/>
            </a:pPr>
            <a:r>
              <a:rPr lang="en-US" sz="3400" b="1" dirty="0">
                <a:solidFill>
                  <a:schemeClr val="accent1"/>
                </a:solidFill>
                <a:latin typeface="Corbel" panose="020B0503020204020204" pitchFamily="34" charset="0"/>
              </a:rPr>
              <a:t>Tasks</a:t>
            </a:r>
            <a:r>
              <a:rPr lang="en-US" sz="3400" dirty="0">
                <a:solidFill>
                  <a:schemeClr val="accent1"/>
                </a:solidFill>
                <a:latin typeface="Corbel" panose="020B0503020204020204" pitchFamily="34" charset="0"/>
              </a:rPr>
              <a:t>:</a:t>
            </a:r>
          </a:p>
          <a:p>
            <a:r>
              <a:rPr lang="en-US" sz="3400" dirty="0" err="1">
                <a:solidFill>
                  <a:schemeClr val="accent1"/>
                </a:solidFill>
                <a:latin typeface="Corbel" panose="020B0503020204020204" pitchFamily="34" charset="0"/>
              </a:rPr>
              <a:t>transhipment</a:t>
            </a:r>
            <a:r>
              <a:rPr lang="en-US" sz="3400" dirty="0">
                <a:solidFill>
                  <a:schemeClr val="accent1"/>
                </a:solidFill>
                <a:latin typeface="Corbel" panose="020B0503020204020204" pitchFamily="34" charset="0"/>
              </a:rPr>
              <a:t> </a:t>
            </a:r>
          </a:p>
          <a:p>
            <a:pPr lvl="1">
              <a:buFont typeface="Symbol" panose="05050102010706020507" pitchFamily="18" charset="2"/>
              <a:buChar char="-"/>
            </a:pPr>
            <a:r>
              <a:rPr lang="en-US" sz="2900" dirty="0">
                <a:solidFill>
                  <a:schemeClr val="accent1"/>
                </a:solidFill>
                <a:latin typeface="Corbel" panose="020B0503020204020204" pitchFamily="34" charset="0"/>
              </a:rPr>
              <a:t>unloading, warehousing and loading</a:t>
            </a:r>
          </a:p>
          <a:p>
            <a:r>
              <a:rPr lang="en-US" sz="3400" dirty="0">
                <a:solidFill>
                  <a:schemeClr val="accent1"/>
                </a:solidFill>
                <a:latin typeface="Corbel" panose="020B0503020204020204" pitchFamily="34" charset="0"/>
              </a:rPr>
              <a:t>storage </a:t>
            </a:r>
          </a:p>
          <a:p>
            <a:pPr lvl="1">
              <a:buFont typeface="Symbol" panose="05050102010706020507" pitchFamily="18" charset="2"/>
              <a:buChar char="-"/>
            </a:pPr>
            <a:r>
              <a:rPr lang="en-US" sz="2900" dirty="0">
                <a:solidFill>
                  <a:schemeClr val="accent1"/>
                </a:solidFill>
                <a:latin typeface="Corbel" panose="020B0503020204020204" pitchFamily="34" charset="0"/>
              </a:rPr>
              <a:t>different types of storage depending on type of cargo (open, covered and special warehouses)</a:t>
            </a:r>
          </a:p>
          <a:p>
            <a:r>
              <a:rPr lang="en-US" sz="3400" dirty="0">
                <a:solidFill>
                  <a:schemeClr val="accent1"/>
                </a:solidFill>
                <a:latin typeface="Corbel" panose="020B0503020204020204" pitchFamily="34" charset="0"/>
              </a:rPr>
              <a:t>value-added logistics service</a:t>
            </a:r>
          </a:p>
          <a:p>
            <a:pPr lvl="1">
              <a:buFont typeface="Symbol" panose="05050102010706020507" pitchFamily="18" charset="2"/>
              <a:buChar char="-"/>
            </a:pPr>
            <a:r>
              <a:rPr lang="en-US" sz="2900" dirty="0">
                <a:solidFill>
                  <a:schemeClr val="accent1"/>
                </a:solidFill>
                <a:latin typeface="Corbel" panose="020B0503020204020204" pitchFamily="34" charset="0"/>
              </a:rPr>
              <a:t>packing, container stuffing and stripping, sanitation, quality checks</a:t>
            </a:r>
          </a:p>
          <a:p>
            <a:pPr lvl="2"/>
            <a:endParaRPr lang="de-DE" sz="1900" dirty="0">
              <a:solidFill>
                <a:schemeClr val="accent1"/>
              </a:solidFill>
              <a:latin typeface="Corbel" panose="020B0503020204020204" pitchFamily="34" charset="0"/>
            </a:endParaRPr>
          </a:p>
          <a:p>
            <a:pPr lvl="2"/>
            <a:endParaRPr lang="de-DE" sz="1600" dirty="0">
              <a:solidFill>
                <a:schemeClr val="accent1"/>
              </a:solidFill>
              <a:latin typeface="Corbel" panose="020B0503020204020204" pitchFamily="34" charset="0"/>
            </a:endParaRPr>
          </a:p>
          <a:p>
            <a:pPr lvl="2"/>
            <a:endParaRPr lang="de-DE" sz="1600" dirty="0">
              <a:solidFill>
                <a:schemeClr val="accent1"/>
              </a:solidFill>
              <a:latin typeface="Corbel" panose="020B0503020204020204" pitchFamily="34" charset="0"/>
            </a:endParaRPr>
          </a:p>
          <a:p>
            <a:pPr lvl="2"/>
            <a:endParaRPr lang="de-DE" sz="1600" dirty="0">
              <a:solidFill>
                <a:schemeClr val="accent1"/>
              </a:solidFill>
              <a:latin typeface="Corbel" panose="020B0503020204020204" pitchFamily="34" charset="0"/>
            </a:endParaRPr>
          </a:p>
          <a:p>
            <a:pPr lvl="2"/>
            <a:endParaRPr lang="de-DE" sz="1600" dirty="0">
              <a:solidFill>
                <a:schemeClr val="accent1"/>
              </a:solidFill>
              <a:latin typeface="Corbel" panose="020B0503020204020204" pitchFamily="34" charset="0"/>
            </a:endParaRPr>
          </a:p>
          <a:p>
            <a:pPr lvl="2"/>
            <a:endParaRPr lang="de-DE" sz="1600" dirty="0">
              <a:solidFill>
                <a:schemeClr val="accent1"/>
              </a:solidFill>
              <a:latin typeface="Corbel" panose="020B0503020204020204" pitchFamily="34" charset="0"/>
            </a:endParaRPr>
          </a:p>
          <a:p>
            <a:pPr lvl="2"/>
            <a:endParaRPr lang="de-DE" sz="1600" dirty="0">
              <a:solidFill>
                <a:schemeClr val="accent1"/>
              </a:solidFill>
              <a:latin typeface="Corbel" panose="020B0503020204020204" pitchFamily="34" charset="0"/>
            </a:endParaRPr>
          </a:p>
          <a:p>
            <a:pPr lvl="2"/>
            <a:endParaRPr lang="de-DE" sz="1600" dirty="0">
              <a:solidFill>
                <a:schemeClr val="accent1"/>
              </a:solidFill>
              <a:latin typeface="Corbel" panose="020B0503020204020204" pitchFamily="34" charset="0"/>
            </a:endParaRPr>
          </a:p>
          <a:p>
            <a:pPr lvl="2"/>
            <a:endParaRPr lang="de-DE" sz="1600" dirty="0">
              <a:solidFill>
                <a:schemeClr val="accent1"/>
              </a:solidFill>
              <a:latin typeface="Corbel" panose="020B0503020204020204" pitchFamily="34" charset="0"/>
            </a:endParaRPr>
          </a:p>
          <a:p>
            <a:pPr lvl="2"/>
            <a:endParaRPr lang="en-US" sz="1600" dirty="0">
              <a:solidFill>
                <a:schemeClr val="accent1"/>
              </a:solidFill>
              <a:latin typeface="Corbel" panose="020B0503020204020204" pitchFamily="34" charset="0"/>
            </a:endParaRPr>
          </a:p>
          <a:p>
            <a:pPr lvl="2"/>
            <a:endParaRPr lang="en-US" sz="1200" dirty="0">
              <a:solidFill>
                <a:schemeClr val="accent1"/>
              </a:solidFill>
              <a:latin typeface="Corbel" panose="020B0503020204020204" pitchFamily="34" charset="0"/>
            </a:endParaRPr>
          </a:p>
          <a:p>
            <a:pPr marL="274320" lvl="1" indent="0">
              <a:buNone/>
            </a:pPr>
            <a:endParaRPr lang="en-US" sz="1800" dirty="0">
              <a:latin typeface="Corbel" panose="020B0503020204020204" pitchFamily="34" charset="0"/>
              <a:sym typeface="Wingdings" panose="05000000000000000000" pitchFamily="2" charset="2"/>
            </a:endParaRPr>
          </a:p>
        </p:txBody>
      </p:sp>
      <p:sp>
        <p:nvSpPr>
          <p:cNvPr id="6" name="Inhaltsplatzhalter 5"/>
          <p:cNvSpPr>
            <a:spLocks noGrp="1"/>
          </p:cNvSpPr>
          <p:nvPr>
            <p:ph sz="half" idx="2"/>
          </p:nvPr>
        </p:nvSpPr>
        <p:spPr>
          <a:xfrm>
            <a:off x="4716016" y="4243556"/>
            <a:ext cx="4038600" cy="2376264"/>
          </a:xfrm>
        </p:spPr>
        <p:txBody>
          <a:bodyPr>
            <a:normAutofit fontScale="70000" lnSpcReduction="20000"/>
          </a:bodyPr>
          <a:lstStyle/>
          <a:p>
            <a:pPr marL="0" indent="0">
              <a:spcBef>
                <a:spcPts val="600"/>
              </a:spcBef>
              <a:buNone/>
            </a:pPr>
            <a:r>
              <a:rPr lang="en-US" sz="3400" b="1" dirty="0">
                <a:solidFill>
                  <a:schemeClr val="accent1"/>
                </a:solidFill>
                <a:latin typeface="Corbel" panose="020B0503020204020204" pitchFamily="34" charset="0"/>
              </a:rPr>
              <a:t>Development trends</a:t>
            </a:r>
          </a:p>
          <a:p>
            <a:pPr lvl="1">
              <a:spcBef>
                <a:spcPts val="600"/>
              </a:spcBef>
            </a:pPr>
            <a:r>
              <a:rPr lang="en-US" sz="2800" dirty="0">
                <a:solidFill>
                  <a:schemeClr val="accent1"/>
                </a:solidFill>
                <a:latin typeface="Corbel" panose="020B0503020204020204" pitchFamily="34" charset="0"/>
              </a:rPr>
              <a:t>specialization of ports to specific transport sectors and types of cargo </a:t>
            </a:r>
            <a:r>
              <a:rPr lang="en-US" sz="2800" dirty="0">
                <a:solidFill>
                  <a:schemeClr val="accent1"/>
                </a:solidFill>
                <a:latin typeface="Corbel" panose="020B0503020204020204" pitchFamily="34" charset="0"/>
                <a:sym typeface="Wingdings" panose="05000000000000000000" pitchFamily="2" charset="2"/>
              </a:rPr>
              <a:t> competitive advantages</a:t>
            </a:r>
          </a:p>
          <a:p>
            <a:pPr lvl="1">
              <a:spcBef>
                <a:spcPts val="600"/>
              </a:spcBef>
            </a:pPr>
            <a:r>
              <a:rPr lang="en-US" sz="2800" dirty="0">
                <a:solidFill>
                  <a:schemeClr val="accent1"/>
                </a:solidFill>
                <a:latin typeface="Corbel" panose="020B0503020204020204" pitchFamily="34" charset="0"/>
                <a:sym typeface="Wingdings" panose="05000000000000000000" pitchFamily="2" charset="2"/>
              </a:rPr>
              <a:t>green ports – increasing importance of sustainability</a:t>
            </a:r>
            <a:endParaRPr lang="en-US" sz="28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1844824"/>
            <a:ext cx="3800818" cy="234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5"/>
          <p:cNvSpPr txBox="1"/>
          <p:nvPr/>
        </p:nvSpPr>
        <p:spPr>
          <a:xfrm>
            <a:off x="8075010" y="6426930"/>
            <a:ext cx="1176251"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via </a:t>
            </a:r>
            <a:r>
              <a:rPr lang="de-DE" sz="800" dirty="0" err="1">
                <a:solidFill>
                  <a:schemeClr val="accent1"/>
                </a:solidFill>
              </a:rPr>
              <a:t>donau</a:t>
            </a:r>
            <a:endParaRPr lang="en-US" sz="800" dirty="0">
              <a:solidFill>
                <a:schemeClr val="accent1"/>
              </a:solidFill>
            </a:endParaRPr>
          </a:p>
        </p:txBody>
      </p:sp>
    </p:spTree>
    <p:extLst>
      <p:ext uri="{BB962C8B-B14F-4D97-AF65-F5344CB8AC3E}">
        <p14:creationId xmlns:p14="http://schemas.microsoft.com/office/powerpoint/2010/main" val="2994301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266928" cy="990600"/>
          </a:xfrm>
        </p:spPr>
        <p:txBody>
          <a:bodyPr>
            <a:normAutofit/>
          </a:bodyPr>
          <a:lstStyle/>
          <a:p>
            <a:r>
              <a:rPr lang="en-US" dirty="0">
                <a:solidFill>
                  <a:schemeClr val="accent1"/>
                </a:solidFill>
                <a:latin typeface="Corbel" panose="020B0503020204020204" pitchFamily="34" charset="0"/>
              </a:rPr>
              <a:t>Weather</a:t>
            </a:r>
            <a:br>
              <a:rPr lang="en-US" sz="4400"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Competitive Factors of Inland Navigation</a:t>
            </a:r>
          </a:p>
        </p:txBody>
      </p:sp>
      <p:sp>
        <p:nvSpPr>
          <p:cNvPr id="11" name="Textplatzhalter 10"/>
          <p:cNvSpPr>
            <a:spLocks noGrp="1"/>
          </p:cNvSpPr>
          <p:nvPr>
            <p:ph type="body" idx="1"/>
          </p:nvPr>
        </p:nvSpPr>
        <p:spPr/>
        <p:txBody>
          <a:bodyPr/>
          <a:lstStyle/>
          <a:p>
            <a:r>
              <a:rPr lang="de-DE" b="1" dirty="0">
                <a:solidFill>
                  <a:schemeClr val="accent1"/>
                </a:solidFill>
                <a:latin typeface="Corbel" panose="020B0503020204020204" pitchFamily="34" charset="0"/>
              </a:rPr>
              <a:t>High </a:t>
            </a:r>
            <a:r>
              <a:rPr lang="en-US" b="1" dirty="0">
                <a:solidFill>
                  <a:schemeClr val="accent1"/>
                </a:solidFill>
                <a:latin typeface="Corbel" panose="020B0503020204020204" pitchFamily="34" charset="0"/>
              </a:rPr>
              <a:t>Water</a:t>
            </a:r>
          </a:p>
        </p:txBody>
      </p:sp>
      <p:sp>
        <p:nvSpPr>
          <p:cNvPr id="3" name="Content Placeholder 2"/>
          <p:cNvSpPr>
            <a:spLocks noGrp="1"/>
          </p:cNvSpPr>
          <p:nvPr>
            <p:ph sz="half" idx="2"/>
          </p:nvPr>
        </p:nvSpPr>
        <p:spPr>
          <a:xfrm>
            <a:off x="457200" y="2438400"/>
            <a:ext cx="3931920" cy="4158952"/>
          </a:xfrm>
        </p:spPr>
        <p:txBody>
          <a:bodyPr>
            <a:noAutofit/>
          </a:bodyPr>
          <a:lstStyle/>
          <a:p>
            <a:r>
              <a:rPr lang="en-GB" sz="1800" dirty="0">
                <a:solidFill>
                  <a:schemeClr val="accent1"/>
                </a:solidFill>
                <a:latin typeface="Corbel" panose="020B0503020204020204" pitchFamily="34" charset="0"/>
              </a:rPr>
              <a:t>Caused by high precipitation, snow melt (winter floods)</a:t>
            </a:r>
          </a:p>
          <a:p>
            <a:r>
              <a:rPr lang="en-GB" sz="1800" u="sng" dirty="0">
                <a:solidFill>
                  <a:schemeClr val="accent1"/>
                </a:solidFill>
                <a:latin typeface="Corbel" panose="020B0503020204020204" pitchFamily="34" charset="0"/>
              </a:rPr>
              <a:t>Consequences</a:t>
            </a:r>
            <a:r>
              <a:rPr lang="en-GB" sz="1800" dirty="0">
                <a:solidFill>
                  <a:schemeClr val="accent1"/>
                </a:solidFill>
                <a:latin typeface="Corbel" panose="020B0503020204020204" pitchFamily="34" charset="0"/>
              </a:rPr>
              <a:t>: </a:t>
            </a:r>
          </a:p>
          <a:p>
            <a:pPr lvl="1">
              <a:buFont typeface="Symbol" panose="05050102010706020507" pitchFamily="18" charset="2"/>
              <a:buChar char="-"/>
            </a:pPr>
            <a:r>
              <a:rPr lang="en-GB" sz="1600" dirty="0">
                <a:solidFill>
                  <a:schemeClr val="accent1"/>
                </a:solidFill>
                <a:latin typeface="Corbel" panose="020B0503020204020204" pitchFamily="34" charset="0"/>
              </a:rPr>
              <a:t>suspension of navigation</a:t>
            </a:r>
          </a:p>
          <a:p>
            <a:pPr lvl="1">
              <a:buFont typeface="Symbol" panose="05050102010706020507" pitchFamily="18" charset="2"/>
              <a:buChar char="-"/>
            </a:pPr>
            <a:r>
              <a:rPr lang="en-GB" sz="1600" dirty="0">
                <a:solidFill>
                  <a:schemeClr val="accent1"/>
                </a:solidFill>
                <a:latin typeface="Corbel" panose="020B0503020204020204" pitchFamily="34" charset="0"/>
              </a:rPr>
              <a:t>delays</a:t>
            </a:r>
          </a:p>
          <a:p>
            <a:pPr lvl="1">
              <a:buFont typeface="Symbol" panose="05050102010706020507" pitchFamily="18" charset="2"/>
              <a:buChar char="-"/>
            </a:pPr>
            <a:r>
              <a:rPr lang="en-GB" sz="1600" dirty="0">
                <a:solidFill>
                  <a:schemeClr val="accent1"/>
                </a:solidFill>
                <a:latin typeface="Corbel" panose="020B0503020204020204" pitchFamily="34" charset="0"/>
              </a:rPr>
              <a:t>damage of infrastructure (e.g. vessels, ports, locks)</a:t>
            </a:r>
          </a:p>
          <a:p>
            <a:pPr lvl="1">
              <a:buFont typeface="Symbol" panose="05050102010706020507" pitchFamily="18" charset="2"/>
              <a:buChar char="-"/>
            </a:pPr>
            <a:r>
              <a:rPr lang="en-GB" sz="1600" dirty="0">
                <a:solidFill>
                  <a:schemeClr val="accent1"/>
                </a:solidFill>
                <a:latin typeface="Corbel" panose="020B0503020204020204" pitchFamily="34" charset="0"/>
              </a:rPr>
              <a:t>modification of inland waterways and bank morphology</a:t>
            </a:r>
          </a:p>
          <a:p>
            <a:pPr lvl="1">
              <a:buFont typeface="Symbol" panose="05050102010706020507" pitchFamily="18" charset="2"/>
              <a:buChar char="-"/>
            </a:pPr>
            <a:r>
              <a:rPr lang="en-GB" sz="1600" dirty="0">
                <a:solidFill>
                  <a:schemeClr val="accent1"/>
                </a:solidFill>
                <a:latin typeface="Corbel" panose="020B0503020204020204" pitchFamily="34" charset="0"/>
              </a:rPr>
              <a:t>flooding of areas</a:t>
            </a:r>
          </a:p>
          <a:p>
            <a:r>
              <a:rPr lang="en-GB" sz="1800" dirty="0">
                <a:solidFill>
                  <a:schemeClr val="accent1"/>
                </a:solidFill>
                <a:latin typeface="Corbel" panose="020B0503020204020204" pitchFamily="34" charset="0"/>
              </a:rPr>
              <a:t>Main impact on waterway infrastructure </a:t>
            </a:r>
          </a:p>
          <a:p>
            <a:r>
              <a:rPr lang="en-GB" sz="1800" dirty="0">
                <a:solidFill>
                  <a:schemeClr val="accent1"/>
                </a:solidFill>
                <a:latin typeface="Corbel" panose="020B0503020204020204" pitchFamily="34" charset="0"/>
              </a:rPr>
              <a:t>May last for a few</a:t>
            </a:r>
            <a:br>
              <a:rPr lang="en-GB" sz="1800" dirty="0">
                <a:solidFill>
                  <a:schemeClr val="accent1"/>
                </a:solidFill>
                <a:latin typeface="Corbel" panose="020B0503020204020204" pitchFamily="34" charset="0"/>
              </a:rPr>
            </a:br>
            <a:r>
              <a:rPr lang="en-GB" sz="1800" dirty="0">
                <a:solidFill>
                  <a:schemeClr val="accent1"/>
                </a:solidFill>
                <a:latin typeface="Corbel" panose="020B0503020204020204" pitchFamily="34" charset="0"/>
              </a:rPr>
              <a:t>days</a:t>
            </a:r>
          </a:p>
        </p:txBody>
      </p:sp>
      <p:sp>
        <p:nvSpPr>
          <p:cNvPr id="12" name="Textplatzhalter 11"/>
          <p:cNvSpPr>
            <a:spLocks noGrp="1"/>
          </p:cNvSpPr>
          <p:nvPr>
            <p:ph type="body" sz="quarter" idx="3"/>
          </p:nvPr>
        </p:nvSpPr>
        <p:spPr/>
        <p:txBody>
          <a:bodyPr/>
          <a:lstStyle/>
          <a:p>
            <a:r>
              <a:rPr lang="de-DE" b="1" dirty="0">
                <a:solidFill>
                  <a:schemeClr val="accent1"/>
                </a:solidFill>
                <a:latin typeface="Corbel" panose="020B0503020204020204" pitchFamily="34" charset="0"/>
              </a:rPr>
              <a:t>Low </a:t>
            </a:r>
            <a:r>
              <a:rPr lang="en-US" b="1" dirty="0">
                <a:solidFill>
                  <a:schemeClr val="accent1"/>
                </a:solidFill>
                <a:latin typeface="Corbel" panose="020B0503020204020204" pitchFamily="34" charset="0"/>
              </a:rPr>
              <a:t>Water</a:t>
            </a:r>
          </a:p>
        </p:txBody>
      </p:sp>
      <p:sp>
        <p:nvSpPr>
          <p:cNvPr id="13" name="Inhaltsplatzhalter 12"/>
          <p:cNvSpPr>
            <a:spLocks noGrp="1"/>
          </p:cNvSpPr>
          <p:nvPr>
            <p:ph sz="quarter" idx="4"/>
          </p:nvPr>
        </p:nvSpPr>
        <p:spPr/>
        <p:txBody>
          <a:bodyPr/>
          <a:lstStyle/>
          <a:p>
            <a:pPr lvl="1"/>
            <a:r>
              <a:rPr lang="en-US" sz="1800" dirty="0">
                <a:solidFill>
                  <a:schemeClr val="accent1"/>
                </a:solidFill>
                <a:latin typeface="Corbel" panose="020B0503020204020204" pitchFamily="34" charset="0"/>
              </a:rPr>
              <a:t>Caused by low precipitation, high temperatures</a:t>
            </a:r>
          </a:p>
          <a:p>
            <a:pPr lvl="1"/>
            <a:r>
              <a:rPr lang="en-US" sz="1800" u="sng" dirty="0">
                <a:solidFill>
                  <a:schemeClr val="accent1"/>
                </a:solidFill>
                <a:latin typeface="Corbel" panose="020B0503020204020204" pitchFamily="34" charset="0"/>
              </a:rPr>
              <a:t>Consequences:</a:t>
            </a:r>
          </a:p>
          <a:p>
            <a:pPr lvl="2">
              <a:buFont typeface="Symbol" panose="05050102010706020507" pitchFamily="18" charset="2"/>
              <a:buChar char="-"/>
            </a:pPr>
            <a:r>
              <a:rPr lang="en-US" sz="1600" dirty="0">
                <a:solidFill>
                  <a:schemeClr val="accent1"/>
                </a:solidFill>
                <a:latin typeface="Corbel" panose="020B0503020204020204" pitchFamily="34" charset="0"/>
              </a:rPr>
              <a:t>cargo-carrying capacity</a:t>
            </a:r>
          </a:p>
          <a:p>
            <a:pPr lvl="2">
              <a:buFont typeface="Symbol" panose="05050102010706020507" pitchFamily="18" charset="2"/>
              <a:buChar char="-"/>
            </a:pPr>
            <a:r>
              <a:rPr lang="en-US" sz="1600" dirty="0">
                <a:solidFill>
                  <a:schemeClr val="accent1"/>
                </a:solidFill>
                <a:latin typeface="Corbel" panose="020B0503020204020204" pitchFamily="34" charset="0"/>
              </a:rPr>
              <a:t>duration of transport</a:t>
            </a:r>
          </a:p>
          <a:p>
            <a:pPr lvl="2">
              <a:buFont typeface="Symbol" panose="05050102010706020507" pitchFamily="18" charset="2"/>
              <a:buChar char="-"/>
            </a:pPr>
            <a:r>
              <a:rPr lang="en-US" sz="1600" dirty="0">
                <a:solidFill>
                  <a:schemeClr val="accent1"/>
                </a:solidFill>
                <a:latin typeface="Corbel" panose="020B0503020204020204" pitchFamily="34" charset="0"/>
              </a:rPr>
              <a:t>fuel consumption of vessel</a:t>
            </a:r>
          </a:p>
          <a:p>
            <a:pPr lvl="1"/>
            <a:r>
              <a:rPr lang="en-US" sz="1800" dirty="0">
                <a:solidFill>
                  <a:schemeClr val="accent1"/>
                </a:solidFill>
                <a:latin typeface="Corbel" panose="020B0503020204020204" pitchFamily="34" charset="0"/>
              </a:rPr>
              <a:t>May account for a longer period</a:t>
            </a:r>
            <a:endParaRPr lang="en-US" sz="1800" dirty="0">
              <a:solidFill>
                <a:schemeClr val="accent1"/>
              </a:solidFill>
              <a:latin typeface="Corbel" panose="020B0503020204020204" pitchFamily="34" charset="0"/>
              <a:sym typeface="Wingdings" panose="05000000000000000000" pitchFamily="2" charset="2"/>
            </a:endParaRPr>
          </a:p>
          <a:p>
            <a:endParaRPr lang="en-US" dirty="0">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grpSp>
        <p:nvGrpSpPr>
          <p:cNvPr id="7" name="Gruppieren 6"/>
          <p:cNvGrpSpPr/>
          <p:nvPr/>
        </p:nvGrpSpPr>
        <p:grpSpPr>
          <a:xfrm>
            <a:off x="2887077" y="5889466"/>
            <a:ext cx="3369846" cy="707886"/>
            <a:chOff x="2930346" y="5889466"/>
            <a:chExt cx="3369846" cy="707886"/>
          </a:xfrm>
        </p:grpSpPr>
        <p:sp>
          <p:nvSpPr>
            <p:cNvPr id="15" name="Textfeld 14"/>
            <p:cNvSpPr txBox="1"/>
            <p:nvPr/>
          </p:nvSpPr>
          <p:spPr>
            <a:xfrm>
              <a:off x="2930346" y="5889466"/>
              <a:ext cx="3369846" cy="707886"/>
            </a:xfrm>
            <a:prstGeom prst="rect">
              <a:avLst/>
            </a:prstGeom>
            <a:solidFill>
              <a:schemeClr val="bg1"/>
            </a:solidFill>
            <a:ln>
              <a:solidFill>
                <a:schemeClr val="accent1"/>
              </a:solidFill>
            </a:ln>
          </p:spPr>
          <p:txBody>
            <a:bodyPr wrap="square" rtlCol="0" anchor="ctr">
              <a:spAutoFit/>
            </a:bodyPr>
            <a:lstStyle/>
            <a:p>
              <a:pPr lvl="1" algn="r"/>
              <a:r>
                <a:rPr lang="en-US" sz="2000" b="1" dirty="0">
                  <a:solidFill>
                    <a:schemeClr val="accent1"/>
                  </a:solidFill>
                  <a:latin typeface="Corbel" panose="020B0503020204020204" pitchFamily="34" charset="0"/>
                </a:rPr>
                <a:t>High influence on inland waterway transport!</a:t>
              </a:r>
              <a:r>
                <a:rPr lang="en-US" sz="1600" dirty="0">
                  <a:solidFill>
                    <a:schemeClr val="accent1"/>
                  </a:solidFill>
                  <a:latin typeface="Corbel" panose="020B0503020204020204" pitchFamily="34" charset="0"/>
                </a:rPr>
                <a:t> </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093" y="6004955"/>
              <a:ext cx="412022" cy="4769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5"/>
          <p:cNvSpPr txBox="1"/>
          <p:nvPr/>
        </p:nvSpPr>
        <p:spPr>
          <a:xfrm>
            <a:off x="7812360" y="6404204"/>
            <a:ext cx="1547664"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Juha Schweighofer</a:t>
            </a:r>
            <a:endParaRPr lang="en-US" sz="800" dirty="0">
              <a:solidFill>
                <a:schemeClr val="accent1"/>
              </a:solidFill>
            </a:endParaRPr>
          </a:p>
        </p:txBody>
      </p:sp>
    </p:spTree>
    <p:extLst>
      <p:ext uri="{BB962C8B-B14F-4D97-AF65-F5344CB8AC3E}">
        <p14:creationId xmlns:p14="http://schemas.microsoft.com/office/powerpoint/2010/main" val="170753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395536" y="6597352"/>
            <a:ext cx="2895600" cy="329184"/>
          </a:xfrm>
          <a:prstGeom prst="rect">
            <a:avLst/>
          </a:prstGeom>
        </p:spPr>
        <p:txBody>
          <a:bodyPr/>
          <a:lstStyle/>
          <a:p>
            <a:fld id="{D8D63490-572E-4270-9A61-B024C1652482}" type="datetime6">
              <a:rPr lang="en-GB" smtClean="0">
                <a:solidFill>
                  <a:schemeClr val="accent1"/>
                </a:solidFill>
              </a:rPr>
              <a:t>September 22</a:t>
            </a:fld>
            <a:endParaRPr lang="de-AT"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schemeClr val="accent1"/>
                </a:solidFill>
              </a:rPr>
              <a:pPr/>
              <a:t>14</a:t>
            </a:fld>
            <a:endParaRPr lang="de-AT" dirty="0">
              <a:solidFill>
                <a:schemeClr val="accent1"/>
              </a:solidFill>
            </a:endParaRPr>
          </a:p>
        </p:txBody>
      </p:sp>
      <p:sp>
        <p:nvSpPr>
          <p:cNvPr id="14" name="Textplatzhalter 10"/>
          <p:cNvSpPr txBox="1">
            <a:spLocks/>
          </p:cNvSpPr>
          <p:nvPr/>
        </p:nvSpPr>
        <p:spPr>
          <a:xfrm>
            <a:off x="449412" y="1661716"/>
            <a:ext cx="2448272" cy="639762"/>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b="1" dirty="0">
                <a:solidFill>
                  <a:schemeClr val="accent1"/>
                </a:solidFill>
                <a:latin typeface="Corbel" panose="020B0503020204020204" pitchFamily="34" charset="0"/>
              </a:rPr>
              <a:t>Ice</a:t>
            </a:r>
          </a:p>
        </p:txBody>
      </p:sp>
      <p:sp>
        <p:nvSpPr>
          <p:cNvPr id="15" name="Textplatzhalter 10"/>
          <p:cNvSpPr txBox="1">
            <a:spLocks/>
          </p:cNvSpPr>
          <p:nvPr/>
        </p:nvSpPr>
        <p:spPr>
          <a:xfrm>
            <a:off x="6300192" y="1661716"/>
            <a:ext cx="2384723" cy="639762"/>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a:bodyPr>
          <a:lstStyle>
            <a:defPPr>
              <a:defRPr lang="de-DE"/>
            </a:defPPr>
            <a:lvl1pPr indent="0" algn="ctr">
              <a:spcBef>
                <a:spcPct val="20000"/>
              </a:spcBef>
              <a:buClr>
                <a:schemeClr val="accent1"/>
              </a:buClr>
              <a:buSzPct val="85000"/>
              <a:buFont typeface="Arial" pitchFamily="34" charset="0"/>
              <a:buNone/>
              <a:defRPr sz="2400" b="1">
                <a:solidFill>
                  <a:schemeClr val="tx2"/>
                </a:solidFill>
              </a:defRPr>
            </a:lvl1pPr>
            <a:lvl2pPr indent="-182880">
              <a:spcBef>
                <a:spcPct val="20000"/>
              </a:spcBef>
              <a:buClr>
                <a:schemeClr val="accent1"/>
              </a:buClr>
              <a:buSzPct val="85000"/>
              <a:buFont typeface="Arial" pitchFamily="34" charset="0"/>
              <a:buChar char="•"/>
              <a:defRPr sz="2000">
                <a:solidFill>
                  <a:schemeClr val="tx2"/>
                </a:solidFill>
              </a:defRPr>
            </a:lvl2pPr>
            <a:lvl3pPr marL="731520" indent="-182880">
              <a:spcBef>
                <a:spcPct val="20000"/>
              </a:spcBef>
              <a:buClr>
                <a:schemeClr val="accent1"/>
              </a:buClr>
              <a:buSzPct val="90000"/>
              <a:buFont typeface="Arial" pitchFamily="34" charset="0"/>
              <a:buChar char="•"/>
              <a:defRPr>
                <a:solidFill>
                  <a:schemeClr val="tx2"/>
                </a:solidFill>
              </a:defRPr>
            </a:lvl3pPr>
            <a:lvl4pPr marL="1005840" indent="-182880">
              <a:spcBef>
                <a:spcPct val="20000"/>
              </a:spcBef>
              <a:buClr>
                <a:schemeClr val="accent1"/>
              </a:buClr>
              <a:buFont typeface="Arial" pitchFamily="34" charset="0"/>
              <a:buChar char="•"/>
              <a:defRPr sz="1600">
                <a:solidFill>
                  <a:schemeClr val="tx2"/>
                </a:solidFill>
              </a:defRPr>
            </a:lvl4pPr>
            <a:lvl5pPr marL="1188720" indent="-137160">
              <a:spcBef>
                <a:spcPct val="20000"/>
              </a:spcBef>
              <a:buClr>
                <a:schemeClr val="accent1"/>
              </a:buClr>
              <a:buSzPct val="100000"/>
              <a:buFont typeface="Arial" pitchFamily="34" charset="0"/>
              <a:buChar char="•"/>
              <a:defRPr sz="1400" baseline="0">
                <a:solidFill>
                  <a:schemeClr val="tx2"/>
                </a:solidFill>
              </a:defRPr>
            </a:lvl5pPr>
            <a:lvl6pPr marL="1371600" indent="-182880">
              <a:spcBef>
                <a:spcPct val="20000"/>
              </a:spcBef>
              <a:buClr>
                <a:schemeClr val="accent1"/>
              </a:buClr>
              <a:buFont typeface="Arial" pitchFamily="34" charset="0"/>
              <a:buChar char="•"/>
              <a:defRPr sz="1300"/>
            </a:lvl6pPr>
            <a:lvl7pPr marL="1554480" indent="-182880">
              <a:spcBef>
                <a:spcPct val="20000"/>
              </a:spcBef>
              <a:buClr>
                <a:schemeClr val="accent1"/>
              </a:buClr>
              <a:buFont typeface="Arial" pitchFamily="34" charset="0"/>
              <a:buChar char="•"/>
              <a:defRPr sz="1300"/>
            </a:lvl7pPr>
            <a:lvl8pPr marL="1737360" indent="-182880">
              <a:spcBef>
                <a:spcPct val="20000"/>
              </a:spcBef>
              <a:buClr>
                <a:schemeClr val="accent1"/>
              </a:buClr>
              <a:buFont typeface="Arial" pitchFamily="34" charset="0"/>
              <a:buChar char="•"/>
              <a:defRPr sz="1300"/>
            </a:lvl8pPr>
            <a:lvl9pPr marL="1920240" indent="-182880">
              <a:spcBef>
                <a:spcPct val="20000"/>
              </a:spcBef>
              <a:buClr>
                <a:schemeClr val="accent1"/>
              </a:buClr>
              <a:buFont typeface="Arial" pitchFamily="34" charset="0"/>
              <a:buChar char="•"/>
              <a:defRPr sz="1300"/>
            </a:lvl9pPr>
          </a:lstStyle>
          <a:p>
            <a:r>
              <a:rPr lang="en-US" dirty="0">
                <a:solidFill>
                  <a:schemeClr val="accent1"/>
                </a:solidFill>
                <a:latin typeface="Corbel" panose="020B0503020204020204" pitchFamily="34" charset="0"/>
              </a:rPr>
              <a:t>Visibility</a:t>
            </a:r>
          </a:p>
        </p:txBody>
      </p:sp>
      <p:sp>
        <p:nvSpPr>
          <p:cNvPr id="16" name="Textplatzhalter 10"/>
          <p:cNvSpPr txBox="1">
            <a:spLocks/>
          </p:cNvSpPr>
          <p:nvPr/>
        </p:nvSpPr>
        <p:spPr>
          <a:xfrm>
            <a:off x="3347864" y="1659732"/>
            <a:ext cx="2384723" cy="639762"/>
          </a:xfrm>
          <a:prstGeom prst="rect">
            <a:avLst/>
          </a:prstGeom>
          <a:solidFill>
            <a:schemeClr val="accent1">
              <a:lumMod val="20000"/>
              <a:lumOff val="80000"/>
            </a:schemeClr>
          </a:solidFill>
          <a:ln>
            <a:solidFill>
              <a:schemeClr val="accent1"/>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de-DE" b="1" dirty="0">
                <a:solidFill>
                  <a:schemeClr val="accent1"/>
                </a:solidFill>
                <a:latin typeface="Corbel" panose="020B0503020204020204" pitchFamily="34" charset="0"/>
              </a:rPr>
              <a:t>Wind </a:t>
            </a:r>
            <a:endParaRPr lang="en-US" b="1" dirty="0">
              <a:solidFill>
                <a:schemeClr val="accent1"/>
              </a:solidFill>
              <a:latin typeface="Corbel" panose="020B0503020204020204" pitchFamily="34" charset="0"/>
            </a:endParaRPr>
          </a:p>
        </p:txBody>
      </p:sp>
      <p:sp>
        <p:nvSpPr>
          <p:cNvPr id="22" name="Title 1"/>
          <p:cNvSpPr txBox="1">
            <a:spLocks/>
          </p:cNvSpPr>
          <p:nvPr/>
        </p:nvSpPr>
        <p:spPr>
          <a:xfrm>
            <a:off x="449412" y="407323"/>
            <a:ext cx="5130700" cy="990600"/>
          </a:xfrm>
          <a:prstGeom prst="rect">
            <a:avLst/>
          </a:prstGeom>
        </p:spPr>
        <p:txBody>
          <a:bodyPr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en-US" dirty="0">
                <a:solidFill>
                  <a:schemeClr val="accent1"/>
                </a:solidFill>
                <a:latin typeface="Corbel" panose="020B0503020204020204" pitchFamily="34" charset="0"/>
              </a:rPr>
              <a:t>Weather</a:t>
            </a:r>
            <a:br>
              <a:rPr lang="en-US" sz="4400"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Competitive Factors of Inland Navigation</a:t>
            </a:r>
          </a:p>
        </p:txBody>
      </p:sp>
      <p:sp>
        <p:nvSpPr>
          <p:cNvPr id="23" name="Content Placeholder 2"/>
          <p:cNvSpPr txBox="1">
            <a:spLocks/>
          </p:cNvSpPr>
          <p:nvPr/>
        </p:nvSpPr>
        <p:spPr>
          <a:xfrm>
            <a:off x="457200" y="2438400"/>
            <a:ext cx="2440484" cy="3951288"/>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GB" sz="1800" dirty="0">
                <a:solidFill>
                  <a:schemeClr val="accent1"/>
                </a:solidFill>
                <a:latin typeface="Corbel" panose="020B0503020204020204" pitchFamily="34" charset="0"/>
              </a:rPr>
              <a:t>thick ice </a:t>
            </a:r>
          </a:p>
          <a:p>
            <a:pPr marL="0" indent="0">
              <a:buNone/>
            </a:pPr>
            <a:r>
              <a:rPr lang="en-GB" sz="1800" dirty="0">
                <a:solidFill>
                  <a:schemeClr val="accent1"/>
                </a:solidFill>
                <a:latin typeface="Corbel" panose="020B0503020204020204" pitchFamily="34" charset="0"/>
              </a:rPr>
              <a:t>mainly waterways with low flow velocities and canalized sections are affected</a:t>
            </a:r>
          </a:p>
          <a:p>
            <a:pPr marL="0" indent="0">
              <a:buNone/>
            </a:pPr>
            <a:r>
              <a:rPr lang="en-GB" sz="1800" u="sng" dirty="0">
                <a:solidFill>
                  <a:schemeClr val="accent1"/>
                </a:solidFill>
                <a:latin typeface="Corbel" panose="020B0503020204020204" pitchFamily="34" charset="0"/>
              </a:rPr>
              <a:t>Consequences</a:t>
            </a:r>
            <a:r>
              <a:rPr lang="en-GB" sz="1800" dirty="0">
                <a:solidFill>
                  <a:schemeClr val="accent1"/>
                </a:solidFill>
                <a:latin typeface="Corbel" panose="020B0503020204020204" pitchFamily="34" charset="0"/>
              </a:rPr>
              <a:t>: </a:t>
            </a:r>
          </a:p>
          <a:p>
            <a:r>
              <a:rPr lang="en-GB" sz="1800" dirty="0">
                <a:solidFill>
                  <a:schemeClr val="accent1"/>
                </a:solidFill>
                <a:latin typeface="Corbel" panose="020B0503020204020204" pitchFamily="34" charset="0"/>
                <a:sym typeface="Wingdings" panose="05000000000000000000" pitchFamily="2" charset="2"/>
              </a:rPr>
              <a:t>infrastructure can be damaged</a:t>
            </a:r>
            <a:endParaRPr lang="en-GB" sz="1800" dirty="0">
              <a:solidFill>
                <a:schemeClr val="accent1"/>
              </a:solidFill>
              <a:latin typeface="Corbel" panose="020B0503020204020204" pitchFamily="34" charset="0"/>
            </a:endParaRPr>
          </a:p>
          <a:p>
            <a:r>
              <a:rPr lang="en-GB" sz="1800" dirty="0">
                <a:solidFill>
                  <a:schemeClr val="accent1"/>
                </a:solidFill>
                <a:latin typeface="Corbel" panose="020B0503020204020204" pitchFamily="34" charset="0"/>
                <a:sym typeface="Wingdings" panose="05000000000000000000" pitchFamily="2" charset="2"/>
              </a:rPr>
              <a:t>locks cannot operate</a:t>
            </a:r>
          </a:p>
          <a:p>
            <a:r>
              <a:rPr lang="en-GB" sz="1800" dirty="0">
                <a:solidFill>
                  <a:schemeClr val="accent1"/>
                </a:solidFill>
                <a:latin typeface="Corbel" panose="020B0503020204020204" pitchFamily="34" charset="0"/>
              </a:rPr>
              <a:t>vessels cannot proceed </a:t>
            </a:r>
            <a:r>
              <a:rPr lang="en-GB" sz="1800" dirty="0">
                <a:solidFill>
                  <a:schemeClr val="accent1"/>
                </a:solidFill>
                <a:latin typeface="Corbel" panose="020B0503020204020204" pitchFamily="34" charset="0"/>
                <a:sym typeface="Wingdings" panose="05000000000000000000" pitchFamily="2" charset="2"/>
              </a:rPr>
              <a:t>(suspension for weeks possible)</a:t>
            </a:r>
          </a:p>
        </p:txBody>
      </p:sp>
      <p:sp>
        <p:nvSpPr>
          <p:cNvPr id="24" name="Content Placeholder 2"/>
          <p:cNvSpPr txBox="1">
            <a:spLocks/>
          </p:cNvSpPr>
          <p:nvPr/>
        </p:nvSpPr>
        <p:spPr>
          <a:xfrm>
            <a:off x="6300192" y="2438400"/>
            <a:ext cx="2440484" cy="3951288"/>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800" dirty="0">
                <a:solidFill>
                  <a:schemeClr val="accent1"/>
                </a:solidFill>
                <a:latin typeface="Corbel" panose="020B0503020204020204" pitchFamily="34" charset="0"/>
              </a:rPr>
              <a:t>caused by fog, rainfall, haze, snowfall or other</a:t>
            </a:r>
          </a:p>
          <a:p>
            <a:pPr marL="0" indent="0">
              <a:buNone/>
            </a:pPr>
            <a:r>
              <a:rPr lang="en-US" sz="1800" dirty="0">
                <a:solidFill>
                  <a:schemeClr val="accent1"/>
                </a:solidFill>
                <a:latin typeface="Corbel" panose="020B0503020204020204" pitchFamily="34" charset="0"/>
              </a:rPr>
              <a:t>Navigation by radar necessary</a:t>
            </a:r>
            <a:endParaRPr lang="en-US" sz="1450" u="sng" dirty="0">
              <a:solidFill>
                <a:schemeClr val="accent1"/>
              </a:solidFill>
              <a:latin typeface="Corbel" panose="020B0503020204020204" pitchFamily="34" charset="0"/>
            </a:endParaRPr>
          </a:p>
          <a:p>
            <a:pPr marL="0" indent="0">
              <a:buNone/>
            </a:pPr>
            <a:r>
              <a:rPr lang="en-US" sz="1800" u="sng" dirty="0">
                <a:solidFill>
                  <a:schemeClr val="accent1"/>
                </a:solidFill>
                <a:latin typeface="Corbel" panose="020B0503020204020204" pitchFamily="34" charset="0"/>
              </a:rPr>
              <a:t>Consequences</a:t>
            </a:r>
            <a:r>
              <a:rPr lang="en-US" sz="1800" dirty="0">
                <a:solidFill>
                  <a:schemeClr val="accent1"/>
                </a:solidFill>
                <a:latin typeface="Corbel" panose="020B0503020204020204" pitchFamily="34" charset="0"/>
              </a:rPr>
              <a:t>: </a:t>
            </a:r>
          </a:p>
          <a:p>
            <a:r>
              <a:rPr lang="en-US" sz="1800" dirty="0">
                <a:solidFill>
                  <a:schemeClr val="accent1"/>
                </a:solidFill>
                <a:latin typeface="Corbel" panose="020B0503020204020204" pitchFamily="34" charset="0"/>
              </a:rPr>
              <a:t>delays caused by interruption of transport and speed reduction </a:t>
            </a:r>
          </a:p>
          <a:p>
            <a:r>
              <a:rPr lang="en-US" sz="1800" dirty="0">
                <a:solidFill>
                  <a:schemeClr val="accent1"/>
                </a:solidFill>
                <a:latin typeface="Corbel" panose="020B0503020204020204" pitchFamily="34" charset="0"/>
              </a:rPr>
              <a:t>collisions with waterway infrastructure</a:t>
            </a:r>
          </a:p>
        </p:txBody>
      </p:sp>
      <p:sp>
        <p:nvSpPr>
          <p:cNvPr id="26" name="Content Placeholder 2"/>
          <p:cNvSpPr txBox="1">
            <a:spLocks/>
          </p:cNvSpPr>
          <p:nvPr/>
        </p:nvSpPr>
        <p:spPr>
          <a:xfrm>
            <a:off x="3291136" y="2438400"/>
            <a:ext cx="2649015" cy="3951288"/>
          </a:xfrm>
          <a:prstGeom prst="rect">
            <a:avLst/>
          </a:prstGeom>
        </p:spPr>
        <p:txBody>
          <a:bodyP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GB" sz="1800" dirty="0">
                <a:solidFill>
                  <a:schemeClr val="accent1"/>
                </a:solidFill>
                <a:latin typeface="Corbel" panose="020B0503020204020204" pitchFamily="34" charset="0"/>
              </a:rPr>
              <a:t>mainly locally</a:t>
            </a:r>
          </a:p>
          <a:p>
            <a:pPr marL="0" indent="0">
              <a:buNone/>
            </a:pPr>
            <a:r>
              <a:rPr lang="en-GB" sz="1800" dirty="0">
                <a:solidFill>
                  <a:schemeClr val="accent1"/>
                </a:solidFill>
                <a:latin typeface="Corbel" panose="020B0503020204020204" pitchFamily="34" charset="0"/>
              </a:rPr>
              <a:t>effect depending on vessel type and transported cargo</a:t>
            </a:r>
            <a:endParaRPr lang="en-GB" sz="1450" u="sng" dirty="0">
              <a:solidFill>
                <a:schemeClr val="accent1"/>
              </a:solidFill>
              <a:latin typeface="Corbel" panose="020B0503020204020204" pitchFamily="34" charset="0"/>
            </a:endParaRPr>
          </a:p>
          <a:p>
            <a:pPr marL="0" indent="0">
              <a:buNone/>
            </a:pPr>
            <a:r>
              <a:rPr lang="en-GB" sz="1800" u="sng" dirty="0">
                <a:solidFill>
                  <a:schemeClr val="accent1"/>
                </a:solidFill>
                <a:latin typeface="Corbel" panose="020B0503020204020204" pitchFamily="34" charset="0"/>
              </a:rPr>
              <a:t>Consequences</a:t>
            </a:r>
            <a:r>
              <a:rPr lang="en-GB" sz="1800" dirty="0">
                <a:solidFill>
                  <a:schemeClr val="accent1"/>
                </a:solidFill>
                <a:latin typeface="Corbel" panose="020B0503020204020204" pitchFamily="34" charset="0"/>
              </a:rPr>
              <a:t>: </a:t>
            </a:r>
          </a:p>
          <a:p>
            <a:r>
              <a:rPr lang="en-GB" sz="1800" dirty="0">
                <a:solidFill>
                  <a:schemeClr val="accent1"/>
                </a:solidFill>
                <a:latin typeface="Corbel" panose="020B0503020204020204" pitchFamily="34" charset="0"/>
                <a:sym typeface="Wingdings" panose="05000000000000000000" pitchFamily="2" charset="2"/>
              </a:rPr>
              <a:t>interruption of transport</a:t>
            </a:r>
          </a:p>
          <a:p>
            <a:r>
              <a:rPr lang="en-GB" sz="1800" dirty="0">
                <a:solidFill>
                  <a:schemeClr val="accent1"/>
                </a:solidFill>
                <a:latin typeface="Corbel" panose="020B0503020204020204" pitchFamily="34" charset="0"/>
                <a:sym typeface="Wingdings" panose="05000000000000000000" pitchFamily="2" charset="2"/>
              </a:rPr>
              <a:t>reduced manoeuvrability</a:t>
            </a:r>
          </a:p>
          <a:p>
            <a:r>
              <a:rPr lang="en-GB" sz="1800" dirty="0">
                <a:solidFill>
                  <a:schemeClr val="accent1"/>
                </a:solidFill>
                <a:latin typeface="Corbel" panose="020B0503020204020204" pitchFamily="34" charset="0"/>
                <a:sym typeface="Wingdings" panose="05000000000000000000" pitchFamily="2" charset="2"/>
              </a:rPr>
              <a:t>collisions with waterway infrastructure</a:t>
            </a:r>
            <a:endParaRPr lang="en-GB" sz="1800" dirty="0">
              <a:solidFill>
                <a:schemeClr val="accent1"/>
              </a:solidFill>
              <a:latin typeface="Corbel" panose="020B0503020204020204" pitchFamily="34" charset="0"/>
            </a:endParaRPr>
          </a:p>
        </p:txBody>
      </p:sp>
      <p:cxnSp>
        <p:nvCxnSpPr>
          <p:cNvPr id="30" name="Gerade Verbindung 29"/>
          <p:cNvCxnSpPr/>
          <p:nvPr/>
        </p:nvCxnSpPr>
        <p:spPr>
          <a:xfrm>
            <a:off x="3131840" y="1661716"/>
            <a:ext cx="0" cy="46476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a:off x="6012160" y="1661716"/>
            <a:ext cx="0" cy="464760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9" name="Gruppieren 18"/>
          <p:cNvGrpSpPr/>
          <p:nvPr/>
        </p:nvGrpSpPr>
        <p:grpSpPr>
          <a:xfrm>
            <a:off x="2772494" y="5887482"/>
            <a:ext cx="3686298" cy="707886"/>
            <a:chOff x="5136890" y="548679"/>
            <a:chExt cx="3686298" cy="707886"/>
          </a:xfrm>
          <a:solidFill>
            <a:schemeClr val="bg1"/>
          </a:solidFill>
        </p:grpSpPr>
        <p:sp>
          <p:nvSpPr>
            <p:cNvPr id="20" name="Textfeld 19"/>
            <p:cNvSpPr txBox="1"/>
            <p:nvPr/>
          </p:nvSpPr>
          <p:spPr>
            <a:xfrm>
              <a:off x="5136890" y="548679"/>
              <a:ext cx="3686298" cy="707886"/>
            </a:xfrm>
            <a:prstGeom prst="rect">
              <a:avLst/>
            </a:prstGeom>
            <a:grpFill/>
            <a:ln>
              <a:solidFill>
                <a:schemeClr val="accent1"/>
              </a:solidFill>
            </a:ln>
          </p:spPr>
          <p:txBody>
            <a:bodyPr wrap="square" rtlCol="0" anchor="ctr">
              <a:spAutoFit/>
            </a:bodyPr>
            <a:lstStyle/>
            <a:p>
              <a:pPr lvl="1" algn="r"/>
              <a:r>
                <a:rPr lang="en-US" sz="2000" b="1" dirty="0">
                  <a:solidFill>
                    <a:schemeClr val="accent1"/>
                  </a:solidFill>
                  <a:latin typeface="Corbel" panose="020B0503020204020204" pitchFamily="34" charset="0"/>
                </a:rPr>
                <a:t>Low influence on inland waterway transport!</a:t>
              </a:r>
              <a:r>
                <a:rPr lang="en-US" sz="1600" dirty="0">
                  <a:solidFill>
                    <a:schemeClr val="accent1"/>
                  </a:solidFill>
                  <a:latin typeface="Corbel" panose="020B0503020204020204" pitchFamily="34" charset="0"/>
                </a:rPr>
                <a:t> </a:t>
              </a: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987" y="664169"/>
              <a:ext cx="412022" cy="47690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5"/>
          <p:cNvSpPr txBox="1"/>
          <p:nvPr/>
        </p:nvSpPr>
        <p:spPr>
          <a:xfrm>
            <a:off x="7812360" y="6404204"/>
            <a:ext cx="1547664"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Juha Schweighofer</a:t>
            </a:r>
            <a:endParaRPr lang="en-US" sz="800" dirty="0">
              <a:solidFill>
                <a:schemeClr val="accent1"/>
              </a:solidFill>
            </a:endParaRPr>
          </a:p>
        </p:txBody>
      </p:sp>
    </p:spTree>
    <p:extLst>
      <p:ext uri="{BB962C8B-B14F-4D97-AF65-F5344CB8AC3E}">
        <p14:creationId xmlns:p14="http://schemas.microsoft.com/office/powerpoint/2010/main" val="183145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04664"/>
            <a:ext cx="6995120" cy="990600"/>
          </a:xfrm>
        </p:spPr>
        <p:txBody>
          <a:bodyPr>
            <a:normAutofit/>
          </a:bodyPr>
          <a:lstStyle/>
          <a:p>
            <a:r>
              <a:rPr lang="en-US" dirty="0">
                <a:solidFill>
                  <a:schemeClr val="accent1"/>
                </a:solidFill>
                <a:latin typeface="Corbel" panose="020B0503020204020204" pitchFamily="34" charset="0"/>
              </a:rPr>
              <a:t>Geographic Location and Political Importance</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Competitive Factors of Inland Navigation</a:t>
            </a:r>
          </a:p>
        </p:txBody>
      </p:sp>
      <p:sp>
        <p:nvSpPr>
          <p:cNvPr id="3" name="Content Placeholder 2"/>
          <p:cNvSpPr>
            <a:spLocks noGrp="1"/>
          </p:cNvSpPr>
          <p:nvPr>
            <p:ph idx="1"/>
          </p:nvPr>
        </p:nvSpPr>
        <p:spPr/>
        <p:txBody>
          <a:bodyPr>
            <a:normAutofit lnSpcReduction="10000"/>
          </a:bodyPr>
          <a:lstStyle/>
          <a:p>
            <a:r>
              <a:rPr lang="en-GB" dirty="0">
                <a:solidFill>
                  <a:schemeClr val="accent1"/>
                </a:solidFill>
                <a:latin typeface="Corbel" panose="020B0503020204020204" pitchFamily="34" charset="0"/>
              </a:rPr>
              <a:t>Navigable waterways: </a:t>
            </a:r>
          </a:p>
          <a:p>
            <a:pPr lvl="1">
              <a:buFont typeface="Symbol" panose="05050102010706020507" pitchFamily="18" charset="2"/>
              <a:buChar char="-"/>
            </a:pPr>
            <a:r>
              <a:rPr lang="en-GB" sz="1900" dirty="0">
                <a:solidFill>
                  <a:schemeClr val="accent1"/>
                </a:solidFill>
                <a:latin typeface="Corbel" panose="020B0503020204020204" pitchFamily="34" charset="0"/>
              </a:rPr>
              <a:t>Asia (China, Russia, Vietnam), North-America (USA) and South-America (Brazil) have most available waterways</a:t>
            </a:r>
          </a:p>
          <a:p>
            <a:pPr lvl="1">
              <a:buFont typeface="Symbol" panose="05050102010706020507" pitchFamily="18" charset="2"/>
              <a:buChar char="-"/>
            </a:pPr>
            <a:r>
              <a:rPr lang="en-GB" sz="1900" dirty="0">
                <a:solidFill>
                  <a:schemeClr val="accent1"/>
                </a:solidFill>
                <a:latin typeface="Corbel" panose="020B0503020204020204" pitchFamily="34" charset="0"/>
              </a:rPr>
              <a:t>France, Finland and Germany (Europe) have most available waterways</a:t>
            </a:r>
          </a:p>
          <a:p>
            <a:pPr lvl="1">
              <a:buFont typeface="Symbol" panose="05050102010706020507" pitchFamily="18" charset="2"/>
              <a:buChar char="-"/>
            </a:pPr>
            <a:r>
              <a:rPr lang="en-GB" sz="1900" dirty="0">
                <a:solidFill>
                  <a:schemeClr val="accent1"/>
                </a:solidFill>
                <a:latin typeface="Corbel" panose="020B0503020204020204" pitchFamily="34" charset="0"/>
              </a:rPr>
              <a:t>Greece, Liechtenstein and Luxembourg (Europe) have least available waterways</a:t>
            </a:r>
            <a:endParaRPr lang="en-GB" sz="1200" dirty="0">
              <a:solidFill>
                <a:schemeClr val="accent1"/>
              </a:solidFill>
              <a:latin typeface="Corbel" panose="020B0503020204020204" pitchFamily="34" charset="0"/>
            </a:endParaRPr>
          </a:p>
          <a:p>
            <a:r>
              <a:rPr lang="en-GB" dirty="0">
                <a:solidFill>
                  <a:schemeClr val="accent1"/>
                </a:solidFill>
                <a:latin typeface="Corbel" panose="020B0503020204020204" pitchFamily="34" charset="0"/>
              </a:rPr>
              <a:t>Political importance</a:t>
            </a:r>
          </a:p>
          <a:p>
            <a:pPr lvl="1">
              <a:buFont typeface="Symbol" panose="05050102010706020507" pitchFamily="18" charset="2"/>
              <a:buChar char="-"/>
            </a:pPr>
            <a:r>
              <a:rPr lang="en-GB" sz="1900" dirty="0">
                <a:solidFill>
                  <a:schemeClr val="accent1"/>
                </a:solidFill>
                <a:latin typeface="Corbel" panose="020B0503020204020204" pitchFamily="34" charset="0"/>
              </a:rPr>
              <a:t>aim of European Commission: promote and strengthen inland waterways as eco-friendly transport system</a:t>
            </a:r>
          </a:p>
          <a:p>
            <a:pPr lvl="1">
              <a:buFont typeface="Symbol" panose="05050102010706020507" pitchFamily="18" charset="2"/>
              <a:buChar char="-"/>
            </a:pPr>
            <a:r>
              <a:rPr lang="en-GB" sz="1900" dirty="0">
                <a:solidFill>
                  <a:schemeClr val="accent1"/>
                </a:solidFill>
                <a:latin typeface="Corbel" panose="020B0503020204020204" pitchFamily="34" charset="0"/>
              </a:rPr>
              <a:t>China: high economical contribution</a:t>
            </a:r>
          </a:p>
          <a:p>
            <a:pPr lvl="1">
              <a:buFont typeface="Symbol" panose="05050102010706020507" pitchFamily="18" charset="2"/>
              <a:buChar char="-"/>
            </a:pPr>
            <a:r>
              <a:rPr lang="en-GB" sz="1900" dirty="0">
                <a:solidFill>
                  <a:schemeClr val="accent1"/>
                </a:solidFill>
                <a:latin typeface="Corbel" panose="020B0503020204020204" pitchFamily="34" charset="0"/>
              </a:rPr>
              <a:t>Brazil: waterway management is inefficient</a:t>
            </a:r>
            <a:endParaRPr lang="en-GB" sz="1100" dirty="0">
              <a:solidFill>
                <a:schemeClr val="accent1"/>
              </a:solidFill>
              <a:latin typeface="Corbel" panose="020B0503020204020204" pitchFamily="34" charset="0"/>
            </a:endParaRPr>
          </a:p>
          <a:p>
            <a:r>
              <a:rPr lang="en-GB" dirty="0">
                <a:solidFill>
                  <a:schemeClr val="accent1"/>
                </a:solidFill>
                <a:latin typeface="Corbel" panose="020B0503020204020204" pitchFamily="34" charset="0"/>
              </a:rPr>
              <a:t>Transport policies of countries</a:t>
            </a:r>
          </a:p>
          <a:p>
            <a:pPr lvl="1">
              <a:buFont typeface="Symbol" panose="05050102010706020507" pitchFamily="18" charset="2"/>
              <a:buChar char="-"/>
            </a:pPr>
            <a:r>
              <a:rPr lang="en-GB" sz="1900" dirty="0">
                <a:solidFill>
                  <a:schemeClr val="accent1"/>
                </a:solidFill>
                <a:latin typeface="Corbel" panose="020B0503020204020204" pitchFamily="34" charset="0"/>
              </a:rPr>
              <a:t>Europe: 26 billion € infrastructure budget </a:t>
            </a:r>
          </a:p>
          <a:p>
            <a:pPr lvl="1">
              <a:buFont typeface="Symbol" panose="05050102010706020507" pitchFamily="18" charset="2"/>
              <a:buChar char="-"/>
            </a:pPr>
            <a:r>
              <a:rPr lang="en-GB" sz="1900" dirty="0">
                <a:solidFill>
                  <a:schemeClr val="accent1"/>
                </a:solidFill>
                <a:latin typeface="Corbel" panose="020B0503020204020204" pitchFamily="34" charset="0"/>
              </a:rPr>
              <a:t>China: highest amount spent on infrastructure ( 8.5 % of GDP)</a:t>
            </a:r>
          </a:p>
        </p:txBody>
      </p:sp>
      <p:sp>
        <p:nvSpPr>
          <p:cNvPr id="4" name="Date Placeholder 3"/>
          <p:cNvSpPr>
            <a:spLocks noGrp="1"/>
          </p:cNvSpPr>
          <p:nvPr>
            <p:ph type="dt" sz="half" idx="4294967295"/>
          </p:nvPr>
        </p:nvSpPr>
        <p:spPr>
          <a:xfrm>
            <a:off x="433536" y="6597352"/>
            <a:ext cx="2895600" cy="329184"/>
          </a:xfrm>
          <a:prstGeom prst="rect">
            <a:avLst/>
          </a:prstGeom>
        </p:spPr>
        <p:txBody>
          <a:bodyPr/>
          <a:lstStyle/>
          <a:p>
            <a:fld id="{D8D63490-572E-4270-9A61-B024C1652482}" type="datetime6">
              <a:rPr lang="en-GB" smtClean="0">
                <a:solidFill>
                  <a:schemeClr val="accent1"/>
                </a:solidFill>
              </a:rPr>
              <a:t>September 22</a:t>
            </a:fld>
            <a:endParaRPr lang="de-AT" dirty="0">
              <a:solidFill>
                <a:schemeClr val="accent1"/>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schemeClr val="accent1"/>
                </a:solidFill>
              </a:rPr>
              <a:pPr/>
              <a:t>15</a:t>
            </a:fld>
            <a:endParaRPr lang="de-AT" dirty="0">
              <a:solidFill>
                <a:schemeClr val="accent1"/>
              </a:solidFill>
            </a:endParaRPr>
          </a:p>
        </p:txBody>
      </p:sp>
      <p:sp>
        <p:nvSpPr>
          <p:cNvPr id="6" name="TextBox 5"/>
          <p:cNvSpPr txBox="1"/>
          <p:nvPr/>
        </p:nvSpPr>
        <p:spPr>
          <a:xfrm>
            <a:off x="8280266" y="6369278"/>
            <a:ext cx="874440"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Tree>
    <p:extLst>
      <p:ext uri="{BB962C8B-B14F-4D97-AF65-F5344CB8AC3E}">
        <p14:creationId xmlns:p14="http://schemas.microsoft.com/office/powerpoint/2010/main" val="23491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5482952" cy="990600"/>
          </a:xfrm>
        </p:spPr>
        <p:txBody>
          <a:bodyPr>
            <a:normAutofit/>
          </a:bodyPr>
          <a:lstStyle/>
          <a:p>
            <a:r>
              <a:rPr lang="de-DE" b="1" dirty="0">
                <a:solidFill>
                  <a:schemeClr val="accent1"/>
                </a:solidFill>
              </a:rPr>
              <a:t>Quiz</a:t>
            </a:r>
            <a:br>
              <a:rPr lang="de-DE" b="1" dirty="0">
                <a:solidFill>
                  <a:schemeClr val="accent1"/>
                </a:solidFill>
              </a:rPr>
            </a:br>
            <a:r>
              <a:rPr lang="en-US" sz="2400" b="0" dirty="0">
                <a:solidFill>
                  <a:schemeClr val="accent1"/>
                </a:solidFill>
                <a:latin typeface="Corbel" panose="020B0503020204020204" pitchFamily="34" charset="0"/>
              </a:rPr>
              <a:t>Competitive Factors of Inland Navigation</a:t>
            </a:r>
            <a:endParaRPr lang="de-AT" sz="2400" dirty="0">
              <a:solidFill>
                <a:schemeClr val="accent1"/>
              </a:solidFill>
            </a:endParaRPr>
          </a:p>
        </p:txBody>
      </p:sp>
      <p:sp>
        <p:nvSpPr>
          <p:cNvPr id="3" name="Inhaltsplatzhalter 2"/>
          <p:cNvSpPr>
            <a:spLocks noGrp="1"/>
          </p:cNvSpPr>
          <p:nvPr>
            <p:ph idx="1"/>
          </p:nvPr>
        </p:nvSpPr>
        <p:spPr/>
        <p:txBody>
          <a:bodyPr/>
          <a:lstStyle/>
          <a:p>
            <a:pPr marL="0" indent="0" algn="ctr">
              <a:buNone/>
            </a:pPr>
            <a:endParaRPr lang="de-DE" dirty="0">
              <a:solidFill>
                <a:schemeClr val="accent1"/>
              </a:solidFill>
            </a:endParaRPr>
          </a:p>
          <a:p>
            <a:pPr marL="0" indent="0" algn="ctr">
              <a:buNone/>
            </a:pPr>
            <a:r>
              <a:rPr lang="en-GB" dirty="0">
                <a:solidFill>
                  <a:schemeClr val="accent1"/>
                </a:solidFill>
              </a:rPr>
              <a:t>How many bridges are along the Danube?</a:t>
            </a:r>
          </a:p>
          <a:p>
            <a:pPr marL="0" indent="0" algn="ctr">
              <a:buNone/>
            </a:pPr>
            <a:endParaRPr lang="de-DE" dirty="0">
              <a:solidFill>
                <a:schemeClr val="accent1"/>
              </a:solidFill>
            </a:endParaRPr>
          </a:p>
          <a:p>
            <a:pPr marL="2959100" indent="-536575">
              <a:buSzPct val="100000"/>
              <a:buAutoNum type="alphaLcParenR"/>
            </a:pPr>
            <a:endParaRPr lang="de-DE" dirty="0">
              <a:solidFill>
                <a:schemeClr val="accent1"/>
              </a:solidFill>
            </a:endParaRPr>
          </a:p>
          <a:p>
            <a:pPr marL="2330450" indent="-536575">
              <a:buSzPct val="100000"/>
              <a:buAutoNum type="alphaLcParenR"/>
              <a:tabLst>
                <a:tab pos="5113338" algn="l"/>
                <a:tab pos="5557838" algn="l"/>
              </a:tabLst>
            </a:pPr>
            <a:r>
              <a:rPr lang="de-DE" dirty="0">
                <a:solidFill>
                  <a:schemeClr val="accent1"/>
                </a:solidFill>
              </a:rPr>
              <a:t>260	c)	190</a:t>
            </a:r>
          </a:p>
          <a:p>
            <a:pPr marL="2330450" indent="-536575">
              <a:buSzPct val="100000"/>
              <a:buAutoNum type="alphaLcParenR"/>
              <a:tabLst>
                <a:tab pos="5113338" algn="l"/>
                <a:tab pos="5557838" algn="l"/>
              </a:tabLst>
            </a:pPr>
            <a:r>
              <a:rPr lang="de-DE" dirty="0">
                <a:solidFill>
                  <a:schemeClr val="accent1"/>
                </a:solidFill>
              </a:rPr>
              <a:t>215	d)	129</a:t>
            </a:r>
          </a:p>
          <a:p>
            <a:pPr marL="2959100" indent="-536575">
              <a:buSzPct val="100000"/>
              <a:buAutoNum type="alphaLcParenR"/>
            </a:pPr>
            <a:endParaRPr lang="de-DE" dirty="0">
              <a:solidFill>
                <a:schemeClr val="accent1"/>
              </a:solidFill>
            </a:endParaRP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sp>
        <p:nvSpPr>
          <p:cNvPr id="6" name="Ellipse 5"/>
          <p:cNvSpPr/>
          <p:nvPr/>
        </p:nvSpPr>
        <p:spPr>
          <a:xfrm>
            <a:off x="5292080" y="3933056"/>
            <a:ext cx="165618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06921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accent1"/>
                </a:solidFill>
                <a:latin typeface="Corbel" panose="020B0503020204020204" pitchFamily="34" charset="0"/>
              </a:rPr>
              <a:t>Agenda</a:t>
            </a:r>
            <a:endParaRPr lang="en-US" sz="2200" b="0"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1099525130"/>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866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latin typeface="Corbel" panose="020B0503020204020204" pitchFamily="34" charset="0"/>
              </a:rPr>
              <a:t>Market overview</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Europe</a:t>
            </a:r>
            <a:endParaRPr lang="en-US" sz="2000" b="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00808"/>
            <a:ext cx="4546848" cy="4896544"/>
          </a:xfrm>
        </p:spPr>
        <p:txBody>
          <a:bodyPr>
            <a:normAutofit fontScale="77500" lnSpcReduction="20000"/>
          </a:bodyPr>
          <a:lstStyle/>
          <a:p>
            <a:pPr>
              <a:lnSpc>
                <a:spcPct val="120000"/>
              </a:lnSpc>
              <a:spcBef>
                <a:spcPts val="600"/>
              </a:spcBef>
            </a:pPr>
            <a:r>
              <a:rPr lang="en-US" sz="3100" b="1" spc="60" dirty="0">
                <a:solidFill>
                  <a:schemeClr val="accent1"/>
                </a:solidFill>
                <a:latin typeface="Corbel" panose="020B0503020204020204" pitchFamily="34" charset="0"/>
              </a:rPr>
              <a:t>544 million </a:t>
            </a:r>
            <a:r>
              <a:rPr lang="en-GB" sz="3100" b="1" spc="60" dirty="0">
                <a:solidFill>
                  <a:schemeClr val="accent1"/>
                </a:solidFill>
                <a:latin typeface="Corbel" panose="020B0503020204020204" pitchFamily="34" charset="0"/>
              </a:rPr>
              <a:t>tons</a:t>
            </a:r>
            <a:r>
              <a:rPr lang="en-US" sz="3100" b="1" spc="60" dirty="0">
                <a:solidFill>
                  <a:schemeClr val="accent1"/>
                </a:solidFill>
                <a:latin typeface="Corbel" panose="020B0503020204020204" pitchFamily="34" charset="0"/>
              </a:rPr>
              <a:t> </a:t>
            </a:r>
            <a:r>
              <a:rPr lang="en-US" sz="3100" spc="60" dirty="0">
                <a:solidFill>
                  <a:schemeClr val="accent1"/>
                </a:solidFill>
                <a:latin typeface="Corbel" panose="020B0503020204020204" pitchFamily="34" charset="0"/>
              </a:rPr>
              <a:t>of cargo transported in total</a:t>
            </a:r>
            <a:br>
              <a:rPr lang="en-US" sz="3100" spc="60" dirty="0">
                <a:solidFill>
                  <a:schemeClr val="accent1"/>
                </a:solidFill>
                <a:latin typeface="Corbel" panose="020B0503020204020204" pitchFamily="34" charset="0"/>
              </a:rPr>
            </a:br>
            <a:r>
              <a:rPr lang="en-US" sz="3100" spc="60" dirty="0">
                <a:solidFill>
                  <a:schemeClr val="accent1"/>
                </a:solidFill>
                <a:latin typeface="Corbel" panose="020B0503020204020204" pitchFamily="34" charset="0"/>
              </a:rPr>
              <a:t>on European inland waterways (2018)</a:t>
            </a:r>
          </a:p>
          <a:p>
            <a:pPr>
              <a:lnSpc>
                <a:spcPct val="120000"/>
              </a:lnSpc>
              <a:spcBef>
                <a:spcPts val="600"/>
              </a:spcBef>
            </a:pPr>
            <a:endParaRPr lang="en-US" sz="3100" spc="60" dirty="0">
              <a:solidFill>
                <a:schemeClr val="accent1"/>
              </a:solidFill>
              <a:latin typeface="Corbel" panose="020B0503020204020204" pitchFamily="34" charset="0"/>
            </a:endParaRPr>
          </a:p>
          <a:p>
            <a:pPr>
              <a:lnSpc>
                <a:spcPct val="120000"/>
              </a:lnSpc>
              <a:spcBef>
                <a:spcPts val="600"/>
              </a:spcBef>
            </a:pPr>
            <a:r>
              <a:rPr lang="en-US" sz="3100" b="1" spc="60" dirty="0">
                <a:solidFill>
                  <a:schemeClr val="accent1"/>
                </a:solidFill>
                <a:latin typeface="Corbel" panose="020B0503020204020204" pitchFamily="34" charset="0"/>
              </a:rPr>
              <a:t>Netherlands</a:t>
            </a:r>
            <a:r>
              <a:rPr lang="en-US" sz="3100" spc="60" dirty="0">
                <a:solidFill>
                  <a:schemeClr val="accent1"/>
                </a:solidFill>
                <a:latin typeface="Corbel" panose="020B0503020204020204" pitchFamily="34" charset="0"/>
              </a:rPr>
              <a:t>: inland navigation with around 41.6 % (2020) largest modal split share</a:t>
            </a:r>
          </a:p>
          <a:p>
            <a:pPr>
              <a:lnSpc>
                <a:spcPct val="120000"/>
              </a:lnSpc>
              <a:spcBef>
                <a:spcPts val="600"/>
              </a:spcBef>
            </a:pPr>
            <a:endParaRPr lang="en-US" sz="3100" spc="60" dirty="0">
              <a:solidFill>
                <a:schemeClr val="accent1"/>
              </a:solidFill>
              <a:latin typeface="Corbel" panose="020B0503020204020204" pitchFamily="34" charset="0"/>
            </a:endParaRPr>
          </a:p>
          <a:p>
            <a:pPr>
              <a:lnSpc>
                <a:spcPct val="120000"/>
              </a:lnSpc>
              <a:spcBef>
                <a:spcPts val="600"/>
              </a:spcBef>
            </a:pPr>
            <a:r>
              <a:rPr lang="en-US" sz="3100" b="1" dirty="0">
                <a:solidFill>
                  <a:schemeClr val="accent1"/>
                </a:solidFill>
                <a:latin typeface="Corbel" panose="020B0503020204020204" pitchFamily="34" charset="0"/>
              </a:rPr>
              <a:t>Rhine-Main-Danube-Corridor </a:t>
            </a:r>
            <a:r>
              <a:rPr lang="en-US" sz="3100" dirty="0">
                <a:solidFill>
                  <a:schemeClr val="accent1"/>
                </a:solidFill>
                <a:latin typeface="Corbel" panose="020B0503020204020204" pitchFamily="34" charset="0"/>
              </a:rPr>
              <a:t>most important inland waterway axis on the European mainland</a:t>
            </a:r>
          </a:p>
          <a:p>
            <a:pPr lvl="1">
              <a:buFont typeface="Symbol" panose="05050102010706020507" pitchFamily="18" charset="2"/>
              <a:buChar char="-"/>
            </a:pPr>
            <a:endParaRPr lang="en-US" sz="9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sp>
        <p:nvSpPr>
          <p:cNvPr id="7" name="TextBox 5"/>
          <p:cNvSpPr txBox="1"/>
          <p:nvPr/>
        </p:nvSpPr>
        <p:spPr>
          <a:xfrm>
            <a:off x="8280266" y="6369278"/>
            <a:ext cx="874440"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graphicFrame>
        <p:nvGraphicFramePr>
          <p:cNvPr id="8" name="Chart 41"/>
          <p:cNvGraphicFramePr/>
          <p:nvPr>
            <p:extLst>
              <p:ext uri="{D42A27DB-BD31-4B8C-83A1-F6EECF244321}">
                <p14:modId xmlns:p14="http://schemas.microsoft.com/office/powerpoint/2010/main" val="2893273740"/>
              </p:ext>
            </p:extLst>
          </p:nvPr>
        </p:nvGraphicFramePr>
        <p:xfrm>
          <a:off x="3851920" y="2500487"/>
          <a:ext cx="6264696"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056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orbel" panose="020B0503020204020204" pitchFamily="34" charset="0"/>
              </a:rPr>
              <a:t>European Waterways</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Europe</a:t>
            </a:r>
            <a:endParaRPr lang="en-US" sz="240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34657"/>
            <a:ext cx="8229600" cy="4776192"/>
          </a:xfrm>
        </p:spPr>
        <p:txBody>
          <a:bodyPr>
            <a:normAutofit lnSpcReduction="10000"/>
          </a:bodyPr>
          <a:lstStyle/>
          <a:p>
            <a:pPr marL="0" indent="0">
              <a:buNone/>
            </a:pPr>
            <a:r>
              <a:rPr lang="en-US" b="1" dirty="0">
                <a:solidFill>
                  <a:schemeClr val="accent1"/>
                </a:solidFill>
                <a:latin typeface="Corbel" panose="020B0503020204020204" pitchFamily="34" charset="0"/>
              </a:rPr>
              <a:t>E Waterway network</a:t>
            </a:r>
          </a:p>
          <a:p>
            <a:pPr lvl="1"/>
            <a:r>
              <a:rPr lang="en-US" sz="2400" dirty="0">
                <a:solidFill>
                  <a:schemeClr val="accent1"/>
                </a:solidFill>
                <a:latin typeface="Corbel" panose="020B0503020204020204" pitchFamily="34" charset="0"/>
              </a:rPr>
              <a:t>1996: European Agreement on Main Inland Waterways of International Importance (AGN)</a:t>
            </a:r>
          </a:p>
          <a:p>
            <a:pPr lvl="1"/>
            <a:r>
              <a:rPr lang="en-US" sz="2400" dirty="0">
                <a:solidFill>
                  <a:schemeClr val="accent1"/>
                </a:solidFill>
                <a:latin typeface="Corbel" panose="020B0503020204020204" pitchFamily="34" charset="0"/>
              </a:rPr>
              <a:t>Consistent of European inland waterways and coastal routes and ports</a:t>
            </a:r>
          </a:p>
          <a:p>
            <a:pPr lvl="1"/>
            <a:r>
              <a:rPr lang="en-US" sz="2400" dirty="0">
                <a:solidFill>
                  <a:schemeClr val="accent1"/>
                </a:solidFill>
                <a:latin typeface="Corbel" panose="020B0503020204020204" pitchFamily="34" charset="0"/>
              </a:rPr>
              <a:t>Important for international freight transport</a:t>
            </a:r>
          </a:p>
          <a:p>
            <a:pPr lvl="1"/>
            <a:r>
              <a:rPr lang="en-US" sz="2400" dirty="0">
                <a:solidFill>
                  <a:schemeClr val="accent1"/>
                </a:solidFill>
                <a:latin typeface="Corbel" panose="020B0503020204020204" pitchFamily="34" charset="0"/>
              </a:rPr>
              <a:t>Designation: letter „E“ followed by a number/combination of numbers (main inland waterways: two-digit numbers; branches: four- or six-digit number for branches of branches)</a:t>
            </a:r>
          </a:p>
          <a:p>
            <a:pPr lvl="1"/>
            <a:r>
              <a:rPr lang="en-US" sz="2400" i="1" dirty="0">
                <a:solidFill>
                  <a:schemeClr val="accent1"/>
                </a:solidFill>
                <a:latin typeface="Corbel" panose="020B0503020204020204" pitchFamily="34" charset="0"/>
              </a:rPr>
              <a:t>Example</a:t>
            </a:r>
            <a:r>
              <a:rPr lang="en-US" sz="2400" dirty="0">
                <a:solidFill>
                  <a:schemeClr val="accent1"/>
                </a:solidFill>
                <a:latin typeface="Corbel" panose="020B0503020204020204" pitchFamily="34" charset="0"/>
              </a:rPr>
              <a:t>: Danube= E80 and its navigable tributary the river Sava (Croatia) = E 80-12</a:t>
            </a:r>
          </a:p>
          <a:p>
            <a:pPr lvl="1"/>
            <a:endParaRPr lang="en-US"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sp>
        <p:nvSpPr>
          <p:cNvPr id="6" name="TextBox 5"/>
          <p:cNvSpPr txBox="1"/>
          <p:nvPr/>
        </p:nvSpPr>
        <p:spPr>
          <a:xfrm>
            <a:off x="8172400" y="6369278"/>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via </a:t>
            </a:r>
            <a:r>
              <a:rPr lang="de-DE" sz="800" dirty="0" err="1">
                <a:solidFill>
                  <a:schemeClr val="accent1"/>
                </a:solidFill>
              </a:rPr>
              <a:t>donau</a:t>
            </a:r>
            <a:endParaRPr lang="en-US" sz="800" dirty="0">
              <a:solidFill>
                <a:schemeClr val="accent1"/>
              </a:solidFill>
            </a:endParaRPr>
          </a:p>
        </p:txBody>
      </p:sp>
    </p:spTree>
    <p:extLst>
      <p:ext uri="{BB962C8B-B14F-4D97-AF65-F5344CB8AC3E}">
        <p14:creationId xmlns:p14="http://schemas.microsoft.com/office/powerpoint/2010/main" val="116508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5410944" cy="990600"/>
          </a:xfrm>
        </p:spPr>
        <p:txBody>
          <a:bodyPr/>
          <a:lstStyle/>
          <a:p>
            <a:r>
              <a:rPr lang="en-US" dirty="0"/>
              <a:t>Learning objectives and target groups</a:t>
            </a:r>
          </a:p>
        </p:txBody>
      </p:sp>
      <p:sp>
        <p:nvSpPr>
          <p:cNvPr id="3" name="Inhaltsplatzhalter 2"/>
          <p:cNvSpPr>
            <a:spLocks noGrp="1"/>
          </p:cNvSpPr>
          <p:nvPr>
            <p:ph idx="1"/>
          </p:nvPr>
        </p:nvSpPr>
        <p:spPr>
          <a:xfrm>
            <a:off x="457200" y="1700808"/>
            <a:ext cx="8229600" cy="3312368"/>
          </a:xfrm>
        </p:spPr>
        <p:txBody>
          <a:bodyPr>
            <a:normAutofit/>
          </a:bodyPr>
          <a:lstStyle/>
          <a:p>
            <a:pPr marL="0" indent="0">
              <a:buNone/>
            </a:pPr>
            <a:r>
              <a:rPr lang="en-US" sz="1600" dirty="0"/>
              <a:t>After having studied the contents, the learners know…</a:t>
            </a:r>
          </a:p>
          <a:p>
            <a:r>
              <a:rPr lang="en-US" sz="1600" dirty="0"/>
              <a:t>the characteristics of large waterways, including the classification of large waterways, maintenance measures, information on bridges, locks and the fairway and the influence of different weather conditions.</a:t>
            </a:r>
          </a:p>
          <a:p>
            <a:r>
              <a:rPr lang="en-US" sz="1600" dirty="0"/>
              <a:t>the inland waterways in Europe. A market overview, as well as details of the main waterways in Europe and a comparison between the Rhine and the Danube. Also information on the Mannheim Act and on TEN and TEN-T.</a:t>
            </a:r>
          </a:p>
          <a:p>
            <a:r>
              <a:rPr lang="en-US" sz="1600" dirty="0"/>
              <a:t>the waterways in Asia with focus on China. The most important markets, the largest river Yangtze, and information about the Three Gorges Dam.</a:t>
            </a:r>
          </a:p>
          <a:p>
            <a:r>
              <a:rPr lang="en-US" sz="1600" dirty="0"/>
              <a:t>waterways in South America with focus on Brazil and the Amazon River.</a:t>
            </a:r>
          </a:p>
          <a:p>
            <a:r>
              <a:rPr lang="en-US" sz="1600" dirty="0"/>
              <a:t> In the last chapter the Europe, Asia and South America are compared and a conclusion is drawn. </a:t>
            </a:r>
          </a:p>
        </p:txBody>
      </p:sp>
      <p:sp>
        <p:nvSpPr>
          <p:cNvPr id="4" name="Foliennummernplatzhalter 3"/>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sp>
        <p:nvSpPr>
          <p:cNvPr id="5" name="Inhaltsplatzhalter 2"/>
          <p:cNvSpPr txBox="1">
            <a:spLocks/>
          </p:cNvSpPr>
          <p:nvPr/>
        </p:nvSpPr>
        <p:spPr>
          <a:xfrm>
            <a:off x="457200" y="5373216"/>
            <a:ext cx="3826768" cy="172819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189BC4"/>
                </a:solidFill>
                <a:latin typeface="Corbel" panose="020B050302020402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189BC4"/>
                </a:solidFill>
                <a:latin typeface="Corbel" panose="020B050302020402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189BC4"/>
                </a:solidFill>
                <a:latin typeface="Corbel" panose="020B050302020402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189BC4"/>
                </a:solidFill>
                <a:latin typeface="Corbel" panose="020B050302020402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189BC4"/>
                </a:solidFill>
                <a:latin typeface="Corbel" panose="020B050302020402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de-AT" sz="1600" b="1" dirty="0">
                <a:solidFill>
                  <a:schemeClr val="accent1"/>
                </a:solidFill>
              </a:rPr>
              <a:t>Target </a:t>
            </a:r>
            <a:r>
              <a:rPr lang="de-AT" sz="1600" b="1" dirty="0" err="1">
                <a:solidFill>
                  <a:schemeClr val="accent1"/>
                </a:solidFill>
              </a:rPr>
              <a:t>groups</a:t>
            </a:r>
            <a:endParaRPr lang="de-AT" sz="1600" b="1" dirty="0">
              <a:solidFill>
                <a:schemeClr val="accent1"/>
              </a:solidFill>
            </a:endParaRPr>
          </a:p>
          <a:p>
            <a:r>
              <a:rPr lang="de-AT" sz="1600" dirty="0">
                <a:solidFill>
                  <a:schemeClr val="accent1"/>
                </a:solidFill>
              </a:rPr>
              <a:t>University </a:t>
            </a:r>
            <a:r>
              <a:rPr lang="de-AT" sz="1600" dirty="0" err="1">
                <a:solidFill>
                  <a:schemeClr val="accent1"/>
                </a:solidFill>
              </a:rPr>
              <a:t>students</a:t>
            </a:r>
            <a:endParaRPr lang="de-AT" sz="1600" dirty="0">
              <a:solidFill>
                <a:schemeClr val="accent1"/>
              </a:solidFill>
            </a:endParaRPr>
          </a:p>
          <a:p>
            <a:r>
              <a:rPr lang="de-AT" sz="1600" dirty="0" err="1">
                <a:solidFill>
                  <a:schemeClr val="accent1"/>
                </a:solidFill>
              </a:rPr>
              <a:t>Vocational</a:t>
            </a:r>
            <a:r>
              <a:rPr lang="de-AT" sz="1600" dirty="0">
                <a:solidFill>
                  <a:schemeClr val="accent1"/>
                </a:solidFill>
              </a:rPr>
              <a:t> </a:t>
            </a:r>
            <a:r>
              <a:rPr lang="de-AT" sz="1600" dirty="0" err="1">
                <a:solidFill>
                  <a:schemeClr val="accent1"/>
                </a:solidFill>
              </a:rPr>
              <a:t>school</a:t>
            </a:r>
            <a:r>
              <a:rPr lang="de-AT" sz="1600" dirty="0">
                <a:solidFill>
                  <a:schemeClr val="accent1"/>
                </a:solidFill>
              </a:rPr>
              <a:t> </a:t>
            </a:r>
            <a:r>
              <a:rPr lang="de-AT" sz="1600" dirty="0" err="1">
                <a:solidFill>
                  <a:schemeClr val="accent1"/>
                </a:solidFill>
              </a:rPr>
              <a:t>students</a:t>
            </a:r>
            <a:endParaRPr lang="de-AT" sz="1600" dirty="0">
              <a:solidFill>
                <a:schemeClr val="accent1"/>
              </a:solidFill>
            </a:endParaRPr>
          </a:p>
        </p:txBody>
      </p:sp>
    </p:spTree>
    <p:extLst>
      <p:ext uri="{BB962C8B-B14F-4D97-AF65-F5344CB8AC3E}">
        <p14:creationId xmlns:p14="http://schemas.microsoft.com/office/powerpoint/2010/main" val="1953359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698976" cy="990600"/>
          </a:xfrm>
        </p:spPr>
        <p:txBody>
          <a:bodyPr>
            <a:normAutofit fontScale="90000"/>
          </a:bodyPr>
          <a:lstStyle/>
          <a:p>
            <a:r>
              <a:rPr lang="en-US" sz="3100" dirty="0">
                <a:solidFill>
                  <a:schemeClr val="accent1"/>
                </a:solidFill>
                <a:latin typeface="Corbel" panose="020B0503020204020204" pitchFamily="34" charset="0"/>
              </a:rPr>
              <a:t>Classification of European Waterways</a:t>
            </a:r>
            <a:br>
              <a:rPr lang="en-US" dirty="0">
                <a:solidFill>
                  <a:schemeClr val="accent1"/>
                </a:solidFill>
                <a:latin typeface="Corbel" panose="020B0503020204020204" pitchFamily="34" charset="0"/>
              </a:rPr>
            </a:br>
            <a:r>
              <a:rPr lang="en-US" sz="2700" b="0" dirty="0">
                <a:solidFill>
                  <a:schemeClr val="accent1"/>
                </a:solidFill>
                <a:latin typeface="Corbel" panose="020B0503020204020204" pitchFamily="34" charset="0"/>
              </a:rPr>
              <a:t>Inland Waterways in Europe</a:t>
            </a:r>
            <a:endParaRPr lang="en-US" sz="310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00808"/>
            <a:ext cx="4906888" cy="4776192"/>
          </a:xfrm>
        </p:spPr>
        <p:txBody>
          <a:bodyPr>
            <a:normAutofit/>
          </a:bodyPr>
          <a:lstStyle/>
          <a:p>
            <a:pPr marL="0" indent="0">
              <a:buNone/>
            </a:pPr>
            <a:r>
              <a:rPr lang="en-US" dirty="0">
                <a:solidFill>
                  <a:schemeClr val="accent1"/>
                </a:solidFill>
                <a:latin typeface="Corbel" panose="020B0503020204020204" pitchFamily="34" charset="0"/>
              </a:rPr>
              <a:t>European waterways are identified by Roman numbers (I – VII)</a:t>
            </a:r>
          </a:p>
          <a:p>
            <a:r>
              <a:rPr lang="en-US" dirty="0">
                <a:solidFill>
                  <a:schemeClr val="accent1"/>
                </a:solidFill>
                <a:latin typeface="Corbel" panose="020B0503020204020204" pitchFamily="34" charset="0"/>
              </a:rPr>
              <a:t>Waterways of class IV or higher </a:t>
            </a:r>
            <a:r>
              <a:rPr lang="en-US" dirty="0">
                <a:solidFill>
                  <a:schemeClr val="accent1"/>
                </a:solidFill>
                <a:latin typeface="Corbel" panose="020B0503020204020204" pitchFamily="34" charset="0"/>
                <a:sym typeface="Wingdings" panose="05000000000000000000" pitchFamily="2" charset="2"/>
              </a:rPr>
              <a:t> important for international freight transport</a:t>
            </a:r>
          </a:p>
          <a:p>
            <a:r>
              <a:rPr lang="en-US" dirty="0">
                <a:solidFill>
                  <a:schemeClr val="accent1"/>
                </a:solidFill>
                <a:latin typeface="Corbel" panose="020B0503020204020204" pitchFamily="34" charset="0"/>
                <a:sym typeface="Wingdings" panose="05000000000000000000" pitchFamily="2" charset="2"/>
              </a:rPr>
              <a:t>Classes below have regional/national importance</a:t>
            </a:r>
          </a:p>
          <a:p>
            <a:r>
              <a:rPr lang="en-US" dirty="0">
                <a:solidFill>
                  <a:schemeClr val="accent1"/>
                </a:solidFill>
                <a:latin typeface="Corbel" panose="020B0503020204020204" pitchFamily="34" charset="0"/>
                <a:sym typeface="Wingdings" panose="05000000000000000000" pitchFamily="2" charset="2"/>
              </a:rPr>
              <a:t>Class is determined by maximum dimensions of the vessels on waterway  factors: width and length of inland vessels and convoys</a:t>
            </a:r>
          </a:p>
          <a:p>
            <a:pPr marL="274320" lvl="1" indent="0">
              <a:buNone/>
            </a:pPr>
            <a:endParaRPr lang="en-US"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pic>
        <p:nvPicPr>
          <p:cNvPr id="1027"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3167" y="2468724"/>
            <a:ext cx="4020833"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5"/>
          <p:cNvSpPr txBox="1"/>
          <p:nvPr/>
        </p:nvSpPr>
        <p:spPr>
          <a:xfrm>
            <a:off x="8172400" y="6369278"/>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via </a:t>
            </a:r>
            <a:r>
              <a:rPr lang="de-DE" sz="800" dirty="0" err="1">
                <a:solidFill>
                  <a:schemeClr val="accent1"/>
                </a:solidFill>
              </a:rPr>
              <a:t>donau</a:t>
            </a:r>
            <a:endParaRPr lang="en-US" sz="800" dirty="0">
              <a:solidFill>
                <a:schemeClr val="accent1"/>
              </a:solidFill>
            </a:endParaRPr>
          </a:p>
        </p:txBody>
      </p:sp>
    </p:spTree>
    <p:extLst>
      <p:ext uri="{BB962C8B-B14F-4D97-AF65-F5344CB8AC3E}">
        <p14:creationId xmlns:p14="http://schemas.microsoft.com/office/powerpoint/2010/main" val="1247559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solidFill>
                <a:latin typeface="Corbel" panose="020B0503020204020204" pitchFamily="34" charset="0"/>
              </a:rPr>
              <a:t>Inland Navigation in Europe</a:t>
            </a:r>
            <a:br>
              <a:rPr lang="en-US" b="1"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Europe</a:t>
            </a:r>
            <a:endParaRPr lang="en-US" sz="240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611560" y="1671627"/>
            <a:ext cx="8363272" cy="4776192"/>
          </a:xfrm>
        </p:spPr>
        <p:txBody>
          <a:bodyPr>
            <a:normAutofit fontScale="47500" lnSpcReduction="20000"/>
          </a:bodyPr>
          <a:lstStyle/>
          <a:p>
            <a:endParaRPr lang="en-US" sz="1000" spc="60" dirty="0">
              <a:solidFill>
                <a:schemeClr val="accent1"/>
              </a:solidFill>
              <a:latin typeface="Corbel" panose="020B0503020204020204" pitchFamily="34" charset="0"/>
            </a:endParaRPr>
          </a:p>
          <a:p>
            <a:pPr marL="0" indent="0">
              <a:buNone/>
            </a:pPr>
            <a:r>
              <a:rPr lang="en-US" sz="5100" b="1" spc="60" dirty="0">
                <a:solidFill>
                  <a:schemeClr val="accent1"/>
                </a:solidFill>
                <a:latin typeface="Corbel" panose="020B0503020204020204" pitchFamily="34" charset="0"/>
              </a:rPr>
              <a:t>Available inland waterways:</a:t>
            </a:r>
          </a:p>
          <a:p>
            <a:pPr lvl="1"/>
            <a:r>
              <a:rPr lang="en-US" sz="4600" spc="60" dirty="0">
                <a:solidFill>
                  <a:schemeClr val="accent1"/>
                </a:solidFill>
                <a:latin typeface="Corbel" panose="020B0503020204020204" pitchFamily="34" charset="0"/>
              </a:rPr>
              <a:t>40,000 km </a:t>
            </a:r>
            <a:r>
              <a:rPr lang="en-US" sz="4600" spc="60" dirty="0">
                <a:solidFill>
                  <a:schemeClr val="accent1"/>
                </a:solidFill>
                <a:latin typeface="Corbel" panose="020B0503020204020204" pitchFamily="34" charset="0"/>
                <a:sym typeface="Wingdings" panose="05000000000000000000" pitchFamily="2" charset="2"/>
              </a:rPr>
              <a:t></a:t>
            </a:r>
            <a:r>
              <a:rPr lang="en-US" sz="4600" spc="60" dirty="0">
                <a:solidFill>
                  <a:schemeClr val="accent1"/>
                </a:solidFill>
                <a:latin typeface="Corbel" panose="020B0503020204020204" pitchFamily="34" charset="0"/>
              </a:rPr>
              <a:t> 20,000 km navigable for ≥ 1,000 ton vessels</a:t>
            </a:r>
          </a:p>
          <a:p>
            <a:pPr lvl="1"/>
            <a:r>
              <a:rPr lang="en-US" sz="4600" spc="60" dirty="0">
                <a:solidFill>
                  <a:schemeClr val="accent1"/>
                </a:solidFill>
                <a:latin typeface="Corbel" panose="020B0503020204020204" pitchFamily="34" charset="0"/>
              </a:rPr>
              <a:t>19 out of 28 EU Member States have access to navigable waterways</a:t>
            </a:r>
            <a:endParaRPr lang="en-US" sz="5100" b="1" spc="60" dirty="0">
              <a:solidFill>
                <a:schemeClr val="accent1"/>
              </a:solidFill>
              <a:latin typeface="Corbel" panose="020B0503020204020204" pitchFamily="34" charset="0"/>
            </a:endParaRPr>
          </a:p>
          <a:p>
            <a:pPr marL="0" indent="0">
              <a:buNone/>
            </a:pPr>
            <a:r>
              <a:rPr lang="en-US" sz="5100" b="1" dirty="0">
                <a:solidFill>
                  <a:schemeClr val="accent1"/>
                </a:solidFill>
                <a:latin typeface="Corbel" panose="020B0503020204020204" pitchFamily="34" charset="0"/>
              </a:rPr>
              <a:t>Top 3 in Europe:</a:t>
            </a:r>
          </a:p>
          <a:p>
            <a:pPr marL="0" indent="0">
              <a:buNone/>
            </a:pPr>
            <a:endParaRPr lang="de-DE" sz="5100" b="1" dirty="0">
              <a:solidFill>
                <a:schemeClr val="accent1"/>
              </a:solidFill>
              <a:latin typeface="Corbel" panose="020B0503020204020204" pitchFamily="34" charset="0"/>
            </a:endParaRPr>
          </a:p>
          <a:p>
            <a:pPr marL="0" indent="0">
              <a:buNone/>
            </a:pPr>
            <a:endParaRPr lang="de-DE" sz="5100" b="1" dirty="0">
              <a:solidFill>
                <a:schemeClr val="accent1"/>
              </a:solidFill>
              <a:latin typeface="Corbel" panose="020B0503020204020204" pitchFamily="34" charset="0"/>
            </a:endParaRPr>
          </a:p>
          <a:p>
            <a:pPr marL="0" indent="0">
              <a:buNone/>
            </a:pPr>
            <a:endParaRPr lang="de-DE" sz="5100" b="1" dirty="0">
              <a:solidFill>
                <a:schemeClr val="accent1"/>
              </a:solidFill>
              <a:latin typeface="Corbel" panose="020B0503020204020204" pitchFamily="34" charset="0"/>
            </a:endParaRPr>
          </a:p>
          <a:p>
            <a:pPr marL="0" indent="0">
              <a:buNone/>
            </a:pPr>
            <a:endParaRPr lang="de-DE" sz="5100" b="1" dirty="0">
              <a:solidFill>
                <a:schemeClr val="accent1"/>
              </a:solidFill>
              <a:latin typeface="Corbel" panose="020B0503020204020204" pitchFamily="34" charset="0"/>
            </a:endParaRPr>
          </a:p>
          <a:p>
            <a:pPr marL="0" indent="0">
              <a:buNone/>
            </a:pPr>
            <a:endParaRPr lang="de-DE" sz="5100" b="1" dirty="0">
              <a:solidFill>
                <a:schemeClr val="accent1"/>
              </a:solidFill>
              <a:latin typeface="Corbel" panose="020B0503020204020204" pitchFamily="34" charset="0"/>
            </a:endParaRPr>
          </a:p>
          <a:p>
            <a:pPr marL="0" indent="0">
              <a:buNone/>
            </a:pPr>
            <a:r>
              <a:rPr lang="de-DE" sz="5100" b="1" dirty="0">
                <a:solidFill>
                  <a:schemeClr val="bg1"/>
                </a:solidFill>
                <a:latin typeface="Corbel" panose="020B0503020204020204" pitchFamily="34" charset="0"/>
              </a:rPr>
              <a:t>h</a:t>
            </a:r>
            <a:endParaRPr lang="en-US" sz="5100" b="1" dirty="0">
              <a:solidFill>
                <a:schemeClr val="bg1"/>
              </a:solidFill>
              <a:latin typeface="Corbel" panose="020B0503020204020204" pitchFamily="34" charset="0"/>
            </a:endParaRPr>
          </a:p>
          <a:p>
            <a:pPr marL="0" indent="0">
              <a:buNone/>
            </a:pPr>
            <a:endParaRPr lang="de-DE" sz="5100" b="1" dirty="0">
              <a:solidFill>
                <a:schemeClr val="accent1"/>
              </a:solidFill>
              <a:latin typeface="Corbel" panose="020B0503020204020204" pitchFamily="34" charset="0"/>
            </a:endParaRPr>
          </a:p>
          <a:p>
            <a:pPr marL="0" indent="0">
              <a:buNone/>
            </a:pPr>
            <a:endParaRPr lang="de-DE" sz="5100" b="1" dirty="0">
              <a:solidFill>
                <a:schemeClr val="accent1"/>
              </a:solidFill>
              <a:latin typeface="Corbel" panose="020B0503020204020204" pitchFamily="34" charset="0"/>
            </a:endParaRPr>
          </a:p>
          <a:p>
            <a:pPr marL="0" indent="0">
              <a:buNone/>
            </a:pPr>
            <a:endParaRPr lang="de-DE" sz="5100" b="1" dirty="0">
              <a:solidFill>
                <a:schemeClr val="accent1"/>
              </a:solidFill>
              <a:latin typeface="Corbel" panose="020B0503020204020204" pitchFamily="34" charset="0"/>
            </a:endParaRPr>
          </a:p>
          <a:p>
            <a:pPr marL="0" indent="0">
              <a:buNone/>
            </a:pPr>
            <a:endParaRPr lang="en-US" sz="5100" b="1" dirty="0">
              <a:solidFill>
                <a:schemeClr val="accent1"/>
              </a:solidFill>
              <a:latin typeface="Corbel" panose="020B0503020204020204" pitchFamily="34" charset="0"/>
            </a:endParaRPr>
          </a:p>
          <a:p>
            <a:pPr marL="0" lvl="1" indent="0">
              <a:buNone/>
            </a:pPr>
            <a:endParaRPr lang="en-US" sz="4000" b="1" dirty="0">
              <a:solidFill>
                <a:schemeClr val="accent1"/>
              </a:solidFill>
              <a:latin typeface="Corbel" panose="020B0503020204020204" pitchFamily="34" charset="0"/>
            </a:endParaRPr>
          </a:p>
          <a:p>
            <a:pPr marL="0" lvl="1" indent="0">
              <a:buNone/>
            </a:pPr>
            <a:endParaRPr lang="en-US" sz="4000" b="1" dirty="0">
              <a:solidFill>
                <a:schemeClr val="accent1"/>
              </a:solidFill>
              <a:latin typeface="Corbel" panose="020B0503020204020204" pitchFamily="34" charset="0"/>
            </a:endParaRPr>
          </a:p>
          <a:p>
            <a:pPr marL="0" indent="0">
              <a:buNone/>
            </a:pPr>
            <a:endParaRPr lang="en-US" sz="4000" b="1" dirty="0">
              <a:solidFill>
                <a:schemeClr val="accent1"/>
              </a:solidFill>
              <a:latin typeface="Corbel" panose="020B0503020204020204" pitchFamily="34" charset="0"/>
            </a:endParaRPr>
          </a:p>
          <a:p>
            <a:pPr lvl="1">
              <a:buFont typeface="Symbol" panose="05050102010706020507" pitchFamily="18" charset="2"/>
              <a:buChar char="-"/>
            </a:pPr>
            <a:endParaRPr lang="en-US" sz="9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schemeClr val="accent1"/>
                </a:solidFill>
              </a:rPr>
              <a:pPr/>
              <a:t>21</a:t>
            </a:fld>
            <a:endParaRPr lang="de-AT" dirty="0">
              <a:solidFill>
                <a:schemeClr val="accent1"/>
              </a:solidFill>
            </a:endParaRPr>
          </a:p>
        </p:txBody>
      </p:sp>
      <p:sp>
        <p:nvSpPr>
          <p:cNvPr id="12" name="Textfeld 14"/>
          <p:cNvSpPr txBox="1"/>
          <p:nvPr/>
        </p:nvSpPr>
        <p:spPr>
          <a:xfrm>
            <a:off x="457200" y="6060638"/>
            <a:ext cx="5040560" cy="276999"/>
          </a:xfrm>
          <a:prstGeom prst="rect">
            <a:avLst/>
          </a:prstGeom>
          <a:noFill/>
          <a:ln>
            <a:noFill/>
          </a:ln>
        </p:spPr>
        <p:txBody>
          <a:bodyPr wrap="square" rtlCol="0" anchor="ctr">
            <a:spAutoFit/>
          </a:bodyPr>
          <a:lstStyle/>
          <a:p>
            <a:pPr lvl="1"/>
            <a:r>
              <a:rPr lang="en-US" sz="1200" dirty="0">
                <a:solidFill>
                  <a:schemeClr val="accent1"/>
                </a:solidFill>
                <a:latin typeface="Corbel" panose="020B0503020204020204" pitchFamily="34" charset="0"/>
              </a:rPr>
              <a:t>* Total length of navigable rivers, canals and other bodies of water</a:t>
            </a:r>
          </a:p>
        </p:txBody>
      </p:sp>
      <p:graphicFrame>
        <p:nvGraphicFramePr>
          <p:cNvPr id="4" name="Tabelle 3"/>
          <p:cNvGraphicFramePr>
            <a:graphicFrameLocks noGrp="1"/>
          </p:cNvGraphicFramePr>
          <p:nvPr>
            <p:extLst>
              <p:ext uri="{D42A27DB-BD31-4B8C-83A1-F6EECF244321}">
                <p14:modId xmlns:p14="http://schemas.microsoft.com/office/powerpoint/2010/main" val="3381612832"/>
              </p:ext>
            </p:extLst>
          </p:nvPr>
        </p:nvGraphicFramePr>
        <p:xfrm>
          <a:off x="827584" y="3681155"/>
          <a:ext cx="7024554" cy="2103120"/>
        </p:xfrm>
        <a:graphic>
          <a:graphicData uri="http://schemas.openxmlformats.org/drawingml/2006/table">
            <a:tbl>
              <a:tblPr firstRow="1" bandRow="1">
                <a:tableStyleId>{5C22544A-7EE6-4342-B048-85BDC9FD1C3A}</a:tableStyleId>
              </a:tblPr>
              <a:tblGrid>
                <a:gridCol w="3512277">
                  <a:extLst>
                    <a:ext uri="{9D8B030D-6E8A-4147-A177-3AD203B41FA5}">
                      <a16:colId xmlns:a16="http://schemas.microsoft.com/office/drawing/2014/main" val="20000"/>
                    </a:ext>
                  </a:extLst>
                </a:gridCol>
                <a:gridCol w="3512277">
                  <a:extLst>
                    <a:ext uri="{9D8B030D-6E8A-4147-A177-3AD203B41FA5}">
                      <a16:colId xmlns:a16="http://schemas.microsoft.com/office/drawing/2014/main" val="20001"/>
                    </a:ext>
                  </a:extLst>
                </a:gridCol>
              </a:tblGrid>
              <a:tr h="538667">
                <a:tc>
                  <a:txBody>
                    <a:bodyPr/>
                    <a:lstStyle/>
                    <a:p>
                      <a:r>
                        <a:rPr lang="en-GB" noProof="0" dirty="0">
                          <a:latin typeface="Corbel" panose="020B0503020204020204" pitchFamily="34" charset="0"/>
                        </a:rPr>
                        <a:t>Available waterways</a:t>
                      </a:r>
                    </a:p>
                  </a:txBody>
                  <a:tcPr anchor="ctr"/>
                </a:tc>
                <a:tc>
                  <a:txBody>
                    <a:bodyPr/>
                    <a:lstStyle/>
                    <a:p>
                      <a:r>
                        <a:rPr lang="en-GB" noProof="0" dirty="0">
                          <a:latin typeface="Corbel" panose="020B0503020204020204" pitchFamily="34" charset="0"/>
                        </a:rPr>
                        <a:t>Freight transport on inland waterways (% of total tkm) </a:t>
                      </a:r>
                    </a:p>
                  </a:txBody>
                  <a:tcPr anchor="ctr"/>
                </a:tc>
                <a:extLst>
                  <a:ext uri="{0D108BD9-81ED-4DB2-BD59-A6C34878D82A}">
                    <a16:rowId xmlns:a16="http://schemas.microsoft.com/office/drawing/2014/main" val="10000"/>
                  </a:ext>
                </a:extLst>
              </a:tr>
              <a:tr h="1231238">
                <a:tc>
                  <a:txBody>
                    <a:bodyPr/>
                    <a:lstStyle/>
                    <a:p>
                      <a:pPr marL="434340" lvl="1" indent="-342900">
                        <a:buFont typeface="+mj-lt"/>
                        <a:buAutoNum type="arabicPeriod"/>
                      </a:pPr>
                      <a:r>
                        <a:rPr lang="en-GB" sz="1800" noProof="0" dirty="0">
                          <a:solidFill>
                            <a:schemeClr val="accent1"/>
                          </a:solidFill>
                          <a:latin typeface="Corbel" panose="020B0503020204020204" pitchFamily="34" charset="0"/>
                        </a:rPr>
                        <a:t>France (8,501 km*)</a:t>
                      </a:r>
                    </a:p>
                    <a:p>
                      <a:pPr marL="434340" lvl="1" indent="-342900">
                        <a:buFont typeface="+mj-lt"/>
                        <a:buAutoNum type="arabicPeriod"/>
                      </a:pPr>
                      <a:r>
                        <a:rPr lang="en-GB" sz="1800" noProof="0" dirty="0">
                          <a:solidFill>
                            <a:schemeClr val="accent1"/>
                          </a:solidFill>
                          <a:latin typeface="Corbel" panose="020B0503020204020204" pitchFamily="34" charset="0"/>
                        </a:rPr>
                        <a:t>Finland (8,000 km*)</a:t>
                      </a:r>
                    </a:p>
                    <a:p>
                      <a:pPr marL="434340" lvl="1" indent="-342900">
                        <a:buFont typeface="+mj-lt"/>
                        <a:buAutoNum type="arabicPeriod"/>
                      </a:pPr>
                      <a:r>
                        <a:rPr lang="en-GB" sz="1800" noProof="0" dirty="0">
                          <a:solidFill>
                            <a:schemeClr val="accent1"/>
                          </a:solidFill>
                          <a:latin typeface="Corbel" panose="020B0503020204020204" pitchFamily="34" charset="0"/>
                        </a:rPr>
                        <a:t>Germany (7,467 km*)</a:t>
                      </a:r>
                    </a:p>
                    <a:p>
                      <a:pPr marL="91440" lvl="1" indent="0">
                        <a:buNone/>
                      </a:pPr>
                      <a:r>
                        <a:rPr lang="en-GB" sz="1800" noProof="0" dirty="0">
                          <a:solidFill>
                            <a:schemeClr val="accent1"/>
                          </a:solidFill>
                          <a:latin typeface="Corbel" panose="020B0503020204020204" pitchFamily="34" charset="0"/>
                        </a:rPr>
                        <a:t> </a:t>
                      </a:r>
                      <a:r>
                        <a:rPr lang="en-GB" sz="1800" noProof="0" dirty="0">
                          <a:solidFill>
                            <a:schemeClr val="accent1"/>
                          </a:solidFill>
                          <a:latin typeface="Corbel" panose="020B0503020204020204" pitchFamily="34" charset="0"/>
                          <a:sym typeface="Wingdings" panose="05000000000000000000" pitchFamily="2" charset="2"/>
                        </a:rPr>
                        <a:t> </a:t>
                      </a:r>
                      <a:r>
                        <a:rPr lang="en-GB" sz="1800" noProof="0" dirty="0">
                          <a:solidFill>
                            <a:schemeClr val="accent1"/>
                          </a:solidFill>
                          <a:latin typeface="Corbel" panose="020B0503020204020204" pitchFamily="34" charset="0"/>
                        </a:rPr>
                        <a:t>Austria (358 km *)</a:t>
                      </a:r>
                      <a:endParaRPr lang="en-GB" noProof="0" dirty="0">
                        <a:latin typeface="Corbel" panose="020B0503020204020204" pitchFamily="34" charset="0"/>
                      </a:endParaRPr>
                    </a:p>
                  </a:txBody>
                  <a:tcPr/>
                </a:tc>
                <a:tc>
                  <a:txBody>
                    <a:bodyPr/>
                    <a:lstStyle/>
                    <a:p>
                      <a:pPr marL="457200" lvl="1" indent="-365760">
                        <a:buFont typeface="+mj-lt"/>
                        <a:buAutoNum type="arabicPeriod"/>
                      </a:pPr>
                      <a:r>
                        <a:rPr lang="en-GB" sz="1800" noProof="0" dirty="0">
                          <a:solidFill>
                            <a:schemeClr val="accent1"/>
                          </a:solidFill>
                          <a:latin typeface="Corbel" panose="020B0503020204020204" pitchFamily="34" charset="0"/>
                        </a:rPr>
                        <a:t>Netherlands: 43.2</a:t>
                      </a:r>
                      <a:r>
                        <a:rPr lang="en-GB" sz="1800" baseline="0" noProof="0" dirty="0">
                          <a:solidFill>
                            <a:schemeClr val="accent1"/>
                          </a:solidFill>
                          <a:latin typeface="Corbel" panose="020B0503020204020204" pitchFamily="34" charset="0"/>
                        </a:rPr>
                        <a:t> </a:t>
                      </a:r>
                      <a:r>
                        <a:rPr lang="en-GB" sz="1800" noProof="0" dirty="0">
                          <a:solidFill>
                            <a:schemeClr val="accent1"/>
                          </a:solidFill>
                          <a:latin typeface="Corbel" panose="020B0503020204020204" pitchFamily="34" charset="0"/>
                        </a:rPr>
                        <a:t>%</a:t>
                      </a:r>
                    </a:p>
                    <a:p>
                      <a:pPr marL="457200" lvl="1" indent="-365760">
                        <a:buFont typeface="+mj-lt"/>
                        <a:buAutoNum type="arabicPeriod"/>
                      </a:pPr>
                      <a:r>
                        <a:rPr lang="en-GB" sz="1800" noProof="0" dirty="0">
                          <a:solidFill>
                            <a:schemeClr val="accent1"/>
                          </a:solidFill>
                          <a:latin typeface="Corbel" panose="020B0503020204020204" pitchFamily="34" charset="0"/>
                        </a:rPr>
                        <a:t>Romania: 27.1 %</a:t>
                      </a:r>
                    </a:p>
                    <a:p>
                      <a:pPr marL="457200" lvl="1" indent="-365760">
                        <a:buFont typeface="+mj-lt"/>
                        <a:buAutoNum type="arabicPeriod"/>
                      </a:pPr>
                      <a:r>
                        <a:rPr lang="en-GB" sz="1800" noProof="0" dirty="0">
                          <a:solidFill>
                            <a:schemeClr val="accent1"/>
                          </a:solidFill>
                          <a:latin typeface="Corbel" panose="020B0503020204020204" pitchFamily="34" charset="0"/>
                        </a:rPr>
                        <a:t>Bulgaria: 25.5 %</a:t>
                      </a:r>
                    </a:p>
                    <a:p>
                      <a:pPr marL="457200" lvl="1" indent="-365760"/>
                      <a:r>
                        <a:rPr lang="en-GB" sz="1800" noProof="0" dirty="0">
                          <a:solidFill>
                            <a:schemeClr val="accent1"/>
                          </a:solidFill>
                          <a:latin typeface="Corbel" panose="020B0503020204020204" pitchFamily="34" charset="0"/>
                        </a:rPr>
                        <a:t> </a:t>
                      </a:r>
                      <a:r>
                        <a:rPr lang="en-GB" sz="1800" noProof="0" dirty="0">
                          <a:solidFill>
                            <a:schemeClr val="accent1"/>
                          </a:solidFill>
                          <a:latin typeface="Corbel" panose="020B0503020204020204" pitchFamily="34" charset="0"/>
                          <a:sym typeface="Wingdings" panose="05000000000000000000" pitchFamily="2" charset="2"/>
                        </a:rPr>
                        <a:t> </a:t>
                      </a:r>
                      <a:r>
                        <a:rPr lang="en-GB" sz="1800" noProof="0" dirty="0">
                          <a:solidFill>
                            <a:schemeClr val="accent1"/>
                          </a:solidFill>
                          <a:latin typeface="Corbel" panose="020B0503020204020204" pitchFamily="34" charset="0"/>
                        </a:rPr>
                        <a:t>Austria: 2.1 %</a:t>
                      </a:r>
                    </a:p>
                    <a:p>
                      <a:pPr marL="457200" lvl="1" indent="-365760" algn="l" defTabSz="914400" rtl="0" eaLnBrk="1" latinLnBrk="0" hangingPunct="1"/>
                      <a:endParaRPr lang="en-GB" sz="1800" kern="1200" noProof="0" dirty="0">
                        <a:solidFill>
                          <a:schemeClr val="accent1"/>
                        </a:solidFill>
                        <a:latin typeface="Corbel" panose="020B0503020204020204" pitchFamily="34" charset="0"/>
                        <a:ea typeface="+mn-ea"/>
                        <a:cs typeface="+mn-cs"/>
                        <a:sym typeface="Wingdings" panose="05000000000000000000" pitchFamily="2" charset="2"/>
                      </a:endParaRPr>
                    </a:p>
                  </a:txBody>
                  <a:tcPr/>
                </a:tc>
                <a:extLst>
                  <a:ext uri="{0D108BD9-81ED-4DB2-BD59-A6C34878D82A}">
                    <a16:rowId xmlns:a16="http://schemas.microsoft.com/office/drawing/2014/main" val="10001"/>
                  </a:ext>
                </a:extLst>
              </a:tr>
            </a:tbl>
          </a:graphicData>
        </a:graphic>
      </p:graphicFrame>
      <p:sp>
        <p:nvSpPr>
          <p:cNvPr id="7" name="Slide Number Placeholder 4"/>
          <p:cNvSpPr txBox="1">
            <a:spLocks/>
          </p:cNvSpPr>
          <p:nvPr/>
        </p:nvSpPr>
        <p:spPr>
          <a:xfrm>
            <a:off x="7740352" y="6617180"/>
            <a:ext cx="1066800" cy="329184"/>
          </a:xfrm>
          <a:prstGeom prst="rect">
            <a:avLst/>
          </a:prstGeom>
        </p:spPr>
        <p:txBody>
          <a:bodyPr vert="horz" lIns="91440" tIns="45720" rIns="91440" bIns="45720" rtlCol="0" anchor="ctr"/>
          <a:lstStyle>
            <a:defPPr>
              <a:defRPr lang="de-DE"/>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AT" dirty="0">
                <a:solidFill>
                  <a:prstClr val="white"/>
                </a:solidFill>
              </a:rPr>
              <a:t>20</a:t>
            </a:r>
          </a:p>
        </p:txBody>
      </p:sp>
      <p:sp>
        <p:nvSpPr>
          <p:cNvPr id="8" name="TextBox 5"/>
          <p:cNvSpPr txBox="1"/>
          <p:nvPr/>
        </p:nvSpPr>
        <p:spPr>
          <a:xfrm>
            <a:off x="8172400" y="6369278"/>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Tree>
    <p:extLst>
      <p:ext uri="{BB962C8B-B14F-4D97-AF65-F5344CB8AC3E}">
        <p14:creationId xmlns:p14="http://schemas.microsoft.com/office/powerpoint/2010/main" val="3329299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orbel" panose="020B0503020204020204" pitchFamily="34" charset="0"/>
              </a:rPr>
              <a:t>Main traffic routes</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Europe</a:t>
            </a:r>
            <a:endParaRPr lang="en-US" sz="20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765456026"/>
              </p:ext>
            </p:extLst>
          </p:nvPr>
        </p:nvGraphicFramePr>
        <p:xfrm>
          <a:off x="107504" y="1875974"/>
          <a:ext cx="8856985" cy="4265229"/>
        </p:xfrm>
        <a:graphic>
          <a:graphicData uri="http://schemas.openxmlformats.org/drawingml/2006/table">
            <a:tbl>
              <a:tblPr firstRow="1" bandRow="1">
                <a:tableStyleId>{5C22544A-7EE6-4342-B048-85BDC9FD1C3A}</a:tableStyleId>
              </a:tblPr>
              <a:tblGrid>
                <a:gridCol w="2213429">
                  <a:extLst>
                    <a:ext uri="{9D8B030D-6E8A-4147-A177-3AD203B41FA5}">
                      <a16:colId xmlns:a16="http://schemas.microsoft.com/office/drawing/2014/main" val="20000"/>
                    </a:ext>
                  </a:extLst>
                </a:gridCol>
                <a:gridCol w="2214519">
                  <a:extLst>
                    <a:ext uri="{9D8B030D-6E8A-4147-A177-3AD203B41FA5}">
                      <a16:colId xmlns:a16="http://schemas.microsoft.com/office/drawing/2014/main" val="20001"/>
                    </a:ext>
                  </a:extLst>
                </a:gridCol>
                <a:gridCol w="1898159">
                  <a:extLst>
                    <a:ext uri="{9D8B030D-6E8A-4147-A177-3AD203B41FA5}">
                      <a16:colId xmlns:a16="http://schemas.microsoft.com/office/drawing/2014/main" val="20002"/>
                    </a:ext>
                  </a:extLst>
                </a:gridCol>
                <a:gridCol w="2530878">
                  <a:extLst>
                    <a:ext uri="{9D8B030D-6E8A-4147-A177-3AD203B41FA5}">
                      <a16:colId xmlns:a16="http://schemas.microsoft.com/office/drawing/2014/main" val="20003"/>
                    </a:ext>
                  </a:extLst>
                </a:gridCol>
              </a:tblGrid>
              <a:tr h="660691">
                <a:tc>
                  <a:txBody>
                    <a:bodyPr/>
                    <a:lstStyle/>
                    <a:p>
                      <a:pPr algn="ctr"/>
                      <a:r>
                        <a:rPr lang="en-US" sz="1200" b="1" noProof="0" dirty="0">
                          <a:latin typeface="Corbel" panose="020B0503020204020204" pitchFamily="34" charset="0"/>
                        </a:rPr>
                        <a:t>Route</a:t>
                      </a:r>
                    </a:p>
                  </a:txBody>
                  <a:tcPr anchor="ctr"/>
                </a:tc>
                <a:tc>
                  <a:txBody>
                    <a:bodyPr/>
                    <a:lstStyle/>
                    <a:p>
                      <a:pPr algn="ctr"/>
                      <a:r>
                        <a:rPr lang="en-US" sz="1200" b="1" noProof="0" dirty="0">
                          <a:latin typeface="Corbel" panose="020B0503020204020204" pitchFamily="34" charset="0"/>
                        </a:rPr>
                        <a:t>Transported volume</a:t>
                      </a:r>
                    </a:p>
                  </a:txBody>
                  <a:tcPr anchor="ctr"/>
                </a:tc>
                <a:tc>
                  <a:txBody>
                    <a:bodyPr/>
                    <a:lstStyle/>
                    <a:p>
                      <a:pPr algn="ctr"/>
                      <a:r>
                        <a:rPr lang="en-US" sz="1200" b="1" noProof="0" dirty="0">
                          <a:latin typeface="Corbel" panose="020B0503020204020204" pitchFamily="34" charset="0"/>
                        </a:rPr>
                        <a:t>Type of transport</a:t>
                      </a:r>
                    </a:p>
                  </a:txBody>
                  <a:tcPr anchor="ctr"/>
                </a:tc>
                <a:tc>
                  <a:txBody>
                    <a:bodyPr/>
                    <a:lstStyle/>
                    <a:p>
                      <a:pPr algn="ctr"/>
                      <a:r>
                        <a:rPr lang="en-US" sz="1200" b="1" noProof="0" dirty="0">
                          <a:latin typeface="Corbel" panose="020B0503020204020204" pitchFamily="34" charset="0"/>
                        </a:rPr>
                        <a:t>Share of total transport</a:t>
                      </a:r>
                      <a:r>
                        <a:rPr lang="en-US" sz="1200" b="1" baseline="0" noProof="0" dirty="0">
                          <a:latin typeface="Corbel" panose="020B0503020204020204" pitchFamily="34" charset="0"/>
                        </a:rPr>
                        <a:t> performance*</a:t>
                      </a:r>
                      <a:endParaRPr lang="en-US" sz="1200" b="1" noProof="0" dirty="0">
                        <a:latin typeface="Corbel" panose="020B0503020204020204" pitchFamily="34" charset="0"/>
                      </a:endParaRPr>
                    </a:p>
                  </a:txBody>
                  <a:tcPr anchor="ctr"/>
                </a:tc>
                <a:extLst>
                  <a:ext uri="{0D108BD9-81ED-4DB2-BD59-A6C34878D82A}">
                    <a16:rowId xmlns:a16="http://schemas.microsoft.com/office/drawing/2014/main" val="10000"/>
                  </a:ext>
                </a:extLst>
              </a:tr>
              <a:tr h="867389">
                <a:tc>
                  <a:txBody>
                    <a:bodyPr/>
                    <a:lstStyle/>
                    <a:p>
                      <a:r>
                        <a:rPr lang="en-US" sz="1200" noProof="0" dirty="0">
                          <a:latin typeface="Corbel" panose="020B0503020204020204" pitchFamily="34" charset="0"/>
                        </a:rPr>
                        <a:t>Rhine </a:t>
                      </a:r>
                    </a:p>
                    <a:p>
                      <a:r>
                        <a:rPr lang="en-US" sz="1200" noProof="0" dirty="0">
                          <a:latin typeface="Corbel" panose="020B0503020204020204" pitchFamily="34" charset="0"/>
                        </a:rPr>
                        <a:t>route</a:t>
                      </a:r>
                    </a:p>
                  </a:txBody>
                  <a:tcPr anchor="ctr"/>
                </a:tc>
                <a:tc>
                  <a:txBody>
                    <a:bodyPr/>
                    <a:lstStyle/>
                    <a:p>
                      <a:r>
                        <a:rPr lang="en-US" sz="1200" noProof="0" dirty="0">
                          <a:latin typeface="Corbel" panose="020B0503020204020204" pitchFamily="34" charset="0"/>
                        </a:rPr>
                        <a:t>&gt; 200</a:t>
                      </a:r>
                      <a:r>
                        <a:rPr lang="en-US" sz="1200" baseline="0" noProof="0" dirty="0">
                          <a:latin typeface="Corbel" panose="020B0503020204020204" pitchFamily="34" charset="0"/>
                        </a:rPr>
                        <a:t> million tons</a:t>
                      </a:r>
                      <a:endParaRPr lang="en-US" sz="1200" noProof="0" dirty="0">
                        <a:latin typeface="Corbel" panose="020B0503020204020204" pitchFamily="34" charset="0"/>
                      </a:endParaRPr>
                    </a:p>
                  </a:txBody>
                  <a:tcPr anchor="ctr"/>
                </a:tc>
                <a:tc>
                  <a:txBody>
                    <a:bodyPr/>
                    <a:lstStyle/>
                    <a:p>
                      <a:r>
                        <a:rPr lang="en-US" sz="1200" noProof="0" dirty="0">
                          <a:latin typeface="Corbel" panose="020B0503020204020204" pitchFamily="34" charset="0"/>
                        </a:rPr>
                        <a:t>Inter-national</a:t>
                      </a:r>
                    </a:p>
                  </a:txBody>
                  <a:tcPr anchor="ctr"/>
                </a:tc>
                <a:tc>
                  <a:txBody>
                    <a:bodyPr/>
                    <a:lstStyle/>
                    <a:p>
                      <a:r>
                        <a:rPr lang="en-US" sz="1200" noProof="0" dirty="0">
                          <a:latin typeface="Corbel" panose="020B0503020204020204" pitchFamily="34" charset="0"/>
                        </a:rPr>
                        <a:t>68 %</a:t>
                      </a:r>
                    </a:p>
                  </a:txBody>
                  <a:tcPr anchor="ctr"/>
                </a:tc>
                <a:extLst>
                  <a:ext uri="{0D108BD9-81ED-4DB2-BD59-A6C34878D82A}">
                    <a16:rowId xmlns:a16="http://schemas.microsoft.com/office/drawing/2014/main" val="10001"/>
                  </a:ext>
                </a:extLst>
              </a:tr>
              <a:tr h="12269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noProof="0" dirty="0">
                          <a:latin typeface="Corbel" panose="020B0503020204020204" pitchFamily="34" charset="0"/>
                        </a:rPr>
                        <a:t>North-south route (France, Belgium &amp; Netherlands)</a:t>
                      </a:r>
                    </a:p>
                    <a:p>
                      <a:endParaRPr lang="en-US" sz="1200" noProof="0" dirty="0">
                        <a:latin typeface="Corbel" panose="020B0503020204020204" pitchFamily="34" charset="0"/>
                      </a:endParaRPr>
                    </a:p>
                  </a:txBody>
                  <a:tcPr anchor="ctr"/>
                </a:tc>
                <a:tc>
                  <a:txBody>
                    <a:bodyPr/>
                    <a:lstStyle/>
                    <a:p>
                      <a:r>
                        <a:rPr lang="en-US" sz="1200" noProof="0" dirty="0">
                          <a:latin typeface="Corbel" panose="020B0503020204020204" pitchFamily="34" charset="0"/>
                        </a:rPr>
                        <a:t>50</a:t>
                      </a:r>
                      <a:r>
                        <a:rPr lang="en-US" sz="1200" baseline="0" noProof="0" dirty="0">
                          <a:latin typeface="Corbel" panose="020B0503020204020204" pitchFamily="34" charset="0"/>
                        </a:rPr>
                        <a:t> – 200 million tons</a:t>
                      </a:r>
                      <a:endParaRPr lang="en-US" sz="1200" noProof="0" dirty="0">
                        <a:latin typeface="Corbel" panose="020B0503020204020204" pitchFamily="34" charset="0"/>
                      </a:endParaRPr>
                    </a:p>
                  </a:txBody>
                  <a:tcPr anchor="ctr"/>
                </a:tc>
                <a:tc>
                  <a:txBody>
                    <a:bodyPr/>
                    <a:lstStyle/>
                    <a:p>
                      <a:r>
                        <a:rPr lang="en-US" sz="1200" noProof="0" dirty="0">
                          <a:latin typeface="Corbel" panose="020B0503020204020204" pitchFamily="34" charset="0"/>
                        </a:rPr>
                        <a:t>Inter-national</a:t>
                      </a:r>
                    </a:p>
                  </a:txBody>
                  <a:tcPr anchor="ctr"/>
                </a:tc>
                <a:tc>
                  <a:txBody>
                    <a:bodyPr/>
                    <a:lstStyle/>
                    <a:p>
                      <a:r>
                        <a:rPr lang="en-US" sz="1200" noProof="0" dirty="0">
                          <a:latin typeface="Corbel" panose="020B0503020204020204" pitchFamily="34" charset="0"/>
                        </a:rPr>
                        <a:t>16 %</a:t>
                      </a:r>
                    </a:p>
                  </a:txBody>
                  <a:tcPr anchor="ctr"/>
                </a:tc>
                <a:extLst>
                  <a:ext uri="{0D108BD9-81ED-4DB2-BD59-A6C34878D82A}">
                    <a16:rowId xmlns:a16="http://schemas.microsoft.com/office/drawing/2014/main" val="10002"/>
                  </a:ext>
                </a:extLst>
              </a:tr>
              <a:tr h="660691">
                <a:tc>
                  <a:txBody>
                    <a:bodyPr/>
                    <a:lstStyle/>
                    <a:p>
                      <a:r>
                        <a:rPr lang="en-US" sz="1200" noProof="0" dirty="0">
                          <a:latin typeface="Corbel" panose="020B0503020204020204" pitchFamily="34" charset="0"/>
                        </a:rPr>
                        <a:t>East-west route in Germany</a:t>
                      </a:r>
                    </a:p>
                  </a:txBody>
                  <a:tcPr anchor="ctr"/>
                </a:tc>
                <a:tc>
                  <a:txBody>
                    <a:bodyPr/>
                    <a:lstStyle/>
                    <a:p>
                      <a:r>
                        <a:rPr lang="en-US" sz="1200" noProof="0" dirty="0">
                          <a:latin typeface="Corbel" panose="020B0503020204020204" pitchFamily="34" charset="0"/>
                        </a:rPr>
                        <a:t>10-50 million</a:t>
                      </a:r>
                      <a:r>
                        <a:rPr lang="en-US" sz="1200" baseline="0" noProof="0" dirty="0">
                          <a:latin typeface="Corbel" panose="020B0503020204020204" pitchFamily="34" charset="0"/>
                        </a:rPr>
                        <a:t> tons</a:t>
                      </a:r>
                      <a:endParaRPr lang="en-US" sz="1200" noProof="0" dirty="0">
                        <a:latin typeface="Corbel" panose="020B0503020204020204" pitchFamily="34" charset="0"/>
                      </a:endParaRPr>
                    </a:p>
                  </a:txBody>
                  <a:tcPr anchor="ctr"/>
                </a:tc>
                <a:tc>
                  <a:txBody>
                    <a:bodyPr/>
                    <a:lstStyle/>
                    <a:p>
                      <a:r>
                        <a:rPr lang="en-US" sz="1200" noProof="0" dirty="0">
                          <a:latin typeface="Corbel" panose="020B0503020204020204" pitchFamily="34" charset="0"/>
                        </a:rPr>
                        <a:t>national</a:t>
                      </a:r>
                    </a:p>
                  </a:txBody>
                  <a:tcPr anchor="ctr"/>
                </a:tc>
                <a:tc>
                  <a:txBody>
                    <a:bodyPr/>
                    <a:lstStyle/>
                    <a:p>
                      <a:r>
                        <a:rPr lang="en-US" sz="1200" noProof="0" dirty="0">
                          <a:latin typeface="Corbel" panose="020B0503020204020204" pitchFamily="34" charset="0"/>
                        </a:rPr>
                        <a:t>2 %</a:t>
                      </a:r>
                    </a:p>
                  </a:txBody>
                  <a:tcPr anchor="ctr"/>
                </a:tc>
                <a:extLst>
                  <a:ext uri="{0D108BD9-81ED-4DB2-BD59-A6C34878D82A}">
                    <a16:rowId xmlns:a16="http://schemas.microsoft.com/office/drawing/2014/main" val="10003"/>
                  </a:ext>
                </a:extLst>
              </a:tr>
              <a:tr h="849460">
                <a:tc>
                  <a:txBody>
                    <a:bodyPr/>
                    <a:lstStyle/>
                    <a:p>
                      <a:r>
                        <a:rPr lang="en-US" sz="1200" noProof="0" dirty="0">
                          <a:latin typeface="Corbel" panose="020B0503020204020204" pitchFamily="34" charset="0"/>
                        </a:rPr>
                        <a:t>Main-Danube</a:t>
                      </a:r>
                      <a:r>
                        <a:rPr lang="en-US" sz="1200" baseline="0" noProof="0" dirty="0">
                          <a:latin typeface="Corbel" panose="020B0503020204020204" pitchFamily="34" charset="0"/>
                        </a:rPr>
                        <a:t> route</a:t>
                      </a:r>
                      <a:endParaRPr lang="en-US" sz="1200" noProof="0" dirty="0">
                        <a:latin typeface="Corbel" panose="020B0503020204020204" pitchFamily="34" charset="0"/>
                      </a:endParaRPr>
                    </a:p>
                  </a:txBody>
                  <a:tcPr anchor="ctr"/>
                </a:tc>
                <a:tc>
                  <a:txBody>
                    <a:bodyPr/>
                    <a:lstStyle/>
                    <a:p>
                      <a:r>
                        <a:rPr lang="en-US" sz="1200" noProof="0" dirty="0">
                          <a:latin typeface="Corbel" panose="020B0503020204020204" pitchFamily="34" charset="0"/>
                        </a:rPr>
                        <a:t>Less than</a:t>
                      </a:r>
                      <a:r>
                        <a:rPr lang="en-US" sz="1200" baseline="0" noProof="0" dirty="0">
                          <a:latin typeface="Corbel" panose="020B0503020204020204" pitchFamily="34" charset="0"/>
                        </a:rPr>
                        <a:t> 10 million tons</a:t>
                      </a:r>
                      <a:endParaRPr lang="en-US" sz="1200" noProof="0" dirty="0">
                        <a:latin typeface="Corbel" panose="020B0503020204020204" pitchFamily="34" charset="0"/>
                      </a:endParaRPr>
                    </a:p>
                  </a:txBody>
                  <a:tcPr anchor="ctr"/>
                </a:tc>
                <a:tc>
                  <a:txBody>
                    <a:bodyPr/>
                    <a:lstStyle/>
                    <a:p>
                      <a:r>
                        <a:rPr lang="en-US" sz="1200" noProof="0" dirty="0">
                          <a:latin typeface="Corbel" panose="020B0503020204020204" pitchFamily="34" charset="0"/>
                        </a:rPr>
                        <a:t>inter-regional and</a:t>
                      </a:r>
                      <a:r>
                        <a:rPr lang="en-US" sz="1200" baseline="0" noProof="0" dirty="0">
                          <a:latin typeface="Corbel" panose="020B0503020204020204" pitchFamily="34" charset="0"/>
                        </a:rPr>
                        <a:t> inter-national</a:t>
                      </a:r>
                      <a:endParaRPr lang="en-US" sz="1200" noProof="0" dirty="0">
                        <a:latin typeface="Corbel" panose="020B0503020204020204" pitchFamily="34" charset="0"/>
                      </a:endParaRPr>
                    </a:p>
                  </a:txBody>
                  <a:tcPr anchor="ctr"/>
                </a:tc>
                <a:tc>
                  <a:txBody>
                    <a:bodyPr/>
                    <a:lstStyle/>
                    <a:p>
                      <a:r>
                        <a:rPr lang="en-US" sz="1200" noProof="0" dirty="0">
                          <a:latin typeface="Corbel" panose="020B0503020204020204" pitchFamily="34" charset="0"/>
                        </a:rPr>
                        <a:t>14 % (Danube)</a:t>
                      </a:r>
                    </a:p>
                  </a:txBody>
                  <a:tcPr anchor="ctr"/>
                </a:tc>
                <a:extLst>
                  <a:ext uri="{0D108BD9-81ED-4DB2-BD59-A6C34878D82A}">
                    <a16:rowId xmlns:a16="http://schemas.microsoft.com/office/drawing/2014/main" val="10004"/>
                  </a:ext>
                </a:extLst>
              </a:tr>
            </a:tbl>
          </a:graphicData>
        </a:graphic>
      </p:graphicFrame>
      <p:sp>
        <p:nvSpPr>
          <p:cNvPr id="7" name="TextBox 4"/>
          <p:cNvSpPr txBox="1"/>
          <p:nvPr/>
        </p:nvSpPr>
        <p:spPr>
          <a:xfrm>
            <a:off x="395536" y="6153834"/>
            <a:ext cx="1877127"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chemeClr val="accent1"/>
                </a:solidFill>
                <a:latin typeface="Corbel" panose="020B0503020204020204" pitchFamily="34" charset="0"/>
              </a:rPr>
              <a:t>*source: NEA (2007)</a:t>
            </a:r>
          </a:p>
        </p:txBody>
      </p:sp>
      <p:sp>
        <p:nvSpPr>
          <p:cNvPr id="14" name="TextBox 5"/>
          <p:cNvSpPr txBox="1"/>
          <p:nvPr/>
        </p:nvSpPr>
        <p:spPr>
          <a:xfrm>
            <a:off x="8172400" y="6369278"/>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Tree>
    <p:extLst>
      <p:ext uri="{BB962C8B-B14F-4D97-AF65-F5344CB8AC3E}">
        <p14:creationId xmlns:p14="http://schemas.microsoft.com/office/powerpoint/2010/main" val="2843973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p:cNvGraphicFramePr>
            <a:graphicFrameLocks/>
          </p:cNvGraphicFramePr>
          <p:nvPr>
            <p:extLst>
              <p:ext uri="{D42A27DB-BD31-4B8C-83A1-F6EECF244321}">
                <p14:modId xmlns:p14="http://schemas.microsoft.com/office/powerpoint/2010/main" val="140542123"/>
              </p:ext>
            </p:extLst>
          </p:nvPr>
        </p:nvGraphicFramePr>
        <p:xfrm>
          <a:off x="4572000" y="184482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r>
              <a:rPr lang="en-US" dirty="0">
                <a:solidFill>
                  <a:schemeClr val="accent1"/>
                </a:solidFill>
                <a:latin typeface="Corbel" panose="020B0503020204020204" pitchFamily="34" charset="0"/>
              </a:rPr>
              <a:t>Rhine Route </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Europe</a:t>
            </a:r>
            <a:endParaRPr lang="en-US" sz="2000" dirty="0">
              <a:solidFill>
                <a:schemeClr val="accent1"/>
              </a:solidFill>
              <a:latin typeface="Corbel" panose="020B0503020204020204" pitchFamily="34" charset="0"/>
            </a:endParaRPr>
          </a:p>
        </p:txBody>
      </p:sp>
      <p:sp>
        <p:nvSpPr>
          <p:cNvPr id="3" name="Inhaltsplatzhalter 2"/>
          <p:cNvSpPr>
            <a:spLocks noGrp="1"/>
          </p:cNvSpPr>
          <p:nvPr>
            <p:ph idx="1"/>
          </p:nvPr>
        </p:nvSpPr>
        <p:spPr>
          <a:xfrm>
            <a:off x="457200" y="1700808"/>
            <a:ext cx="4906888" cy="4776192"/>
          </a:xfrm>
        </p:spPr>
        <p:txBody>
          <a:bodyPr/>
          <a:lstStyle/>
          <a:p>
            <a:endParaRPr lang="en-GB" dirty="0">
              <a:solidFill>
                <a:schemeClr val="accent1"/>
              </a:solidFill>
              <a:latin typeface="Corbel" panose="020B0503020204020204" pitchFamily="34" charset="0"/>
            </a:endParaRPr>
          </a:p>
          <a:p>
            <a:r>
              <a:rPr lang="en-GB" dirty="0">
                <a:solidFill>
                  <a:schemeClr val="accent1"/>
                </a:solidFill>
                <a:latin typeface="Corbel" panose="020B0503020204020204" pitchFamily="34" charset="0"/>
              </a:rPr>
              <a:t>Length: 1,320 km</a:t>
            </a:r>
            <a:br>
              <a:rPr lang="en-GB" dirty="0">
                <a:solidFill>
                  <a:schemeClr val="accent1"/>
                </a:solidFill>
                <a:latin typeface="Corbel" panose="020B0503020204020204" pitchFamily="34" charset="0"/>
              </a:rPr>
            </a:br>
            <a:r>
              <a:rPr lang="en-GB" dirty="0">
                <a:solidFill>
                  <a:schemeClr val="accent1"/>
                </a:solidFill>
                <a:latin typeface="Corbel" panose="020B0503020204020204" pitchFamily="34" charset="0"/>
              </a:rPr>
              <a:t>– navigable: 885 km</a:t>
            </a:r>
          </a:p>
          <a:p>
            <a:r>
              <a:rPr lang="en-GB" dirty="0">
                <a:solidFill>
                  <a:schemeClr val="accent1"/>
                </a:solidFill>
                <a:latin typeface="Corbel" panose="020B0503020204020204" pitchFamily="34" charset="0"/>
              </a:rPr>
              <a:t>Transported volume:</a:t>
            </a:r>
            <a:br>
              <a:rPr lang="en-GB" dirty="0">
                <a:solidFill>
                  <a:schemeClr val="accent1"/>
                </a:solidFill>
                <a:latin typeface="Corbel" panose="020B0503020204020204" pitchFamily="34" charset="0"/>
              </a:rPr>
            </a:br>
            <a:r>
              <a:rPr lang="en-GB" dirty="0">
                <a:solidFill>
                  <a:schemeClr val="accent1"/>
                </a:solidFill>
                <a:latin typeface="Corbel" panose="020B0503020204020204" pitchFamily="34" charset="0"/>
              </a:rPr>
              <a:t>186 million tons (2018)</a:t>
            </a:r>
          </a:p>
          <a:p>
            <a:r>
              <a:rPr lang="en-GB" dirty="0">
                <a:solidFill>
                  <a:schemeClr val="accent1"/>
                </a:solidFill>
                <a:latin typeface="Corbel" panose="020B0503020204020204" pitchFamily="34" charset="0"/>
              </a:rPr>
              <a:t>Average transport distance: 200 km</a:t>
            </a:r>
          </a:p>
          <a:p>
            <a:r>
              <a:rPr lang="en-GB" dirty="0">
                <a:solidFill>
                  <a:schemeClr val="accent1"/>
                </a:solidFill>
                <a:latin typeface="Corbel" panose="020B0503020204020204" pitchFamily="34" charset="0"/>
              </a:rPr>
              <a:t>Important markets: </a:t>
            </a:r>
          </a:p>
          <a:p>
            <a:pPr lvl="1">
              <a:buFont typeface="Symbol" panose="05050102010706020507" pitchFamily="18" charset="2"/>
              <a:buChar char="-"/>
            </a:pPr>
            <a:r>
              <a:rPr lang="en-GB" dirty="0">
                <a:solidFill>
                  <a:schemeClr val="accent1"/>
                </a:solidFill>
                <a:latin typeface="Corbel" panose="020B0503020204020204" pitchFamily="34" charset="0"/>
              </a:rPr>
              <a:t>containers </a:t>
            </a:r>
          </a:p>
          <a:p>
            <a:pPr lvl="1">
              <a:buFont typeface="Symbol" panose="05050102010706020507" pitchFamily="18" charset="2"/>
              <a:buChar char="-"/>
            </a:pPr>
            <a:r>
              <a:rPr lang="en-GB" dirty="0">
                <a:solidFill>
                  <a:schemeClr val="accent1"/>
                </a:solidFill>
                <a:latin typeface="Corbel" panose="020B0503020204020204" pitchFamily="34" charset="0"/>
              </a:rPr>
              <a:t>weight-intensive goods</a:t>
            </a:r>
          </a:p>
          <a:p>
            <a:pPr lvl="1">
              <a:buFont typeface="Symbol" panose="05050102010706020507" pitchFamily="18" charset="2"/>
              <a:buChar char="-"/>
            </a:pPr>
            <a:r>
              <a:rPr lang="en-GB" dirty="0">
                <a:solidFill>
                  <a:schemeClr val="accent1"/>
                </a:solidFill>
                <a:latin typeface="Corbel" panose="020B0503020204020204" pitchFamily="34" charset="0"/>
              </a:rPr>
              <a:t>chemicals</a:t>
            </a: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sp>
        <p:nvSpPr>
          <p:cNvPr id="6" name="Textfeld 5"/>
          <p:cNvSpPr txBox="1"/>
          <p:nvPr/>
        </p:nvSpPr>
        <p:spPr>
          <a:xfrm>
            <a:off x="4572000" y="5283312"/>
            <a:ext cx="4098314" cy="923330"/>
          </a:xfrm>
          <a:prstGeom prst="rect">
            <a:avLst/>
          </a:prstGeom>
          <a:noFill/>
          <a:ln>
            <a:solidFill>
              <a:schemeClr val="accent1"/>
            </a:solidFill>
          </a:ln>
        </p:spPr>
        <p:txBody>
          <a:bodyPr wrap="square" rtlCol="0" anchor="ctr">
            <a:spAutoFit/>
          </a:bodyPr>
          <a:lstStyle/>
          <a:p>
            <a:pPr lvl="1" algn="r"/>
            <a:r>
              <a:rPr lang="en-GB" b="1" dirty="0">
                <a:solidFill>
                  <a:schemeClr val="accent1"/>
                </a:solidFill>
                <a:latin typeface="Corbel" panose="020B0503020204020204" pitchFamily="34" charset="0"/>
              </a:rPr>
              <a:t>2/3 of all goods transported on inland waterways in Europe pass through the Rhine</a:t>
            </a:r>
            <a:endParaRPr lang="en-GB" sz="1400" dirty="0">
              <a:solidFill>
                <a:schemeClr val="accent1"/>
              </a:solidFill>
              <a:latin typeface="Corbel" panose="020B0503020204020204"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8050" y="5506523"/>
            <a:ext cx="412022" cy="4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5"/>
          <p:cNvSpPr txBox="1"/>
          <p:nvPr/>
        </p:nvSpPr>
        <p:spPr>
          <a:xfrm>
            <a:off x="8171983" y="6458867"/>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Tree>
    <p:extLst>
      <p:ext uri="{BB962C8B-B14F-4D97-AF65-F5344CB8AC3E}">
        <p14:creationId xmlns:p14="http://schemas.microsoft.com/office/powerpoint/2010/main" val="267459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solidFill>
                  <a:schemeClr val="accent1"/>
                </a:solidFill>
                <a:latin typeface="Corbel" panose="020B0503020204020204" pitchFamily="34" charset="0"/>
              </a:rPr>
              <a:t>Danube</a:t>
            </a:r>
            <a:r>
              <a:rPr lang="de-DE" dirty="0">
                <a:solidFill>
                  <a:schemeClr val="accent1"/>
                </a:solidFill>
                <a:latin typeface="Corbel" panose="020B0503020204020204" pitchFamily="34" charset="0"/>
              </a:rPr>
              <a:t> Route 	</a:t>
            </a:r>
            <a:br>
              <a:rPr lang="de-DE" sz="3200"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Europe</a:t>
            </a:r>
            <a:endParaRPr lang="en-US" sz="2400" dirty="0">
              <a:solidFill>
                <a:schemeClr val="accent1"/>
              </a:solidFill>
              <a:latin typeface="Corbel" panose="020B0503020204020204" pitchFamily="34" charset="0"/>
            </a:endParaRPr>
          </a:p>
        </p:txBody>
      </p:sp>
      <p:sp>
        <p:nvSpPr>
          <p:cNvPr id="3" name="Inhaltsplatzhalter 2"/>
          <p:cNvSpPr>
            <a:spLocks noGrp="1"/>
          </p:cNvSpPr>
          <p:nvPr>
            <p:ph idx="1"/>
          </p:nvPr>
        </p:nvSpPr>
        <p:spPr>
          <a:xfrm>
            <a:off x="251520" y="1700808"/>
            <a:ext cx="8435280" cy="4776192"/>
          </a:xfrm>
        </p:spPr>
        <p:txBody>
          <a:bodyPr/>
          <a:lstStyle/>
          <a:p>
            <a:pPr>
              <a:spcBef>
                <a:spcPts val="600"/>
              </a:spcBef>
            </a:pPr>
            <a:r>
              <a:rPr lang="en-GB" dirty="0">
                <a:solidFill>
                  <a:schemeClr val="accent1"/>
                </a:solidFill>
                <a:latin typeface="Corbel" panose="020B0503020204020204" pitchFamily="34" charset="0"/>
              </a:rPr>
              <a:t>Length: 2,860 km (all navigable)</a:t>
            </a:r>
          </a:p>
          <a:p>
            <a:pPr>
              <a:spcBef>
                <a:spcPts val="600"/>
              </a:spcBef>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Transported volume:</a:t>
            </a:r>
            <a:br>
              <a:rPr lang="en-GB" dirty="0">
                <a:solidFill>
                  <a:schemeClr val="accent1"/>
                </a:solidFill>
                <a:latin typeface="Corbel" panose="020B0503020204020204" pitchFamily="34" charset="0"/>
              </a:rPr>
            </a:br>
            <a:r>
              <a:rPr lang="en-GB" dirty="0">
                <a:solidFill>
                  <a:schemeClr val="accent1"/>
                </a:solidFill>
                <a:latin typeface="Corbel" panose="020B0503020204020204" pitchFamily="34" charset="0"/>
              </a:rPr>
              <a:t>39 million tons (2018)</a:t>
            </a:r>
          </a:p>
          <a:p>
            <a:pPr>
              <a:spcBef>
                <a:spcPts val="600"/>
              </a:spcBef>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Average transport</a:t>
            </a:r>
            <a:br>
              <a:rPr lang="en-GB" dirty="0">
                <a:solidFill>
                  <a:schemeClr val="accent1"/>
                </a:solidFill>
                <a:latin typeface="Corbel" panose="020B0503020204020204" pitchFamily="34" charset="0"/>
              </a:rPr>
            </a:br>
            <a:r>
              <a:rPr lang="en-GB" dirty="0">
                <a:solidFill>
                  <a:schemeClr val="accent1"/>
                </a:solidFill>
                <a:latin typeface="Corbel" panose="020B0503020204020204" pitchFamily="34" charset="0"/>
              </a:rPr>
              <a:t>distance: 600 km </a:t>
            </a:r>
          </a:p>
          <a:p>
            <a:pPr>
              <a:spcBef>
                <a:spcPts val="600"/>
              </a:spcBef>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Important markets:</a:t>
            </a:r>
          </a:p>
          <a:p>
            <a:pPr lvl="1">
              <a:spcBef>
                <a:spcPts val="600"/>
              </a:spcBef>
              <a:buFont typeface="Symbol" panose="05050102010706020507" pitchFamily="18" charset="2"/>
              <a:buChar char="-"/>
            </a:pPr>
            <a:r>
              <a:rPr lang="en-GB" sz="2200" dirty="0">
                <a:solidFill>
                  <a:schemeClr val="accent1"/>
                </a:solidFill>
                <a:latin typeface="Corbel" panose="020B0503020204020204" pitchFamily="34" charset="0"/>
              </a:rPr>
              <a:t>iron and ores</a:t>
            </a:r>
          </a:p>
          <a:p>
            <a:pPr marL="274320" lvl="1" indent="0">
              <a:buNone/>
            </a:pPr>
            <a:endParaRPr lang="en-GB"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sp>
        <p:nvSpPr>
          <p:cNvPr id="10" name="TextBox 5"/>
          <p:cNvSpPr txBox="1"/>
          <p:nvPr/>
        </p:nvSpPr>
        <p:spPr>
          <a:xfrm>
            <a:off x="6372200" y="6441286"/>
            <a:ext cx="2880320"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Observatory </a:t>
            </a:r>
            <a:r>
              <a:rPr lang="de-DE" sz="800" dirty="0" err="1">
                <a:solidFill>
                  <a:schemeClr val="accent1"/>
                </a:solidFill>
              </a:rPr>
              <a:t>of</a:t>
            </a:r>
            <a:r>
              <a:rPr lang="de-DE" sz="800" dirty="0">
                <a:solidFill>
                  <a:schemeClr val="accent1"/>
                </a:solidFill>
              </a:rPr>
              <a:t> European </a:t>
            </a:r>
            <a:r>
              <a:rPr lang="de-DE" sz="800" dirty="0" err="1">
                <a:solidFill>
                  <a:schemeClr val="accent1"/>
                </a:solidFill>
              </a:rPr>
              <a:t>inland</a:t>
            </a:r>
            <a:r>
              <a:rPr lang="de-DE" sz="800" dirty="0">
                <a:solidFill>
                  <a:schemeClr val="accent1"/>
                </a:solidFill>
              </a:rPr>
              <a:t> </a:t>
            </a:r>
            <a:r>
              <a:rPr lang="de-DE" sz="800" dirty="0" err="1">
                <a:solidFill>
                  <a:schemeClr val="accent1"/>
                </a:solidFill>
              </a:rPr>
              <a:t>navigation</a:t>
            </a:r>
            <a:r>
              <a:rPr lang="de-DE" sz="800" dirty="0">
                <a:solidFill>
                  <a:schemeClr val="accent1"/>
                </a:solidFill>
              </a:rPr>
              <a:t>, via </a:t>
            </a:r>
            <a:r>
              <a:rPr lang="de-DE" sz="800" dirty="0" err="1">
                <a:solidFill>
                  <a:schemeClr val="accent1"/>
                </a:solidFill>
              </a:rPr>
              <a:t>donau</a:t>
            </a:r>
            <a:endParaRPr lang="en-US" sz="800" dirty="0">
              <a:solidFill>
                <a:schemeClr val="accent1"/>
              </a:solidFill>
            </a:endParaRPr>
          </a:p>
        </p:txBody>
      </p:sp>
      <p:graphicFrame>
        <p:nvGraphicFramePr>
          <p:cNvPr id="11" name="Diagramm 10"/>
          <p:cNvGraphicFramePr>
            <a:graphicFrameLocks/>
          </p:cNvGraphicFramePr>
          <p:nvPr>
            <p:extLst>
              <p:ext uri="{D42A27DB-BD31-4B8C-83A1-F6EECF244321}">
                <p14:modId xmlns:p14="http://schemas.microsoft.com/office/powerpoint/2010/main" val="2854944547"/>
              </p:ext>
            </p:extLst>
          </p:nvPr>
        </p:nvGraphicFramePr>
        <p:xfrm>
          <a:off x="3347864" y="2302654"/>
          <a:ext cx="5621796" cy="346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9235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orbel" panose="020B0503020204020204" pitchFamily="34" charset="0"/>
              </a:rPr>
              <a:t>Rhine-Main-Danube Corridor</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Europe</a:t>
            </a:r>
            <a:endParaRPr lang="en-US" sz="240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00808"/>
            <a:ext cx="8363272" cy="4776192"/>
          </a:xfrm>
        </p:spPr>
        <p:txBody>
          <a:bodyPr>
            <a:normAutofit lnSpcReduction="10000"/>
          </a:bodyPr>
          <a:lstStyle/>
          <a:p>
            <a:pPr>
              <a:spcBef>
                <a:spcPts val="600"/>
              </a:spcBef>
            </a:pPr>
            <a:r>
              <a:rPr lang="en-GB" dirty="0">
                <a:solidFill>
                  <a:schemeClr val="accent1"/>
                </a:solidFill>
                <a:latin typeface="Corbel" panose="020B0503020204020204" pitchFamily="34" charset="0"/>
              </a:rPr>
              <a:t>Length: 3,500 kilometres </a:t>
            </a:r>
          </a:p>
          <a:p>
            <a:pPr>
              <a:spcBef>
                <a:spcPts val="600"/>
              </a:spcBef>
            </a:pPr>
            <a:r>
              <a:rPr lang="en-GB" dirty="0">
                <a:solidFill>
                  <a:schemeClr val="accent1"/>
                </a:solidFill>
                <a:latin typeface="Corbel" panose="020B0503020204020204" pitchFamily="34" charset="0"/>
              </a:rPr>
              <a:t>Route: Port of Rotterdam (NL)</a:t>
            </a:r>
            <a:br>
              <a:rPr lang="en-GB" dirty="0">
                <a:solidFill>
                  <a:schemeClr val="accent1"/>
                </a:solidFill>
                <a:latin typeface="Corbel" panose="020B0503020204020204" pitchFamily="34" charset="0"/>
              </a:rPr>
            </a:br>
            <a:r>
              <a:rPr lang="en-GB" dirty="0">
                <a:solidFill>
                  <a:schemeClr val="accent1"/>
                </a:solidFill>
                <a:latin typeface="Corbel" panose="020B0503020204020204" pitchFamily="34" charset="0"/>
              </a:rPr>
              <a:t>to Port of Constanta (RO)</a:t>
            </a:r>
          </a:p>
          <a:p>
            <a:pPr>
              <a:spcBef>
                <a:spcPts val="600"/>
              </a:spcBef>
            </a:pPr>
            <a:r>
              <a:rPr lang="en-GB" dirty="0">
                <a:solidFill>
                  <a:schemeClr val="accent1"/>
                </a:solidFill>
                <a:latin typeface="Corbel" panose="020B0503020204020204" pitchFamily="34" charset="0"/>
              </a:rPr>
              <a:t>Connecting  15 countries</a:t>
            </a:r>
          </a:p>
          <a:p>
            <a:pPr>
              <a:spcBef>
                <a:spcPts val="600"/>
              </a:spcBef>
            </a:pPr>
            <a:r>
              <a:rPr lang="en-GB" dirty="0">
                <a:solidFill>
                  <a:schemeClr val="accent1"/>
                </a:solidFill>
                <a:latin typeface="Corbel" panose="020B0503020204020204" pitchFamily="34" charset="0"/>
              </a:rPr>
              <a:t>Rhine vs. Danube:</a:t>
            </a:r>
          </a:p>
          <a:p>
            <a:pPr lvl="1">
              <a:spcBef>
                <a:spcPts val="600"/>
              </a:spcBef>
              <a:buFont typeface="Symbol" panose="05050102010706020507" pitchFamily="18" charset="2"/>
              <a:buChar char="-"/>
            </a:pPr>
            <a:r>
              <a:rPr lang="en-GB" sz="2200" dirty="0">
                <a:solidFill>
                  <a:schemeClr val="accent1"/>
                </a:solidFill>
                <a:latin typeface="Corbel" panose="020B0503020204020204" pitchFamily="34" charset="0"/>
              </a:rPr>
              <a:t>Transported volume:</a:t>
            </a:r>
            <a:br>
              <a:rPr lang="en-GB" sz="2200" dirty="0">
                <a:solidFill>
                  <a:schemeClr val="accent1"/>
                </a:solidFill>
                <a:latin typeface="Corbel" panose="020B0503020204020204" pitchFamily="34" charset="0"/>
              </a:rPr>
            </a:br>
            <a:r>
              <a:rPr lang="en-GB" sz="2200" dirty="0">
                <a:solidFill>
                  <a:schemeClr val="accent1"/>
                </a:solidFill>
                <a:latin typeface="Corbel" panose="020B0503020204020204" pitchFamily="34" charset="0"/>
              </a:rPr>
              <a:t>6.9 times more goods were transported on Rhine</a:t>
            </a:r>
          </a:p>
          <a:p>
            <a:pPr lvl="1">
              <a:spcBef>
                <a:spcPts val="600"/>
              </a:spcBef>
              <a:buFont typeface="Symbol" panose="05050102010706020507" pitchFamily="18" charset="2"/>
              <a:buChar char="-"/>
            </a:pPr>
            <a:r>
              <a:rPr lang="en-GB" sz="2200" dirty="0">
                <a:solidFill>
                  <a:schemeClr val="accent1"/>
                </a:solidFill>
                <a:latin typeface="Corbel" panose="020B0503020204020204" pitchFamily="34" charset="0"/>
              </a:rPr>
              <a:t>Length: Danube is 2.7 times longer than Rhine</a:t>
            </a:r>
          </a:p>
          <a:p>
            <a:pPr marL="0" indent="0">
              <a:spcBef>
                <a:spcPts val="600"/>
              </a:spcBef>
              <a:buNone/>
              <a:tabLst>
                <a:tab pos="269875" algn="l"/>
              </a:tabLst>
            </a:pPr>
            <a:r>
              <a:rPr lang="en-GB" sz="2200" b="1" dirty="0">
                <a:solidFill>
                  <a:schemeClr val="accent1"/>
                </a:solidFill>
                <a:latin typeface="Corbel" panose="020B0503020204020204" pitchFamily="34" charset="0"/>
                <a:sym typeface="Wingdings" panose="05000000000000000000" pitchFamily="2" charset="2"/>
              </a:rPr>
              <a:t>	 </a:t>
            </a:r>
            <a:r>
              <a:rPr lang="en-GB" sz="2200" b="1" dirty="0">
                <a:solidFill>
                  <a:schemeClr val="accent1"/>
                </a:solidFill>
                <a:latin typeface="Corbel" panose="020B0503020204020204" pitchFamily="34" charset="0"/>
              </a:rPr>
              <a:t>Different infrastructural preconditions</a:t>
            </a:r>
          </a:p>
          <a:p>
            <a:pPr lvl="1">
              <a:spcBef>
                <a:spcPts val="600"/>
              </a:spcBef>
              <a:buFont typeface="Symbol" panose="05050102010706020507" pitchFamily="18" charset="2"/>
              <a:buChar char="-"/>
            </a:pPr>
            <a:r>
              <a:rPr lang="en-GB" sz="2200" dirty="0">
                <a:solidFill>
                  <a:schemeClr val="accent1"/>
                </a:solidFill>
                <a:latin typeface="Corbel" panose="020B0503020204020204" pitchFamily="34" charset="0"/>
              </a:rPr>
              <a:t>Limited ramification of Danube waterway</a:t>
            </a:r>
          </a:p>
          <a:p>
            <a:pPr lvl="1">
              <a:spcBef>
                <a:spcPts val="600"/>
              </a:spcBef>
              <a:buFont typeface="Symbol" panose="05050102010706020507" pitchFamily="18" charset="2"/>
              <a:buChar char="-"/>
            </a:pPr>
            <a:r>
              <a:rPr lang="en-GB" sz="2200" dirty="0">
                <a:solidFill>
                  <a:schemeClr val="accent1"/>
                </a:solidFill>
                <a:latin typeface="Corbel" panose="020B0503020204020204" pitchFamily="34" charset="0"/>
              </a:rPr>
              <a:t>Bridges – 129 bridges span international Danube</a:t>
            </a:r>
          </a:p>
          <a:p>
            <a:pPr lvl="1">
              <a:spcBef>
                <a:spcPts val="600"/>
              </a:spcBef>
              <a:buFont typeface="Symbol" panose="05050102010706020507" pitchFamily="18" charset="2"/>
              <a:buChar char="-"/>
            </a:pPr>
            <a:r>
              <a:rPr lang="en-GB" sz="2200" dirty="0">
                <a:solidFill>
                  <a:schemeClr val="accent1"/>
                </a:solidFill>
                <a:latin typeface="Corbel" panose="020B0503020204020204" pitchFamily="34" charset="0"/>
              </a:rPr>
              <a:t>Density of population and economic activity at Rhine </a:t>
            </a:r>
          </a:p>
          <a:p>
            <a:pPr lvl="1"/>
            <a:endParaRPr lang="en-GB" sz="18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72816"/>
            <a:ext cx="4211960" cy="219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5"/>
          <p:cNvSpPr txBox="1"/>
          <p:nvPr/>
        </p:nvSpPr>
        <p:spPr>
          <a:xfrm>
            <a:off x="8171983" y="6458867"/>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Tree>
    <p:extLst>
      <p:ext uri="{BB962C8B-B14F-4D97-AF65-F5344CB8AC3E}">
        <p14:creationId xmlns:p14="http://schemas.microsoft.com/office/powerpoint/2010/main" val="2041651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3741" y="2977238"/>
            <a:ext cx="4598411" cy="2900033"/>
          </a:xfrm>
          <a:prstGeom prst="rect">
            <a:avLst/>
          </a:prstGeom>
        </p:spPr>
      </p:pic>
      <p:sp>
        <p:nvSpPr>
          <p:cNvPr id="2" name="Titel 1"/>
          <p:cNvSpPr>
            <a:spLocks noGrp="1"/>
          </p:cNvSpPr>
          <p:nvPr>
            <p:ph type="title"/>
          </p:nvPr>
        </p:nvSpPr>
        <p:spPr/>
        <p:txBody>
          <a:bodyPr/>
          <a:lstStyle/>
          <a:p>
            <a:r>
              <a:rPr lang="de-AT" dirty="0">
                <a:solidFill>
                  <a:schemeClr val="accent1"/>
                </a:solidFill>
                <a:latin typeface="Corbel" panose="020B0503020204020204" pitchFamily="34" charset="0"/>
              </a:rPr>
              <a:t>Seine</a:t>
            </a:r>
            <a:br>
              <a:rPr lang="de-AT" dirty="0">
                <a:solidFill>
                  <a:schemeClr val="accent1"/>
                </a:solidFill>
                <a:latin typeface="Corbel" panose="020B0503020204020204" pitchFamily="34" charset="0"/>
              </a:rPr>
            </a:br>
            <a:r>
              <a:rPr lang="de-AT" sz="2400" b="0" dirty="0">
                <a:solidFill>
                  <a:schemeClr val="accent1"/>
                </a:solidFill>
                <a:latin typeface="Corbel" panose="020B0503020204020204" pitchFamily="34" charset="0"/>
              </a:rPr>
              <a:t>Inland </a:t>
            </a:r>
            <a:r>
              <a:rPr lang="de-AT" sz="2400" b="0" dirty="0" err="1">
                <a:solidFill>
                  <a:schemeClr val="accent1"/>
                </a:solidFill>
                <a:latin typeface="Corbel" panose="020B0503020204020204" pitchFamily="34" charset="0"/>
              </a:rPr>
              <a:t>Waterways</a:t>
            </a:r>
            <a:r>
              <a:rPr lang="de-AT" sz="2400" b="0" dirty="0">
                <a:solidFill>
                  <a:schemeClr val="accent1"/>
                </a:solidFill>
                <a:latin typeface="Corbel" panose="020B0503020204020204" pitchFamily="34" charset="0"/>
              </a:rPr>
              <a:t> in Europe</a:t>
            </a:r>
          </a:p>
        </p:txBody>
      </p:sp>
      <p:sp>
        <p:nvSpPr>
          <p:cNvPr id="3" name="Inhaltsplatzhalter 2"/>
          <p:cNvSpPr>
            <a:spLocks noGrp="1"/>
          </p:cNvSpPr>
          <p:nvPr>
            <p:ph idx="1"/>
          </p:nvPr>
        </p:nvSpPr>
        <p:spPr>
          <a:xfrm>
            <a:off x="457200" y="1729358"/>
            <a:ext cx="8229600" cy="4776192"/>
          </a:xfrm>
        </p:spPr>
        <p:txBody>
          <a:bodyPr>
            <a:normAutofit fontScale="92500" lnSpcReduction="10000"/>
          </a:bodyPr>
          <a:lstStyle/>
          <a:p>
            <a:pPr>
              <a:spcBef>
                <a:spcPts val="600"/>
              </a:spcBef>
            </a:pPr>
            <a:r>
              <a:rPr lang="en-GB" dirty="0">
                <a:solidFill>
                  <a:schemeClr val="accent1"/>
                </a:solidFill>
              </a:rPr>
              <a:t>Annually &gt; 20 Mio. tons of transported goods (2018)</a:t>
            </a:r>
          </a:p>
          <a:p>
            <a:pPr marL="0" indent="0">
              <a:spcBef>
                <a:spcPts val="600"/>
              </a:spcBef>
              <a:buNone/>
            </a:pPr>
            <a:endParaRPr lang="en-GB" dirty="0">
              <a:solidFill>
                <a:schemeClr val="accent1"/>
              </a:solidFill>
            </a:endParaRPr>
          </a:p>
          <a:p>
            <a:pPr>
              <a:spcBef>
                <a:spcPts val="600"/>
              </a:spcBef>
            </a:pPr>
            <a:r>
              <a:rPr lang="en-GB" dirty="0">
                <a:solidFill>
                  <a:schemeClr val="accent1"/>
                </a:solidFill>
              </a:rPr>
              <a:t>Seine basin is the most important basin in France regarding the transportation of goods</a:t>
            </a:r>
          </a:p>
          <a:p>
            <a:pPr marL="0" indent="0">
              <a:spcBef>
                <a:spcPts val="600"/>
              </a:spcBef>
              <a:buNone/>
            </a:pPr>
            <a:endParaRPr lang="en-GB" dirty="0">
              <a:solidFill>
                <a:schemeClr val="accent1"/>
              </a:solidFill>
            </a:endParaRPr>
          </a:p>
          <a:p>
            <a:pPr>
              <a:spcBef>
                <a:spcPts val="600"/>
              </a:spcBef>
            </a:pPr>
            <a:r>
              <a:rPr lang="en-GB" dirty="0">
                <a:solidFill>
                  <a:schemeClr val="accent1"/>
                </a:solidFill>
              </a:rPr>
              <a:t>2018: 4 billion </a:t>
            </a:r>
            <a:r>
              <a:rPr lang="en-GB" dirty="0" err="1">
                <a:solidFill>
                  <a:schemeClr val="accent1"/>
                </a:solidFill>
              </a:rPr>
              <a:t>tkm</a:t>
            </a:r>
            <a:endParaRPr lang="en-GB" dirty="0">
              <a:solidFill>
                <a:schemeClr val="accent1"/>
              </a:solidFill>
            </a:endParaRPr>
          </a:p>
          <a:p>
            <a:pPr marL="0" indent="0">
              <a:spcBef>
                <a:spcPts val="600"/>
              </a:spcBef>
              <a:buNone/>
            </a:pPr>
            <a:endParaRPr lang="en-GB" dirty="0">
              <a:solidFill>
                <a:schemeClr val="accent1"/>
              </a:solidFill>
            </a:endParaRPr>
          </a:p>
          <a:p>
            <a:pPr>
              <a:spcBef>
                <a:spcPts val="600"/>
              </a:spcBef>
            </a:pPr>
            <a:r>
              <a:rPr lang="en-GB" dirty="0">
                <a:solidFill>
                  <a:schemeClr val="accent1"/>
                </a:solidFill>
              </a:rPr>
              <a:t>Important markets:</a:t>
            </a:r>
          </a:p>
          <a:p>
            <a:pPr lvl="1">
              <a:spcBef>
                <a:spcPts val="600"/>
              </a:spcBef>
            </a:pPr>
            <a:r>
              <a:rPr lang="en-GB" sz="2200" dirty="0">
                <a:solidFill>
                  <a:schemeClr val="accent1"/>
                </a:solidFill>
              </a:rPr>
              <a:t>Containers</a:t>
            </a:r>
          </a:p>
          <a:p>
            <a:pPr lvl="1">
              <a:spcBef>
                <a:spcPts val="600"/>
              </a:spcBef>
            </a:pPr>
            <a:r>
              <a:rPr lang="en-GB" sz="2200" dirty="0">
                <a:solidFill>
                  <a:schemeClr val="accent1"/>
                </a:solidFill>
              </a:rPr>
              <a:t>Building materials</a:t>
            </a:r>
          </a:p>
          <a:p>
            <a:pPr lvl="1">
              <a:spcBef>
                <a:spcPts val="600"/>
              </a:spcBef>
            </a:pPr>
            <a:r>
              <a:rPr lang="en-GB" sz="2200" dirty="0">
                <a:solidFill>
                  <a:schemeClr val="accent1"/>
                </a:solidFill>
              </a:rPr>
              <a:t>Agricultural products</a:t>
            </a:r>
          </a:p>
          <a:p>
            <a:pPr lvl="1">
              <a:spcBef>
                <a:spcPts val="600"/>
              </a:spcBef>
            </a:pPr>
            <a:endParaRPr lang="en-GB" sz="2200" dirty="0">
              <a:solidFill>
                <a:schemeClr val="accent1"/>
              </a:solidFill>
            </a:endParaRPr>
          </a:p>
          <a:p>
            <a:pPr>
              <a:spcBef>
                <a:spcPts val="600"/>
              </a:spcBef>
            </a:pPr>
            <a:r>
              <a:rPr lang="en-GB" dirty="0">
                <a:solidFill>
                  <a:schemeClr val="accent1"/>
                </a:solidFill>
              </a:rPr>
              <a:t>Paris = second biggest European inland port</a:t>
            </a:r>
          </a:p>
        </p:txBody>
      </p:sp>
      <p:sp>
        <p:nvSpPr>
          <p:cNvPr id="4" name="Foliennummernplatzhalter 3"/>
          <p:cNvSpPr>
            <a:spLocks noGrp="1"/>
          </p:cNvSpPr>
          <p:nvPr>
            <p:ph type="sldNum" sz="quarter" idx="12"/>
          </p:nvPr>
        </p:nvSpPr>
        <p:spPr/>
        <p:txBody>
          <a:bodyPr/>
          <a:lstStyle/>
          <a:p>
            <a:fld id="{7D34D7BA-8E13-46FE-8871-8877FE7E3568}" type="slidenum">
              <a:rPr lang="de-AT" smtClean="0">
                <a:solidFill>
                  <a:prstClr val="white"/>
                </a:solidFill>
              </a:rPr>
              <a:pPr/>
              <a:t>26</a:t>
            </a:fld>
            <a:endParaRPr lang="de-AT" dirty="0">
              <a:solidFill>
                <a:prstClr val="white"/>
              </a:solidFill>
            </a:endParaRPr>
          </a:p>
        </p:txBody>
      </p:sp>
      <p:sp>
        <p:nvSpPr>
          <p:cNvPr id="5" name="TextBox 5"/>
          <p:cNvSpPr txBox="1"/>
          <p:nvPr/>
        </p:nvSpPr>
        <p:spPr>
          <a:xfrm>
            <a:off x="6732240" y="6422899"/>
            <a:ext cx="2556284" cy="215444"/>
          </a:xfrm>
          <a:prstGeom prst="rect">
            <a:avLst/>
          </a:prstGeom>
          <a:noFill/>
        </p:spPr>
        <p:txBody>
          <a:bodyPr wrap="square" rtlCol="0">
            <a:spAutoFit/>
          </a:bodyPr>
          <a:lstStyle/>
          <a:p>
            <a:r>
              <a:rPr lang="de-DE" sz="800" dirty="0" err="1">
                <a:solidFill>
                  <a:schemeClr val="accent1"/>
                </a:solidFill>
              </a:rPr>
              <a:t>source</a:t>
            </a:r>
            <a:r>
              <a:rPr lang="de-DE" sz="800" dirty="0">
                <a:solidFill>
                  <a:schemeClr val="accent1"/>
                </a:solidFill>
              </a:rPr>
              <a:t>: </a:t>
            </a:r>
            <a:r>
              <a:rPr lang="de-DE" sz="800" dirty="0" err="1">
                <a:solidFill>
                  <a:schemeClr val="accent1"/>
                </a:solidFill>
              </a:rPr>
              <a:t>central</a:t>
            </a:r>
            <a:r>
              <a:rPr lang="de-DE" sz="800" dirty="0">
                <a:solidFill>
                  <a:schemeClr val="accent1"/>
                </a:solidFill>
              </a:rPr>
              <a:t> </a:t>
            </a:r>
            <a:r>
              <a:rPr lang="de-DE" sz="800" dirty="0" err="1">
                <a:solidFill>
                  <a:schemeClr val="accent1"/>
                </a:solidFill>
              </a:rPr>
              <a:t>commission</a:t>
            </a:r>
            <a:r>
              <a:rPr lang="de-DE" sz="800" dirty="0">
                <a:solidFill>
                  <a:schemeClr val="accent1"/>
                </a:solidFill>
              </a:rPr>
              <a:t> </a:t>
            </a:r>
            <a:r>
              <a:rPr lang="de-DE" sz="800" dirty="0" err="1">
                <a:solidFill>
                  <a:schemeClr val="accent1"/>
                </a:solidFill>
              </a:rPr>
              <a:t>for</a:t>
            </a:r>
            <a:r>
              <a:rPr lang="de-DE" sz="800" dirty="0">
                <a:solidFill>
                  <a:schemeClr val="accent1"/>
                </a:solidFill>
              </a:rPr>
              <a:t> </a:t>
            </a:r>
            <a:r>
              <a:rPr lang="de-DE" sz="800" dirty="0" err="1">
                <a:solidFill>
                  <a:schemeClr val="accent1"/>
                </a:solidFill>
              </a:rPr>
              <a:t>the</a:t>
            </a:r>
            <a:r>
              <a:rPr lang="de-DE" sz="800" dirty="0">
                <a:solidFill>
                  <a:schemeClr val="accent1"/>
                </a:solidFill>
              </a:rPr>
              <a:t> Rhine Navigation</a:t>
            </a:r>
            <a:endParaRPr lang="en-US" sz="800" dirty="0">
              <a:solidFill>
                <a:schemeClr val="accent1"/>
              </a:solidFill>
            </a:endParaRPr>
          </a:p>
        </p:txBody>
      </p:sp>
      <p:sp>
        <p:nvSpPr>
          <p:cNvPr id="7" name="Rechteck 6"/>
          <p:cNvSpPr/>
          <p:nvPr/>
        </p:nvSpPr>
        <p:spPr>
          <a:xfrm>
            <a:off x="4503741" y="2977238"/>
            <a:ext cx="3923928" cy="215444"/>
          </a:xfrm>
          <a:prstGeom prst="rect">
            <a:avLst/>
          </a:prstGeom>
        </p:spPr>
        <p:txBody>
          <a:bodyPr wrap="square">
            <a:spAutoFit/>
          </a:bodyPr>
          <a:lstStyle/>
          <a:p>
            <a:r>
              <a:rPr lang="de-AT" sz="800" dirty="0" err="1">
                <a:solidFill>
                  <a:schemeClr val="accent1"/>
                </a:solidFill>
                <a:latin typeface="Corbel" panose="020B0503020204020204" pitchFamily="34" charset="0"/>
              </a:rPr>
              <a:t>Sourcee</a:t>
            </a:r>
            <a:r>
              <a:rPr lang="de-AT" sz="800" dirty="0">
                <a:solidFill>
                  <a:schemeClr val="accent1"/>
                </a:solidFill>
                <a:latin typeface="Corbel" panose="020B0503020204020204" pitchFamily="34" charset="0"/>
              </a:rPr>
              <a:t>: </a:t>
            </a:r>
            <a:r>
              <a:rPr lang="de-AT" sz="800" dirty="0" err="1">
                <a:solidFill>
                  <a:schemeClr val="accent1"/>
                </a:solidFill>
                <a:latin typeface="Corbel" panose="020B0503020204020204" pitchFamily="34" charset="0"/>
              </a:rPr>
              <a:t>pixabay</a:t>
            </a:r>
            <a:endParaRPr lang="de-AT" sz="8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2407160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5554960" cy="990600"/>
          </a:xfrm>
        </p:spPr>
        <p:txBody>
          <a:bodyPr>
            <a:normAutofit fontScale="90000"/>
          </a:bodyPr>
          <a:lstStyle/>
          <a:p>
            <a:r>
              <a:rPr lang="de-AT" sz="3100" dirty="0">
                <a:solidFill>
                  <a:schemeClr val="accent1"/>
                </a:solidFill>
                <a:latin typeface="Corbel" panose="020B0503020204020204" pitchFamily="34" charset="0"/>
              </a:rPr>
              <a:t>Seine-North-Europe </a:t>
            </a:r>
            <a:r>
              <a:rPr lang="de-AT" sz="3100" dirty="0" err="1">
                <a:solidFill>
                  <a:schemeClr val="accent1"/>
                </a:solidFill>
                <a:latin typeface="Corbel" panose="020B0503020204020204" pitchFamily="34" charset="0"/>
              </a:rPr>
              <a:t>Canal</a:t>
            </a:r>
            <a:r>
              <a:rPr lang="de-AT" sz="3100" dirty="0">
                <a:solidFill>
                  <a:schemeClr val="accent1"/>
                </a:solidFill>
                <a:latin typeface="Corbel" panose="020B0503020204020204" pitchFamily="34" charset="0"/>
              </a:rPr>
              <a:t> (Project)</a:t>
            </a:r>
            <a:br>
              <a:rPr lang="de-AT" dirty="0">
                <a:solidFill>
                  <a:schemeClr val="accent1"/>
                </a:solidFill>
                <a:latin typeface="Corbel" panose="020B0503020204020204" pitchFamily="34" charset="0"/>
              </a:rPr>
            </a:br>
            <a:r>
              <a:rPr lang="de-AT" sz="2700" b="0" dirty="0">
                <a:solidFill>
                  <a:schemeClr val="accent1"/>
                </a:solidFill>
                <a:latin typeface="Corbel" panose="020B0503020204020204" pitchFamily="34" charset="0"/>
              </a:rPr>
              <a:t>Inland </a:t>
            </a:r>
            <a:r>
              <a:rPr lang="de-AT" sz="2700" b="0" dirty="0" err="1">
                <a:solidFill>
                  <a:schemeClr val="accent1"/>
                </a:solidFill>
                <a:latin typeface="Corbel" panose="020B0503020204020204" pitchFamily="34" charset="0"/>
              </a:rPr>
              <a:t>Waterways</a:t>
            </a:r>
            <a:r>
              <a:rPr lang="de-AT" sz="2700" b="0" dirty="0">
                <a:solidFill>
                  <a:schemeClr val="accent1"/>
                </a:solidFill>
                <a:latin typeface="Corbel" panose="020B0503020204020204" pitchFamily="34" charset="0"/>
              </a:rPr>
              <a:t> in Europe</a:t>
            </a:r>
          </a:p>
        </p:txBody>
      </p:sp>
      <p:sp>
        <p:nvSpPr>
          <p:cNvPr id="3" name="Inhaltsplatzhalter 2"/>
          <p:cNvSpPr>
            <a:spLocks noGrp="1"/>
          </p:cNvSpPr>
          <p:nvPr>
            <p:ph idx="1"/>
          </p:nvPr>
        </p:nvSpPr>
        <p:spPr>
          <a:xfrm>
            <a:off x="457200" y="1700808"/>
            <a:ext cx="8686800" cy="4776192"/>
          </a:xfrm>
        </p:spPr>
        <p:txBody>
          <a:bodyPr>
            <a:normAutofit/>
          </a:bodyPr>
          <a:lstStyle/>
          <a:p>
            <a:pPr>
              <a:spcBef>
                <a:spcPts val="600"/>
              </a:spcBef>
            </a:pPr>
            <a:r>
              <a:rPr lang="en-US" dirty="0">
                <a:solidFill>
                  <a:schemeClr val="accent1"/>
                </a:solidFill>
                <a:latin typeface="Corbel" panose="020B0503020204020204" pitchFamily="34" charset="0"/>
              </a:rPr>
              <a:t>start of construction 2017 - estimated construction time 7 years</a:t>
            </a:r>
            <a:endParaRPr lang="de-AT" dirty="0">
              <a:solidFill>
                <a:schemeClr val="accent1"/>
              </a:solidFill>
              <a:latin typeface="Corbel" panose="020B0503020204020204" pitchFamily="34" charset="0"/>
            </a:endParaRPr>
          </a:p>
          <a:p>
            <a:pPr>
              <a:spcBef>
                <a:spcPts val="600"/>
              </a:spcBef>
            </a:pPr>
            <a:r>
              <a:rPr lang="de-AT" dirty="0">
                <a:solidFill>
                  <a:schemeClr val="accent1"/>
                </a:solidFill>
                <a:latin typeface="Corbel" panose="020B0503020204020204" pitchFamily="34" charset="0"/>
              </a:rPr>
              <a:t>106 km</a:t>
            </a:r>
          </a:p>
          <a:p>
            <a:pPr>
              <a:spcBef>
                <a:spcPts val="600"/>
              </a:spcBef>
            </a:pPr>
            <a:r>
              <a:rPr lang="en-GB" dirty="0">
                <a:solidFill>
                  <a:schemeClr val="accent1"/>
                </a:solidFill>
                <a:latin typeface="Corbel" panose="020B0503020204020204" pitchFamily="34" charset="0"/>
              </a:rPr>
              <a:t>Connects the Seine basin</a:t>
            </a:r>
            <a:br>
              <a:rPr lang="en-GB" dirty="0">
                <a:solidFill>
                  <a:schemeClr val="accent1"/>
                </a:solidFill>
                <a:latin typeface="Corbel" panose="020B0503020204020204" pitchFamily="34" charset="0"/>
              </a:rPr>
            </a:br>
            <a:r>
              <a:rPr lang="en-GB" dirty="0">
                <a:solidFill>
                  <a:schemeClr val="accent1"/>
                </a:solidFill>
                <a:latin typeface="Corbel" panose="020B0503020204020204" pitchFamily="34" charset="0"/>
              </a:rPr>
              <a:t>with the Rhine basin</a:t>
            </a:r>
          </a:p>
          <a:p>
            <a:pPr>
              <a:spcBef>
                <a:spcPts val="600"/>
              </a:spcBef>
            </a:pPr>
            <a:r>
              <a:rPr lang="en-GB" dirty="0">
                <a:solidFill>
                  <a:schemeClr val="accent1"/>
                </a:solidFill>
                <a:latin typeface="Corbel" panose="020B0503020204020204" pitchFamily="34" charset="0"/>
              </a:rPr>
              <a:t>Will replace:</a:t>
            </a:r>
          </a:p>
          <a:p>
            <a:pPr lvl="1">
              <a:spcBef>
                <a:spcPts val="600"/>
              </a:spcBef>
            </a:pPr>
            <a:r>
              <a:rPr lang="en-GB" dirty="0">
                <a:solidFill>
                  <a:schemeClr val="accent1"/>
                </a:solidFill>
                <a:latin typeface="Corbel" panose="020B0503020204020204" pitchFamily="34" charset="0"/>
              </a:rPr>
              <a:t>The existing „Canal du Nord</a:t>
            </a:r>
            <a:r>
              <a:rPr lang="de-AT" dirty="0">
                <a:solidFill>
                  <a:schemeClr val="accent1"/>
                </a:solidFill>
                <a:latin typeface="Corbel" panose="020B0503020204020204" pitchFamily="34" charset="0"/>
              </a:rPr>
              <a:t>“</a:t>
            </a:r>
          </a:p>
          <a:p>
            <a:pPr lvl="1">
              <a:spcBef>
                <a:spcPts val="600"/>
              </a:spcBef>
            </a:pPr>
            <a:r>
              <a:rPr lang="de-AT" dirty="0">
                <a:solidFill>
                  <a:schemeClr val="accent1"/>
                </a:solidFill>
                <a:latin typeface="Corbel" panose="020B0503020204020204" pitchFamily="34" charset="0"/>
              </a:rPr>
              <a:t>A </a:t>
            </a:r>
            <a:r>
              <a:rPr lang="en-GB" dirty="0">
                <a:solidFill>
                  <a:schemeClr val="accent1"/>
                </a:solidFill>
                <a:latin typeface="Corbel" panose="020B0503020204020204" pitchFamily="34" charset="0"/>
              </a:rPr>
              <a:t>part of the </a:t>
            </a:r>
            <a:r>
              <a:rPr lang="de-DE" dirty="0">
                <a:solidFill>
                  <a:schemeClr val="accent1"/>
                </a:solidFill>
                <a:latin typeface="Corbel" panose="020B0503020204020204" pitchFamily="34" charset="0"/>
              </a:rPr>
              <a:t>„</a:t>
            </a:r>
            <a:r>
              <a:rPr lang="en-GB" dirty="0">
                <a:solidFill>
                  <a:schemeClr val="accent1"/>
                </a:solidFill>
                <a:latin typeface="Corbel" panose="020B0503020204020204" pitchFamily="34" charset="0"/>
              </a:rPr>
              <a:t>Canal </a:t>
            </a:r>
            <a:r>
              <a:rPr lang="en-GB" dirty="0" err="1">
                <a:solidFill>
                  <a:schemeClr val="accent1"/>
                </a:solidFill>
                <a:latin typeface="Corbel" panose="020B0503020204020204" pitchFamily="34" charset="0"/>
              </a:rPr>
              <a:t>latéral</a:t>
            </a:r>
            <a:r>
              <a:rPr lang="en-GB" dirty="0">
                <a:solidFill>
                  <a:schemeClr val="accent1"/>
                </a:solidFill>
                <a:latin typeface="Corbel" panose="020B0503020204020204" pitchFamily="34" charset="0"/>
              </a:rPr>
              <a:t> à </a:t>
            </a:r>
            <a:r>
              <a:rPr lang="en-GB" dirty="0" err="1">
                <a:solidFill>
                  <a:schemeClr val="accent1"/>
                </a:solidFill>
                <a:latin typeface="Corbel" panose="020B0503020204020204" pitchFamily="34" charset="0"/>
              </a:rPr>
              <a:t>l‘Oise</a:t>
            </a:r>
            <a:r>
              <a:rPr lang="de-DE" dirty="0">
                <a:solidFill>
                  <a:schemeClr val="accent1"/>
                </a:solidFill>
                <a:latin typeface="Corbel" panose="020B0503020204020204" pitchFamily="34" charset="0"/>
              </a:rPr>
              <a:t>“</a:t>
            </a:r>
          </a:p>
          <a:p>
            <a:pPr lvl="1">
              <a:spcBef>
                <a:spcPts val="600"/>
              </a:spcBef>
            </a:pPr>
            <a:r>
              <a:rPr lang="en-GB" dirty="0">
                <a:solidFill>
                  <a:schemeClr val="accent1"/>
                </a:solidFill>
                <a:latin typeface="Corbel" panose="020B0503020204020204" pitchFamily="34" charset="0"/>
              </a:rPr>
              <a:t>A small part of the river Oise</a:t>
            </a:r>
          </a:p>
          <a:p>
            <a:pPr>
              <a:spcBef>
                <a:spcPts val="600"/>
              </a:spcBef>
            </a:pPr>
            <a:r>
              <a:rPr lang="en-GB" dirty="0">
                <a:solidFill>
                  <a:schemeClr val="accent1"/>
                </a:solidFill>
                <a:latin typeface="Corbel" panose="020B0503020204020204" pitchFamily="34" charset="0"/>
              </a:rPr>
              <a:t>Existing waterways only allow a maximum capacity of 250-650 tons of inland vessels</a:t>
            </a:r>
          </a:p>
          <a:p>
            <a:pPr>
              <a:spcBef>
                <a:spcPts val="600"/>
              </a:spcBef>
            </a:pPr>
            <a:r>
              <a:rPr lang="en-GB" dirty="0">
                <a:solidFill>
                  <a:schemeClr val="accent1"/>
                </a:solidFill>
                <a:latin typeface="Corbel" panose="020B0503020204020204" pitchFamily="34" charset="0"/>
              </a:rPr>
              <a:t>New canal will allow up to 4.400 tons</a:t>
            </a:r>
          </a:p>
        </p:txBody>
      </p:sp>
      <p:sp>
        <p:nvSpPr>
          <p:cNvPr id="4" name="Foliennummernplatzhalter 3"/>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sp>
        <p:nvSpPr>
          <p:cNvPr id="6" name="TextBox 5"/>
          <p:cNvSpPr txBox="1"/>
          <p:nvPr/>
        </p:nvSpPr>
        <p:spPr>
          <a:xfrm>
            <a:off x="8171983" y="6458867"/>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Tree>
    <p:extLst>
      <p:ext uri="{BB962C8B-B14F-4D97-AF65-F5344CB8AC3E}">
        <p14:creationId xmlns:p14="http://schemas.microsoft.com/office/powerpoint/2010/main" val="2862755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orbel" panose="020B0503020204020204" pitchFamily="34" charset="0"/>
              </a:rPr>
              <a:t>Biggest ports in Europe </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Europe</a:t>
            </a:r>
            <a:endParaRPr lang="en-US" sz="24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28</a:t>
            </a:fld>
            <a:endParaRPr lang="de-AT"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811337075"/>
              </p:ext>
            </p:extLst>
          </p:nvPr>
        </p:nvGraphicFramePr>
        <p:xfrm>
          <a:off x="251520" y="1772816"/>
          <a:ext cx="4325399" cy="4533634"/>
        </p:xfrm>
        <a:graphic>
          <a:graphicData uri="http://schemas.openxmlformats.org/drawingml/2006/table">
            <a:tbl>
              <a:tblPr firstRow="1" bandRow="1">
                <a:tableStyleId>{5C22544A-7EE6-4342-B048-85BDC9FD1C3A}</a:tableStyleId>
              </a:tblPr>
              <a:tblGrid>
                <a:gridCol w="2057334">
                  <a:extLst>
                    <a:ext uri="{9D8B030D-6E8A-4147-A177-3AD203B41FA5}">
                      <a16:colId xmlns:a16="http://schemas.microsoft.com/office/drawing/2014/main" val="20000"/>
                    </a:ext>
                  </a:extLst>
                </a:gridCol>
                <a:gridCol w="2268065">
                  <a:extLst>
                    <a:ext uri="{9D8B030D-6E8A-4147-A177-3AD203B41FA5}">
                      <a16:colId xmlns:a16="http://schemas.microsoft.com/office/drawing/2014/main" val="20001"/>
                    </a:ext>
                  </a:extLst>
                </a:gridCol>
              </a:tblGrid>
              <a:tr h="1193062">
                <a:tc>
                  <a:txBody>
                    <a:bodyPr/>
                    <a:lstStyle/>
                    <a:p>
                      <a:pPr algn="l"/>
                      <a:r>
                        <a:rPr lang="en-US" noProof="0" dirty="0">
                          <a:latin typeface="Corbel" panose="020B0503020204020204" pitchFamily="34" charset="0"/>
                        </a:rPr>
                        <a:t>Maritim</a:t>
                      </a:r>
                      <a:r>
                        <a:rPr lang="en-US" baseline="0" noProof="0" dirty="0">
                          <a:latin typeface="Corbel" panose="020B0503020204020204" pitchFamily="34" charset="0"/>
                        </a:rPr>
                        <a:t>e p</a:t>
                      </a:r>
                      <a:r>
                        <a:rPr lang="en-US" noProof="0" dirty="0">
                          <a:latin typeface="Corbel" panose="020B0503020204020204" pitchFamily="34" charset="0"/>
                        </a:rPr>
                        <a:t>orts</a:t>
                      </a:r>
                    </a:p>
                  </a:txBody>
                  <a:tcPr anchor="ctr"/>
                </a:tc>
                <a:tc>
                  <a:txBody>
                    <a:bodyPr/>
                    <a:lstStyle/>
                    <a:p>
                      <a:pPr algn="l"/>
                      <a:r>
                        <a:rPr lang="en-US" noProof="0" dirty="0">
                          <a:latin typeface="Corbel" panose="020B0503020204020204" pitchFamily="34" charset="0"/>
                        </a:rPr>
                        <a:t>Weight</a:t>
                      </a:r>
                      <a:r>
                        <a:rPr lang="en-US" baseline="0" noProof="0" dirty="0">
                          <a:latin typeface="Corbel" panose="020B0503020204020204" pitchFamily="34" charset="0"/>
                        </a:rPr>
                        <a:t> of goods handled (in million tons)</a:t>
                      </a:r>
                      <a:endParaRPr lang="en-US" noProof="0" dirty="0">
                        <a:latin typeface="Corbel" panose="020B0503020204020204" pitchFamily="34" charset="0"/>
                      </a:endParaRPr>
                    </a:p>
                  </a:txBody>
                  <a:tcPr anchor="ctr"/>
                </a:tc>
                <a:extLst>
                  <a:ext uri="{0D108BD9-81ED-4DB2-BD59-A6C34878D82A}">
                    <a16:rowId xmlns:a16="http://schemas.microsoft.com/office/drawing/2014/main" val="10000"/>
                  </a:ext>
                </a:extLst>
              </a:tr>
              <a:tr h="835143">
                <a:tc>
                  <a:txBody>
                    <a:bodyPr/>
                    <a:lstStyle/>
                    <a:p>
                      <a:pPr algn="l"/>
                      <a:r>
                        <a:rPr lang="en-US" noProof="0" dirty="0">
                          <a:latin typeface="Corbel" panose="020B0503020204020204" pitchFamily="34" charset="0"/>
                        </a:rPr>
                        <a:t>Rotterdam</a:t>
                      </a:r>
                      <a:r>
                        <a:rPr lang="en-US" baseline="0" noProof="0" dirty="0">
                          <a:latin typeface="Corbel" panose="020B0503020204020204" pitchFamily="34" charset="0"/>
                        </a:rPr>
                        <a:t> (Netherlands)</a:t>
                      </a:r>
                      <a:endParaRPr lang="en-US" noProof="0" dirty="0">
                        <a:latin typeface="Corbel" panose="020B0503020204020204" pitchFamily="34" charset="0"/>
                      </a:endParaRPr>
                    </a:p>
                  </a:txBody>
                  <a:tcPr anchor="ctr"/>
                </a:tc>
                <a:tc>
                  <a:txBody>
                    <a:bodyPr/>
                    <a:lstStyle/>
                    <a:p>
                      <a:pPr algn="ctr"/>
                      <a:r>
                        <a:rPr lang="en-US" noProof="0" dirty="0">
                          <a:latin typeface="Corbel" panose="020B0503020204020204" pitchFamily="34" charset="0"/>
                        </a:rPr>
                        <a:t>469.4 (2019)</a:t>
                      </a:r>
                    </a:p>
                  </a:txBody>
                  <a:tcPr anchor="ctr"/>
                </a:tc>
                <a:extLst>
                  <a:ext uri="{0D108BD9-81ED-4DB2-BD59-A6C34878D82A}">
                    <a16:rowId xmlns:a16="http://schemas.microsoft.com/office/drawing/2014/main" val="10001"/>
                  </a:ext>
                </a:extLst>
              </a:tr>
              <a:tr h="835143">
                <a:tc>
                  <a:txBody>
                    <a:bodyPr/>
                    <a:lstStyle/>
                    <a:p>
                      <a:pPr algn="l"/>
                      <a:r>
                        <a:rPr lang="en-US" noProof="0" dirty="0">
                          <a:latin typeface="Corbel" panose="020B0503020204020204" pitchFamily="34" charset="0"/>
                        </a:rPr>
                        <a:t>Antwerp (Belgium)</a:t>
                      </a:r>
                    </a:p>
                  </a:txBody>
                  <a:tcPr anchor="ctr"/>
                </a:tc>
                <a:tc>
                  <a:txBody>
                    <a:bodyPr/>
                    <a:lstStyle/>
                    <a:p>
                      <a:pPr algn="ctr"/>
                      <a:r>
                        <a:rPr lang="de-AT" noProof="0" dirty="0">
                          <a:latin typeface="Corbel" panose="020B0503020204020204" pitchFamily="34" charset="0"/>
                        </a:rPr>
                        <a:t>238.1</a:t>
                      </a:r>
                      <a:r>
                        <a:rPr lang="de-AT" baseline="0" noProof="0" dirty="0">
                          <a:latin typeface="Corbel" panose="020B0503020204020204" pitchFamily="34" charset="0"/>
                        </a:rPr>
                        <a:t> (2019)</a:t>
                      </a:r>
                      <a:endParaRPr lang="en-US" noProof="0" dirty="0">
                        <a:latin typeface="Corbel" panose="020B0503020204020204" pitchFamily="34" charset="0"/>
                      </a:endParaRPr>
                    </a:p>
                  </a:txBody>
                  <a:tcPr anchor="ctr"/>
                </a:tc>
                <a:extLst>
                  <a:ext uri="{0D108BD9-81ED-4DB2-BD59-A6C34878D82A}">
                    <a16:rowId xmlns:a16="http://schemas.microsoft.com/office/drawing/2014/main" val="10002"/>
                  </a:ext>
                </a:extLst>
              </a:tr>
              <a:tr h="835143">
                <a:tc>
                  <a:txBody>
                    <a:bodyPr/>
                    <a:lstStyle/>
                    <a:p>
                      <a:pPr algn="l"/>
                      <a:r>
                        <a:rPr lang="en-US" noProof="0" dirty="0">
                          <a:latin typeface="Corbel" panose="020B0503020204020204" pitchFamily="34" charset="0"/>
                        </a:rPr>
                        <a:t>Hamburg</a:t>
                      </a:r>
                      <a:r>
                        <a:rPr lang="en-US" baseline="0" noProof="0" dirty="0">
                          <a:latin typeface="Corbel" panose="020B0503020204020204" pitchFamily="34" charset="0"/>
                        </a:rPr>
                        <a:t> (Germany)</a:t>
                      </a:r>
                      <a:endParaRPr lang="en-US" noProof="0" dirty="0">
                        <a:latin typeface="Corbel" panose="020B0503020204020204" pitchFamily="34" charset="0"/>
                      </a:endParaRPr>
                    </a:p>
                  </a:txBody>
                  <a:tcPr anchor="ctr"/>
                </a:tc>
                <a:tc>
                  <a:txBody>
                    <a:bodyPr/>
                    <a:lstStyle/>
                    <a:p>
                      <a:pPr algn="ctr"/>
                      <a:r>
                        <a:rPr lang="en-US" noProof="0" dirty="0">
                          <a:latin typeface="Corbel" panose="020B0503020204020204" pitchFamily="34" charset="0"/>
                        </a:rPr>
                        <a:t>136.6 (2019)</a:t>
                      </a:r>
                    </a:p>
                  </a:txBody>
                  <a:tcPr anchor="ctr"/>
                </a:tc>
                <a:extLst>
                  <a:ext uri="{0D108BD9-81ED-4DB2-BD59-A6C34878D82A}">
                    <a16:rowId xmlns:a16="http://schemas.microsoft.com/office/drawing/2014/main" val="10003"/>
                  </a:ext>
                </a:extLst>
              </a:tr>
              <a:tr h="835143">
                <a:tc>
                  <a:txBody>
                    <a:bodyPr/>
                    <a:lstStyle/>
                    <a:p>
                      <a:pPr algn="l"/>
                      <a:r>
                        <a:rPr lang="en-US" noProof="0" dirty="0">
                          <a:latin typeface="Corbel" panose="020B0503020204020204" pitchFamily="34" charset="0"/>
                        </a:rPr>
                        <a:t>Marseille</a:t>
                      </a:r>
                      <a:br>
                        <a:rPr lang="en-US" noProof="0" dirty="0">
                          <a:latin typeface="Corbel" panose="020B0503020204020204" pitchFamily="34" charset="0"/>
                        </a:rPr>
                      </a:br>
                      <a:r>
                        <a:rPr lang="en-US" noProof="0" dirty="0">
                          <a:latin typeface="Corbel" panose="020B0503020204020204" pitchFamily="34" charset="0"/>
                        </a:rPr>
                        <a:t>(France)</a:t>
                      </a:r>
                    </a:p>
                  </a:txBody>
                  <a:tcPr anchor="ctr"/>
                </a:tc>
                <a:tc>
                  <a:txBody>
                    <a:bodyPr/>
                    <a:lstStyle/>
                    <a:p>
                      <a:pPr algn="ctr"/>
                      <a:r>
                        <a:rPr lang="en-US" noProof="0" dirty="0">
                          <a:latin typeface="Corbel" panose="020B0503020204020204" pitchFamily="34" charset="0"/>
                        </a:rPr>
                        <a:t>81.1 (2018)</a:t>
                      </a:r>
                    </a:p>
                  </a:txBody>
                  <a:tcPr anchor="ctr"/>
                </a:tc>
                <a:extLst>
                  <a:ext uri="{0D108BD9-81ED-4DB2-BD59-A6C34878D82A}">
                    <a16:rowId xmlns:a16="http://schemas.microsoft.com/office/drawing/2014/main" val="10006"/>
                  </a:ext>
                </a:extLst>
              </a:tr>
            </a:tbl>
          </a:graphicData>
        </a:graphic>
      </p:graphicFrame>
      <p:graphicFrame>
        <p:nvGraphicFramePr>
          <p:cNvPr id="12" name="Table 5"/>
          <p:cNvGraphicFramePr>
            <a:graphicFrameLocks noGrp="1"/>
          </p:cNvGraphicFramePr>
          <p:nvPr>
            <p:extLst>
              <p:ext uri="{D42A27DB-BD31-4B8C-83A1-F6EECF244321}">
                <p14:modId xmlns:p14="http://schemas.microsoft.com/office/powerpoint/2010/main" val="3700766845"/>
              </p:ext>
            </p:extLst>
          </p:nvPr>
        </p:nvGraphicFramePr>
        <p:xfrm>
          <a:off x="4644008" y="1772816"/>
          <a:ext cx="4299010" cy="4573276"/>
        </p:xfrm>
        <a:graphic>
          <a:graphicData uri="http://schemas.openxmlformats.org/drawingml/2006/table">
            <a:tbl>
              <a:tblPr firstRow="1" bandRow="1">
                <a:tableStyleId>{5C22544A-7EE6-4342-B048-85BDC9FD1C3A}</a:tableStyleId>
              </a:tblPr>
              <a:tblGrid>
                <a:gridCol w="2033525">
                  <a:extLst>
                    <a:ext uri="{9D8B030D-6E8A-4147-A177-3AD203B41FA5}">
                      <a16:colId xmlns:a16="http://schemas.microsoft.com/office/drawing/2014/main" val="20000"/>
                    </a:ext>
                  </a:extLst>
                </a:gridCol>
                <a:gridCol w="2265485">
                  <a:extLst>
                    <a:ext uri="{9D8B030D-6E8A-4147-A177-3AD203B41FA5}">
                      <a16:colId xmlns:a16="http://schemas.microsoft.com/office/drawing/2014/main" val="20001"/>
                    </a:ext>
                  </a:extLst>
                </a:gridCol>
              </a:tblGrid>
              <a:tr h="1201994">
                <a:tc>
                  <a:txBody>
                    <a:bodyPr/>
                    <a:lstStyle/>
                    <a:p>
                      <a:pPr algn="l"/>
                      <a:r>
                        <a:rPr lang="en-GB" noProof="0" dirty="0">
                          <a:latin typeface="Corbel" panose="020B0503020204020204" pitchFamily="34" charset="0"/>
                        </a:rPr>
                        <a:t>Inland </a:t>
                      </a:r>
                      <a:r>
                        <a:rPr lang="en-GB" baseline="0" noProof="0" dirty="0">
                          <a:latin typeface="Corbel" panose="020B0503020204020204" pitchFamily="34" charset="0"/>
                        </a:rPr>
                        <a:t>p</a:t>
                      </a:r>
                      <a:r>
                        <a:rPr lang="en-GB" noProof="0" dirty="0">
                          <a:latin typeface="Corbel" panose="020B0503020204020204" pitchFamily="34" charset="0"/>
                        </a:rPr>
                        <a:t>orts</a:t>
                      </a:r>
                    </a:p>
                  </a:txBody>
                  <a:tcPr anchor="ctr"/>
                </a:tc>
                <a:tc>
                  <a:txBody>
                    <a:bodyPr/>
                    <a:lstStyle/>
                    <a:p>
                      <a:pPr algn="l"/>
                      <a:r>
                        <a:rPr lang="en-GB" noProof="0" dirty="0">
                          <a:latin typeface="Corbel" panose="020B0503020204020204" pitchFamily="34" charset="0"/>
                        </a:rPr>
                        <a:t>Weight</a:t>
                      </a:r>
                      <a:r>
                        <a:rPr lang="en-GB" baseline="0" noProof="0" dirty="0">
                          <a:latin typeface="Corbel" panose="020B0503020204020204" pitchFamily="34" charset="0"/>
                        </a:rPr>
                        <a:t> of goods handled (in million tons)</a:t>
                      </a:r>
                      <a:endParaRPr lang="en-GB" noProof="0" dirty="0">
                        <a:latin typeface="Corbel" panose="020B0503020204020204" pitchFamily="34" charset="0"/>
                      </a:endParaRPr>
                    </a:p>
                  </a:txBody>
                  <a:tcPr anchor="ctr"/>
                </a:tc>
                <a:extLst>
                  <a:ext uri="{0D108BD9-81ED-4DB2-BD59-A6C34878D82A}">
                    <a16:rowId xmlns:a16="http://schemas.microsoft.com/office/drawing/2014/main" val="10000"/>
                  </a:ext>
                </a:extLst>
              </a:tr>
              <a:tr h="814230">
                <a:tc>
                  <a:txBody>
                    <a:bodyPr/>
                    <a:lstStyle/>
                    <a:p>
                      <a:pPr algn="l"/>
                      <a:r>
                        <a:rPr lang="en-GB" sz="1800" kern="1200" noProof="0" dirty="0" err="1">
                          <a:solidFill>
                            <a:schemeClr val="dk1"/>
                          </a:solidFill>
                          <a:latin typeface="Corbel" panose="020B0503020204020204" pitchFamily="34" charset="0"/>
                          <a:ea typeface="+mn-ea"/>
                          <a:cs typeface="+mn-cs"/>
                        </a:rPr>
                        <a:t>Duisport</a:t>
                      </a:r>
                      <a:r>
                        <a:rPr lang="en-GB" sz="1800" kern="1200" noProof="0" dirty="0">
                          <a:solidFill>
                            <a:schemeClr val="dk1"/>
                          </a:solidFill>
                          <a:latin typeface="Corbel" panose="020B0503020204020204" pitchFamily="34" charset="0"/>
                          <a:ea typeface="+mn-ea"/>
                          <a:cs typeface="+mn-cs"/>
                        </a:rPr>
                        <a:t> (Germany</a:t>
                      </a:r>
                      <a:r>
                        <a:rPr lang="en-GB" noProof="0" dirty="0">
                          <a:latin typeface="Corbel" panose="020B0503020204020204" pitchFamily="34" charset="0"/>
                        </a:rPr>
                        <a:t>)</a:t>
                      </a:r>
                    </a:p>
                  </a:txBody>
                  <a:tcPr anchor="ctr"/>
                </a:tc>
                <a:tc>
                  <a:txBody>
                    <a:bodyPr/>
                    <a:lstStyle/>
                    <a:p>
                      <a:pPr algn="ctr"/>
                      <a:r>
                        <a:rPr lang="en-GB" noProof="0" dirty="0">
                          <a:latin typeface="Corbel" panose="020B0503020204020204" pitchFamily="34" charset="0"/>
                        </a:rPr>
                        <a:t>123.7</a:t>
                      </a:r>
                      <a:r>
                        <a:rPr lang="en-GB" baseline="0" noProof="0" dirty="0">
                          <a:latin typeface="Corbel" panose="020B0503020204020204" pitchFamily="34" charset="0"/>
                        </a:rPr>
                        <a:t> (2019)</a:t>
                      </a:r>
                      <a:endParaRPr lang="en-GB" noProof="0" dirty="0">
                        <a:latin typeface="Corbel" panose="020B0503020204020204" pitchFamily="34" charset="0"/>
                      </a:endParaRPr>
                    </a:p>
                  </a:txBody>
                  <a:tcPr anchor="ctr"/>
                </a:tc>
                <a:extLst>
                  <a:ext uri="{0D108BD9-81ED-4DB2-BD59-A6C34878D82A}">
                    <a16:rowId xmlns:a16="http://schemas.microsoft.com/office/drawing/2014/main" val="10001"/>
                  </a:ext>
                </a:extLst>
              </a:tr>
              <a:tr h="864096">
                <a:tc>
                  <a:txBody>
                    <a:bodyPr/>
                    <a:lstStyle/>
                    <a:p>
                      <a:pPr algn="l"/>
                      <a:r>
                        <a:rPr lang="en-GB" noProof="0" dirty="0">
                          <a:latin typeface="Corbel" panose="020B0503020204020204" pitchFamily="34" charset="0"/>
                        </a:rPr>
                        <a:t>Liège (Belgium)</a:t>
                      </a:r>
                    </a:p>
                  </a:txBody>
                  <a:tcPr anchor="ctr"/>
                </a:tc>
                <a:tc>
                  <a:txBody>
                    <a:bodyPr/>
                    <a:lstStyle/>
                    <a:p>
                      <a:pPr algn="ctr"/>
                      <a:r>
                        <a:rPr lang="en-GB" noProof="0" dirty="0">
                          <a:latin typeface="Corbel" panose="020B0503020204020204" pitchFamily="34" charset="0"/>
                        </a:rPr>
                        <a:t>13.5 (2014)</a:t>
                      </a:r>
                    </a:p>
                  </a:txBody>
                  <a:tcPr anchor="ctr"/>
                </a:tc>
                <a:extLst>
                  <a:ext uri="{0D108BD9-81ED-4DB2-BD59-A6C34878D82A}">
                    <a16:rowId xmlns:a16="http://schemas.microsoft.com/office/drawing/2014/main" val="10002"/>
                  </a:ext>
                </a:extLst>
              </a:tr>
              <a:tr h="792088">
                <a:tc>
                  <a:txBody>
                    <a:bodyPr/>
                    <a:lstStyle/>
                    <a:p>
                      <a:pPr algn="l"/>
                      <a:r>
                        <a:rPr lang="en-GB" noProof="0" dirty="0">
                          <a:latin typeface="Corbel" panose="020B0503020204020204" pitchFamily="34" charset="0"/>
                        </a:rPr>
                        <a:t>Constanta (Romania)</a:t>
                      </a:r>
                    </a:p>
                  </a:txBody>
                  <a:tcPr anchor="ctr"/>
                </a:tc>
                <a:tc>
                  <a:txBody>
                    <a:bodyPr/>
                    <a:lstStyle/>
                    <a:p>
                      <a:pPr algn="ctr"/>
                      <a:r>
                        <a:rPr lang="en-GB" noProof="0" dirty="0">
                          <a:latin typeface="Corbel" panose="020B0503020204020204" pitchFamily="34" charset="0"/>
                        </a:rPr>
                        <a:t>66.6 (2019)</a:t>
                      </a:r>
                    </a:p>
                  </a:txBody>
                  <a:tcPr anchor="ctr"/>
                </a:tc>
                <a:extLst>
                  <a:ext uri="{0D108BD9-81ED-4DB2-BD59-A6C34878D82A}">
                    <a16:rowId xmlns:a16="http://schemas.microsoft.com/office/drawing/2014/main" val="10003"/>
                  </a:ext>
                </a:extLst>
              </a:tr>
              <a:tr h="900868">
                <a:tc>
                  <a:txBody>
                    <a:bodyPr/>
                    <a:lstStyle/>
                    <a:p>
                      <a:pPr algn="l"/>
                      <a:r>
                        <a:rPr lang="en-GB" noProof="0" dirty="0">
                          <a:latin typeface="Corbel" panose="020B0503020204020204" pitchFamily="34" charset="0"/>
                        </a:rPr>
                        <a:t>Galati</a:t>
                      </a:r>
                      <a:r>
                        <a:rPr lang="en-GB" baseline="0" noProof="0" dirty="0">
                          <a:latin typeface="Corbel" panose="020B0503020204020204" pitchFamily="34" charset="0"/>
                        </a:rPr>
                        <a:t> (Romania)</a:t>
                      </a:r>
                      <a:endParaRPr lang="en-GB" noProof="0" dirty="0">
                        <a:latin typeface="Corbel" panose="020B0503020204020204" pitchFamily="34" charset="0"/>
                      </a:endParaRPr>
                    </a:p>
                  </a:txBody>
                  <a:tcPr anchor="ctr"/>
                </a:tc>
                <a:tc>
                  <a:txBody>
                    <a:bodyPr/>
                    <a:lstStyle/>
                    <a:p>
                      <a:pPr algn="ctr"/>
                      <a:r>
                        <a:rPr lang="en-GB" noProof="0" dirty="0">
                          <a:latin typeface="Corbel" panose="020B0503020204020204" pitchFamily="34" charset="0"/>
                        </a:rPr>
                        <a:t>4.4 (2017)</a:t>
                      </a:r>
                    </a:p>
                  </a:txBody>
                  <a:tcPr anchor="ctr"/>
                </a:tc>
                <a:extLst>
                  <a:ext uri="{0D108BD9-81ED-4DB2-BD59-A6C34878D82A}">
                    <a16:rowId xmlns:a16="http://schemas.microsoft.com/office/drawing/2014/main" val="2067126517"/>
                  </a:ext>
                </a:extLst>
              </a:tr>
            </a:tbl>
          </a:graphicData>
        </a:graphic>
      </p:graphicFrame>
    </p:spTree>
    <p:extLst>
      <p:ext uri="{BB962C8B-B14F-4D97-AF65-F5344CB8AC3E}">
        <p14:creationId xmlns:p14="http://schemas.microsoft.com/office/powerpoint/2010/main" val="2879548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accent1"/>
                </a:solidFill>
                <a:latin typeface="Corbel" panose="020B0503020204020204" pitchFamily="34" charset="0"/>
              </a:rPr>
              <a:t>Port of Rotterdam</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Europe</a:t>
            </a:r>
            <a:endParaRPr lang="en-US" sz="2000" dirty="0">
              <a:solidFill>
                <a:schemeClr val="accent1"/>
              </a:solidFill>
              <a:latin typeface="Corbel" panose="020B0503020204020204" pitchFamily="34" charset="0"/>
            </a:endParaRPr>
          </a:p>
        </p:txBody>
      </p:sp>
      <p:sp>
        <p:nvSpPr>
          <p:cNvPr id="3" name="Inhaltsplatzhalter 2"/>
          <p:cNvSpPr>
            <a:spLocks noGrp="1"/>
          </p:cNvSpPr>
          <p:nvPr>
            <p:ph idx="1"/>
          </p:nvPr>
        </p:nvSpPr>
        <p:spPr>
          <a:xfrm>
            <a:off x="457200" y="1700808"/>
            <a:ext cx="4906888" cy="4776192"/>
          </a:xfrm>
        </p:spPr>
        <p:txBody>
          <a:bodyPr>
            <a:normAutofit/>
          </a:bodyPr>
          <a:lstStyle/>
          <a:p>
            <a:pPr>
              <a:spcBef>
                <a:spcPts val="2400"/>
              </a:spcBef>
            </a:pPr>
            <a:r>
              <a:rPr lang="en-GB" dirty="0">
                <a:solidFill>
                  <a:schemeClr val="accent1"/>
                </a:solidFill>
                <a:latin typeface="Corbel" panose="020B0503020204020204" pitchFamily="34" charset="0"/>
              </a:rPr>
              <a:t>Biggest maritime port in Europe</a:t>
            </a:r>
          </a:p>
          <a:p>
            <a:pPr>
              <a:spcBef>
                <a:spcPts val="2400"/>
              </a:spcBef>
            </a:pPr>
            <a:r>
              <a:rPr lang="en-GB" dirty="0">
                <a:solidFill>
                  <a:schemeClr val="accent1"/>
                </a:solidFill>
                <a:latin typeface="Corbel" panose="020B0503020204020204" pitchFamily="34" charset="0"/>
              </a:rPr>
              <a:t>Annual throughput: 469,4 million tons (2019)</a:t>
            </a:r>
          </a:p>
          <a:p>
            <a:pPr>
              <a:spcBef>
                <a:spcPts val="2400"/>
              </a:spcBef>
            </a:pPr>
            <a:r>
              <a:rPr lang="en-GB" dirty="0">
                <a:solidFill>
                  <a:schemeClr val="accent1"/>
                </a:solidFill>
                <a:latin typeface="Corbel" panose="020B0503020204020204" pitchFamily="34" charset="0"/>
              </a:rPr>
              <a:t>Throughput TEUs* 2019: 14,8 million </a:t>
            </a:r>
          </a:p>
          <a:p>
            <a:pPr>
              <a:spcBef>
                <a:spcPts val="2400"/>
              </a:spcBef>
            </a:pPr>
            <a:r>
              <a:rPr lang="en-GB" dirty="0">
                <a:solidFill>
                  <a:schemeClr val="accent1"/>
                </a:solidFill>
                <a:latin typeface="Corbel" panose="020B0503020204020204" pitchFamily="34" charset="0"/>
              </a:rPr>
              <a:t>Port area: 12,500 ha (land and water) – 6,000 ha business sites</a:t>
            </a:r>
          </a:p>
          <a:p>
            <a:pPr>
              <a:spcBef>
                <a:spcPts val="2400"/>
              </a:spcBef>
            </a:pPr>
            <a:r>
              <a:rPr lang="en-GB" dirty="0">
                <a:solidFill>
                  <a:schemeClr val="accent1"/>
                </a:solidFill>
                <a:latin typeface="Corbel" panose="020B0503020204020204" pitchFamily="34" charset="0"/>
              </a:rPr>
              <a:t>30,000 seagoing vessels and 110,000 inland vessels per year</a:t>
            </a:r>
          </a:p>
          <a:p>
            <a:endParaRPr lang="en-GB" sz="2200"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29</a:t>
            </a:fld>
            <a:endParaRPr lang="de-AT" dirty="0">
              <a:solidFill>
                <a:prstClr val="white"/>
              </a:solidFill>
            </a:endParaRPr>
          </a:p>
        </p:txBody>
      </p:sp>
      <p:sp>
        <p:nvSpPr>
          <p:cNvPr id="14" name="TextBox 5"/>
          <p:cNvSpPr txBox="1"/>
          <p:nvPr/>
        </p:nvSpPr>
        <p:spPr>
          <a:xfrm>
            <a:off x="8171983" y="6458867"/>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234" y="1715695"/>
            <a:ext cx="3049055" cy="2285203"/>
          </a:xfrm>
          <a:prstGeom prst="rect">
            <a:avLst/>
          </a:prstGeom>
        </p:spPr>
      </p:pic>
      <p:pic>
        <p:nvPicPr>
          <p:cNvPr id="15" name="Grafik 14"/>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085073" y="4000898"/>
            <a:ext cx="3067050" cy="2641364"/>
          </a:xfrm>
          <a:prstGeom prst="rect">
            <a:avLst/>
          </a:prstGeom>
        </p:spPr>
      </p:pic>
      <p:sp>
        <p:nvSpPr>
          <p:cNvPr id="16" name="TextBox 5"/>
          <p:cNvSpPr txBox="1"/>
          <p:nvPr/>
        </p:nvSpPr>
        <p:spPr>
          <a:xfrm>
            <a:off x="6052984" y="1707559"/>
            <a:ext cx="1669295" cy="215444"/>
          </a:xfrm>
          <a:prstGeom prst="rect">
            <a:avLst/>
          </a:prstGeom>
          <a:noFill/>
        </p:spPr>
        <p:txBody>
          <a:bodyPr wrap="square" rtlCol="0">
            <a:spAutoFit/>
          </a:bodyPr>
          <a:lstStyle/>
          <a:p>
            <a:r>
              <a:rPr lang="de-DE" sz="800" dirty="0" err="1">
                <a:solidFill>
                  <a:schemeClr val="bg1"/>
                </a:solidFill>
                <a:latin typeface="Corbel" panose="020B0503020204020204" pitchFamily="34" charset="0"/>
              </a:rPr>
              <a:t>Soucrce</a:t>
            </a:r>
            <a:r>
              <a:rPr lang="de-DE" sz="800" dirty="0">
                <a:solidFill>
                  <a:schemeClr val="bg1"/>
                </a:solidFill>
                <a:latin typeface="Corbel" panose="020B0503020204020204" pitchFamily="34" charset="0"/>
              </a:rPr>
              <a:t> </a:t>
            </a:r>
            <a:r>
              <a:rPr lang="de-DE" sz="800" dirty="0" err="1">
                <a:solidFill>
                  <a:schemeClr val="bg1"/>
                </a:solidFill>
                <a:latin typeface="Corbel" panose="020B0503020204020204" pitchFamily="34" charset="0"/>
              </a:rPr>
              <a:t>pixabay</a:t>
            </a:r>
            <a:endParaRPr lang="en-US" sz="800" dirty="0">
              <a:solidFill>
                <a:schemeClr val="bg1"/>
              </a:solidFill>
              <a:latin typeface="Corbel" panose="020B0503020204020204" pitchFamily="34" charset="0"/>
            </a:endParaRPr>
          </a:p>
        </p:txBody>
      </p:sp>
      <p:sp>
        <p:nvSpPr>
          <p:cNvPr id="17" name="TextBox 5"/>
          <p:cNvSpPr txBox="1"/>
          <p:nvPr/>
        </p:nvSpPr>
        <p:spPr>
          <a:xfrm>
            <a:off x="6001268" y="4000898"/>
            <a:ext cx="1008112" cy="215444"/>
          </a:xfrm>
          <a:prstGeom prst="rect">
            <a:avLst/>
          </a:prstGeom>
          <a:noFill/>
        </p:spPr>
        <p:txBody>
          <a:bodyPr wrap="square" rtlCol="0">
            <a:spAutoFit/>
          </a:bodyPr>
          <a:lstStyle/>
          <a:p>
            <a:r>
              <a:rPr lang="de-DE" sz="800" dirty="0">
                <a:solidFill>
                  <a:schemeClr val="accent1"/>
                </a:solidFill>
                <a:latin typeface="Corbel" panose="020B0503020204020204" pitchFamily="34" charset="0"/>
              </a:rPr>
              <a:t>Source: </a:t>
            </a:r>
            <a:r>
              <a:rPr lang="de-DE" sz="800" dirty="0" err="1">
                <a:solidFill>
                  <a:schemeClr val="accent1"/>
                </a:solidFill>
                <a:latin typeface="Corbel" panose="020B0503020204020204" pitchFamily="34" charset="0"/>
              </a:rPr>
              <a:t>pixabay</a:t>
            </a:r>
            <a:endParaRPr lang="en-US" sz="8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342926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3"/>
          <a:stretch>
            <a:fillRect/>
          </a:stretch>
        </p:blipFill>
        <p:spPr>
          <a:xfrm>
            <a:off x="1826919" y="3517918"/>
            <a:ext cx="2385041" cy="1583816"/>
          </a:xfrm>
          <a:prstGeom prst="rect">
            <a:avLst/>
          </a:prstGeom>
          <a:effectLst>
            <a:glow rad="228600">
              <a:schemeClr val="accent1">
                <a:alpha val="40000"/>
              </a:schemeClr>
            </a:glow>
          </a:effectLst>
        </p:spPr>
      </p:pic>
      <p:sp>
        <p:nvSpPr>
          <p:cNvPr id="7" name="Title 6"/>
          <p:cNvSpPr>
            <a:spLocks noGrp="1"/>
          </p:cNvSpPr>
          <p:nvPr>
            <p:ph type="ctrTitle"/>
          </p:nvPr>
        </p:nvSpPr>
        <p:spPr>
          <a:xfrm>
            <a:off x="683568" y="1484784"/>
            <a:ext cx="7772400" cy="1470025"/>
          </a:xfrm>
        </p:spPr>
        <p:txBody>
          <a:bodyPr>
            <a:normAutofit/>
          </a:bodyPr>
          <a:lstStyle/>
          <a:p>
            <a:r>
              <a:rPr lang="en-US" sz="3200" b="1" dirty="0">
                <a:solidFill>
                  <a:srgbClr val="1F497D"/>
                </a:solidFill>
                <a:latin typeface="Corbel" panose="020B0503020204020204" pitchFamily="34" charset="0"/>
              </a:rPr>
              <a:t>International</a:t>
            </a:r>
            <a:r>
              <a:rPr lang="en-US" sz="3200" b="1" dirty="0">
                <a:latin typeface="Corbel" panose="020B0503020204020204" pitchFamily="34" charset="0"/>
              </a:rPr>
              <a:t> Waterways</a:t>
            </a:r>
          </a:p>
        </p:txBody>
      </p:sp>
      <p:pic>
        <p:nvPicPr>
          <p:cNvPr id="10" name="Picture 2"/>
          <p:cNvPicPr>
            <a:picLocks noChangeAspect="1" noChangeArrowheads="1"/>
          </p:cNvPicPr>
          <p:nvPr/>
        </p:nvPicPr>
        <p:blipFill>
          <a:blip r:embed="rId4" cstate="screen">
            <a:extLst>
              <a:ext uri="{BEBA8EAE-BF5A-486C-A8C5-ECC9F3942E4B}">
                <a14:imgProps xmlns:a14="http://schemas.microsoft.com/office/drawing/2010/main">
                  <a14:imgLayer r:embed="rId5">
                    <a14:imgEffect>
                      <a14:sharpenSoften amount="28000"/>
                    </a14:imgEffect>
                  </a14:imgLayer>
                </a14:imgProps>
              </a:ext>
              <a:ext uri="{28A0092B-C50C-407E-A947-70E740481C1C}">
                <a14:useLocalDpi xmlns:a14="http://schemas.microsoft.com/office/drawing/2010/main"/>
              </a:ext>
            </a:extLst>
          </a:blip>
          <a:srcRect/>
          <a:stretch>
            <a:fillRect/>
          </a:stretch>
        </p:blipFill>
        <p:spPr bwMode="auto">
          <a:xfrm>
            <a:off x="4932040" y="3517918"/>
            <a:ext cx="2516190" cy="1548310"/>
          </a:xfrm>
          <a:prstGeom prst="rect">
            <a:avLst/>
          </a:prstGeom>
          <a:ln>
            <a:noFill/>
          </a:ln>
          <a:effectLst>
            <a:glow rad="266700">
              <a:schemeClr val="accent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20145" y="5344012"/>
            <a:ext cx="1939980" cy="797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1" descr="C:\Users\p41662\AppData\Local\Microsoft\Windows\Temporary Internet Files\Content.Outlook\VDWGJMU4\RZ-Logo-Logistikum-hoch-cmyk-2000x2000px.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960" y="5438358"/>
            <a:ext cx="576064" cy="613768"/>
          </a:xfrm>
          <a:prstGeom prst="rect">
            <a:avLst/>
          </a:prstGeom>
          <a:noFill/>
        </p:spPr>
      </p:pic>
      <p:pic>
        <p:nvPicPr>
          <p:cNvPr id="11" name="Picture 2" descr="C:\Users\p41662\AppData\Local\Microsoft\Windows\Temporary Internet Files\Content.Outlook\VDWGJMU4\REWWay (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81935" y="5403289"/>
            <a:ext cx="1997904" cy="508153"/>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4975608" y="3493825"/>
            <a:ext cx="914033" cy="215444"/>
          </a:xfrm>
          <a:prstGeom prst="rect">
            <a:avLst/>
          </a:prstGeom>
          <a:noFill/>
        </p:spPr>
        <p:txBody>
          <a:bodyPr wrap="none" rtlCol="0">
            <a:spAutoFit/>
          </a:bodyPr>
          <a:lstStyle/>
          <a:p>
            <a:r>
              <a:rPr lang="de-AT" sz="800" dirty="0">
                <a:solidFill>
                  <a:schemeClr val="accent1"/>
                </a:solidFill>
                <a:latin typeface="Corbel" panose="020B0503020204020204" pitchFamily="34" charset="0"/>
              </a:rPr>
              <a:t>Source: viadonau</a:t>
            </a:r>
          </a:p>
        </p:txBody>
      </p:sp>
      <p:sp>
        <p:nvSpPr>
          <p:cNvPr id="14" name="Textfeld 13"/>
          <p:cNvSpPr txBox="1"/>
          <p:nvPr/>
        </p:nvSpPr>
        <p:spPr>
          <a:xfrm>
            <a:off x="1866854" y="3493825"/>
            <a:ext cx="914033" cy="215444"/>
          </a:xfrm>
          <a:prstGeom prst="rect">
            <a:avLst/>
          </a:prstGeom>
          <a:noFill/>
        </p:spPr>
        <p:txBody>
          <a:bodyPr wrap="none" rtlCol="0">
            <a:spAutoFit/>
          </a:bodyPr>
          <a:lstStyle/>
          <a:p>
            <a:r>
              <a:rPr lang="de-AT" sz="800" dirty="0">
                <a:solidFill>
                  <a:schemeClr val="accent1"/>
                </a:solidFill>
                <a:latin typeface="Corbel" panose="020B0503020204020204" pitchFamily="34" charset="0"/>
              </a:rPr>
              <a:t>Source: viadonau</a:t>
            </a:r>
          </a:p>
        </p:txBody>
      </p:sp>
    </p:spTree>
    <p:extLst>
      <p:ext uri="{BB962C8B-B14F-4D97-AF65-F5344CB8AC3E}">
        <p14:creationId xmlns:p14="http://schemas.microsoft.com/office/powerpoint/2010/main" val="255426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solidFill>
                  <a:schemeClr val="accent1"/>
                </a:solidFill>
                <a:latin typeface="Corbel" panose="020B0503020204020204" pitchFamily="34" charset="0"/>
              </a:rPr>
              <a:t>Duisport</a:t>
            </a:r>
            <a:br>
              <a:rPr lang="en-GB"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Europe</a:t>
            </a:r>
            <a:endParaRPr lang="en-GB" sz="200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13176" y="1751918"/>
            <a:ext cx="8154652" cy="4776192"/>
          </a:xfrm>
        </p:spPr>
        <p:txBody>
          <a:bodyPr>
            <a:normAutofit/>
          </a:bodyPr>
          <a:lstStyle/>
          <a:p>
            <a:pPr>
              <a:lnSpc>
                <a:spcPct val="90000"/>
              </a:lnSpc>
            </a:pPr>
            <a:r>
              <a:rPr lang="en-US" dirty="0">
                <a:solidFill>
                  <a:schemeClr val="accent1"/>
                </a:solidFill>
                <a:latin typeface="Corbel" panose="020B0503020204020204" pitchFamily="34" charset="0"/>
              </a:rPr>
              <a:t>Largest trimodal inland hub </a:t>
            </a:r>
            <a:br>
              <a:rPr lang="en-US" dirty="0">
                <a:solidFill>
                  <a:schemeClr val="accent1"/>
                </a:solidFill>
                <a:latin typeface="Corbel" panose="020B0503020204020204" pitchFamily="34" charset="0"/>
              </a:rPr>
            </a:br>
            <a:r>
              <a:rPr lang="en-US" dirty="0">
                <a:solidFill>
                  <a:schemeClr val="accent1"/>
                </a:solidFill>
                <a:latin typeface="Corbel" panose="020B0503020204020204" pitchFamily="34" charset="0"/>
              </a:rPr>
              <a:t>in Europe </a:t>
            </a:r>
            <a:r>
              <a:rPr lang="en-US" dirty="0">
                <a:solidFill>
                  <a:schemeClr val="accent1"/>
                </a:solidFill>
                <a:latin typeface="Corbel" panose="020B0503020204020204" pitchFamily="34" charset="0"/>
                <a:sym typeface="Wingdings" panose="05000000000000000000" pitchFamily="2" charset="2"/>
              </a:rPr>
              <a:t> accessible by water,</a:t>
            </a:r>
            <a:br>
              <a:rPr lang="en-US" dirty="0">
                <a:solidFill>
                  <a:schemeClr val="accent1"/>
                </a:solidFill>
                <a:latin typeface="Corbel" panose="020B0503020204020204" pitchFamily="34" charset="0"/>
                <a:sym typeface="Wingdings" panose="05000000000000000000" pitchFamily="2" charset="2"/>
              </a:rPr>
            </a:br>
            <a:r>
              <a:rPr lang="en-US" dirty="0">
                <a:solidFill>
                  <a:schemeClr val="accent1"/>
                </a:solidFill>
                <a:latin typeface="Corbel" panose="020B0503020204020204" pitchFamily="34" charset="0"/>
                <a:sym typeface="Wingdings" panose="05000000000000000000" pitchFamily="2" charset="2"/>
              </a:rPr>
              <a:t>rail and road</a:t>
            </a:r>
            <a:endParaRPr lang="en-US" dirty="0">
              <a:solidFill>
                <a:schemeClr val="accent1"/>
              </a:solidFill>
              <a:latin typeface="Corbel" panose="020B0503020204020204" pitchFamily="34" charset="0"/>
            </a:endParaRPr>
          </a:p>
          <a:p>
            <a:pPr>
              <a:lnSpc>
                <a:spcPct val="90000"/>
              </a:lnSpc>
            </a:pPr>
            <a:r>
              <a:rPr lang="en-US" dirty="0">
                <a:solidFill>
                  <a:schemeClr val="accent1"/>
                </a:solidFill>
                <a:latin typeface="Corbel" panose="020B0503020204020204" pitchFamily="34" charset="0"/>
              </a:rPr>
              <a:t>Turnover: 292.2 million €/year</a:t>
            </a:r>
          </a:p>
          <a:p>
            <a:pPr>
              <a:lnSpc>
                <a:spcPct val="90000"/>
              </a:lnSpc>
            </a:pPr>
            <a:r>
              <a:rPr lang="en-US" dirty="0">
                <a:solidFill>
                  <a:schemeClr val="accent1"/>
                </a:solidFill>
                <a:latin typeface="Corbel" panose="020B0503020204020204" pitchFamily="34" charset="0"/>
              </a:rPr>
              <a:t>Basic area: 1,550 ha</a:t>
            </a:r>
          </a:p>
          <a:p>
            <a:pPr>
              <a:lnSpc>
                <a:spcPct val="90000"/>
              </a:lnSpc>
            </a:pPr>
            <a:r>
              <a:rPr lang="en-US" dirty="0">
                <a:solidFill>
                  <a:schemeClr val="accent1"/>
                </a:solidFill>
                <a:latin typeface="Corbel" panose="020B0503020204020204" pitchFamily="34" charset="0"/>
              </a:rPr>
              <a:t>Goods handled 2019: </a:t>
            </a:r>
          </a:p>
          <a:p>
            <a:pPr lvl="1">
              <a:lnSpc>
                <a:spcPct val="90000"/>
              </a:lnSpc>
              <a:buFont typeface="Symbol" panose="05050102010706020507" pitchFamily="18" charset="2"/>
              <a:buChar char="-"/>
            </a:pPr>
            <a:r>
              <a:rPr lang="en-US" sz="2200" dirty="0">
                <a:solidFill>
                  <a:schemeClr val="accent1"/>
                </a:solidFill>
                <a:latin typeface="Corbel" panose="020B0503020204020204" pitchFamily="34" charset="0"/>
              </a:rPr>
              <a:t>123.7 million tons</a:t>
            </a:r>
          </a:p>
          <a:p>
            <a:pPr lvl="1">
              <a:lnSpc>
                <a:spcPct val="90000"/>
              </a:lnSpc>
              <a:buFont typeface="Symbol" panose="05050102010706020507" pitchFamily="18" charset="2"/>
              <a:buChar char="-"/>
            </a:pPr>
            <a:r>
              <a:rPr lang="en-US" sz="2200" dirty="0">
                <a:solidFill>
                  <a:schemeClr val="accent1"/>
                </a:solidFill>
                <a:latin typeface="Corbel" panose="020B0503020204020204" pitchFamily="34" charset="0"/>
              </a:rPr>
              <a:t>4 million TEUs*</a:t>
            </a:r>
          </a:p>
          <a:p>
            <a:pPr>
              <a:lnSpc>
                <a:spcPct val="90000"/>
              </a:lnSpc>
            </a:pPr>
            <a:r>
              <a:rPr lang="en-US" dirty="0">
                <a:solidFill>
                  <a:schemeClr val="accent1"/>
                </a:solidFill>
                <a:latin typeface="Corbel" panose="020B0503020204020204" pitchFamily="34" charset="0"/>
              </a:rPr>
              <a:t>20,000 ships and 25,000 trains passing port </a:t>
            </a:r>
          </a:p>
          <a:p>
            <a:pPr>
              <a:lnSpc>
                <a:spcPct val="90000"/>
              </a:lnSpc>
            </a:pPr>
            <a:r>
              <a:rPr lang="en-US" dirty="0">
                <a:solidFill>
                  <a:schemeClr val="accent1"/>
                </a:solidFill>
                <a:latin typeface="Corbel" panose="020B0503020204020204" pitchFamily="34" charset="0"/>
              </a:rPr>
              <a:t>Connection to 80 destinations in Europe </a:t>
            </a:r>
            <a:br>
              <a:rPr lang="en-US" dirty="0">
                <a:solidFill>
                  <a:schemeClr val="accent1"/>
                </a:solidFill>
                <a:latin typeface="Corbel" panose="020B0503020204020204" pitchFamily="34" charset="0"/>
              </a:rPr>
            </a:br>
            <a:r>
              <a:rPr lang="en-US" dirty="0">
                <a:solidFill>
                  <a:schemeClr val="accent1"/>
                </a:solidFill>
                <a:latin typeface="Corbel" panose="020B0503020204020204" pitchFamily="34" charset="0"/>
              </a:rPr>
              <a:t>and Asia</a:t>
            </a:r>
          </a:p>
          <a:p>
            <a:pPr>
              <a:lnSpc>
                <a:spcPct val="90000"/>
              </a:lnSpc>
            </a:pPr>
            <a:r>
              <a:rPr lang="en-US" dirty="0">
                <a:solidFill>
                  <a:schemeClr val="accent1"/>
                </a:solidFill>
                <a:latin typeface="Corbel" panose="020B0503020204020204" pitchFamily="34" charset="0"/>
              </a:rPr>
              <a:t>Different provided services</a:t>
            </a:r>
          </a:p>
          <a:p>
            <a:pPr marL="0" indent="0">
              <a:buNone/>
            </a:pPr>
            <a:endParaRPr lang="en-US" dirty="0">
              <a:solidFill>
                <a:schemeClr val="accent1"/>
              </a:solidFill>
              <a:latin typeface="Corbel" panose="020B0503020204020204" pitchFamily="34" charset="0"/>
            </a:endParaRPr>
          </a:p>
          <a:p>
            <a:endParaRPr lang="en-US"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sp>
        <p:nvSpPr>
          <p:cNvPr id="7" name="Textfeld 14"/>
          <p:cNvSpPr txBox="1"/>
          <p:nvPr/>
        </p:nvSpPr>
        <p:spPr>
          <a:xfrm>
            <a:off x="457200" y="6242366"/>
            <a:ext cx="5698976" cy="430887"/>
          </a:xfrm>
          <a:prstGeom prst="rect">
            <a:avLst/>
          </a:prstGeom>
          <a:noFill/>
          <a:ln>
            <a:noFill/>
          </a:ln>
        </p:spPr>
        <p:txBody>
          <a:bodyPr wrap="square" rtlCol="0" anchor="ctr">
            <a:spAutoFit/>
          </a:bodyPr>
          <a:lstStyle/>
          <a:p>
            <a:r>
              <a:rPr lang="en-US" sz="1050" dirty="0">
                <a:solidFill>
                  <a:schemeClr val="accent1"/>
                </a:solidFill>
                <a:latin typeface="Corbel" panose="020B0503020204020204" pitchFamily="34" charset="0"/>
              </a:rPr>
              <a:t>*TEU = Twenty-Foot Equivalent Unit. TEU is the measurement used for containerised goods and is equivalent to a container with the standard dimensions of 20 feet x 8.5 feet x 8.5 feet (around 33 m³).</a:t>
            </a:r>
          </a:p>
        </p:txBody>
      </p:sp>
      <p:pic>
        <p:nvPicPr>
          <p:cNvPr id="2050" name="Picture 2" descr="Hafen, Industrie, Schiff, Wasser, Deutschland, Duisbu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4000" y="1880183"/>
            <a:ext cx="2520000" cy="16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uisburg, Schwerindustrie, Industrie, Dampf, Nrw, Rhe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4289" y="3769621"/>
            <a:ext cx="2520000" cy="18873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624000" y="1877511"/>
            <a:ext cx="2520000" cy="338554"/>
          </a:xfrm>
          <a:prstGeom prst="rect">
            <a:avLst/>
          </a:prstGeom>
          <a:noFill/>
        </p:spPr>
        <p:txBody>
          <a:bodyPr wrap="square" rtlCol="0">
            <a:spAutoFit/>
          </a:bodyPr>
          <a:lstStyle/>
          <a:p>
            <a:r>
              <a:rPr lang="de-DE" sz="800" dirty="0">
                <a:solidFill>
                  <a:schemeClr val="bg1"/>
                </a:solidFill>
                <a:latin typeface="Corbel" panose="020B0503020204020204" pitchFamily="34" charset="0"/>
              </a:rPr>
              <a:t>Source: https://pixabay.com/de/hafen-industrie-schiff-wasser-770732/</a:t>
            </a:r>
            <a:endParaRPr lang="en-US" sz="800" dirty="0">
              <a:solidFill>
                <a:schemeClr val="bg1"/>
              </a:solidFill>
              <a:latin typeface="Corbel" panose="020B0503020204020204" pitchFamily="34" charset="0"/>
            </a:endParaRPr>
          </a:p>
        </p:txBody>
      </p:sp>
      <p:sp>
        <p:nvSpPr>
          <p:cNvPr id="10" name="TextBox 9"/>
          <p:cNvSpPr txBox="1"/>
          <p:nvPr/>
        </p:nvSpPr>
        <p:spPr>
          <a:xfrm>
            <a:off x="6586606" y="3769621"/>
            <a:ext cx="2567683" cy="338554"/>
          </a:xfrm>
          <a:prstGeom prst="rect">
            <a:avLst/>
          </a:prstGeom>
          <a:noFill/>
        </p:spPr>
        <p:txBody>
          <a:bodyPr wrap="square" rtlCol="0">
            <a:spAutoFit/>
          </a:bodyPr>
          <a:lstStyle/>
          <a:p>
            <a:r>
              <a:rPr lang="de-DE" sz="800" dirty="0">
                <a:solidFill>
                  <a:schemeClr val="bg1"/>
                </a:solidFill>
                <a:latin typeface="Corbel" panose="020B0503020204020204" pitchFamily="34" charset="0"/>
              </a:rPr>
              <a:t>Source: https://pixabay.com/de/duisburg-schwerindustrie-industrie-234308/</a:t>
            </a:r>
            <a:endParaRPr lang="en-US" sz="800" dirty="0">
              <a:solidFill>
                <a:schemeClr val="bg1"/>
              </a:solidFill>
              <a:latin typeface="Corbel" panose="020B0503020204020204" pitchFamily="34" charset="0"/>
            </a:endParaRPr>
          </a:p>
        </p:txBody>
      </p:sp>
      <p:sp>
        <p:nvSpPr>
          <p:cNvPr id="11" name="TextBox 5"/>
          <p:cNvSpPr txBox="1"/>
          <p:nvPr/>
        </p:nvSpPr>
        <p:spPr>
          <a:xfrm>
            <a:off x="8171983" y="6458867"/>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a:t>
            </a:r>
            <a:r>
              <a:rPr lang="de-DE" sz="800" dirty="0" err="1">
                <a:solidFill>
                  <a:schemeClr val="accent1"/>
                </a:solidFill>
              </a:rPr>
              <a:t>Duisport</a:t>
            </a:r>
            <a:endParaRPr lang="en-US" sz="800" dirty="0">
              <a:solidFill>
                <a:schemeClr val="accent1"/>
              </a:solidFill>
            </a:endParaRPr>
          </a:p>
        </p:txBody>
      </p:sp>
    </p:spTree>
    <p:extLst>
      <p:ext uri="{BB962C8B-B14F-4D97-AF65-F5344CB8AC3E}">
        <p14:creationId xmlns:p14="http://schemas.microsoft.com/office/powerpoint/2010/main" val="615990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5482952" cy="990600"/>
          </a:xfrm>
        </p:spPr>
        <p:txBody>
          <a:bodyPr>
            <a:normAutofit/>
          </a:bodyPr>
          <a:lstStyle/>
          <a:p>
            <a:r>
              <a:rPr lang="de-DE" b="1" dirty="0">
                <a:solidFill>
                  <a:schemeClr val="accent1"/>
                </a:solidFill>
              </a:rPr>
              <a:t>Quiz</a:t>
            </a:r>
            <a:br>
              <a:rPr lang="de-DE" b="1" dirty="0">
                <a:solidFill>
                  <a:schemeClr val="accent1"/>
                </a:solidFill>
              </a:rPr>
            </a:br>
            <a:r>
              <a:rPr lang="en-US" sz="2400" b="0" dirty="0">
                <a:solidFill>
                  <a:schemeClr val="accent1"/>
                </a:solidFill>
                <a:latin typeface="Corbel" panose="020B0503020204020204" pitchFamily="34" charset="0"/>
              </a:rPr>
              <a:t>Inland Waterways in Europe</a:t>
            </a:r>
            <a:endParaRPr lang="de-AT" sz="2400" dirty="0">
              <a:solidFill>
                <a:schemeClr val="accent1"/>
              </a:solidFill>
            </a:endParaRPr>
          </a:p>
        </p:txBody>
      </p:sp>
      <p:sp>
        <p:nvSpPr>
          <p:cNvPr id="3" name="Inhaltsplatzhalter 2"/>
          <p:cNvSpPr>
            <a:spLocks noGrp="1"/>
          </p:cNvSpPr>
          <p:nvPr>
            <p:ph idx="1"/>
          </p:nvPr>
        </p:nvSpPr>
        <p:spPr/>
        <p:txBody>
          <a:bodyPr/>
          <a:lstStyle/>
          <a:p>
            <a:pPr marL="0" indent="0" algn="ctr">
              <a:buNone/>
            </a:pPr>
            <a:endParaRPr lang="de-DE" dirty="0">
              <a:solidFill>
                <a:schemeClr val="accent1"/>
              </a:solidFill>
            </a:endParaRPr>
          </a:p>
          <a:p>
            <a:pPr marL="0" indent="0" algn="ctr">
              <a:buNone/>
            </a:pPr>
            <a:r>
              <a:rPr lang="en-GB" dirty="0">
                <a:solidFill>
                  <a:schemeClr val="accent1"/>
                </a:solidFill>
              </a:rPr>
              <a:t>How many of the EU member states have access to navigable waterways?</a:t>
            </a:r>
          </a:p>
          <a:p>
            <a:pPr marL="0" indent="0" algn="ctr">
              <a:buNone/>
            </a:pPr>
            <a:endParaRPr lang="de-DE" dirty="0">
              <a:solidFill>
                <a:schemeClr val="accent1"/>
              </a:solidFill>
            </a:endParaRPr>
          </a:p>
          <a:p>
            <a:pPr marL="2959100" indent="-536575">
              <a:buSzPct val="100000"/>
              <a:buAutoNum type="alphaLcParenR"/>
            </a:pPr>
            <a:endParaRPr lang="de-DE" dirty="0">
              <a:solidFill>
                <a:schemeClr val="accent1"/>
              </a:solidFill>
            </a:endParaRPr>
          </a:p>
          <a:p>
            <a:pPr marL="2330450" indent="-536575">
              <a:buSzPct val="100000"/>
              <a:buAutoNum type="alphaLcParenR"/>
              <a:tabLst>
                <a:tab pos="5113338" algn="l"/>
                <a:tab pos="5557838" algn="l"/>
              </a:tabLst>
            </a:pPr>
            <a:r>
              <a:rPr lang="de-DE" dirty="0">
                <a:solidFill>
                  <a:schemeClr val="accent1"/>
                </a:solidFill>
              </a:rPr>
              <a:t>14	c)	22</a:t>
            </a:r>
          </a:p>
          <a:p>
            <a:pPr marL="2330450" indent="-536575">
              <a:buSzPct val="100000"/>
              <a:buAutoNum type="alphaLcParenR"/>
              <a:tabLst>
                <a:tab pos="5113338" algn="l"/>
                <a:tab pos="5557838" algn="l"/>
              </a:tabLst>
            </a:pPr>
            <a:r>
              <a:rPr lang="de-DE" dirty="0">
                <a:solidFill>
                  <a:schemeClr val="accent1"/>
                </a:solidFill>
              </a:rPr>
              <a:t>19	d)	all</a:t>
            </a:r>
          </a:p>
          <a:p>
            <a:pPr marL="2959100" indent="-536575">
              <a:buSzPct val="100000"/>
              <a:buAutoNum type="alphaLcParenR"/>
            </a:pPr>
            <a:endParaRPr lang="de-DE" dirty="0">
              <a:solidFill>
                <a:schemeClr val="accent1"/>
              </a:solidFill>
            </a:endParaRP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sp>
        <p:nvSpPr>
          <p:cNvPr id="6" name="Ellipse 5"/>
          <p:cNvSpPr/>
          <p:nvPr/>
        </p:nvSpPr>
        <p:spPr>
          <a:xfrm>
            <a:off x="2123728" y="4293096"/>
            <a:ext cx="1224136"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78249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accent1"/>
                </a:solidFill>
                <a:latin typeface="Corbel" panose="020B0503020204020204" pitchFamily="34" charset="0"/>
              </a:rPr>
              <a:t>Agenda</a:t>
            </a:r>
            <a:endParaRPr lang="en-US" sz="2200" b="0"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2830058736"/>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845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solidFill>
                <a:latin typeface="Corbel" panose="020B0503020204020204" pitchFamily="34" charset="0"/>
              </a:rPr>
              <a:t>Overview</a:t>
            </a:r>
            <a:br>
              <a:rPr lang="en-GB"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China</a:t>
            </a:r>
            <a:endParaRPr lang="en-GB" sz="2000" b="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34685" y="1740901"/>
            <a:ext cx="4547604" cy="4741495"/>
          </a:xfrm>
        </p:spPr>
        <p:txBody>
          <a:bodyPr>
            <a:normAutofit/>
          </a:bodyPr>
          <a:lstStyle/>
          <a:p>
            <a:pPr>
              <a:lnSpc>
                <a:spcPct val="80000"/>
              </a:lnSpc>
              <a:spcBef>
                <a:spcPts val="600"/>
              </a:spcBef>
            </a:pPr>
            <a:r>
              <a:rPr lang="en-GB" dirty="0">
                <a:solidFill>
                  <a:schemeClr val="accent1"/>
                </a:solidFill>
                <a:latin typeface="Corbel" panose="020B0503020204020204" pitchFamily="34" charset="0"/>
              </a:rPr>
              <a:t>Largest network of inland waterways</a:t>
            </a:r>
          </a:p>
          <a:p>
            <a:pPr lvl="1">
              <a:lnSpc>
                <a:spcPct val="80000"/>
              </a:lnSpc>
              <a:spcBef>
                <a:spcPts val="600"/>
              </a:spcBef>
              <a:buFont typeface="Symbol" panose="05050102010706020507" pitchFamily="18" charset="2"/>
              <a:buChar char="-"/>
            </a:pPr>
            <a:r>
              <a:rPr lang="en-GB" sz="2200" dirty="0">
                <a:solidFill>
                  <a:schemeClr val="accent1"/>
                </a:solidFill>
                <a:latin typeface="Corbel" panose="020B0503020204020204" pitchFamily="34" charset="0"/>
              </a:rPr>
              <a:t>navigable length: 110,000 km</a:t>
            </a:r>
          </a:p>
          <a:p>
            <a:pPr lvl="1">
              <a:lnSpc>
                <a:spcPct val="80000"/>
              </a:lnSpc>
              <a:spcBef>
                <a:spcPts val="600"/>
              </a:spcBef>
              <a:buFont typeface="Symbol" panose="05050102010706020507" pitchFamily="18" charset="2"/>
              <a:buChar char="-"/>
            </a:pPr>
            <a:r>
              <a:rPr lang="en-GB" sz="2200" dirty="0">
                <a:solidFill>
                  <a:schemeClr val="accent1"/>
                </a:solidFill>
                <a:latin typeface="Corbel" panose="020B0503020204020204" pitchFamily="34" charset="0"/>
              </a:rPr>
              <a:t>consists of over 5,000 rivers</a:t>
            </a:r>
          </a:p>
          <a:p>
            <a:pPr lvl="1">
              <a:lnSpc>
                <a:spcPct val="80000"/>
              </a:lnSpc>
              <a:spcBef>
                <a:spcPts val="600"/>
              </a:spcBef>
              <a:buFont typeface="Symbol" panose="05050102010706020507" pitchFamily="18" charset="2"/>
              <a:buChar char="-"/>
            </a:pPr>
            <a:r>
              <a:rPr lang="en-GB" sz="2200" dirty="0">
                <a:solidFill>
                  <a:schemeClr val="accent1"/>
                </a:solidFill>
                <a:latin typeface="Corbel" panose="020B0503020204020204" pitchFamily="34" charset="0"/>
              </a:rPr>
              <a:t>2,000 inland ports </a:t>
            </a:r>
          </a:p>
          <a:p>
            <a:pPr>
              <a:lnSpc>
                <a:spcPct val="80000"/>
              </a:lnSpc>
              <a:spcBef>
                <a:spcPts val="600"/>
              </a:spcBef>
            </a:pPr>
            <a:r>
              <a:rPr lang="en-GB" dirty="0">
                <a:solidFill>
                  <a:schemeClr val="accent1"/>
                </a:solidFill>
                <a:latin typeface="Corbel" panose="020B0503020204020204" pitchFamily="34" charset="0"/>
              </a:rPr>
              <a:t>Geographic differences </a:t>
            </a:r>
          </a:p>
          <a:p>
            <a:pPr lvl="1">
              <a:lnSpc>
                <a:spcPct val="80000"/>
              </a:lnSpc>
              <a:spcBef>
                <a:spcPts val="600"/>
              </a:spcBef>
              <a:buFont typeface="Symbol" panose="05050102010706020507" pitchFamily="18" charset="2"/>
              <a:buChar char="-"/>
            </a:pPr>
            <a:r>
              <a:rPr lang="en-GB" sz="2200" dirty="0">
                <a:solidFill>
                  <a:schemeClr val="accent1"/>
                </a:solidFill>
                <a:latin typeface="Corbel" panose="020B0503020204020204" pitchFamily="34" charset="0"/>
              </a:rPr>
              <a:t>South: larger rivers, fairway conditions are stable, ice-free all year </a:t>
            </a:r>
            <a:endParaRPr lang="en-GB" sz="2200" dirty="0">
              <a:solidFill>
                <a:schemeClr val="accent1"/>
              </a:solidFill>
              <a:latin typeface="Corbel" panose="020B0503020204020204" pitchFamily="34" charset="0"/>
              <a:sym typeface="Wingdings" panose="05000000000000000000" pitchFamily="2" charset="2"/>
            </a:endParaRPr>
          </a:p>
          <a:p>
            <a:pPr lvl="1">
              <a:lnSpc>
                <a:spcPct val="80000"/>
              </a:lnSpc>
              <a:spcBef>
                <a:spcPts val="600"/>
              </a:spcBef>
              <a:buFont typeface="Symbol" panose="05050102010706020507" pitchFamily="18" charset="2"/>
              <a:buChar char="-"/>
            </a:pPr>
            <a:r>
              <a:rPr lang="en-GB" sz="2200" dirty="0">
                <a:solidFill>
                  <a:schemeClr val="accent1"/>
                </a:solidFill>
                <a:latin typeface="Corbel" panose="020B0503020204020204" pitchFamily="34" charset="0"/>
                <a:sym typeface="Wingdings" panose="05000000000000000000" pitchFamily="2" charset="2"/>
              </a:rPr>
              <a:t>North: smaller rivers, fairway conditions aren‘t stable, ice in winter</a:t>
            </a:r>
          </a:p>
          <a:p>
            <a:pPr>
              <a:lnSpc>
                <a:spcPct val="80000"/>
              </a:lnSpc>
              <a:spcBef>
                <a:spcPts val="600"/>
              </a:spcBef>
            </a:pPr>
            <a:r>
              <a:rPr lang="en-GB" dirty="0">
                <a:solidFill>
                  <a:schemeClr val="accent1"/>
                </a:solidFill>
                <a:latin typeface="Corbel" panose="020B0503020204020204" pitchFamily="34" charset="0"/>
                <a:sym typeface="Wingdings" panose="05000000000000000000" pitchFamily="2" charset="2"/>
              </a:rPr>
              <a:t>Highest container transhipment compared to ports at global level</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33</a:t>
            </a:fld>
            <a:endParaRPr lang="de-AT" dirty="0">
              <a:solidFill>
                <a:prstClr val="white"/>
              </a:solidFill>
            </a:endParaRPr>
          </a:p>
        </p:txBody>
      </p:sp>
      <p:sp>
        <p:nvSpPr>
          <p:cNvPr id="8" name="TextBox 5"/>
          <p:cNvSpPr txBox="1"/>
          <p:nvPr/>
        </p:nvSpPr>
        <p:spPr>
          <a:xfrm>
            <a:off x="8171983" y="6458867"/>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graphicFrame>
        <p:nvGraphicFramePr>
          <p:cNvPr id="7" name="Diagramm 6"/>
          <p:cNvGraphicFramePr>
            <a:graphicFrameLocks/>
          </p:cNvGraphicFramePr>
          <p:nvPr>
            <p:extLst>
              <p:ext uri="{D42A27DB-BD31-4B8C-83A1-F6EECF244321}">
                <p14:modId xmlns:p14="http://schemas.microsoft.com/office/powerpoint/2010/main" val="575471437"/>
              </p:ext>
            </p:extLst>
          </p:nvPr>
        </p:nvGraphicFramePr>
        <p:xfrm>
          <a:off x="4355976" y="1740900"/>
          <a:ext cx="4798313" cy="3128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8174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latin typeface="Corbel" panose="020B0503020204020204" pitchFamily="34" charset="0"/>
              </a:rPr>
              <a:t>Yangtze River</a:t>
            </a:r>
            <a:br>
              <a:rPr lang="en-GB"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China</a:t>
            </a:r>
            <a:endParaRPr lang="en-GB" sz="200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23891"/>
            <a:ext cx="5410944" cy="4973503"/>
          </a:xfrm>
        </p:spPr>
        <p:txBody>
          <a:bodyPr>
            <a:normAutofit lnSpcReduction="10000"/>
          </a:bodyPr>
          <a:lstStyle/>
          <a:p>
            <a:pPr>
              <a:spcBef>
                <a:spcPts val="300"/>
              </a:spcBef>
            </a:pPr>
            <a:r>
              <a:rPr lang="en-US" dirty="0">
                <a:solidFill>
                  <a:schemeClr val="accent1"/>
                </a:solidFill>
                <a:latin typeface="Corbel" panose="020B0503020204020204" pitchFamily="34" charset="0"/>
              </a:rPr>
              <a:t>„Golden Waterway“</a:t>
            </a:r>
          </a:p>
          <a:p>
            <a:pPr>
              <a:spcBef>
                <a:spcPts val="300"/>
              </a:spcBef>
            </a:pPr>
            <a:r>
              <a:rPr lang="en-US" dirty="0">
                <a:solidFill>
                  <a:schemeClr val="accent1"/>
                </a:solidFill>
                <a:latin typeface="Corbel" panose="020B0503020204020204" pitchFamily="34" charset="0"/>
              </a:rPr>
              <a:t>Route: Himalaya – Shanghai </a:t>
            </a:r>
          </a:p>
          <a:p>
            <a:pPr>
              <a:spcBef>
                <a:spcPts val="300"/>
              </a:spcBef>
            </a:pPr>
            <a:r>
              <a:rPr lang="en-US" dirty="0">
                <a:solidFill>
                  <a:schemeClr val="accent1"/>
                </a:solidFill>
                <a:latin typeface="Corbel" panose="020B0503020204020204" pitchFamily="34" charset="0"/>
              </a:rPr>
              <a:t>Length: 6,300 km (3rd longest and largest river in the world)</a:t>
            </a:r>
          </a:p>
          <a:p>
            <a:pPr lvl="1">
              <a:spcBef>
                <a:spcPts val="300"/>
              </a:spcBef>
              <a:buFont typeface="Symbol" panose="05050102010706020507" pitchFamily="18" charset="2"/>
              <a:buChar char="-"/>
            </a:pPr>
            <a:r>
              <a:rPr lang="en-US" sz="2200" dirty="0">
                <a:solidFill>
                  <a:schemeClr val="accent1"/>
                </a:solidFill>
                <a:latin typeface="Corbel" panose="020B0503020204020204" pitchFamily="34" charset="0"/>
              </a:rPr>
              <a:t>3,000 km are navigable </a:t>
            </a:r>
          </a:p>
          <a:p>
            <a:pPr>
              <a:spcBef>
                <a:spcPts val="300"/>
              </a:spcBef>
            </a:pPr>
            <a:r>
              <a:rPr lang="en-US" dirty="0">
                <a:solidFill>
                  <a:schemeClr val="accent1"/>
                </a:solidFill>
                <a:latin typeface="Corbel" panose="020B0503020204020204" pitchFamily="34" charset="0"/>
              </a:rPr>
              <a:t>Main connection between rail, road and high-sea </a:t>
            </a:r>
          </a:p>
          <a:p>
            <a:pPr>
              <a:spcBef>
                <a:spcPts val="300"/>
              </a:spcBef>
            </a:pPr>
            <a:r>
              <a:rPr lang="en-US" dirty="0">
                <a:solidFill>
                  <a:schemeClr val="accent1"/>
                </a:solidFill>
                <a:latin typeface="Corbel" panose="020B0503020204020204" pitchFamily="34" charset="0"/>
              </a:rPr>
              <a:t>80% of all cargo shipping related to Yangtze</a:t>
            </a:r>
          </a:p>
          <a:p>
            <a:pPr lvl="1">
              <a:spcBef>
                <a:spcPts val="300"/>
              </a:spcBef>
              <a:buFont typeface="Symbol" panose="05050102010706020507" pitchFamily="18" charset="2"/>
              <a:buChar char="-"/>
            </a:pPr>
            <a:r>
              <a:rPr lang="en-US" sz="2200" dirty="0">
                <a:solidFill>
                  <a:schemeClr val="accent1"/>
                </a:solidFill>
                <a:latin typeface="Corbel" panose="020B0503020204020204" pitchFamily="34" charset="0"/>
              </a:rPr>
              <a:t>Iron ore, crude oil and coal </a:t>
            </a:r>
          </a:p>
          <a:p>
            <a:pPr>
              <a:spcBef>
                <a:spcPts val="300"/>
              </a:spcBef>
            </a:pPr>
            <a:r>
              <a:rPr lang="en-US" dirty="0">
                <a:solidFill>
                  <a:schemeClr val="accent1"/>
                </a:solidFill>
                <a:latin typeface="Corbel" panose="020B0503020204020204" pitchFamily="34" charset="0"/>
              </a:rPr>
              <a:t>Important infrastructure</a:t>
            </a:r>
          </a:p>
          <a:p>
            <a:pPr lvl="1">
              <a:spcBef>
                <a:spcPts val="300"/>
              </a:spcBef>
              <a:buFont typeface="Symbol" panose="05050102010706020507" pitchFamily="18" charset="2"/>
              <a:buChar char="-"/>
            </a:pPr>
            <a:r>
              <a:rPr lang="en-US" sz="2200" dirty="0">
                <a:solidFill>
                  <a:schemeClr val="accent1"/>
                </a:solidFill>
                <a:latin typeface="Corbel" panose="020B0503020204020204" pitchFamily="34" charset="0"/>
              </a:rPr>
              <a:t>Ports: Chongqing, Wuhan, Shanghai, Nanjing</a:t>
            </a:r>
          </a:p>
          <a:p>
            <a:pPr lvl="1">
              <a:spcBef>
                <a:spcPts val="300"/>
              </a:spcBef>
              <a:buFont typeface="Symbol" panose="05050102010706020507" pitchFamily="18" charset="2"/>
              <a:buChar char="-"/>
            </a:pPr>
            <a:r>
              <a:rPr lang="en-US" sz="2200" dirty="0">
                <a:solidFill>
                  <a:schemeClr val="accent1"/>
                </a:solidFill>
                <a:latin typeface="Corbel" panose="020B0503020204020204" pitchFamily="34" charset="0"/>
              </a:rPr>
              <a:t>Three Gorges Dam </a:t>
            </a:r>
            <a:endParaRPr lang="en-US" dirty="0">
              <a:solidFill>
                <a:schemeClr val="accent1"/>
              </a:solidFill>
              <a:latin typeface="Corbel" panose="020B0503020204020204" pitchFamily="34" charset="0"/>
            </a:endParaRPr>
          </a:p>
          <a:p>
            <a:endParaRPr lang="en-US"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34</a:t>
            </a:fld>
            <a:endParaRPr lang="de-AT" dirty="0">
              <a:solidFill>
                <a:prstClr val="white"/>
              </a:solidFill>
            </a:endParaRPr>
          </a:p>
        </p:txBody>
      </p:sp>
      <p:sp>
        <p:nvSpPr>
          <p:cNvPr id="11" name="TextBox 10"/>
          <p:cNvSpPr txBox="1"/>
          <p:nvPr/>
        </p:nvSpPr>
        <p:spPr>
          <a:xfrm>
            <a:off x="6049010" y="1873633"/>
            <a:ext cx="2736304" cy="338554"/>
          </a:xfrm>
          <a:prstGeom prst="rect">
            <a:avLst/>
          </a:prstGeom>
          <a:noFill/>
        </p:spPr>
        <p:txBody>
          <a:bodyPr wrap="square" rtlCol="0">
            <a:spAutoFit/>
          </a:bodyPr>
          <a:lstStyle/>
          <a:p>
            <a:r>
              <a:rPr lang="de-DE" sz="800" dirty="0">
                <a:solidFill>
                  <a:schemeClr val="bg1"/>
                </a:solidFill>
                <a:latin typeface="Corbel" panose="020B0503020204020204" pitchFamily="34" charset="0"/>
              </a:rPr>
              <a:t>Source: https://pixabay.com/de/nu-gro%C3%9Fe-ansicht-yns-der-jangtse-888616/</a:t>
            </a:r>
            <a:endParaRPr lang="en-US" sz="800" dirty="0">
              <a:solidFill>
                <a:schemeClr val="bg1"/>
              </a:solidFill>
              <a:latin typeface="Corbel" panose="020B0503020204020204" pitchFamily="34" charset="0"/>
            </a:endParaRPr>
          </a:p>
        </p:txBody>
      </p:sp>
      <p:sp>
        <p:nvSpPr>
          <p:cNvPr id="12" name="TextBox 5"/>
          <p:cNvSpPr txBox="1"/>
          <p:nvPr/>
        </p:nvSpPr>
        <p:spPr>
          <a:xfrm>
            <a:off x="8171983" y="6458867"/>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pic>
        <p:nvPicPr>
          <p:cNvPr id="10" name="Picture 2" descr="Fluss, Schlucht, Felsschlucht, Canyon, Fels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93819" y="1810825"/>
            <a:ext cx="216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u, Große Ansicht, Yns, Der Jangtse, Provinz Yunna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77959" y="3382354"/>
            <a:ext cx="2166771" cy="1440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8"/>
          <p:cNvSpPr txBox="1"/>
          <p:nvPr/>
        </p:nvSpPr>
        <p:spPr>
          <a:xfrm>
            <a:off x="6991141" y="1808455"/>
            <a:ext cx="2160000" cy="215444"/>
          </a:xfrm>
          <a:prstGeom prst="rect">
            <a:avLst/>
          </a:prstGeom>
          <a:noFill/>
        </p:spPr>
        <p:txBody>
          <a:bodyPr wrap="square" rtlCol="0">
            <a:spAutoFit/>
          </a:bodyPr>
          <a:lstStyle/>
          <a:p>
            <a:r>
              <a:rPr lang="de-DE" sz="800" dirty="0">
                <a:solidFill>
                  <a:schemeClr val="accent1"/>
                </a:solidFill>
                <a:latin typeface="Corbel" panose="020B0503020204020204" pitchFamily="34" charset="0"/>
              </a:rPr>
              <a:t>Source: </a:t>
            </a:r>
            <a:r>
              <a:rPr lang="de-DE" sz="800" dirty="0" err="1">
                <a:solidFill>
                  <a:schemeClr val="accent1"/>
                </a:solidFill>
                <a:latin typeface="Corbel" panose="020B0503020204020204" pitchFamily="34" charset="0"/>
              </a:rPr>
              <a:t>pixabay</a:t>
            </a:r>
            <a:endParaRPr lang="en-US" sz="800" dirty="0">
              <a:solidFill>
                <a:schemeClr val="accent1"/>
              </a:solidFill>
              <a:latin typeface="Corbel" panose="020B0503020204020204" pitchFamily="34" charset="0"/>
            </a:endParaRPr>
          </a:p>
        </p:txBody>
      </p:sp>
      <p:sp>
        <p:nvSpPr>
          <p:cNvPr id="16" name="TextBox 10"/>
          <p:cNvSpPr txBox="1"/>
          <p:nvPr/>
        </p:nvSpPr>
        <p:spPr>
          <a:xfrm>
            <a:off x="6975042" y="3388277"/>
            <a:ext cx="2169688" cy="215444"/>
          </a:xfrm>
          <a:prstGeom prst="rect">
            <a:avLst/>
          </a:prstGeom>
          <a:noFill/>
        </p:spPr>
        <p:txBody>
          <a:bodyPr wrap="square" rtlCol="0">
            <a:spAutoFit/>
          </a:bodyPr>
          <a:lstStyle/>
          <a:p>
            <a:r>
              <a:rPr lang="de-DE" sz="800" dirty="0">
                <a:solidFill>
                  <a:schemeClr val="bg1"/>
                </a:solidFill>
                <a:latin typeface="Corbel" panose="020B0503020204020204" pitchFamily="34" charset="0"/>
              </a:rPr>
              <a:t>Source: </a:t>
            </a:r>
            <a:r>
              <a:rPr lang="de-DE" sz="800" dirty="0" err="1">
                <a:solidFill>
                  <a:schemeClr val="bg1"/>
                </a:solidFill>
                <a:latin typeface="Corbel" panose="020B0503020204020204" pitchFamily="34" charset="0"/>
              </a:rPr>
              <a:t>pixabay</a:t>
            </a:r>
            <a:endParaRPr lang="en-US" sz="800" dirty="0">
              <a:solidFill>
                <a:schemeClr val="bg1"/>
              </a:solidFill>
              <a:latin typeface="Corbel" panose="020B0503020204020204" pitchFamily="34" charset="0"/>
            </a:endParaRPr>
          </a:p>
        </p:txBody>
      </p:sp>
      <p:pic>
        <p:nvPicPr>
          <p:cNvPr id="17" name="Picture 2" descr="Fluss, Schlucht, Felsschlucht, Canyon, Felsen"/>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84731" y="4953883"/>
            <a:ext cx="2159999" cy="144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2"/>
          <p:cNvSpPr txBox="1"/>
          <p:nvPr/>
        </p:nvSpPr>
        <p:spPr>
          <a:xfrm>
            <a:off x="6969870" y="4953883"/>
            <a:ext cx="2174860" cy="215444"/>
          </a:xfrm>
          <a:prstGeom prst="rect">
            <a:avLst/>
          </a:prstGeom>
          <a:noFill/>
        </p:spPr>
        <p:txBody>
          <a:bodyPr wrap="square" rtlCol="0">
            <a:spAutoFit/>
          </a:bodyPr>
          <a:lstStyle/>
          <a:p>
            <a:r>
              <a:rPr lang="de-DE" sz="800" dirty="0" err="1">
                <a:solidFill>
                  <a:schemeClr val="accent1"/>
                </a:solidFill>
                <a:latin typeface="Corbel" panose="020B0503020204020204" pitchFamily="34" charset="0"/>
              </a:rPr>
              <a:t>Souree</a:t>
            </a:r>
            <a:r>
              <a:rPr lang="de-DE" sz="800" dirty="0">
                <a:solidFill>
                  <a:schemeClr val="accent1"/>
                </a:solidFill>
                <a:latin typeface="Corbel" panose="020B0503020204020204" pitchFamily="34" charset="0"/>
              </a:rPr>
              <a:t>: </a:t>
            </a:r>
            <a:r>
              <a:rPr lang="de-DE" sz="800" dirty="0" err="1">
                <a:solidFill>
                  <a:schemeClr val="accent1"/>
                </a:solidFill>
                <a:latin typeface="Corbel" panose="020B0503020204020204" pitchFamily="34" charset="0"/>
              </a:rPr>
              <a:t>pixabay</a:t>
            </a:r>
            <a:endParaRPr lang="en-US" sz="800" dirty="0">
              <a:solidFill>
                <a:schemeClr val="accent1"/>
              </a:solidFill>
              <a:latin typeface="Corbel" panose="020B0503020204020204" pitchFamily="34" charset="0"/>
            </a:endParaRPr>
          </a:p>
        </p:txBody>
      </p:sp>
    </p:spTree>
    <p:extLst>
      <p:ext uri="{BB962C8B-B14F-4D97-AF65-F5344CB8AC3E}">
        <p14:creationId xmlns:p14="http://schemas.microsoft.com/office/powerpoint/2010/main" val="1173597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orbel" panose="020B0503020204020204" pitchFamily="34" charset="0"/>
              </a:rPr>
              <a:t>Port of Chongqing</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China</a:t>
            </a:r>
            <a:endParaRPr lang="en-US" sz="240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2132856"/>
            <a:ext cx="4330824" cy="4344144"/>
          </a:xfrm>
        </p:spPr>
        <p:txBody>
          <a:bodyPr/>
          <a:lstStyle/>
          <a:p>
            <a:pPr>
              <a:spcBef>
                <a:spcPts val="0"/>
              </a:spcBef>
              <a:buClr>
                <a:srgbClr val="189BC4"/>
              </a:buClr>
            </a:pPr>
            <a:r>
              <a:rPr lang="en-US" sz="1800" dirty="0">
                <a:solidFill>
                  <a:schemeClr val="accent1"/>
                </a:solidFill>
                <a:latin typeface="Corbel" panose="020B0503020204020204" pitchFamily="34" charset="0"/>
              </a:rPr>
              <a:t>Terminals</a:t>
            </a:r>
          </a:p>
          <a:p>
            <a:pPr lvl="1">
              <a:spcBef>
                <a:spcPts val="0"/>
              </a:spcBef>
              <a:buClr>
                <a:srgbClr val="189BC4"/>
              </a:buClr>
              <a:buFont typeface="Symbol" panose="05050102010706020507" pitchFamily="18" charset="2"/>
              <a:buChar char="-"/>
            </a:pPr>
            <a:r>
              <a:rPr lang="en-US" sz="1600" dirty="0" err="1">
                <a:solidFill>
                  <a:schemeClr val="accent1"/>
                </a:solidFill>
                <a:latin typeface="Corbel" panose="020B0503020204020204" pitchFamily="34" charset="0"/>
              </a:rPr>
              <a:t>Guoyuan</a:t>
            </a:r>
            <a:r>
              <a:rPr lang="en-US" sz="1600" dirty="0">
                <a:solidFill>
                  <a:schemeClr val="accent1"/>
                </a:solidFill>
                <a:latin typeface="Corbel" panose="020B0503020204020204" pitchFamily="34" charset="0"/>
              </a:rPr>
              <a:t> capacity 1,2 million TEU</a:t>
            </a:r>
            <a:br>
              <a:rPr lang="en-US" sz="1600" dirty="0">
                <a:solidFill>
                  <a:schemeClr val="accent1"/>
                </a:solidFill>
                <a:latin typeface="Corbel" panose="020B0503020204020204" pitchFamily="34" charset="0"/>
              </a:rPr>
            </a:br>
            <a:r>
              <a:rPr lang="en-US" sz="1600" dirty="0" err="1">
                <a:solidFill>
                  <a:schemeClr val="accent1"/>
                </a:solidFill>
                <a:latin typeface="Corbel" panose="020B0503020204020204" pitchFamily="34" charset="0"/>
              </a:rPr>
              <a:t>Cuntan</a:t>
            </a:r>
            <a:r>
              <a:rPr lang="en-US" sz="1600" dirty="0">
                <a:solidFill>
                  <a:schemeClr val="accent1"/>
                </a:solidFill>
                <a:latin typeface="Corbel" panose="020B0503020204020204" pitchFamily="34" charset="0"/>
              </a:rPr>
              <a:t> capacity 2 million TEU</a:t>
            </a:r>
            <a:br>
              <a:rPr lang="en-US" sz="1600" dirty="0">
                <a:solidFill>
                  <a:schemeClr val="accent1"/>
                </a:solidFill>
                <a:latin typeface="Corbel" panose="020B0503020204020204" pitchFamily="34" charset="0"/>
              </a:rPr>
            </a:br>
            <a:endParaRPr lang="en-US" sz="1800" dirty="0">
              <a:solidFill>
                <a:schemeClr val="accent1"/>
              </a:solidFill>
              <a:latin typeface="Corbel" panose="020B0503020204020204" pitchFamily="34" charset="0"/>
            </a:endParaRPr>
          </a:p>
          <a:p>
            <a:pPr>
              <a:spcBef>
                <a:spcPts val="0"/>
              </a:spcBef>
              <a:buClr>
                <a:srgbClr val="189BC4"/>
              </a:buClr>
            </a:pPr>
            <a:r>
              <a:rPr lang="en-US" sz="1800" b="1" dirty="0">
                <a:solidFill>
                  <a:srgbClr val="189BC4"/>
                </a:solidFill>
                <a:latin typeface="Corbel" panose="020B0503020204020204" pitchFamily="34" charset="0"/>
              </a:rPr>
              <a:t>Multimodal Infrastructure</a:t>
            </a:r>
            <a:br>
              <a:rPr lang="en-US" sz="1800" b="1" dirty="0">
                <a:solidFill>
                  <a:srgbClr val="189BC4"/>
                </a:solidFill>
                <a:latin typeface="Corbel" panose="020B0503020204020204" pitchFamily="34" charset="0"/>
              </a:rPr>
            </a:br>
            <a:r>
              <a:rPr lang="en-US" sz="1800" dirty="0">
                <a:solidFill>
                  <a:schemeClr val="accent1"/>
                </a:solidFill>
                <a:latin typeface="Corbel" panose="020B0503020204020204" pitchFamily="34" charset="0"/>
              </a:rPr>
              <a:t>rail, road, air, waterway)</a:t>
            </a:r>
          </a:p>
          <a:p>
            <a:pPr lvl="1">
              <a:spcBef>
                <a:spcPts val="0"/>
              </a:spcBef>
              <a:buClr>
                <a:srgbClr val="189BC4"/>
              </a:buClr>
              <a:buFont typeface="Symbol" panose="05050102010706020507" pitchFamily="18" charset="2"/>
              <a:buChar char="-"/>
            </a:pPr>
            <a:r>
              <a:rPr lang="en-US" sz="1600" dirty="0">
                <a:solidFill>
                  <a:schemeClr val="accent1"/>
                </a:solidFill>
                <a:latin typeface="Corbel" panose="020B0503020204020204" pitchFamily="34" charset="0"/>
              </a:rPr>
              <a:t>Direct railway service to Duisburg (Germany)</a:t>
            </a:r>
          </a:p>
          <a:p>
            <a:pPr marL="0" indent="0">
              <a:spcBef>
                <a:spcPts val="0"/>
              </a:spcBef>
              <a:buClr>
                <a:srgbClr val="189BC4"/>
              </a:buClr>
              <a:buNone/>
            </a:pPr>
            <a:endParaRPr lang="en-US" sz="1800" dirty="0">
              <a:solidFill>
                <a:schemeClr val="accent1"/>
              </a:solidFill>
              <a:latin typeface="Corbel" panose="020B0503020204020204" pitchFamily="34" charset="0"/>
            </a:endParaRPr>
          </a:p>
          <a:p>
            <a:pPr>
              <a:spcBef>
                <a:spcPts val="0"/>
              </a:spcBef>
              <a:buClr>
                <a:srgbClr val="189BC4"/>
              </a:buClr>
            </a:pPr>
            <a:r>
              <a:rPr lang="en-US" sz="1800" dirty="0">
                <a:solidFill>
                  <a:schemeClr val="accent1"/>
                </a:solidFill>
                <a:latin typeface="Corbel" panose="020B0503020204020204" pitchFamily="34" charset="0"/>
              </a:rPr>
              <a:t>Dam area of the Three Gorges Dam</a:t>
            </a:r>
          </a:p>
          <a:p>
            <a:pPr>
              <a:spcBef>
                <a:spcPts val="0"/>
              </a:spcBef>
              <a:buClr>
                <a:srgbClr val="189BC4"/>
              </a:buClr>
            </a:pPr>
            <a:endParaRPr lang="en-US" sz="1800" dirty="0">
              <a:solidFill>
                <a:schemeClr val="accent1"/>
              </a:solidFill>
              <a:latin typeface="Corbel" panose="020B0503020204020204" pitchFamily="34" charset="0"/>
            </a:endParaRPr>
          </a:p>
          <a:p>
            <a:pPr>
              <a:spcBef>
                <a:spcPts val="0"/>
              </a:spcBef>
              <a:buClr>
                <a:srgbClr val="189BC4"/>
              </a:buClr>
            </a:pPr>
            <a:r>
              <a:rPr lang="en-US" sz="1800" dirty="0">
                <a:solidFill>
                  <a:schemeClr val="accent1"/>
                </a:solidFill>
                <a:latin typeface="Corbel" panose="020B0503020204020204" pitchFamily="34" charset="0"/>
              </a:rPr>
              <a:t>Connects Western China with the Eastern part of the country</a:t>
            </a:r>
          </a:p>
          <a:p>
            <a:endParaRPr lang="en-GB"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35</a:t>
            </a:fld>
            <a:endParaRPr lang="de-AT" dirty="0">
              <a:solidFill>
                <a:prstClr val="white"/>
              </a:solidFill>
            </a:endParaRPr>
          </a:p>
        </p:txBody>
      </p:sp>
      <p:sp>
        <p:nvSpPr>
          <p:cNvPr id="6" name="TextBox 5"/>
          <p:cNvSpPr txBox="1"/>
          <p:nvPr/>
        </p:nvSpPr>
        <p:spPr>
          <a:xfrm>
            <a:off x="8195647" y="6381908"/>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pic>
        <p:nvPicPr>
          <p:cNvPr id="7" name="Grafik 6"/>
          <p:cNvPicPr>
            <a:picLocks noChangeAspect="1"/>
          </p:cNvPicPr>
          <p:nvPr/>
        </p:nvPicPr>
        <p:blipFill>
          <a:blip r:embed="rId3"/>
          <a:stretch>
            <a:fillRect/>
          </a:stretch>
        </p:blipFill>
        <p:spPr>
          <a:xfrm>
            <a:off x="4630133" y="1724996"/>
            <a:ext cx="4513867" cy="3288179"/>
          </a:xfrm>
          <a:prstGeom prst="rect">
            <a:avLst/>
          </a:prstGeom>
        </p:spPr>
      </p:pic>
    </p:spTree>
    <p:extLst>
      <p:ext uri="{BB962C8B-B14F-4D97-AF65-F5344CB8AC3E}">
        <p14:creationId xmlns:p14="http://schemas.microsoft.com/office/powerpoint/2010/main" val="731414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orbel" panose="020B0503020204020204" pitchFamily="34" charset="0"/>
              </a:rPr>
              <a:t>Three Gorges Dam</a:t>
            </a:r>
            <a:br>
              <a:rPr lang="en-US"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Inland Waterways in China</a:t>
            </a:r>
            <a:endParaRPr lang="en-US" sz="200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26000"/>
            <a:ext cx="5770984" cy="4776192"/>
          </a:xfrm>
        </p:spPr>
        <p:txBody>
          <a:bodyPr>
            <a:normAutofit/>
          </a:bodyPr>
          <a:lstStyle/>
          <a:p>
            <a:pPr>
              <a:spcBef>
                <a:spcPts val="1200"/>
              </a:spcBef>
            </a:pPr>
            <a:r>
              <a:rPr lang="en-US" dirty="0">
                <a:solidFill>
                  <a:schemeClr val="accent1"/>
                </a:solidFill>
                <a:latin typeface="Corbel" panose="020B0503020204020204" pitchFamily="34" charset="0"/>
              </a:rPr>
              <a:t>aim: to control floods on the Yangtze River</a:t>
            </a:r>
          </a:p>
          <a:p>
            <a:pPr>
              <a:spcBef>
                <a:spcPts val="1200"/>
              </a:spcBef>
            </a:pPr>
            <a:r>
              <a:rPr lang="en-US" dirty="0">
                <a:solidFill>
                  <a:schemeClr val="accent1"/>
                </a:solidFill>
                <a:latin typeface="Corbel" panose="020B0503020204020204" pitchFamily="34" charset="0"/>
              </a:rPr>
              <a:t>length: 2.3 km, Height: 200 meters</a:t>
            </a:r>
          </a:p>
          <a:p>
            <a:pPr>
              <a:spcBef>
                <a:spcPts val="1200"/>
              </a:spcBef>
            </a:pPr>
            <a:r>
              <a:rPr lang="en-US" dirty="0">
                <a:solidFill>
                  <a:schemeClr val="accent1"/>
                </a:solidFill>
                <a:latin typeface="Corbel" panose="020B0503020204020204" pitchFamily="34" charset="0"/>
              </a:rPr>
              <a:t>Three Gorges refers to flooded gorges </a:t>
            </a:r>
            <a:r>
              <a:rPr lang="en-US" dirty="0" err="1">
                <a:solidFill>
                  <a:schemeClr val="accent1"/>
                </a:solidFill>
                <a:latin typeface="Corbel" panose="020B0503020204020204" pitchFamily="34" charset="0"/>
              </a:rPr>
              <a:t>Xiling</a:t>
            </a:r>
            <a:r>
              <a:rPr lang="en-US" dirty="0">
                <a:solidFill>
                  <a:schemeClr val="accent1"/>
                </a:solidFill>
                <a:latin typeface="Corbel" panose="020B0503020204020204" pitchFamily="34" charset="0"/>
              </a:rPr>
              <a:t>, Wu &amp; </a:t>
            </a:r>
            <a:r>
              <a:rPr lang="en-US" dirty="0" err="1">
                <a:solidFill>
                  <a:schemeClr val="accent1"/>
                </a:solidFill>
                <a:latin typeface="Corbel" panose="020B0503020204020204" pitchFamily="34" charset="0"/>
              </a:rPr>
              <a:t>Qutang</a:t>
            </a:r>
            <a:endParaRPr lang="en-US" dirty="0">
              <a:solidFill>
                <a:schemeClr val="accent1"/>
              </a:solidFill>
              <a:latin typeface="Corbel" panose="020B0503020204020204" pitchFamily="34" charset="0"/>
            </a:endParaRPr>
          </a:p>
          <a:p>
            <a:pPr>
              <a:spcBef>
                <a:spcPts val="1200"/>
              </a:spcBef>
            </a:pPr>
            <a:r>
              <a:rPr lang="en-US" dirty="0">
                <a:solidFill>
                  <a:schemeClr val="accent1"/>
                </a:solidFill>
                <a:latin typeface="Corbel" panose="020B0503020204020204" pitchFamily="34" charset="0"/>
              </a:rPr>
              <a:t> 26 hydropower turbines</a:t>
            </a:r>
            <a:br>
              <a:rPr lang="en-US" dirty="0">
                <a:solidFill>
                  <a:schemeClr val="accent1"/>
                </a:solidFill>
                <a:latin typeface="Corbel" panose="020B0503020204020204" pitchFamily="34" charset="0"/>
              </a:rPr>
            </a:br>
            <a:r>
              <a:rPr lang="en-US" dirty="0">
                <a:solidFill>
                  <a:schemeClr val="accent1"/>
                </a:solidFill>
                <a:latin typeface="Corbel" panose="020B0503020204020204" pitchFamily="34" charset="0"/>
              </a:rPr>
              <a:t>(total performance: 18.2 million kilowatts )</a:t>
            </a:r>
          </a:p>
          <a:p>
            <a:pPr>
              <a:spcBef>
                <a:spcPts val="1200"/>
              </a:spcBef>
            </a:pPr>
            <a:r>
              <a:rPr lang="en-US" dirty="0">
                <a:solidFill>
                  <a:schemeClr val="accent1"/>
                </a:solidFill>
                <a:latin typeface="Corbel" panose="020B0503020204020204" pitchFamily="34" charset="0"/>
              </a:rPr>
              <a:t>double-way, five-step ship locks</a:t>
            </a:r>
          </a:p>
          <a:p>
            <a:pPr lvl="1">
              <a:spcBef>
                <a:spcPts val="1200"/>
              </a:spcBef>
              <a:buFont typeface="Symbol" panose="05050102010706020507" pitchFamily="18" charset="2"/>
              <a:buChar char="-"/>
            </a:pPr>
            <a:r>
              <a:rPr lang="en-US" sz="2200" dirty="0">
                <a:solidFill>
                  <a:schemeClr val="accent1"/>
                </a:solidFill>
                <a:latin typeface="Corbel" panose="020B0503020204020204" pitchFamily="34" charset="0"/>
              </a:rPr>
              <a:t>transit time: 4 hours</a:t>
            </a:r>
          </a:p>
          <a:p>
            <a:pPr>
              <a:spcBef>
                <a:spcPts val="1200"/>
              </a:spcBef>
            </a:pPr>
            <a:r>
              <a:rPr lang="en-US" dirty="0">
                <a:solidFill>
                  <a:schemeClr val="accent1"/>
                </a:solidFill>
                <a:latin typeface="Corbel" panose="020B0503020204020204" pitchFamily="34" charset="0"/>
              </a:rPr>
              <a:t>one-stage vertical ship-lift</a:t>
            </a:r>
          </a:p>
          <a:p>
            <a:endParaRPr lang="en-US" dirty="0">
              <a:solidFill>
                <a:schemeClr val="accent1"/>
              </a:solidFill>
              <a:latin typeface="Corbel" panose="020B0503020204020204" pitchFamily="34" charset="0"/>
            </a:endParaRPr>
          </a:p>
          <a:p>
            <a:pPr marL="0" indent="0">
              <a:buNone/>
            </a:pPr>
            <a:endParaRPr lang="en-US" dirty="0">
              <a:solidFill>
                <a:schemeClr val="accent1"/>
              </a:solidFill>
              <a:latin typeface="Corbel" panose="020B0503020204020204" pitchFamily="34" charset="0"/>
            </a:endParaRPr>
          </a:p>
          <a:p>
            <a:endParaRPr lang="en-US"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36</a:t>
            </a:fld>
            <a:endParaRPr lang="de-AT" dirty="0">
              <a:solidFill>
                <a:prstClr val="white"/>
              </a:solidFill>
            </a:endParaRPr>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801" b="12921"/>
          <a:stretch/>
        </p:blipFill>
        <p:spPr bwMode="auto">
          <a:xfrm>
            <a:off x="6804247" y="4506720"/>
            <a:ext cx="2368259" cy="157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t="12748"/>
          <a:stretch/>
        </p:blipFill>
        <p:spPr bwMode="auto">
          <a:xfrm>
            <a:off x="6804248" y="1721740"/>
            <a:ext cx="2356693" cy="274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804247" y="1721740"/>
            <a:ext cx="3588027" cy="215444"/>
          </a:xfrm>
          <a:prstGeom prst="rect">
            <a:avLst/>
          </a:prstGeom>
          <a:noFill/>
        </p:spPr>
        <p:txBody>
          <a:bodyPr wrap="square" rtlCol="0">
            <a:spAutoFit/>
          </a:bodyPr>
          <a:lstStyle/>
          <a:p>
            <a:r>
              <a:rPr lang="de-DE" sz="800" dirty="0">
                <a:solidFill>
                  <a:schemeClr val="bg1"/>
                </a:solidFill>
                <a:latin typeface="Corbel" panose="020B0503020204020204" pitchFamily="34" charset="0"/>
              </a:rPr>
              <a:t>Source: </a:t>
            </a:r>
            <a:r>
              <a:rPr lang="de-DE" sz="800" dirty="0" err="1">
                <a:solidFill>
                  <a:schemeClr val="bg1"/>
                </a:solidFill>
                <a:latin typeface="Corbel" panose="020B0503020204020204" pitchFamily="34" charset="0"/>
              </a:rPr>
              <a:t>Logistikum</a:t>
            </a:r>
            <a:endParaRPr lang="en-US" dirty="0">
              <a:solidFill>
                <a:schemeClr val="bg1"/>
              </a:solidFill>
              <a:latin typeface="Corbel" panose="020B0503020204020204" pitchFamily="34" charset="0"/>
            </a:endParaRPr>
          </a:p>
        </p:txBody>
      </p:sp>
      <p:sp>
        <p:nvSpPr>
          <p:cNvPr id="10" name="TextBox 5"/>
          <p:cNvSpPr txBox="1"/>
          <p:nvPr/>
        </p:nvSpPr>
        <p:spPr>
          <a:xfrm>
            <a:off x="8306630" y="6426513"/>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
        <p:nvSpPr>
          <p:cNvPr id="11" name="TextBox 8"/>
          <p:cNvSpPr txBox="1"/>
          <p:nvPr/>
        </p:nvSpPr>
        <p:spPr>
          <a:xfrm>
            <a:off x="6869122" y="4526540"/>
            <a:ext cx="3588027" cy="215444"/>
          </a:xfrm>
          <a:prstGeom prst="rect">
            <a:avLst/>
          </a:prstGeom>
          <a:noFill/>
        </p:spPr>
        <p:txBody>
          <a:bodyPr wrap="square" rtlCol="0">
            <a:spAutoFit/>
          </a:bodyPr>
          <a:lstStyle/>
          <a:p>
            <a:r>
              <a:rPr lang="de-DE" sz="800" dirty="0">
                <a:solidFill>
                  <a:schemeClr val="bg1"/>
                </a:solidFill>
                <a:latin typeface="Corbel" panose="020B0503020204020204" pitchFamily="34" charset="0"/>
              </a:rPr>
              <a:t>Source: </a:t>
            </a:r>
            <a:r>
              <a:rPr lang="de-DE" sz="800" dirty="0" err="1">
                <a:solidFill>
                  <a:schemeClr val="bg1"/>
                </a:solidFill>
                <a:latin typeface="Corbel" panose="020B0503020204020204" pitchFamily="34" charset="0"/>
              </a:rPr>
              <a:t>Logistikum</a:t>
            </a:r>
            <a:endParaRPr lang="en-US" dirty="0">
              <a:solidFill>
                <a:schemeClr val="bg1"/>
              </a:solidFill>
              <a:latin typeface="Corbel" panose="020B0503020204020204" pitchFamily="34" charset="0"/>
            </a:endParaRPr>
          </a:p>
        </p:txBody>
      </p:sp>
    </p:spTree>
    <p:extLst>
      <p:ext uri="{BB962C8B-B14F-4D97-AF65-F5344CB8AC3E}">
        <p14:creationId xmlns:p14="http://schemas.microsoft.com/office/powerpoint/2010/main" val="3366469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5482952" cy="990600"/>
          </a:xfrm>
        </p:spPr>
        <p:txBody>
          <a:bodyPr>
            <a:normAutofit/>
          </a:bodyPr>
          <a:lstStyle/>
          <a:p>
            <a:r>
              <a:rPr lang="de-DE" b="1" dirty="0">
                <a:solidFill>
                  <a:schemeClr val="accent1"/>
                </a:solidFill>
              </a:rPr>
              <a:t>Quiz</a:t>
            </a:r>
            <a:br>
              <a:rPr lang="de-DE" b="1" dirty="0">
                <a:solidFill>
                  <a:schemeClr val="accent1"/>
                </a:solidFill>
              </a:rPr>
            </a:br>
            <a:r>
              <a:rPr lang="de-DE" sz="2400" b="0" dirty="0">
                <a:solidFill>
                  <a:schemeClr val="accent1"/>
                </a:solidFill>
              </a:rPr>
              <a:t>Inland </a:t>
            </a:r>
            <a:r>
              <a:rPr lang="de-DE" sz="2400" b="0" dirty="0" err="1">
                <a:solidFill>
                  <a:schemeClr val="accent1"/>
                </a:solidFill>
              </a:rPr>
              <a:t>Waterways</a:t>
            </a:r>
            <a:r>
              <a:rPr lang="de-DE" sz="2400" b="0" dirty="0">
                <a:solidFill>
                  <a:schemeClr val="accent1"/>
                </a:solidFill>
              </a:rPr>
              <a:t> </a:t>
            </a:r>
            <a:r>
              <a:rPr lang="de-AT" sz="2400" b="0" dirty="0">
                <a:solidFill>
                  <a:schemeClr val="accent1"/>
                </a:solidFill>
                <a:latin typeface="Corbel" panose="020B0503020204020204" pitchFamily="34" charset="0"/>
              </a:rPr>
              <a:t>in China</a:t>
            </a:r>
            <a:endParaRPr lang="de-AT" sz="2400" b="0" dirty="0">
              <a:solidFill>
                <a:schemeClr val="accent1"/>
              </a:solidFill>
            </a:endParaRPr>
          </a:p>
        </p:txBody>
      </p:sp>
      <p:sp>
        <p:nvSpPr>
          <p:cNvPr id="3" name="Inhaltsplatzhalter 2"/>
          <p:cNvSpPr>
            <a:spLocks noGrp="1"/>
          </p:cNvSpPr>
          <p:nvPr>
            <p:ph idx="1"/>
          </p:nvPr>
        </p:nvSpPr>
        <p:spPr>
          <a:xfrm>
            <a:off x="457200" y="1802904"/>
            <a:ext cx="8229600" cy="4776192"/>
          </a:xfrm>
        </p:spPr>
        <p:txBody>
          <a:bodyPr/>
          <a:lstStyle/>
          <a:p>
            <a:pPr marL="0" indent="0" algn="ctr">
              <a:buNone/>
            </a:pPr>
            <a:endParaRPr lang="de-DE" dirty="0">
              <a:solidFill>
                <a:schemeClr val="accent1"/>
              </a:solidFill>
            </a:endParaRPr>
          </a:p>
          <a:p>
            <a:pPr marL="0" indent="0" algn="ctr">
              <a:buNone/>
            </a:pPr>
            <a:r>
              <a:rPr lang="en-GB" dirty="0">
                <a:solidFill>
                  <a:schemeClr val="accent1"/>
                </a:solidFill>
              </a:rPr>
              <a:t>How is the Yangtze river also called?</a:t>
            </a:r>
          </a:p>
          <a:p>
            <a:pPr marL="0" indent="0" algn="ctr">
              <a:buNone/>
            </a:pPr>
            <a:endParaRPr lang="de-DE" dirty="0">
              <a:solidFill>
                <a:schemeClr val="accent1"/>
              </a:solidFill>
            </a:endParaRPr>
          </a:p>
          <a:p>
            <a:pPr marL="2959100" indent="-536575">
              <a:buSzPct val="100000"/>
              <a:buAutoNum type="alphaLcParenR"/>
            </a:pPr>
            <a:endParaRPr lang="de-DE" dirty="0">
              <a:solidFill>
                <a:schemeClr val="accent1"/>
              </a:solidFill>
            </a:endParaRPr>
          </a:p>
          <a:p>
            <a:pPr marL="2330450" indent="-536575">
              <a:buSzPct val="100000"/>
              <a:buAutoNum type="alphaLcParenR"/>
              <a:tabLst>
                <a:tab pos="5113338" algn="l"/>
                <a:tab pos="5557838" algn="l"/>
              </a:tabLst>
            </a:pPr>
            <a:r>
              <a:rPr lang="de-DE" dirty="0" err="1">
                <a:solidFill>
                  <a:schemeClr val="accent1"/>
                </a:solidFill>
              </a:rPr>
              <a:t>Silver</a:t>
            </a:r>
            <a:r>
              <a:rPr lang="de-DE" dirty="0">
                <a:solidFill>
                  <a:schemeClr val="accent1"/>
                </a:solidFill>
              </a:rPr>
              <a:t> </a:t>
            </a:r>
            <a:r>
              <a:rPr lang="de-DE" dirty="0" err="1">
                <a:solidFill>
                  <a:schemeClr val="accent1"/>
                </a:solidFill>
              </a:rPr>
              <a:t>Waterway</a:t>
            </a:r>
            <a:r>
              <a:rPr lang="de-DE" dirty="0">
                <a:solidFill>
                  <a:schemeClr val="accent1"/>
                </a:solidFill>
              </a:rPr>
              <a:t>	c)	Blue </a:t>
            </a:r>
            <a:r>
              <a:rPr lang="de-DE" dirty="0" err="1">
                <a:solidFill>
                  <a:schemeClr val="accent1"/>
                </a:solidFill>
              </a:rPr>
              <a:t>Waterway</a:t>
            </a:r>
            <a:endParaRPr lang="de-DE" dirty="0">
              <a:solidFill>
                <a:schemeClr val="accent1"/>
              </a:solidFill>
            </a:endParaRPr>
          </a:p>
          <a:p>
            <a:pPr marL="2330450" indent="-536575">
              <a:buSzPct val="100000"/>
              <a:buAutoNum type="alphaLcParenR"/>
              <a:tabLst>
                <a:tab pos="5113338" algn="l"/>
                <a:tab pos="5557838" algn="l"/>
              </a:tabLst>
            </a:pPr>
            <a:r>
              <a:rPr lang="de-DE" dirty="0">
                <a:solidFill>
                  <a:schemeClr val="accent1"/>
                </a:solidFill>
              </a:rPr>
              <a:t>Golden </a:t>
            </a:r>
            <a:r>
              <a:rPr lang="de-DE" dirty="0" err="1">
                <a:solidFill>
                  <a:schemeClr val="accent1"/>
                </a:solidFill>
              </a:rPr>
              <a:t>Waterway</a:t>
            </a:r>
            <a:r>
              <a:rPr lang="de-DE" dirty="0">
                <a:solidFill>
                  <a:schemeClr val="accent1"/>
                </a:solidFill>
              </a:rPr>
              <a:t>	d)	</a:t>
            </a:r>
            <a:r>
              <a:rPr lang="de-DE" dirty="0" err="1">
                <a:solidFill>
                  <a:schemeClr val="accent1"/>
                </a:solidFill>
              </a:rPr>
              <a:t>Red</a:t>
            </a:r>
            <a:r>
              <a:rPr lang="de-DE" dirty="0">
                <a:solidFill>
                  <a:schemeClr val="accent1"/>
                </a:solidFill>
              </a:rPr>
              <a:t> </a:t>
            </a:r>
            <a:r>
              <a:rPr lang="de-DE" dirty="0" err="1">
                <a:solidFill>
                  <a:schemeClr val="accent1"/>
                </a:solidFill>
              </a:rPr>
              <a:t>Waterway</a:t>
            </a:r>
            <a:endParaRPr lang="de-DE" dirty="0">
              <a:solidFill>
                <a:schemeClr val="accent1"/>
              </a:solidFill>
            </a:endParaRPr>
          </a:p>
          <a:p>
            <a:pPr marL="2959100" indent="-536575">
              <a:buSzPct val="100000"/>
              <a:buAutoNum type="alphaLcParenR"/>
            </a:pPr>
            <a:endParaRPr lang="de-DE" dirty="0">
              <a:solidFill>
                <a:schemeClr val="accent1"/>
              </a:solidFill>
            </a:endParaRP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37</a:t>
            </a:fld>
            <a:endParaRPr lang="de-AT" dirty="0">
              <a:solidFill>
                <a:prstClr val="white"/>
              </a:solidFill>
            </a:endParaRPr>
          </a:p>
        </p:txBody>
      </p:sp>
      <p:sp>
        <p:nvSpPr>
          <p:cNvPr id="6" name="Ellipse 5"/>
          <p:cNvSpPr/>
          <p:nvPr/>
        </p:nvSpPr>
        <p:spPr>
          <a:xfrm>
            <a:off x="2627784" y="3872880"/>
            <a:ext cx="2808312" cy="63624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20677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accent1"/>
                </a:solidFill>
                <a:latin typeface="Corbel" panose="020B0503020204020204" pitchFamily="34" charset="0"/>
              </a:rPr>
              <a:t>Agenda</a:t>
            </a:r>
            <a:endParaRPr lang="en-US" sz="2200" b="0"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38</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2545882741"/>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6733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accent1"/>
                </a:solidFill>
                <a:latin typeface="Corbel" panose="020B0503020204020204" pitchFamily="34" charset="0"/>
              </a:rPr>
              <a:t>Overview</a:t>
            </a:r>
            <a:br>
              <a:rPr lang="en-GB" dirty="0">
                <a:solidFill>
                  <a:schemeClr val="accent1"/>
                </a:solidFill>
                <a:latin typeface="Corbel" panose="020B0503020204020204" pitchFamily="34" charset="0"/>
              </a:rPr>
            </a:br>
            <a:r>
              <a:rPr lang="en-GB" sz="2400" b="0" dirty="0">
                <a:solidFill>
                  <a:schemeClr val="accent1"/>
                </a:solidFill>
                <a:latin typeface="Corbel" panose="020B0503020204020204" pitchFamily="34" charset="0"/>
              </a:rPr>
              <a:t>Inland Waterways in Brazil</a:t>
            </a:r>
          </a:p>
        </p:txBody>
      </p:sp>
      <p:sp>
        <p:nvSpPr>
          <p:cNvPr id="3" name="Content Placeholder 2"/>
          <p:cNvSpPr>
            <a:spLocks noGrp="1"/>
          </p:cNvSpPr>
          <p:nvPr>
            <p:ph idx="1"/>
          </p:nvPr>
        </p:nvSpPr>
        <p:spPr/>
        <p:txBody>
          <a:bodyPr>
            <a:normAutofit/>
          </a:bodyPr>
          <a:lstStyle/>
          <a:p>
            <a:pPr>
              <a:lnSpc>
                <a:spcPct val="90000"/>
              </a:lnSpc>
              <a:spcBef>
                <a:spcPts val="600"/>
              </a:spcBef>
            </a:pPr>
            <a:r>
              <a:rPr lang="en-US" dirty="0">
                <a:solidFill>
                  <a:schemeClr val="accent1"/>
                </a:solidFill>
                <a:latin typeface="Corbel" panose="020B0503020204020204" pitchFamily="34" charset="0"/>
              </a:rPr>
              <a:t>Available waterways </a:t>
            </a:r>
          </a:p>
          <a:p>
            <a:pPr lvl="1">
              <a:lnSpc>
                <a:spcPct val="90000"/>
              </a:lnSpc>
              <a:spcBef>
                <a:spcPts val="600"/>
              </a:spcBef>
              <a:buFont typeface="Symbol" panose="05050102010706020507" pitchFamily="18" charset="2"/>
              <a:buChar char="-"/>
            </a:pPr>
            <a:r>
              <a:rPr lang="en-US" sz="2200" dirty="0">
                <a:solidFill>
                  <a:schemeClr val="accent1"/>
                </a:solidFill>
                <a:latin typeface="Corbel" panose="020B0503020204020204" pitchFamily="34" charset="0"/>
              </a:rPr>
              <a:t>Brazil: 60,000 km* </a:t>
            </a:r>
          </a:p>
          <a:p>
            <a:pPr>
              <a:lnSpc>
                <a:spcPct val="90000"/>
              </a:lnSpc>
              <a:spcBef>
                <a:spcPts val="600"/>
              </a:spcBef>
            </a:pPr>
            <a:r>
              <a:rPr lang="en-US" dirty="0">
                <a:solidFill>
                  <a:schemeClr val="accent1"/>
                </a:solidFill>
                <a:latin typeface="Corbel" panose="020B0503020204020204" pitchFamily="34" charset="0"/>
              </a:rPr>
              <a:t>Broad river system covering almost all territorial extensions </a:t>
            </a:r>
            <a:r>
              <a:rPr lang="en-US" dirty="0">
                <a:solidFill>
                  <a:schemeClr val="accent1"/>
                </a:solidFill>
                <a:latin typeface="Corbel" panose="020B0503020204020204" pitchFamily="34" charset="0"/>
                <a:sym typeface="Wingdings" panose="05000000000000000000" pitchFamily="2" charset="2"/>
              </a:rPr>
              <a:t> low transport costs of transport on short transport distances</a:t>
            </a:r>
            <a:endParaRPr lang="en-US" dirty="0">
              <a:solidFill>
                <a:schemeClr val="accent1"/>
              </a:solidFill>
              <a:latin typeface="Corbel" panose="020B0503020204020204" pitchFamily="34" charset="0"/>
            </a:endParaRPr>
          </a:p>
          <a:p>
            <a:pPr>
              <a:lnSpc>
                <a:spcPct val="90000"/>
              </a:lnSpc>
              <a:spcBef>
                <a:spcPts val="600"/>
              </a:spcBef>
            </a:pPr>
            <a:r>
              <a:rPr lang="en-US" dirty="0">
                <a:solidFill>
                  <a:schemeClr val="accent1"/>
                </a:solidFill>
                <a:latin typeface="Corbel" panose="020B0503020204020204" pitchFamily="34" charset="0"/>
              </a:rPr>
              <a:t>Only 22 % of inland waterways are used</a:t>
            </a:r>
          </a:p>
          <a:p>
            <a:pPr lvl="1">
              <a:lnSpc>
                <a:spcPct val="90000"/>
              </a:lnSpc>
              <a:spcBef>
                <a:spcPts val="600"/>
              </a:spcBef>
              <a:buFont typeface="Symbol" panose="05050102010706020507" pitchFamily="18" charset="2"/>
              <a:buChar char="-"/>
            </a:pPr>
            <a:r>
              <a:rPr lang="en-US" sz="2200" dirty="0">
                <a:solidFill>
                  <a:schemeClr val="accent1"/>
                </a:solidFill>
                <a:latin typeface="Corbel" panose="020B0503020204020204" pitchFamily="34" charset="0"/>
              </a:rPr>
              <a:t>Main rivers are not located at centers of production and consumption</a:t>
            </a:r>
          </a:p>
          <a:p>
            <a:pPr lvl="1">
              <a:lnSpc>
                <a:spcPct val="90000"/>
              </a:lnSpc>
              <a:spcBef>
                <a:spcPts val="600"/>
              </a:spcBef>
              <a:buFont typeface="Symbol" panose="05050102010706020507" pitchFamily="18" charset="2"/>
              <a:buChar char="-"/>
            </a:pPr>
            <a:r>
              <a:rPr lang="en-US" sz="2200" dirty="0">
                <a:solidFill>
                  <a:schemeClr val="accent1"/>
                </a:solidFill>
                <a:latin typeface="Corbel" panose="020B0503020204020204" pitchFamily="34" charset="0"/>
              </a:rPr>
              <a:t>Few investments in infrastructure</a:t>
            </a:r>
            <a:endParaRPr lang="en-US" sz="2200" dirty="0">
              <a:solidFill>
                <a:schemeClr val="accent1"/>
              </a:solidFill>
              <a:latin typeface="Corbel" panose="020B0503020204020204" pitchFamily="34" charset="0"/>
              <a:sym typeface="Wingdings" panose="05000000000000000000" pitchFamily="2" charset="2"/>
            </a:endParaRPr>
          </a:p>
          <a:p>
            <a:pPr>
              <a:lnSpc>
                <a:spcPct val="90000"/>
              </a:lnSpc>
              <a:spcBef>
                <a:spcPts val="600"/>
              </a:spcBef>
            </a:pPr>
            <a:r>
              <a:rPr lang="en-US" dirty="0">
                <a:solidFill>
                  <a:schemeClr val="accent1"/>
                </a:solidFill>
                <a:latin typeface="Corbel" panose="020B0503020204020204" pitchFamily="34" charset="0"/>
                <a:sym typeface="Wingdings" panose="05000000000000000000" pitchFamily="2" charset="2"/>
              </a:rPr>
              <a:t>Low contribution to Brazilian economy</a:t>
            </a:r>
          </a:p>
          <a:p>
            <a:pPr lvl="1">
              <a:lnSpc>
                <a:spcPct val="90000"/>
              </a:lnSpc>
              <a:spcBef>
                <a:spcPts val="600"/>
              </a:spcBef>
              <a:buFont typeface="Symbol" panose="05050102010706020507" pitchFamily="18" charset="2"/>
              <a:buChar char="-"/>
            </a:pPr>
            <a:r>
              <a:rPr lang="en-US" sz="2200" dirty="0">
                <a:solidFill>
                  <a:schemeClr val="accent1"/>
                </a:solidFill>
                <a:latin typeface="Corbel" panose="020B0503020204020204" pitchFamily="34" charset="0"/>
              </a:rPr>
              <a:t>Mostly agricultural and mineral goods are transported</a:t>
            </a:r>
          </a:p>
          <a:p>
            <a:pPr lvl="1">
              <a:lnSpc>
                <a:spcPct val="90000"/>
              </a:lnSpc>
              <a:spcBef>
                <a:spcPts val="600"/>
              </a:spcBef>
              <a:buFont typeface="Symbol" panose="05050102010706020507" pitchFamily="18" charset="2"/>
              <a:buChar char="-"/>
            </a:pPr>
            <a:r>
              <a:rPr lang="en-US" sz="2200" dirty="0">
                <a:solidFill>
                  <a:schemeClr val="accent1"/>
                </a:solidFill>
                <a:latin typeface="Corbel" panose="020B0503020204020204" pitchFamily="34" charset="0"/>
              </a:rPr>
              <a:t>Cargo transport mainly performed by truck</a:t>
            </a:r>
          </a:p>
          <a:p>
            <a:pPr lvl="1"/>
            <a:endParaRPr lang="en-US" dirty="0">
              <a:solidFill>
                <a:schemeClr val="accent1"/>
              </a:solidFill>
              <a:latin typeface="Corbel" panose="020B0503020204020204" pitchFamily="34" charset="0"/>
            </a:endParaRPr>
          </a:p>
          <a:p>
            <a:endParaRPr lang="en-US"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39</a:t>
            </a:fld>
            <a:endParaRPr lang="de-AT" dirty="0">
              <a:solidFill>
                <a:prstClr val="white"/>
              </a:solidFill>
            </a:endParaRPr>
          </a:p>
        </p:txBody>
      </p:sp>
      <p:sp>
        <p:nvSpPr>
          <p:cNvPr id="6" name="Textfeld 14"/>
          <p:cNvSpPr txBox="1"/>
          <p:nvPr/>
        </p:nvSpPr>
        <p:spPr>
          <a:xfrm>
            <a:off x="457200" y="6340191"/>
            <a:ext cx="5040560" cy="276999"/>
          </a:xfrm>
          <a:prstGeom prst="rect">
            <a:avLst/>
          </a:prstGeom>
          <a:noFill/>
          <a:ln>
            <a:noFill/>
          </a:ln>
        </p:spPr>
        <p:txBody>
          <a:bodyPr wrap="square" rtlCol="0" anchor="ctr">
            <a:spAutoFit/>
          </a:bodyPr>
          <a:lstStyle/>
          <a:p>
            <a:pPr marL="0" lvl="1"/>
            <a:r>
              <a:rPr lang="en-US" sz="1200" dirty="0">
                <a:solidFill>
                  <a:schemeClr val="accent1"/>
                </a:solidFill>
                <a:latin typeface="Corbel" panose="020B0503020204020204" pitchFamily="34" charset="0"/>
              </a:rPr>
              <a:t>* Total length of navigable rivers, canals and other bodies of water</a:t>
            </a:r>
          </a:p>
        </p:txBody>
      </p:sp>
      <p:sp>
        <p:nvSpPr>
          <p:cNvPr id="7" name="TextBox 5"/>
          <p:cNvSpPr txBox="1"/>
          <p:nvPr/>
        </p:nvSpPr>
        <p:spPr>
          <a:xfrm>
            <a:off x="8306630" y="6426513"/>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Tree>
    <p:extLst>
      <p:ext uri="{BB962C8B-B14F-4D97-AF65-F5344CB8AC3E}">
        <p14:creationId xmlns:p14="http://schemas.microsoft.com/office/powerpoint/2010/main" val="1021149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1F497D"/>
                </a:solidFill>
                <a:latin typeface="Corbel" panose="020B0503020204020204" pitchFamily="34" charset="0"/>
              </a:rPr>
              <a:t>Warm-Up-Discussion</a:t>
            </a:r>
            <a:br>
              <a:rPr lang="en-GB" dirty="0">
                <a:solidFill>
                  <a:srgbClr val="1F497D"/>
                </a:solidFill>
                <a:latin typeface="Corbel" panose="020B0503020204020204" pitchFamily="34" charset="0"/>
              </a:rPr>
            </a:br>
            <a:r>
              <a:rPr lang="en-GB" sz="2400" b="0" dirty="0">
                <a:solidFill>
                  <a:srgbClr val="1F497D"/>
                </a:solidFill>
                <a:latin typeface="Corbel" panose="020B0503020204020204" pitchFamily="34" charset="0"/>
              </a:rPr>
              <a:t>International Waterways</a:t>
            </a:r>
            <a:endParaRPr lang="en-GB" sz="2000" b="0" dirty="0">
              <a:solidFill>
                <a:srgbClr val="1F497D"/>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sp>
        <p:nvSpPr>
          <p:cNvPr id="7" name="Textfeld 6"/>
          <p:cNvSpPr txBox="1"/>
          <p:nvPr/>
        </p:nvSpPr>
        <p:spPr>
          <a:xfrm>
            <a:off x="5166940" y="2265989"/>
            <a:ext cx="3948460" cy="1200329"/>
          </a:xfrm>
          <a:prstGeom prst="rect">
            <a:avLst/>
          </a:prstGeom>
          <a:noFill/>
        </p:spPr>
        <p:txBody>
          <a:bodyPr wrap="square" rtlCol="0">
            <a:spAutoFit/>
          </a:bodyPr>
          <a:lstStyle/>
          <a:p>
            <a:r>
              <a:rPr lang="en-US" sz="2400" spc="-100" dirty="0">
                <a:solidFill>
                  <a:srgbClr val="1F497D"/>
                </a:solidFill>
                <a:latin typeface="Corbel" panose="020B0503020204020204" pitchFamily="34" charset="0"/>
                <a:ea typeface="+mj-ea"/>
                <a:cs typeface="+mj-cs"/>
              </a:rPr>
              <a:t>Which country in the world has the most available navigable waterways? </a:t>
            </a:r>
          </a:p>
        </p:txBody>
      </p:sp>
      <p:sp>
        <p:nvSpPr>
          <p:cNvPr id="8" name="Textfeld 7"/>
          <p:cNvSpPr txBox="1"/>
          <p:nvPr/>
        </p:nvSpPr>
        <p:spPr>
          <a:xfrm>
            <a:off x="457200" y="2265989"/>
            <a:ext cx="3948460" cy="830997"/>
          </a:xfrm>
          <a:prstGeom prst="rect">
            <a:avLst/>
          </a:prstGeom>
          <a:noFill/>
        </p:spPr>
        <p:txBody>
          <a:bodyPr wrap="square" rtlCol="0">
            <a:spAutoFit/>
          </a:bodyPr>
          <a:lstStyle/>
          <a:p>
            <a:r>
              <a:rPr lang="en-US" sz="2400" spc="-100" dirty="0">
                <a:solidFill>
                  <a:srgbClr val="1F497D"/>
                </a:solidFill>
                <a:latin typeface="Corbel" panose="020B0503020204020204" pitchFamily="34" charset="0"/>
                <a:ea typeface="+mj-ea"/>
                <a:cs typeface="+mj-cs"/>
              </a:rPr>
              <a:t>Which waterways in Europe do you know?</a:t>
            </a:r>
          </a:p>
        </p:txBody>
      </p:sp>
      <p:pic>
        <p:nvPicPr>
          <p:cNvPr id="9" name="Grafik 8"/>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3789040"/>
            <a:ext cx="9144000" cy="2862064"/>
          </a:xfrm>
          <a:prstGeom prst="rect">
            <a:avLst/>
          </a:prstGeom>
        </p:spPr>
      </p:pic>
      <p:sp>
        <p:nvSpPr>
          <p:cNvPr id="10" name="TextBox 5"/>
          <p:cNvSpPr txBox="1"/>
          <p:nvPr/>
        </p:nvSpPr>
        <p:spPr>
          <a:xfrm>
            <a:off x="0" y="3789040"/>
            <a:ext cx="1728192" cy="230832"/>
          </a:xfrm>
          <a:prstGeom prst="rect">
            <a:avLst/>
          </a:prstGeom>
          <a:noFill/>
        </p:spPr>
        <p:txBody>
          <a:bodyPr wrap="square" rtlCol="0">
            <a:spAutoFit/>
          </a:bodyPr>
          <a:lstStyle/>
          <a:p>
            <a:r>
              <a:rPr lang="de-DE" sz="900" dirty="0">
                <a:solidFill>
                  <a:schemeClr val="bg1"/>
                </a:solidFill>
              </a:rPr>
              <a:t>Source: </a:t>
            </a:r>
            <a:r>
              <a:rPr lang="de-DE" sz="900" dirty="0" err="1">
                <a:solidFill>
                  <a:schemeClr val="bg1"/>
                </a:solidFill>
              </a:rPr>
              <a:t>pixabay</a:t>
            </a:r>
            <a:endParaRPr lang="en-US" sz="900" dirty="0">
              <a:solidFill>
                <a:schemeClr val="bg1"/>
              </a:solidFill>
            </a:endParaRPr>
          </a:p>
        </p:txBody>
      </p:sp>
    </p:spTree>
    <p:extLst>
      <p:ext uri="{BB962C8B-B14F-4D97-AF65-F5344CB8AC3E}">
        <p14:creationId xmlns:p14="http://schemas.microsoft.com/office/powerpoint/2010/main" val="4139251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orbel" panose="020B0503020204020204" pitchFamily="34" charset="0"/>
              </a:rPr>
              <a:t>Freight Transport</a:t>
            </a:r>
            <a:br>
              <a:rPr lang="en-US" dirty="0">
                <a:solidFill>
                  <a:schemeClr val="accent1"/>
                </a:solidFill>
                <a:latin typeface="Corbel" panose="020B0503020204020204" pitchFamily="34" charset="0"/>
              </a:rPr>
            </a:br>
            <a:r>
              <a:rPr lang="en-GB" sz="2400" b="0" dirty="0">
                <a:solidFill>
                  <a:schemeClr val="accent1"/>
                </a:solidFill>
                <a:latin typeface="Corbel" panose="020B0503020204020204" pitchFamily="34" charset="0"/>
              </a:rPr>
              <a:t>Inland Waterways in Brazil</a:t>
            </a:r>
            <a:endParaRPr lang="en-US" sz="2400" b="0" dirty="0">
              <a:solidFill>
                <a:schemeClr val="accent1"/>
              </a:solidFill>
              <a:latin typeface="Corbel" panose="020B0503020204020204" pitchFamily="34" charset="0"/>
            </a:endParaRPr>
          </a:p>
        </p:txBody>
      </p:sp>
      <p:sp>
        <p:nvSpPr>
          <p:cNvPr id="9" name="Content Placeholder 8"/>
          <p:cNvSpPr>
            <a:spLocks noGrp="1"/>
          </p:cNvSpPr>
          <p:nvPr>
            <p:ph idx="1"/>
          </p:nvPr>
        </p:nvSpPr>
        <p:spPr>
          <a:xfrm>
            <a:off x="457200" y="1700808"/>
            <a:ext cx="4114800" cy="4776192"/>
          </a:xfrm>
        </p:spPr>
        <p:txBody>
          <a:bodyPr>
            <a:normAutofit lnSpcReduction="10000"/>
          </a:bodyPr>
          <a:lstStyle/>
          <a:p>
            <a:r>
              <a:rPr lang="en-US" dirty="0">
                <a:solidFill>
                  <a:schemeClr val="accent1"/>
                </a:solidFill>
                <a:latin typeface="Corbel" panose="020B0503020204020204" pitchFamily="34" charset="0"/>
              </a:rPr>
              <a:t>37.5 million tons/year </a:t>
            </a:r>
            <a:br>
              <a:rPr lang="en-US" dirty="0">
                <a:solidFill>
                  <a:schemeClr val="accent1"/>
                </a:solidFill>
                <a:latin typeface="Corbel" panose="020B0503020204020204" pitchFamily="34" charset="0"/>
              </a:rPr>
            </a:br>
            <a:r>
              <a:rPr lang="en-US" dirty="0">
                <a:solidFill>
                  <a:schemeClr val="accent1"/>
                </a:solidFill>
                <a:latin typeface="Corbel" panose="020B0503020204020204" pitchFamily="34" charset="0"/>
              </a:rPr>
              <a:t>(potential 180 million tons/year)</a:t>
            </a:r>
          </a:p>
          <a:p>
            <a:pPr marL="0" indent="0">
              <a:buNone/>
            </a:pPr>
            <a:endParaRPr lang="en-US" dirty="0">
              <a:solidFill>
                <a:schemeClr val="accent1"/>
              </a:solidFill>
              <a:latin typeface="Corbel" panose="020B0503020204020204" pitchFamily="34" charset="0"/>
            </a:endParaRPr>
          </a:p>
          <a:p>
            <a:r>
              <a:rPr lang="en-US" dirty="0">
                <a:solidFill>
                  <a:schemeClr val="accent1"/>
                </a:solidFill>
                <a:latin typeface="Corbel" panose="020B0503020204020204" pitchFamily="34" charset="0"/>
              </a:rPr>
              <a:t>Main traffic routes:</a:t>
            </a:r>
          </a:p>
          <a:p>
            <a:pPr lvl="1">
              <a:buFont typeface="Symbol" panose="05050102010706020507" pitchFamily="18" charset="2"/>
              <a:buChar char="-"/>
            </a:pPr>
            <a:r>
              <a:rPr lang="en-US" sz="2200" dirty="0">
                <a:solidFill>
                  <a:schemeClr val="accent1"/>
                </a:solidFill>
                <a:latin typeface="Corbel" panose="020B0503020204020204" pitchFamily="34" charset="0"/>
              </a:rPr>
              <a:t>Amazonas</a:t>
            </a:r>
          </a:p>
          <a:p>
            <a:pPr lvl="1">
              <a:buFont typeface="Symbol" panose="05050102010706020507" pitchFamily="18" charset="2"/>
              <a:buChar char="-"/>
            </a:pPr>
            <a:r>
              <a:rPr lang="en-US" sz="2200" dirty="0">
                <a:solidFill>
                  <a:schemeClr val="accent1"/>
                </a:solidFill>
                <a:latin typeface="Corbel" panose="020B0503020204020204" pitchFamily="34" charset="0"/>
              </a:rPr>
              <a:t>Sao Francisco </a:t>
            </a:r>
          </a:p>
          <a:p>
            <a:pPr lvl="1">
              <a:buFont typeface="Symbol" panose="05050102010706020507" pitchFamily="18" charset="2"/>
              <a:buChar char="-"/>
            </a:pPr>
            <a:r>
              <a:rPr lang="en-US" sz="2200" dirty="0">
                <a:solidFill>
                  <a:schemeClr val="accent1"/>
                </a:solidFill>
                <a:latin typeface="Corbel" panose="020B0503020204020204" pitchFamily="34" charset="0"/>
              </a:rPr>
              <a:t>Tocantins-Araguaia </a:t>
            </a:r>
          </a:p>
          <a:p>
            <a:pPr lvl="1">
              <a:buFont typeface="Symbol" panose="05050102010706020507" pitchFamily="18" charset="2"/>
              <a:buChar char="-"/>
            </a:pPr>
            <a:endParaRPr lang="en-US" sz="2200" dirty="0">
              <a:solidFill>
                <a:schemeClr val="accent1"/>
              </a:solidFill>
              <a:latin typeface="Corbel" panose="020B0503020204020204" pitchFamily="34" charset="0"/>
            </a:endParaRPr>
          </a:p>
          <a:p>
            <a:r>
              <a:rPr lang="en-US" dirty="0">
                <a:solidFill>
                  <a:schemeClr val="accent1"/>
                </a:solidFill>
                <a:latin typeface="Corbel" panose="020B0503020204020204" pitchFamily="34" charset="0"/>
              </a:rPr>
              <a:t>Only 13,000 km of the total length of 60,000 km of waterways are actually used for freight transport!</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40</a:t>
            </a:fld>
            <a:endParaRPr lang="de-AT" dirty="0">
              <a:solidFill>
                <a:prstClr val="white"/>
              </a:solidFill>
            </a:endParaRPr>
          </a:p>
        </p:txBody>
      </p:sp>
      <p:sp>
        <p:nvSpPr>
          <p:cNvPr id="10" name="TextBox 5"/>
          <p:cNvSpPr txBox="1"/>
          <p:nvPr/>
        </p:nvSpPr>
        <p:spPr>
          <a:xfrm>
            <a:off x="8306630" y="6426513"/>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graphicFrame>
        <p:nvGraphicFramePr>
          <p:cNvPr id="11" name="Diagramm 10"/>
          <p:cNvGraphicFramePr>
            <a:graphicFrameLocks/>
          </p:cNvGraphicFramePr>
          <p:nvPr>
            <p:extLst>
              <p:ext uri="{D42A27DB-BD31-4B8C-83A1-F6EECF244321}">
                <p14:modId xmlns:p14="http://schemas.microsoft.com/office/powerpoint/2010/main" val="1381403926"/>
              </p:ext>
            </p:extLst>
          </p:nvPr>
        </p:nvGraphicFramePr>
        <p:xfrm>
          <a:off x="4139953" y="1916832"/>
          <a:ext cx="5075650" cy="374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3744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latin typeface="Corbel" panose="020B0503020204020204" pitchFamily="34" charset="0"/>
              </a:rPr>
              <a:t>Amazonas</a:t>
            </a:r>
            <a:br>
              <a:rPr lang="en-GB" dirty="0">
                <a:solidFill>
                  <a:schemeClr val="accent1"/>
                </a:solidFill>
                <a:latin typeface="Corbel" panose="020B0503020204020204" pitchFamily="34" charset="0"/>
              </a:rPr>
            </a:br>
            <a:r>
              <a:rPr lang="en-GB" sz="2400" b="0" dirty="0">
                <a:solidFill>
                  <a:schemeClr val="accent1"/>
                </a:solidFill>
                <a:latin typeface="Corbel" panose="020B0503020204020204" pitchFamily="34" charset="0"/>
              </a:rPr>
              <a:t>Inland Waterways in Brazil</a:t>
            </a:r>
            <a:endParaRPr lang="en-GB" sz="200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49695" y="1772816"/>
            <a:ext cx="5050904" cy="4680520"/>
          </a:xfrm>
        </p:spPr>
        <p:txBody>
          <a:bodyPr>
            <a:normAutofit lnSpcReduction="10000"/>
          </a:bodyPr>
          <a:lstStyle/>
          <a:p>
            <a:pPr>
              <a:spcBef>
                <a:spcPts val="600"/>
              </a:spcBef>
            </a:pPr>
            <a:r>
              <a:rPr lang="en-GB" dirty="0">
                <a:solidFill>
                  <a:schemeClr val="accent1"/>
                </a:solidFill>
                <a:latin typeface="Corbel" panose="020B0503020204020204" pitchFamily="34" charset="0"/>
              </a:rPr>
              <a:t>Longest river in the world (6,280 km)</a:t>
            </a:r>
          </a:p>
          <a:p>
            <a:pPr>
              <a:spcBef>
                <a:spcPts val="600"/>
              </a:spcBef>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Route: from Peru, through Brazil to Atlantic Ocean</a:t>
            </a:r>
          </a:p>
          <a:p>
            <a:pPr>
              <a:spcBef>
                <a:spcPts val="600"/>
              </a:spcBef>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Tropical rain forest at Amazon basin</a:t>
            </a:r>
          </a:p>
          <a:p>
            <a:pPr>
              <a:spcBef>
                <a:spcPts val="600"/>
              </a:spcBef>
            </a:pPr>
            <a:endParaRPr lang="en-GB" dirty="0">
              <a:solidFill>
                <a:schemeClr val="accent1"/>
              </a:solidFill>
              <a:latin typeface="Corbel" panose="020B0503020204020204" pitchFamily="34" charset="0"/>
            </a:endParaRPr>
          </a:p>
          <a:p>
            <a:pPr>
              <a:spcBef>
                <a:spcPts val="600"/>
              </a:spcBef>
            </a:pPr>
            <a:r>
              <a:rPr lang="en-GB" dirty="0">
                <a:solidFill>
                  <a:schemeClr val="accent1"/>
                </a:solidFill>
                <a:latin typeface="Corbel" panose="020B0503020204020204" pitchFamily="34" charset="0"/>
              </a:rPr>
              <a:t>Thefts</a:t>
            </a:r>
          </a:p>
          <a:p>
            <a:pPr lvl="1">
              <a:spcBef>
                <a:spcPts val="600"/>
              </a:spcBef>
              <a:buFont typeface="Symbol" panose="05050102010706020507" pitchFamily="18" charset="2"/>
              <a:buChar char="-"/>
            </a:pPr>
            <a:r>
              <a:rPr lang="en-GB" sz="2200" dirty="0">
                <a:solidFill>
                  <a:schemeClr val="accent1"/>
                </a:solidFill>
                <a:latin typeface="Corbel" panose="020B0503020204020204" pitchFamily="34" charset="0"/>
              </a:rPr>
              <a:t>$ 27 million lost in Amazonas </a:t>
            </a:r>
            <a:br>
              <a:rPr lang="en-GB" sz="2200" dirty="0">
                <a:solidFill>
                  <a:schemeClr val="accent1"/>
                </a:solidFill>
                <a:latin typeface="Corbel" panose="020B0503020204020204" pitchFamily="34" charset="0"/>
              </a:rPr>
            </a:br>
            <a:r>
              <a:rPr lang="en-GB" sz="2200" dirty="0">
                <a:solidFill>
                  <a:schemeClr val="accent1"/>
                </a:solidFill>
                <a:latin typeface="Corbel" panose="020B0503020204020204" pitchFamily="34" charset="0"/>
              </a:rPr>
              <a:t>region (2015)</a:t>
            </a:r>
          </a:p>
          <a:p>
            <a:pPr lvl="1">
              <a:spcBef>
                <a:spcPts val="600"/>
              </a:spcBef>
              <a:buFont typeface="Symbol" panose="05050102010706020507" pitchFamily="18" charset="2"/>
              <a:buChar char="-"/>
            </a:pPr>
            <a:r>
              <a:rPr lang="en-GB" sz="2200" dirty="0">
                <a:solidFill>
                  <a:schemeClr val="accent1"/>
                </a:solidFill>
                <a:latin typeface="Corbel" panose="020B0503020204020204" pitchFamily="34" charset="0"/>
              </a:rPr>
              <a:t>theft of vessels or attacks</a:t>
            </a:r>
          </a:p>
          <a:p>
            <a:pPr lvl="1">
              <a:spcBef>
                <a:spcPts val="600"/>
              </a:spcBef>
              <a:buFont typeface="Symbol" panose="05050102010706020507" pitchFamily="18" charset="2"/>
              <a:buChar char="-"/>
            </a:pPr>
            <a:r>
              <a:rPr lang="en-GB" sz="2200" dirty="0">
                <a:solidFill>
                  <a:schemeClr val="accent1"/>
                </a:solidFill>
                <a:latin typeface="Corbel" panose="020B0503020204020204" pitchFamily="34" charset="0"/>
              </a:rPr>
              <a:t>hiding in rain forest</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41</a:t>
            </a:fld>
            <a:endParaRPr lang="de-AT" dirty="0">
              <a:solidFill>
                <a:prstClr val="white"/>
              </a:solidFill>
            </a:endParaRPr>
          </a:p>
        </p:txBody>
      </p:sp>
      <p:pic>
        <p:nvPicPr>
          <p:cNvPr id="3074" name="Picture 2" descr="Amazonas, Wasser, Blauer Himmel, Schwimmen, Nat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8800" y="1916832"/>
            <a:ext cx="2815200" cy="21026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mazonas, Wasser, Blauer Himmel, Schwimmen, Nat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8800" y="4248167"/>
            <a:ext cx="2815200" cy="21026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28800" y="4259608"/>
            <a:ext cx="2167260" cy="338554"/>
          </a:xfrm>
          <a:prstGeom prst="rect">
            <a:avLst/>
          </a:prstGeom>
          <a:noFill/>
        </p:spPr>
        <p:txBody>
          <a:bodyPr wrap="square" rtlCol="0">
            <a:spAutoFit/>
          </a:bodyPr>
          <a:lstStyle/>
          <a:p>
            <a:r>
              <a:rPr lang="de-DE" sz="800" dirty="0">
                <a:solidFill>
                  <a:schemeClr val="bg1"/>
                </a:solidFill>
                <a:latin typeface="Corbel" panose="020B0503020204020204" pitchFamily="34" charset="0"/>
              </a:rPr>
              <a:t>Source: https://pixabay.com/de/amazonas-wasser-blauer-himmel-36148/</a:t>
            </a:r>
            <a:endParaRPr lang="en-US" sz="800" dirty="0">
              <a:solidFill>
                <a:schemeClr val="bg1"/>
              </a:solidFill>
              <a:latin typeface="Corbel" panose="020B0503020204020204" pitchFamily="34" charset="0"/>
            </a:endParaRPr>
          </a:p>
        </p:txBody>
      </p:sp>
      <p:sp>
        <p:nvSpPr>
          <p:cNvPr id="9" name="TextBox 8"/>
          <p:cNvSpPr txBox="1"/>
          <p:nvPr/>
        </p:nvSpPr>
        <p:spPr>
          <a:xfrm>
            <a:off x="6324582" y="1943120"/>
            <a:ext cx="2717194" cy="338554"/>
          </a:xfrm>
          <a:prstGeom prst="rect">
            <a:avLst/>
          </a:prstGeom>
          <a:noFill/>
        </p:spPr>
        <p:txBody>
          <a:bodyPr wrap="square" rtlCol="0">
            <a:spAutoFit/>
          </a:bodyPr>
          <a:lstStyle/>
          <a:p>
            <a:r>
              <a:rPr lang="de-DE" sz="800" dirty="0">
                <a:solidFill>
                  <a:schemeClr val="bg1"/>
                </a:solidFill>
                <a:latin typeface="Corbel" panose="020B0503020204020204" pitchFamily="34" charset="0"/>
              </a:rPr>
              <a:t>Source: https://pixabay.com/de/amazonas-wasser-blauer-himmel-36158/</a:t>
            </a:r>
            <a:endParaRPr lang="en-US" sz="800" dirty="0">
              <a:solidFill>
                <a:schemeClr val="bg1"/>
              </a:solidFill>
              <a:latin typeface="Corbel" panose="020B0503020204020204" pitchFamily="34" charset="0"/>
            </a:endParaRPr>
          </a:p>
        </p:txBody>
      </p:sp>
      <p:sp>
        <p:nvSpPr>
          <p:cNvPr id="10" name="TextBox 5"/>
          <p:cNvSpPr txBox="1"/>
          <p:nvPr/>
        </p:nvSpPr>
        <p:spPr>
          <a:xfrm>
            <a:off x="8306630" y="6426513"/>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Tree>
    <p:extLst>
      <p:ext uri="{BB962C8B-B14F-4D97-AF65-F5344CB8AC3E}">
        <p14:creationId xmlns:p14="http://schemas.microsoft.com/office/powerpoint/2010/main" val="4800576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latin typeface="Corbel" panose="020B0503020204020204" pitchFamily="34" charset="0"/>
              </a:rPr>
              <a:t>Port of Manaus</a:t>
            </a:r>
            <a:br>
              <a:rPr lang="en-US" dirty="0">
                <a:solidFill>
                  <a:schemeClr val="accent1"/>
                </a:solidFill>
                <a:latin typeface="Corbel" panose="020B0503020204020204" pitchFamily="34" charset="0"/>
              </a:rPr>
            </a:br>
            <a:r>
              <a:rPr lang="en-GB" sz="2400" b="0" dirty="0">
                <a:solidFill>
                  <a:schemeClr val="accent1"/>
                </a:solidFill>
                <a:latin typeface="Corbel" panose="020B0503020204020204" pitchFamily="34" charset="0"/>
              </a:rPr>
              <a:t>Inland Waterways in Brazil</a:t>
            </a:r>
            <a:endParaRPr lang="en-US" sz="2400" dirty="0">
              <a:solidFill>
                <a:schemeClr val="accent1"/>
              </a:solidFill>
              <a:latin typeface="Corbel" panose="020B0503020204020204" pitchFamily="34" charset="0"/>
            </a:endParaRPr>
          </a:p>
        </p:txBody>
      </p:sp>
      <p:sp>
        <p:nvSpPr>
          <p:cNvPr id="3" name="Content Placeholder 2"/>
          <p:cNvSpPr>
            <a:spLocks noGrp="1"/>
          </p:cNvSpPr>
          <p:nvPr>
            <p:ph idx="1"/>
          </p:nvPr>
        </p:nvSpPr>
        <p:spPr/>
        <p:txBody>
          <a:bodyPr/>
          <a:lstStyle/>
          <a:p>
            <a:r>
              <a:rPr lang="en-US" dirty="0">
                <a:solidFill>
                  <a:schemeClr val="accent1"/>
                </a:solidFill>
                <a:latin typeface="Corbel" panose="020B0503020204020204" pitchFamily="34" charset="0"/>
              </a:rPr>
              <a:t>Main transport hub for upper Amazon Basin</a:t>
            </a:r>
          </a:p>
          <a:p>
            <a:r>
              <a:rPr lang="en-US" dirty="0">
                <a:solidFill>
                  <a:schemeClr val="accent1"/>
                </a:solidFill>
                <a:latin typeface="Corbel" panose="020B0503020204020204" pitchFamily="34" charset="0"/>
              </a:rPr>
              <a:t>Cargo volume: 11.8 million tons/year (2007)</a:t>
            </a:r>
          </a:p>
          <a:p>
            <a:r>
              <a:rPr lang="en-US" dirty="0">
                <a:solidFill>
                  <a:schemeClr val="accent1"/>
                </a:solidFill>
                <a:latin typeface="Corbel" panose="020B0503020204020204" pitchFamily="34" charset="0"/>
              </a:rPr>
              <a:t>Total trade volume: 4.92 billion US$ (2007)</a:t>
            </a:r>
          </a:p>
          <a:p>
            <a:r>
              <a:rPr lang="en-US" dirty="0">
                <a:solidFill>
                  <a:schemeClr val="accent1"/>
                </a:solidFill>
                <a:latin typeface="Corbel" panose="020B0503020204020204" pitchFamily="34" charset="0"/>
              </a:rPr>
              <a:t>492,000 TEU handled in 2014 (+ 24.6% compared to 2013)</a:t>
            </a:r>
          </a:p>
          <a:p>
            <a:r>
              <a:rPr lang="en-US" dirty="0">
                <a:solidFill>
                  <a:schemeClr val="accent1"/>
                </a:solidFill>
                <a:latin typeface="Corbel" panose="020B0503020204020204" pitchFamily="34" charset="0"/>
              </a:rPr>
              <a:t>Main cargos</a:t>
            </a:r>
            <a:r>
              <a:rPr lang="en-US" sz="2200" dirty="0">
                <a:solidFill>
                  <a:schemeClr val="accent1"/>
                </a:solidFill>
                <a:latin typeface="Corbel" panose="020B0503020204020204" pitchFamily="34" charset="0"/>
              </a:rPr>
              <a:t>:</a:t>
            </a:r>
          </a:p>
          <a:p>
            <a:pPr lvl="1">
              <a:buFont typeface="Symbol" panose="05050102010706020507" pitchFamily="18" charset="2"/>
              <a:buChar char="-"/>
            </a:pPr>
            <a:r>
              <a:rPr lang="en-US" sz="2200" dirty="0">
                <a:solidFill>
                  <a:schemeClr val="accent1"/>
                </a:solidFill>
                <a:latin typeface="Corbel" panose="020B0503020204020204" pitchFamily="34" charset="0"/>
              </a:rPr>
              <a:t>loading: fruit, seeds, machinery,</a:t>
            </a:r>
            <a:br>
              <a:rPr lang="en-US" sz="2200" dirty="0">
                <a:solidFill>
                  <a:schemeClr val="accent1"/>
                </a:solidFill>
                <a:latin typeface="Corbel" panose="020B0503020204020204" pitchFamily="34" charset="0"/>
              </a:rPr>
            </a:br>
            <a:r>
              <a:rPr lang="en-US" sz="2200" dirty="0">
                <a:solidFill>
                  <a:schemeClr val="accent1"/>
                </a:solidFill>
                <a:latin typeface="Corbel" panose="020B0503020204020204" pitchFamily="34" charset="0"/>
              </a:rPr>
              <a:t>wood, fuels</a:t>
            </a:r>
          </a:p>
          <a:p>
            <a:pPr lvl="1">
              <a:buFont typeface="Symbol" panose="05050102010706020507" pitchFamily="18" charset="2"/>
              <a:buChar char="-"/>
            </a:pPr>
            <a:r>
              <a:rPr lang="en-US" sz="2200" dirty="0">
                <a:solidFill>
                  <a:schemeClr val="accent1"/>
                </a:solidFill>
                <a:latin typeface="Corbel" panose="020B0503020204020204" pitchFamily="34" charset="0"/>
              </a:rPr>
              <a:t>unloading: machinery and</a:t>
            </a:r>
            <a:br>
              <a:rPr lang="en-US" sz="2200" dirty="0">
                <a:solidFill>
                  <a:schemeClr val="accent1"/>
                </a:solidFill>
                <a:latin typeface="Corbel" panose="020B0503020204020204" pitchFamily="34" charset="0"/>
              </a:rPr>
            </a:br>
            <a:r>
              <a:rPr lang="en-US" sz="2200" dirty="0">
                <a:solidFill>
                  <a:schemeClr val="accent1"/>
                </a:solidFill>
                <a:latin typeface="Corbel" panose="020B0503020204020204" pitchFamily="34" charset="0"/>
              </a:rPr>
              <a:t>electrical goods, vehicles,</a:t>
            </a:r>
            <a:br>
              <a:rPr lang="en-US" sz="2200" dirty="0">
                <a:solidFill>
                  <a:schemeClr val="accent1"/>
                </a:solidFill>
                <a:latin typeface="Corbel" panose="020B0503020204020204" pitchFamily="34" charset="0"/>
              </a:rPr>
            </a:br>
            <a:r>
              <a:rPr lang="en-US" sz="2200" dirty="0">
                <a:solidFill>
                  <a:schemeClr val="accent1"/>
                </a:solidFill>
                <a:latin typeface="Corbel" panose="020B0503020204020204" pitchFamily="34" charset="0"/>
              </a:rPr>
              <a:t>chemicals, plastics</a:t>
            </a:r>
          </a:p>
          <a:p>
            <a:r>
              <a:rPr lang="en-US" dirty="0">
                <a:solidFill>
                  <a:schemeClr val="accent1"/>
                </a:solidFill>
                <a:latin typeface="Corbel" panose="020B0503020204020204" pitchFamily="34" charset="0"/>
              </a:rPr>
              <a:t>Tax benefits</a:t>
            </a:r>
          </a:p>
          <a:p>
            <a:endParaRPr lang="en-US"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42</a:t>
            </a:fld>
            <a:endParaRPr lang="de-AT" dirty="0">
              <a:solidFill>
                <a:prstClr val="white"/>
              </a:solidFill>
            </a:endParaRPr>
          </a:p>
        </p:txBody>
      </p:sp>
      <p:sp>
        <p:nvSpPr>
          <p:cNvPr id="8" name="TextBox 5"/>
          <p:cNvSpPr txBox="1"/>
          <p:nvPr/>
        </p:nvSpPr>
        <p:spPr>
          <a:xfrm>
            <a:off x="8306630" y="6426513"/>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Tree>
    <p:extLst>
      <p:ext uri="{BB962C8B-B14F-4D97-AF65-F5344CB8AC3E}">
        <p14:creationId xmlns:p14="http://schemas.microsoft.com/office/powerpoint/2010/main" val="1904501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5482952" cy="990600"/>
          </a:xfrm>
        </p:spPr>
        <p:txBody>
          <a:bodyPr>
            <a:normAutofit/>
          </a:bodyPr>
          <a:lstStyle/>
          <a:p>
            <a:r>
              <a:rPr lang="de-DE" b="1" dirty="0">
                <a:solidFill>
                  <a:schemeClr val="accent1"/>
                </a:solidFill>
              </a:rPr>
              <a:t>Quiz</a:t>
            </a:r>
            <a:br>
              <a:rPr lang="de-DE" b="1" dirty="0">
                <a:solidFill>
                  <a:schemeClr val="accent1"/>
                </a:solidFill>
              </a:rPr>
            </a:br>
            <a:r>
              <a:rPr lang="de-DE" sz="2400" b="0" dirty="0">
                <a:solidFill>
                  <a:schemeClr val="accent1"/>
                </a:solidFill>
              </a:rPr>
              <a:t>Inland </a:t>
            </a:r>
            <a:r>
              <a:rPr lang="de-DE" sz="2400" b="0" dirty="0" err="1">
                <a:solidFill>
                  <a:schemeClr val="accent1"/>
                </a:solidFill>
              </a:rPr>
              <a:t>Waterways</a:t>
            </a:r>
            <a:r>
              <a:rPr lang="de-DE" sz="2400" b="0" dirty="0">
                <a:solidFill>
                  <a:schemeClr val="accent1"/>
                </a:solidFill>
              </a:rPr>
              <a:t> in </a:t>
            </a:r>
            <a:r>
              <a:rPr lang="de-DE" sz="2400" b="0" dirty="0" err="1">
                <a:solidFill>
                  <a:schemeClr val="accent1"/>
                </a:solidFill>
              </a:rPr>
              <a:t>Brazil</a:t>
            </a:r>
            <a:endParaRPr lang="de-AT" sz="2400" b="0" dirty="0">
              <a:solidFill>
                <a:schemeClr val="accent1"/>
              </a:solidFill>
            </a:endParaRPr>
          </a:p>
        </p:txBody>
      </p:sp>
      <p:sp>
        <p:nvSpPr>
          <p:cNvPr id="3" name="Inhaltsplatzhalter 2"/>
          <p:cNvSpPr>
            <a:spLocks noGrp="1"/>
          </p:cNvSpPr>
          <p:nvPr>
            <p:ph idx="1"/>
          </p:nvPr>
        </p:nvSpPr>
        <p:spPr/>
        <p:txBody>
          <a:bodyPr/>
          <a:lstStyle/>
          <a:p>
            <a:pPr marL="0" indent="0" algn="ctr">
              <a:buNone/>
            </a:pPr>
            <a:endParaRPr lang="de-DE" dirty="0">
              <a:solidFill>
                <a:schemeClr val="accent1"/>
              </a:solidFill>
            </a:endParaRPr>
          </a:p>
          <a:p>
            <a:pPr marL="0" indent="0" algn="ctr">
              <a:buNone/>
            </a:pPr>
            <a:r>
              <a:rPr lang="en-GB" dirty="0">
                <a:solidFill>
                  <a:schemeClr val="accent1"/>
                </a:solidFill>
              </a:rPr>
              <a:t>How long are the available waterways in Brazil?</a:t>
            </a:r>
          </a:p>
          <a:p>
            <a:pPr marL="0" indent="0" algn="ctr">
              <a:buNone/>
            </a:pPr>
            <a:endParaRPr lang="de-DE" dirty="0">
              <a:solidFill>
                <a:schemeClr val="accent1"/>
              </a:solidFill>
            </a:endParaRPr>
          </a:p>
          <a:p>
            <a:pPr marL="2959100" indent="-536575">
              <a:buSzPct val="100000"/>
              <a:buAutoNum type="alphaLcParenR"/>
            </a:pPr>
            <a:endParaRPr lang="de-DE" dirty="0">
              <a:solidFill>
                <a:schemeClr val="accent1"/>
              </a:solidFill>
            </a:endParaRPr>
          </a:p>
          <a:p>
            <a:pPr marL="2330450" indent="-536575">
              <a:buSzPct val="100000"/>
              <a:buAutoNum type="alphaLcParenR"/>
              <a:tabLst>
                <a:tab pos="4479925" algn="l"/>
                <a:tab pos="4929188" algn="l"/>
              </a:tabLst>
            </a:pPr>
            <a:r>
              <a:rPr lang="de-DE" dirty="0">
                <a:solidFill>
                  <a:schemeClr val="accent1"/>
                </a:solidFill>
              </a:rPr>
              <a:t>30.000 km	c)	50.000 km</a:t>
            </a:r>
          </a:p>
          <a:p>
            <a:pPr marL="2330450" indent="-536575">
              <a:buSzPct val="100000"/>
              <a:buAutoNum type="alphaLcParenR"/>
              <a:tabLst>
                <a:tab pos="4479925" algn="l"/>
                <a:tab pos="4929188" algn="l"/>
              </a:tabLst>
            </a:pPr>
            <a:r>
              <a:rPr lang="de-DE" dirty="0">
                <a:solidFill>
                  <a:schemeClr val="accent1"/>
                </a:solidFill>
              </a:rPr>
              <a:t>40.000 km	d)	60.000 km</a:t>
            </a:r>
          </a:p>
          <a:p>
            <a:pPr marL="2959100" indent="-536575">
              <a:buSzPct val="100000"/>
              <a:buAutoNum type="alphaLcParenR"/>
            </a:pPr>
            <a:endParaRPr lang="de-DE" dirty="0">
              <a:solidFill>
                <a:schemeClr val="accent1"/>
              </a:solidFill>
            </a:endParaRP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43</a:t>
            </a:fld>
            <a:endParaRPr lang="de-AT" dirty="0">
              <a:solidFill>
                <a:prstClr val="white"/>
              </a:solidFill>
            </a:endParaRPr>
          </a:p>
        </p:txBody>
      </p:sp>
      <p:sp>
        <p:nvSpPr>
          <p:cNvPr id="6" name="Ellipse 5"/>
          <p:cNvSpPr/>
          <p:nvPr/>
        </p:nvSpPr>
        <p:spPr>
          <a:xfrm>
            <a:off x="4860032" y="3501008"/>
            <a:ext cx="201622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21788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accent1"/>
                </a:solidFill>
              </a:rPr>
              <a:t>Agenda</a:t>
            </a:r>
            <a:endParaRPr lang="en-US" sz="2200" b="0" dirty="0">
              <a:solidFill>
                <a:schemeClr val="accent1"/>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44</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3581059245"/>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93817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latin typeface="Corbel" panose="020B0503020204020204" pitchFamily="34" charset="0"/>
              </a:rPr>
              <a:t>Comparison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6831719"/>
              </p:ext>
            </p:extLst>
          </p:nvPr>
        </p:nvGraphicFramePr>
        <p:xfrm>
          <a:off x="457200" y="1844824"/>
          <a:ext cx="8229600" cy="4752527"/>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036912">
                  <a:extLst>
                    <a:ext uri="{9D8B030D-6E8A-4147-A177-3AD203B41FA5}">
                      <a16:colId xmlns:a16="http://schemas.microsoft.com/office/drawing/2014/main" val="20003"/>
                    </a:ext>
                  </a:extLst>
                </a:gridCol>
              </a:tblGrid>
              <a:tr h="427259">
                <a:tc>
                  <a:txBody>
                    <a:bodyPr/>
                    <a:lstStyle/>
                    <a:p>
                      <a:pPr algn="ctr"/>
                      <a:endParaRPr lang="en-GB" sz="1600" noProof="0" dirty="0">
                        <a:solidFill>
                          <a:schemeClr val="bg1"/>
                        </a:solidFill>
                        <a:latin typeface="Corbel" panose="020B0503020204020204" pitchFamily="34" charset="0"/>
                      </a:endParaRPr>
                    </a:p>
                  </a:txBody>
                  <a:tcPr/>
                </a:tc>
                <a:tc>
                  <a:txBody>
                    <a:bodyPr/>
                    <a:lstStyle/>
                    <a:p>
                      <a:pPr algn="ctr"/>
                      <a:r>
                        <a:rPr lang="en-GB" sz="1600" noProof="0" dirty="0">
                          <a:solidFill>
                            <a:schemeClr val="bg1"/>
                          </a:solidFill>
                          <a:latin typeface="Corbel" panose="020B0503020204020204" pitchFamily="34" charset="0"/>
                        </a:rPr>
                        <a:t>Europe</a:t>
                      </a:r>
                    </a:p>
                  </a:txBody>
                  <a:tcPr/>
                </a:tc>
                <a:tc>
                  <a:txBody>
                    <a:bodyPr/>
                    <a:lstStyle/>
                    <a:p>
                      <a:pPr algn="ctr"/>
                      <a:r>
                        <a:rPr lang="en-GB" sz="1600" noProof="0" dirty="0">
                          <a:solidFill>
                            <a:schemeClr val="bg1"/>
                          </a:solidFill>
                          <a:latin typeface="Corbel" panose="020B0503020204020204" pitchFamily="34" charset="0"/>
                        </a:rPr>
                        <a:t>China</a:t>
                      </a:r>
                    </a:p>
                  </a:txBody>
                  <a:tcPr/>
                </a:tc>
                <a:tc>
                  <a:txBody>
                    <a:bodyPr/>
                    <a:lstStyle/>
                    <a:p>
                      <a:pPr algn="ctr"/>
                      <a:r>
                        <a:rPr lang="en-GB" sz="1600" noProof="0" dirty="0">
                          <a:solidFill>
                            <a:schemeClr val="bg1"/>
                          </a:solidFill>
                          <a:latin typeface="Corbel" panose="020B0503020204020204" pitchFamily="34" charset="0"/>
                        </a:rPr>
                        <a:t>Brazil</a:t>
                      </a:r>
                    </a:p>
                  </a:txBody>
                  <a:tcPr/>
                </a:tc>
                <a:extLst>
                  <a:ext uri="{0D108BD9-81ED-4DB2-BD59-A6C34878D82A}">
                    <a16:rowId xmlns:a16="http://schemas.microsoft.com/office/drawing/2014/main" val="10000"/>
                  </a:ext>
                </a:extLst>
              </a:tr>
              <a:tr h="427259">
                <a:tc>
                  <a:txBody>
                    <a:bodyPr/>
                    <a:lstStyle/>
                    <a:p>
                      <a:r>
                        <a:rPr lang="en-GB" sz="1600" b="1" noProof="0" dirty="0">
                          <a:solidFill>
                            <a:schemeClr val="tx1"/>
                          </a:solidFill>
                          <a:latin typeface="Corbel" panose="020B0503020204020204" pitchFamily="34" charset="0"/>
                        </a:rPr>
                        <a:t>Available waterways</a:t>
                      </a:r>
                    </a:p>
                  </a:txBody>
                  <a:tcPr anchor="ctr"/>
                </a:tc>
                <a:tc>
                  <a:txBody>
                    <a:bodyPr/>
                    <a:lstStyle/>
                    <a:p>
                      <a:pPr algn="ctr"/>
                      <a:r>
                        <a:rPr lang="en-GB" sz="1600" spc="60" noProof="0" dirty="0">
                          <a:solidFill>
                            <a:schemeClr val="tx1"/>
                          </a:solidFill>
                          <a:latin typeface="Corbel" panose="020B0503020204020204" pitchFamily="34" charset="0"/>
                        </a:rPr>
                        <a:t>40,000 km </a:t>
                      </a:r>
                      <a:endParaRPr lang="en-GB" sz="1600" noProof="0" dirty="0">
                        <a:solidFill>
                          <a:schemeClr val="tx1"/>
                        </a:solidFill>
                        <a:latin typeface="Corbel" panose="020B0503020204020204" pitchFamily="34" charset="0"/>
                      </a:endParaRPr>
                    </a:p>
                  </a:txBody>
                  <a:tcPr anchor="ctr"/>
                </a:tc>
                <a:tc>
                  <a:txBody>
                    <a:bodyPr/>
                    <a:lstStyle/>
                    <a:p>
                      <a:pPr algn="ctr"/>
                      <a:r>
                        <a:rPr lang="en-GB" sz="1600" noProof="0" dirty="0">
                          <a:solidFill>
                            <a:schemeClr val="tx1"/>
                          </a:solidFill>
                          <a:latin typeface="Corbel" panose="020B0503020204020204" pitchFamily="34" charset="0"/>
                        </a:rPr>
                        <a:t>110.000</a:t>
                      </a:r>
                      <a:r>
                        <a:rPr lang="en-GB" sz="1600" baseline="0" noProof="0" dirty="0">
                          <a:solidFill>
                            <a:schemeClr val="tx1"/>
                          </a:solidFill>
                          <a:latin typeface="Corbel" panose="020B0503020204020204" pitchFamily="34" charset="0"/>
                        </a:rPr>
                        <a:t> </a:t>
                      </a:r>
                      <a:r>
                        <a:rPr lang="en-GB" sz="1600" noProof="0" dirty="0">
                          <a:solidFill>
                            <a:schemeClr val="tx1"/>
                          </a:solidFill>
                          <a:latin typeface="Corbel" panose="020B0503020204020204" pitchFamily="34" charset="0"/>
                        </a:rPr>
                        <a:t> km</a:t>
                      </a:r>
                    </a:p>
                  </a:txBody>
                  <a:tcPr anchor="ctr"/>
                </a:tc>
                <a:tc>
                  <a:txBody>
                    <a:bodyPr/>
                    <a:lstStyle/>
                    <a:p>
                      <a:pPr algn="ctr"/>
                      <a:r>
                        <a:rPr lang="en-GB" sz="1600" noProof="0" dirty="0">
                          <a:solidFill>
                            <a:schemeClr val="tx1"/>
                          </a:solidFill>
                          <a:latin typeface="Corbel" panose="020B0503020204020204" pitchFamily="34" charset="0"/>
                        </a:rPr>
                        <a:t>60,000 km</a:t>
                      </a:r>
                    </a:p>
                  </a:txBody>
                  <a:tcPr anchor="ctr"/>
                </a:tc>
                <a:extLst>
                  <a:ext uri="{0D108BD9-81ED-4DB2-BD59-A6C34878D82A}">
                    <a16:rowId xmlns:a16="http://schemas.microsoft.com/office/drawing/2014/main" val="10001"/>
                  </a:ext>
                </a:extLst>
              </a:tr>
              <a:tr h="667227">
                <a:tc>
                  <a:txBody>
                    <a:bodyPr/>
                    <a:lstStyle/>
                    <a:p>
                      <a:r>
                        <a:rPr lang="en-GB" sz="1600" b="1" noProof="0" dirty="0">
                          <a:solidFill>
                            <a:schemeClr val="tx1"/>
                          </a:solidFill>
                          <a:latin typeface="Corbel" panose="020B0503020204020204" pitchFamily="34" charset="0"/>
                        </a:rPr>
                        <a:t>Important waterway in region</a:t>
                      </a:r>
                    </a:p>
                  </a:txBody>
                  <a:tcPr anchor="ctr"/>
                </a:tc>
                <a:tc>
                  <a:txBody>
                    <a:bodyPr/>
                    <a:lstStyle/>
                    <a:p>
                      <a:r>
                        <a:rPr lang="en-GB" sz="1600" noProof="0" dirty="0">
                          <a:solidFill>
                            <a:schemeClr val="tx1"/>
                          </a:solidFill>
                          <a:latin typeface="Corbel" panose="020B0503020204020204" pitchFamily="34" charset="0"/>
                        </a:rPr>
                        <a:t>Rhine-Main</a:t>
                      </a:r>
                      <a:r>
                        <a:rPr lang="en-GB" sz="1600" baseline="0" noProof="0" dirty="0">
                          <a:solidFill>
                            <a:schemeClr val="tx1"/>
                          </a:solidFill>
                          <a:latin typeface="Corbel" panose="020B0503020204020204" pitchFamily="34" charset="0"/>
                        </a:rPr>
                        <a:t>-Danube Corridor</a:t>
                      </a:r>
                      <a:endParaRPr lang="en-GB" sz="1600" noProof="0" dirty="0">
                        <a:solidFill>
                          <a:schemeClr val="tx1"/>
                        </a:solidFill>
                        <a:latin typeface="Corbel" panose="020B0503020204020204" pitchFamily="34" charset="0"/>
                      </a:endParaRPr>
                    </a:p>
                  </a:txBody>
                  <a:tcPr anchor="ctr"/>
                </a:tc>
                <a:tc>
                  <a:txBody>
                    <a:bodyPr/>
                    <a:lstStyle/>
                    <a:p>
                      <a:pPr algn="ctr"/>
                      <a:r>
                        <a:rPr lang="en-GB" sz="1600" noProof="0" dirty="0">
                          <a:solidFill>
                            <a:schemeClr val="tx1"/>
                          </a:solidFill>
                          <a:latin typeface="Corbel" panose="020B0503020204020204" pitchFamily="34" charset="0"/>
                        </a:rPr>
                        <a:t>Yangtze-River</a:t>
                      </a:r>
                    </a:p>
                  </a:txBody>
                  <a:tcPr anchor="ctr"/>
                </a:tc>
                <a:tc>
                  <a:txBody>
                    <a:bodyPr/>
                    <a:lstStyle/>
                    <a:p>
                      <a:pPr algn="ctr"/>
                      <a:r>
                        <a:rPr lang="en-GB" sz="1600" noProof="0" dirty="0">
                          <a:solidFill>
                            <a:schemeClr val="tx1"/>
                          </a:solidFill>
                          <a:latin typeface="Corbel" panose="020B0503020204020204" pitchFamily="34" charset="0"/>
                        </a:rPr>
                        <a:t>Amazon</a:t>
                      </a:r>
                    </a:p>
                  </a:txBody>
                  <a:tcPr anchor="ctr"/>
                </a:tc>
                <a:extLst>
                  <a:ext uri="{0D108BD9-81ED-4DB2-BD59-A6C34878D82A}">
                    <a16:rowId xmlns:a16="http://schemas.microsoft.com/office/drawing/2014/main" val="10002"/>
                  </a:ext>
                </a:extLst>
              </a:tr>
              <a:tr h="667227">
                <a:tc>
                  <a:txBody>
                    <a:bodyPr/>
                    <a:lstStyle/>
                    <a:p>
                      <a:r>
                        <a:rPr lang="en-GB" sz="1600" b="1" noProof="0" dirty="0">
                          <a:solidFill>
                            <a:schemeClr val="tx1"/>
                          </a:solidFill>
                          <a:latin typeface="Corbel" panose="020B0503020204020204" pitchFamily="34" charset="0"/>
                        </a:rPr>
                        <a:t>Transported</a:t>
                      </a:r>
                      <a:r>
                        <a:rPr lang="en-GB" sz="1600" b="1" baseline="0" noProof="0" dirty="0">
                          <a:solidFill>
                            <a:schemeClr val="tx1"/>
                          </a:solidFill>
                          <a:latin typeface="Corbel" panose="020B0503020204020204" pitchFamily="34" charset="0"/>
                        </a:rPr>
                        <a:t> volume on waterways in total</a:t>
                      </a:r>
                      <a:endParaRPr lang="en-GB" sz="1600" b="1" noProof="0" dirty="0">
                        <a:solidFill>
                          <a:schemeClr val="tx1"/>
                        </a:solidFill>
                        <a:latin typeface="Corbel" panose="020B0503020204020204" pitchFamily="34" charset="0"/>
                      </a:endParaRPr>
                    </a:p>
                  </a:txBody>
                  <a:tcPr anchor="ctr"/>
                </a:tc>
                <a:tc>
                  <a:txBody>
                    <a:bodyPr/>
                    <a:lstStyle/>
                    <a:p>
                      <a:pPr algn="ctr"/>
                      <a:r>
                        <a:rPr lang="en-GB" sz="1600" noProof="0" dirty="0">
                          <a:solidFill>
                            <a:schemeClr val="tx1"/>
                          </a:solidFill>
                          <a:latin typeface="Corbel" panose="020B0503020204020204" pitchFamily="34" charset="0"/>
                        </a:rPr>
                        <a:t>544 million</a:t>
                      </a:r>
                      <a:r>
                        <a:rPr lang="en-GB" sz="1600" baseline="0" noProof="0" dirty="0">
                          <a:solidFill>
                            <a:schemeClr val="tx1"/>
                          </a:solidFill>
                          <a:latin typeface="Corbel" panose="020B0503020204020204" pitchFamily="34" charset="0"/>
                        </a:rPr>
                        <a:t> tons</a:t>
                      </a:r>
                      <a:endParaRPr lang="en-GB" sz="1600" noProof="0" dirty="0">
                        <a:solidFill>
                          <a:schemeClr val="tx1"/>
                        </a:solidFill>
                        <a:latin typeface="Corbel" panose="020B0503020204020204" pitchFamily="34" charset="0"/>
                      </a:endParaRPr>
                    </a:p>
                  </a:txBody>
                  <a:tcPr anchor="ctr"/>
                </a:tc>
                <a:tc>
                  <a:txBody>
                    <a:bodyPr/>
                    <a:lstStyle/>
                    <a:p>
                      <a:pPr algn="ctr"/>
                      <a:r>
                        <a:rPr lang="de-AT" sz="1600" kern="1200" dirty="0">
                          <a:solidFill>
                            <a:schemeClr val="tx1"/>
                          </a:solidFill>
                          <a:latin typeface="Corbel" panose="020B0503020204020204" pitchFamily="34" charset="0"/>
                          <a:ea typeface="+mn-ea"/>
                          <a:cs typeface="+mn-cs"/>
                        </a:rPr>
                        <a:t>51,527.63</a:t>
                      </a:r>
                      <a:r>
                        <a:rPr lang="en-GB" sz="1600" kern="1200" noProof="0" dirty="0">
                          <a:solidFill>
                            <a:schemeClr val="tx1"/>
                          </a:solidFill>
                          <a:latin typeface="Corbel" panose="020B0503020204020204" pitchFamily="34" charset="0"/>
                          <a:ea typeface="+mn-ea"/>
                          <a:cs typeface="+mn-cs"/>
                        </a:rPr>
                        <a:t> million tons</a:t>
                      </a:r>
                    </a:p>
                  </a:txBody>
                  <a:tcPr anchor="ctr"/>
                </a:tc>
                <a:tc>
                  <a:txBody>
                    <a:bodyPr/>
                    <a:lstStyle/>
                    <a:p>
                      <a:pPr algn="ctr"/>
                      <a:r>
                        <a:rPr lang="en-GB" sz="1600" noProof="0" dirty="0">
                          <a:solidFill>
                            <a:schemeClr val="tx1"/>
                          </a:solidFill>
                          <a:latin typeface="Corbel" panose="020B0503020204020204" pitchFamily="34" charset="0"/>
                        </a:rPr>
                        <a:t>37.5</a:t>
                      </a:r>
                      <a:r>
                        <a:rPr lang="en-GB" sz="1600" baseline="0" noProof="0" dirty="0">
                          <a:solidFill>
                            <a:schemeClr val="tx1"/>
                          </a:solidFill>
                          <a:latin typeface="Corbel" panose="020B0503020204020204" pitchFamily="34" charset="0"/>
                        </a:rPr>
                        <a:t> </a:t>
                      </a:r>
                      <a:r>
                        <a:rPr lang="en-GB" sz="1600" noProof="0" dirty="0">
                          <a:solidFill>
                            <a:schemeClr val="tx1"/>
                          </a:solidFill>
                          <a:latin typeface="Corbel" panose="020B0503020204020204" pitchFamily="34" charset="0"/>
                        </a:rPr>
                        <a:t> million</a:t>
                      </a:r>
                      <a:r>
                        <a:rPr lang="en-GB" sz="1600" baseline="0" noProof="0" dirty="0">
                          <a:solidFill>
                            <a:schemeClr val="tx1"/>
                          </a:solidFill>
                          <a:latin typeface="Corbel" panose="020B0503020204020204" pitchFamily="34" charset="0"/>
                        </a:rPr>
                        <a:t> tons</a:t>
                      </a:r>
                      <a:endParaRPr lang="en-GB" sz="1600" noProof="0" dirty="0">
                        <a:solidFill>
                          <a:schemeClr val="tx1"/>
                        </a:solidFill>
                        <a:latin typeface="Corbel" panose="020B0503020204020204" pitchFamily="34" charset="0"/>
                      </a:endParaRPr>
                    </a:p>
                  </a:txBody>
                  <a:tcPr anchor="ctr"/>
                </a:tc>
                <a:extLst>
                  <a:ext uri="{0D108BD9-81ED-4DB2-BD59-A6C34878D82A}">
                    <a16:rowId xmlns:a16="http://schemas.microsoft.com/office/drawing/2014/main" val="10003"/>
                  </a:ext>
                </a:extLst>
              </a:tr>
              <a:tr h="948164">
                <a:tc>
                  <a:txBody>
                    <a:bodyPr/>
                    <a:lstStyle/>
                    <a:p>
                      <a:r>
                        <a:rPr lang="en-GB" sz="1600" b="1" noProof="0" dirty="0">
                          <a:solidFill>
                            <a:schemeClr val="tx1"/>
                          </a:solidFill>
                          <a:latin typeface="Corbel" panose="020B0503020204020204" pitchFamily="34" charset="0"/>
                        </a:rPr>
                        <a:t>Transported</a:t>
                      </a:r>
                      <a:r>
                        <a:rPr lang="en-GB" sz="1600" b="1" baseline="0" noProof="0" dirty="0">
                          <a:solidFill>
                            <a:schemeClr val="tx1"/>
                          </a:solidFill>
                          <a:latin typeface="Corbel" panose="020B0503020204020204" pitchFamily="34" charset="0"/>
                        </a:rPr>
                        <a:t> goods</a:t>
                      </a:r>
                      <a:endParaRPr lang="en-GB" sz="1600" b="1" noProof="0" dirty="0">
                        <a:solidFill>
                          <a:schemeClr val="tx1"/>
                        </a:solidFill>
                        <a:latin typeface="Corbel" panose="020B0503020204020204" pitchFamily="34" charset="0"/>
                      </a:endParaRPr>
                    </a:p>
                  </a:txBody>
                  <a:tcPr anchor="ctr"/>
                </a:tc>
                <a:tc>
                  <a:txBody>
                    <a:bodyPr/>
                    <a:lstStyle/>
                    <a:p>
                      <a:r>
                        <a:rPr lang="en-GB" sz="1600" noProof="0" dirty="0">
                          <a:solidFill>
                            <a:schemeClr val="tx1"/>
                          </a:solidFill>
                          <a:latin typeface="Corbel" panose="020B0503020204020204" pitchFamily="34" charset="0"/>
                        </a:rPr>
                        <a:t>dry</a:t>
                      </a:r>
                      <a:r>
                        <a:rPr lang="en-GB" sz="1600" baseline="0" noProof="0" dirty="0">
                          <a:solidFill>
                            <a:schemeClr val="tx1"/>
                          </a:solidFill>
                          <a:latin typeface="Corbel" panose="020B0503020204020204" pitchFamily="34" charset="0"/>
                        </a:rPr>
                        <a:t> &amp; bulk cargo, construction material </a:t>
                      </a:r>
                      <a:endParaRPr lang="en-GB" sz="1600" noProof="0" dirty="0">
                        <a:solidFill>
                          <a:schemeClr val="tx1"/>
                        </a:solidFill>
                        <a:latin typeface="Corbel" panose="020B0503020204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solidFill>
                            <a:schemeClr val="tx1"/>
                          </a:solidFill>
                          <a:latin typeface="Corbel" panose="020B0503020204020204" pitchFamily="34" charset="0"/>
                        </a:rPr>
                        <a:t>dry</a:t>
                      </a:r>
                      <a:r>
                        <a:rPr lang="en-GB" sz="1600" baseline="0" noProof="0" dirty="0">
                          <a:solidFill>
                            <a:schemeClr val="tx1"/>
                          </a:solidFill>
                          <a:latin typeface="Corbel" panose="020B0503020204020204" pitchFamily="34" charset="0"/>
                        </a:rPr>
                        <a:t> &amp; bulk cargo, construction material </a:t>
                      </a:r>
                      <a:endParaRPr lang="en-GB" sz="1600" noProof="0" dirty="0">
                        <a:solidFill>
                          <a:schemeClr val="tx1"/>
                        </a:solidFill>
                        <a:latin typeface="Corbel" panose="020B0503020204020204" pitchFamily="34" charset="0"/>
                      </a:endParaRPr>
                    </a:p>
                  </a:txBody>
                  <a:tcPr anchor="ctr"/>
                </a:tc>
                <a:tc>
                  <a:txBody>
                    <a:bodyPr/>
                    <a:lstStyle/>
                    <a:p>
                      <a:r>
                        <a:rPr lang="en-GB" sz="1600" noProof="0" dirty="0">
                          <a:solidFill>
                            <a:schemeClr val="tx1"/>
                          </a:solidFill>
                          <a:latin typeface="Corbel" panose="020B0503020204020204" pitchFamily="34" charset="0"/>
                        </a:rPr>
                        <a:t>mainly agricultural and mineral goods</a:t>
                      </a:r>
                    </a:p>
                  </a:txBody>
                  <a:tcPr anchor="ctr"/>
                </a:tc>
                <a:extLst>
                  <a:ext uri="{0D108BD9-81ED-4DB2-BD59-A6C34878D82A}">
                    <a16:rowId xmlns:a16="http://schemas.microsoft.com/office/drawing/2014/main" val="10004"/>
                  </a:ext>
                </a:extLst>
              </a:tr>
              <a:tr h="667227">
                <a:tc>
                  <a:txBody>
                    <a:bodyPr/>
                    <a:lstStyle/>
                    <a:p>
                      <a:r>
                        <a:rPr lang="en-GB" sz="1600" b="1" noProof="0" dirty="0">
                          <a:solidFill>
                            <a:schemeClr val="tx1"/>
                          </a:solidFill>
                          <a:latin typeface="Corbel" panose="020B0503020204020204" pitchFamily="34" charset="0"/>
                        </a:rPr>
                        <a:t>Important</a:t>
                      </a:r>
                      <a:r>
                        <a:rPr lang="en-GB" sz="1600" b="1" baseline="0" noProof="0" dirty="0">
                          <a:solidFill>
                            <a:schemeClr val="tx1"/>
                          </a:solidFill>
                          <a:latin typeface="Corbel" panose="020B0503020204020204" pitchFamily="34" charset="0"/>
                        </a:rPr>
                        <a:t> </a:t>
                      </a:r>
                      <a:r>
                        <a:rPr lang="en-GB" sz="1600" b="1" noProof="0" dirty="0">
                          <a:solidFill>
                            <a:schemeClr val="tx1"/>
                          </a:solidFill>
                          <a:latin typeface="Corbel" panose="020B0503020204020204" pitchFamily="34" charset="0"/>
                        </a:rPr>
                        <a:t>inland ports in region</a:t>
                      </a:r>
                    </a:p>
                  </a:txBody>
                  <a:tcPr anchor="ctr"/>
                </a:tc>
                <a:tc>
                  <a:txBody>
                    <a:bodyPr/>
                    <a:lstStyle/>
                    <a:p>
                      <a:pPr algn="ctr"/>
                      <a:r>
                        <a:rPr lang="en-GB" sz="1600" noProof="0" dirty="0">
                          <a:solidFill>
                            <a:schemeClr val="tx1"/>
                          </a:solidFill>
                          <a:latin typeface="Corbel" panose="020B0503020204020204" pitchFamily="34" charset="0"/>
                        </a:rPr>
                        <a:t>Duisport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noProof="0" dirty="0">
                          <a:solidFill>
                            <a:schemeClr val="tx1"/>
                          </a:solidFill>
                          <a:latin typeface="Corbel" panose="020B0503020204020204" pitchFamily="34" charset="0"/>
                        </a:rPr>
                        <a:t>Chongqing</a:t>
                      </a:r>
                    </a:p>
                  </a:txBody>
                  <a:tcPr anchor="ctr"/>
                </a:tc>
                <a:tc>
                  <a:txBody>
                    <a:bodyPr/>
                    <a:lstStyle/>
                    <a:p>
                      <a:pPr algn="ctr"/>
                      <a:r>
                        <a:rPr lang="en-GB" sz="1600" noProof="0" dirty="0">
                          <a:solidFill>
                            <a:schemeClr val="tx1"/>
                          </a:solidFill>
                          <a:latin typeface="Corbel" panose="020B0503020204020204" pitchFamily="34" charset="0"/>
                        </a:rPr>
                        <a:t>Manaus</a:t>
                      </a:r>
                    </a:p>
                  </a:txBody>
                  <a:tcPr anchor="ctr"/>
                </a:tc>
                <a:extLst>
                  <a:ext uri="{0D108BD9-81ED-4DB2-BD59-A6C34878D82A}">
                    <a16:rowId xmlns:a16="http://schemas.microsoft.com/office/drawing/2014/main" val="10005"/>
                  </a:ext>
                </a:extLst>
              </a:tr>
              <a:tr h="948164">
                <a:tc>
                  <a:txBody>
                    <a:bodyPr/>
                    <a:lstStyle/>
                    <a:p>
                      <a:r>
                        <a:rPr lang="en-GB" sz="1600" b="1" noProof="0" dirty="0">
                          <a:solidFill>
                            <a:schemeClr val="tx1"/>
                          </a:solidFill>
                          <a:latin typeface="Corbel" panose="020B0503020204020204" pitchFamily="34" charset="0"/>
                        </a:rPr>
                        <a:t>Importance</a:t>
                      </a:r>
                      <a:r>
                        <a:rPr lang="en-GB" sz="1600" b="1" baseline="0" noProof="0" dirty="0">
                          <a:solidFill>
                            <a:schemeClr val="tx1"/>
                          </a:solidFill>
                          <a:latin typeface="Corbel" panose="020B0503020204020204" pitchFamily="34" charset="0"/>
                        </a:rPr>
                        <a:t> of inland navigation in region (political/economical)</a:t>
                      </a:r>
                      <a:endParaRPr lang="en-GB" sz="1600" b="1" noProof="0" dirty="0">
                        <a:solidFill>
                          <a:schemeClr val="tx1"/>
                        </a:solidFill>
                        <a:latin typeface="Corbel" panose="020B0503020204020204" pitchFamily="34" charset="0"/>
                      </a:endParaRPr>
                    </a:p>
                  </a:txBody>
                  <a:tcPr anchor="ctr"/>
                </a:tc>
                <a:tc>
                  <a:txBody>
                    <a:bodyPr/>
                    <a:lstStyle/>
                    <a:p>
                      <a:pPr algn="ctr"/>
                      <a:r>
                        <a:rPr lang="en-GB" sz="1600" b="0" noProof="0" dirty="0">
                          <a:solidFill>
                            <a:schemeClr val="tx1"/>
                          </a:solidFill>
                          <a:latin typeface="Corbel" panose="020B0503020204020204" pitchFamily="34" charset="0"/>
                        </a:rPr>
                        <a:t>High</a:t>
                      </a:r>
                    </a:p>
                  </a:txBody>
                  <a:tcPr anchor="ctr"/>
                </a:tc>
                <a:tc>
                  <a:txBody>
                    <a:bodyPr/>
                    <a:lstStyle/>
                    <a:p>
                      <a:pPr algn="ctr"/>
                      <a:r>
                        <a:rPr lang="en-GB" sz="1600" b="0" noProof="0" dirty="0">
                          <a:solidFill>
                            <a:schemeClr val="tx1"/>
                          </a:solidFill>
                          <a:latin typeface="Corbel" panose="020B0503020204020204" pitchFamily="34" charset="0"/>
                        </a:rPr>
                        <a:t>High</a:t>
                      </a:r>
                    </a:p>
                  </a:txBody>
                  <a:tcPr anchor="ctr"/>
                </a:tc>
                <a:tc>
                  <a:txBody>
                    <a:bodyPr/>
                    <a:lstStyle/>
                    <a:p>
                      <a:pPr algn="ctr"/>
                      <a:r>
                        <a:rPr lang="en-GB" sz="1600" b="0" noProof="0" dirty="0">
                          <a:solidFill>
                            <a:schemeClr val="tx1"/>
                          </a:solidFill>
                          <a:latin typeface="Corbel" panose="020B0503020204020204" pitchFamily="34" charset="0"/>
                        </a:rPr>
                        <a:t>Low</a:t>
                      </a:r>
                    </a:p>
                  </a:txBody>
                  <a:tcPr anchor="ct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45</a:t>
            </a:fld>
            <a:endParaRPr lang="de-AT" dirty="0">
              <a:solidFill>
                <a:prstClr val="white"/>
              </a:solidFill>
            </a:endParaRPr>
          </a:p>
        </p:txBody>
      </p:sp>
    </p:spTree>
    <p:extLst>
      <p:ext uri="{BB962C8B-B14F-4D97-AF65-F5344CB8AC3E}">
        <p14:creationId xmlns:p14="http://schemas.microsoft.com/office/powerpoint/2010/main" val="2418203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solidFill>
                  <a:schemeClr val="accent1"/>
                </a:solidFill>
                <a:latin typeface="Corbel" panose="020B0503020204020204" pitchFamily="34" charset="0"/>
              </a:rPr>
              <a:t>Modal Split</a:t>
            </a:r>
            <a:br>
              <a:rPr lang="de-DE" dirty="0">
                <a:solidFill>
                  <a:schemeClr val="accent1"/>
                </a:solidFill>
                <a:latin typeface="Corbel" panose="020B0503020204020204" pitchFamily="34" charset="0"/>
              </a:rPr>
            </a:br>
            <a:r>
              <a:rPr lang="en-GB" sz="2400" b="0" dirty="0">
                <a:solidFill>
                  <a:schemeClr val="accent1"/>
                </a:solidFill>
                <a:latin typeface="Corbel" panose="020B0503020204020204" pitchFamily="34" charset="0"/>
              </a:rPr>
              <a:t>Comparison</a:t>
            </a:r>
            <a:endParaRPr lang="en-GB" sz="2000" b="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46</a:t>
            </a:fld>
            <a:endParaRPr lang="de-AT" dirty="0">
              <a:solidFill>
                <a:prstClr val="white"/>
              </a:solidFill>
            </a:endParaRPr>
          </a:p>
        </p:txBody>
      </p:sp>
      <p:sp>
        <p:nvSpPr>
          <p:cNvPr id="6" name="Content Placeholder 2"/>
          <p:cNvSpPr txBox="1">
            <a:spLocks/>
          </p:cNvSpPr>
          <p:nvPr/>
        </p:nvSpPr>
        <p:spPr>
          <a:xfrm>
            <a:off x="457200" y="1772816"/>
            <a:ext cx="8027590" cy="108356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a:solidFill>
                  <a:schemeClr val="accent1"/>
                </a:solidFill>
                <a:latin typeface="Corbel" panose="020B0503020204020204" pitchFamily="34" charset="0"/>
              </a:rPr>
              <a:t>Definition: 	share of different transport modes out of the 		total freight traffic</a:t>
            </a:r>
            <a:endParaRPr lang="en-US" sz="1800" i="1" dirty="0">
              <a:solidFill>
                <a:schemeClr val="accent1"/>
              </a:solidFill>
              <a:latin typeface="Corbel" panose="020B0503020204020204" pitchFamily="34" charset="0"/>
            </a:endParaRPr>
          </a:p>
        </p:txBody>
      </p:sp>
      <p:graphicFrame>
        <p:nvGraphicFramePr>
          <p:cNvPr id="7" name="Chart 6"/>
          <p:cNvGraphicFramePr/>
          <p:nvPr>
            <p:extLst>
              <p:ext uri="{D42A27DB-BD31-4B8C-83A1-F6EECF244321}">
                <p14:modId xmlns:p14="http://schemas.microsoft.com/office/powerpoint/2010/main" val="38623061"/>
              </p:ext>
            </p:extLst>
          </p:nvPr>
        </p:nvGraphicFramePr>
        <p:xfrm>
          <a:off x="57299" y="2856384"/>
          <a:ext cx="2880000" cy="288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714053085"/>
              </p:ext>
            </p:extLst>
          </p:nvPr>
        </p:nvGraphicFramePr>
        <p:xfrm>
          <a:off x="3102683" y="2784376"/>
          <a:ext cx="2880320" cy="28874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3727512919"/>
              </p:ext>
            </p:extLst>
          </p:nvPr>
        </p:nvGraphicFramePr>
        <p:xfrm>
          <a:off x="6156176" y="2784376"/>
          <a:ext cx="2880320" cy="2887452"/>
        </p:xfrm>
        <a:graphic>
          <a:graphicData uri="http://schemas.openxmlformats.org/drawingml/2006/chart">
            <c:chart xmlns:c="http://schemas.openxmlformats.org/drawingml/2006/chart" xmlns:r="http://schemas.openxmlformats.org/officeDocument/2006/relationships" r:id="rId5"/>
          </a:graphicData>
        </a:graphic>
      </p:graphicFrame>
      <p:sp>
        <p:nvSpPr>
          <p:cNvPr id="12" name="Content Placeholder 2"/>
          <p:cNvSpPr txBox="1">
            <a:spLocks/>
          </p:cNvSpPr>
          <p:nvPr/>
        </p:nvSpPr>
        <p:spPr>
          <a:xfrm>
            <a:off x="7121624" y="6106113"/>
            <a:ext cx="2016224" cy="270892"/>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de-DE" sz="1200" dirty="0">
                <a:solidFill>
                  <a:schemeClr val="accent1"/>
                </a:solidFill>
                <a:latin typeface="Corbel" panose="020B0503020204020204" pitchFamily="34" charset="0"/>
              </a:rPr>
              <a:t>* Pipeline </a:t>
            </a:r>
            <a:r>
              <a:rPr lang="de-DE" sz="1200" dirty="0" err="1">
                <a:solidFill>
                  <a:schemeClr val="accent1"/>
                </a:solidFill>
                <a:latin typeface="Corbel" panose="020B0503020204020204" pitchFamily="34" charset="0"/>
              </a:rPr>
              <a:t>and</a:t>
            </a:r>
            <a:r>
              <a:rPr lang="de-DE" sz="1200" dirty="0">
                <a:solidFill>
                  <a:schemeClr val="accent1"/>
                </a:solidFill>
                <a:latin typeface="Corbel" panose="020B0503020204020204" pitchFamily="34" charset="0"/>
              </a:rPr>
              <a:t> Air </a:t>
            </a:r>
            <a:r>
              <a:rPr lang="de-DE" sz="1200" dirty="0">
                <a:solidFill>
                  <a:schemeClr val="accent1"/>
                </a:solidFill>
                <a:latin typeface="Corbel" panose="020B0503020204020204" pitchFamily="34" charset="0"/>
                <a:sym typeface="Wingdings" panose="05000000000000000000" pitchFamily="2" charset="2"/>
              </a:rPr>
              <a:t> 4 %</a:t>
            </a:r>
            <a:endParaRPr lang="en-US" sz="1200" dirty="0">
              <a:solidFill>
                <a:schemeClr val="accent1"/>
              </a:solidFill>
              <a:latin typeface="Corbel" panose="020B0503020204020204" pitchFamily="34" charset="0"/>
            </a:endParaRPr>
          </a:p>
        </p:txBody>
      </p:sp>
      <p:sp>
        <p:nvSpPr>
          <p:cNvPr id="10" name="TextBox 5"/>
          <p:cNvSpPr txBox="1"/>
          <p:nvPr/>
        </p:nvSpPr>
        <p:spPr>
          <a:xfrm>
            <a:off x="8306630" y="6426513"/>
            <a:ext cx="98230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spTree>
    <p:extLst>
      <p:ext uri="{BB962C8B-B14F-4D97-AF65-F5344CB8AC3E}">
        <p14:creationId xmlns:p14="http://schemas.microsoft.com/office/powerpoint/2010/main" val="710711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solidFill>
                  <a:schemeClr val="accent1"/>
                </a:solidFill>
                <a:latin typeface="Corbel" panose="020B0503020204020204" pitchFamily="34" charset="0"/>
              </a:rPr>
              <a:t>Comparison</a:t>
            </a:r>
            <a:endParaRPr lang="en-US"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47</a:t>
            </a:fld>
            <a:endParaRPr lang="de-AT" dirty="0">
              <a:solidFill>
                <a:prstClr val="white"/>
              </a:solidFill>
            </a:endParaRPr>
          </a:p>
        </p:txBody>
      </p:sp>
      <p:grpSp>
        <p:nvGrpSpPr>
          <p:cNvPr id="22" name="Gruppieren 21"/>
          <p:cNvGrpSpPr/>
          <p:nvPr/>
        </p:nvGrpSpPr>
        <p:grpSpPr>
          <a:xfrm>
            <a:off x="179512" y="2256344"/>
            <a:ext cx="8639248" cy="3836952"/>
            <a:chOff x="3994957" y="1769105"/>
            <a:chExt cx="4833900" cy="1754696"/>
          </a:xfrm>
        </p:grpSpPr>
        <p:grpSp>
          <p:nvGrpSpPr>
            <p:cNvPr id="19" name="Gruppieren 18"/>
            <p:cNvGrpSpPr/>
            <p:nvPr/>
          </p:nvGrpSpPr>
          <p:grpSpPr>
            <a:xfrm>
              <a:off x="3994957" y="1769105"/>
              <a:ext cx="1520553" cy="1542342"/>
              <a:chOff x="3994957" y="1769105"/>
              <a:chExt cx="1520553" cy="1542342"/>
            </a:xfrm>
          </p:grpSpPr>
          <p:pic>
            <p:nvPicPr>
              <p:cNvPr id="17" name="Picture 4" descr="Erde, Blauer Planet, Erdkugel, Planet, Erdball"/>
              <p:cNvPicPr>
                <a:picLocks noChangeAspect="1" noChangeArrowheads="1"/>
              </p:cNvPicPr>
              <p:nvPr/>
            </p:nvPicPr>
            <p:blipFill>
              <a:blip r:embed="rId3" cstate="print">
                <a:clrChange>
                  <a:clrFrom>
                    <a:srgbClr val="070707"/>
                  </a:clrFrom>
                  <a:clrTo>
                    <a:srgbClr val="070707">
                      <a:alpha val="0"/>
                    </a:srgbClr>
                  </a:clrTo>
                </a:clrChange>
                <a:extLst>
                  <a:ext uri="{28A0092B-C50C-407E-A947-70E740481C1C}">
                    <a14:useLocalDpi xmlns:a14="http://schemas.microsoft.com/office/drawing/2010/main" val="0"/>
                  </a:ext>
                </a:extLst>
              </a:blip>
              <a:srcRect/>
              <a:stretch>
                <a:fillRect/>
              </a:stretch>
            </p:blipFill>
            <p:spPr bwMode="auto">
              <a:xfrm>
                <a:off x="3994957" y="1769105"/>
                <a:ext cx="1503783" cy="1542342"/>
              </a:xfrm>
              <a:prstGeom prst="rect">
                <a:avLst/>
              </a:prstGeom>
              <a:noFill/>
              <a:extLst>
                <a:ext uri="{909E8E84-426E-40DD-AFC4-6F175D3DCCD1}">
                  <a14:hiddenFill xmlns:a14="http://schemas.microsoft.com/office/drawing/2010/main">
                    <a:solidFill>
                      <a:srgbClr val="FFFFFF"/>
                    </a:solidFill>
                  </a14:hiddenFill>
                </a:ext>
              </a:extLst>
            </p:spPr>
          </p:pic>
          <p:sp>
            <p:nvSpPr>
              <p:cNvPr id="14" name="Nach oben gekrümmter Pfeil 13"/>
              <p:cNvSpPr/>
              <p:nvPr/>
            </p:nvSpPr>
            <p:spPr>
              <a:xfrm>
                <a:off x="3994957" y="2386759"/>
                <a:ext cx="1520553" cy="423967"/>
              </a:xfrm>
              <a:prstGeom prst="curvedUp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uppieren 17"/>
            <p:cNvGrpSpPr/>
            <p:nvPr/>
          </p:nvGrpSpPr>
          <p:grpSpPr>
            <a:xfrm>
              <a:off x="5623278" y="1827571"/>
              <a:ext cx="1538809" cy="1542342"/>
              <a:chOff x="5732513" y="1793528"/>
              <a:chExt cx="1538809" cy="1542342"/>
            </a:xfrm>
          </p:grpSpPr>
          <p:pic>
            <p:nvPicPr>
              <p:cNvPr id="15" name="Picture 4" descr="Erde, Blauer Planet, Erdkugel, Planet, Erdball"/>
              <p:cNvPicPr>
                <a:picLocks noChangeAspect="1" noChangeArrowheads="1"/>
              </p:cNvPicPr>
              <p:nvPr/>
            </p:nvPicPr>
            <p:blipFill>
              <a:blip r:embed="rId3" cstate="print">
                <a:clrChange>
                  <a:clrFrom>
                    <a:srgbClr val="070707"/>
                  </a:clrFrom>
                  <a:clrTo>
                    <a:srgbClr val="070707">
                      <a:alpha val="0"/>
                    </a:srgbClr>
                  </a:clrTo>
                </a:clrChange>
                <a:extLst>
                  <a:ext uri="{28A0092B-C50C-407E-A947-70E740481C1C}">
                    <a14:useLocalDpi xmlns:a14="http://schemas.microsoft.com/office/drawing/2010/main" val="0"/>
                  </a:ext>
                </a:extLst>
              </a:blip>
              <a:srcRect/>
              <a:stretch>
                <a:fillRect/>
              </a:stretch>
            </p:blipFill>
            <p:spPr bwMode="auto">
              <a:xfrm>
                <a:off x="5732513" y="1793528"/>
                <a:ext cx="1503783" cy="1542342"/>
              </a:xfrm>
              <a:prstGeom prst="rect">
                <a:avLst/>
              </a:prstGeom>
              <a:noFill/>
              <a:extLst>
                <a:ext uri="{909E8E84-426E-40DD-AFC4-6F175D3DCCD1}">
                  <a14:hiddenFill xmlns:a14="http://schemas.microsoft.com/office/drawing/2010/main">
                    <a:solidFill>
                      <a:srgbClr val="FFFFFF"/>
                    </a:solidFill>
                  </a14:hiddenFill>
                </a:ext>
              </a:extLst>
            </p:spPr>
          </p:pic>
          <p:sp>
            <p:nvSpPr>
              <p:cNvPr id="20" name="Nach oben gekrümmter Pfeil 19"/>
              <p:cNvSpPr/>
              <p:nvPr/>
            </p:nvSpPr>
            <p:spPr>
              <a:xfrm>
                <a:off x="5750769" y="2420888"/>
                <a:ext cx="1520553" cy="423967"/>
              </a:xfrm>
              <a:prstGeom prst="curvedUp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Nach oben gekrümmter Pfeil 20"/>
              <p:cNvSpPr/>
              <p:nvPr/>
            </p:nvSpPr>
            <p:spPr>
              <a:xfrm>
                <a:off x="5748961" y="2420887"/>
                <a:ext cx="761049" cy="423967"/>
              </a:xfrm>
              <a:prstGeom prst="curvedUp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uppieren 23"/>
            <p:cNvGrpSpPr/>
            <p:nvPr/>
          </p:nvGrpSpPr>
          <p:grpSpPr>
            <a:xfrm>
              <a:off x="7308304" y="1803148"/>
              <a:ext cx="1520553" cy="1542342"/>
              <a:chOff x="3994957" y="1769105"/>
              <a:chExt cx="1520553" cy="1542342"/>
            </a:xfrm>
          </p:grpSpPr>
          <p:pic>
            <p:nvPicPr>
              <p:cNvPr id="25" name="Picture 4" descr="Erde, Blauer Planet, Erdkugel, Planet, Erdball"/>
              <p:cNvPicPr>
                <a:picLocks noChangeAspect="1" noChangeArrowheads="1"/>
              </p:cNvPicPr>
              <p:nvPr/>
            </p:nvPicPr>
            <p:blipFill>
              <a:blip r:embed="rId3" cstate="print">
                <a:clrChange>
                  <a:clrFrom>
                    <a:srgbClr val="070707"/>
                  </a:clrFrom>
                  <a:clrTo>
                    <a:srgbClr val="070707">
                      <a:alpha val="0"/>
                    </a:srgbClr>
                  </a:clrTo>
                </a:clrChange>
                <a:extLst>
                  <a:ext uri="{28A0092B-C50C-407E-A947-70E740481C1C}">
                    <a14:useLocalDpi xmlns:a14="http://schemas.microsoft.com/office/drawing/2010/main" val="0"/>
                  </a:ext>
                </a:extLst>
              </a:blip>
              <a:srcRect/>
              <a:stretch>
                <a:fillRect/>
              </a:stretch>
            </p:blipFill>
            <p:spPr bwMode="auto">
              <a:xfrm>
                <a:off x="3994957" y="1769105"/>
                <a:ext cx="1503783" cy="1542342"/>
              </a:xfrm>
              <a:prstGeom prst="rect">
                <a:avLst/>
              </a:prstGeom>
              <a:noFill/>
              <a:extLst>
                <a:ext uri="{909E8E84-426E-40DD-AFC4-6F175D3DCCD1}">
                  <a14:hiddenFill xmlns:a14="http://schemas.microsoft.com/office/drawing/2010/main">
                    <a:solidFill>
                      <a:srgbClr val="FFFFFF"/>
                    </a:solidFill>
                  </a14:hiddenFill>
                </a:ext>
              </a:extLst>
            </p:spPr>
          </p:pic>
          <p:sp>
            <p:nvSpPr>
              <p:cNvPr id="26" name="Nach oben gekrümmter Pfeil 25"/>
              <p:cNvSpPr/>
              <p:nvPr/>
            </p:nvSpPr>
            <p:spPr>
              <a:xfrm>
                <a:off x="3994957" y="2506232"/>
                <a:ext cx="1520553" cy="423967"/>
              </a:xfrm>
              <a:prstGeom prst="curvedUp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Nach oben gekrümmter Pfeil 26"/>
            <p:cNvSpPr/>
            <p:nvPr/>
          </p:nvSpPr>
          <p:spPr>
            <a:xfrm>
              <a:off x="7276874" y="2386759"/>
              <a:ext cx="1520553" cy="423967"/>
            </a:xfrm>
            <a:prstGeom prst="curvedUp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Nach oben gekrümmter Pfeil 27"/>
            <p:cNvSpPr/>
            <p:nvPr/>
          </p:nvSpPr>
          <p:spPr>
            <a:xfrm>
              <a:off x="7308304" y="2256344"/>
              <a:ext cx="1520553" cy="423967"/>
            </a:xfrm>
            <a:prstGeom prst="curvedUpArrow">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4"/>
            <p:cNvSpPr txBox="1"/>
            <p:nvPr/>
          </p:nvSpPr>
          <p:spPr>
            <a:xfrm>
              <a:off x="4098776" y="3216024"/>
              <a:ext cx="129614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AT" sz="1400" b="1" dirty="0">
                  <a:solidFill>
                    <a:schemeClr val="accent1"/>
                  </a:solidFill>
                  <a:latin typeface="Corbel" panose="020B0503020204020204" pitchFamily="34" charset="0"/>
                </a:rPr>
                <a:t>Europe</a:t>
              </a:r>
              <a:endParaRPr lang="de-AT" sz="1200" b="1" dirty="0">
                <a:solidFill>
                  <a:schemeClr val="accent1"/>
                </a:solidFill>
                <a:latin typeface="Corbel" panose="020B0503020204020204" pitchFamily="34" charset="0"/>
              </a:endParaRPr>
            </a:p>
          </p:txBody>
        </p:sp>
        <p:sp>
          <p:nvSpPr>
            <p:cNvPr id="30" name="TextBox 4"/>
            <p:cNvSpPr txBox="1"/>
            <p:nvPr/>
          </p:nvSpPr>
          <p:spPr>
            <a:xfrm>
              <a:off x="5727097" y="3216024"/>
              <a:ext cx="129614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solidFill>
                    <a:schemeClr val="accent1"/>
                  </a:solidFill>
                  <a:latin typeface="Corbel" panose="020B0503020204020204" pitchFamily="34" charset="0"/>
                </a:rPr>
                <a:t>Brazil</a:t>
              </a:r>
              <a:endParaRPr lang="en-GB" sz="1200" b="1" dirty="0">
                <a:solidFill>
                  <a:schemeClr val="accent1"/>
                </a:solidFill>
                <a:latin typeface="Corbel" panose="020B0503020204020204" pitchFamily="34" charset="0"/>
              </a:endParaRPr>
            </a:p>
          </p:txBody>
        </p:sp>
        <p:sp>
          <p:nvSpPr>
            <p:cNvPr id="31" name="TextBox 4"/>
            <p:cNvSpPr txBox="1"/>
            <p:nvPr/>
          </p:nvSpPr>
          <p:spPr>
            <a:xfrm>
              <a:off x="7412123" y="3216024"/>
              <a:ext cx="129614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de-AT" sz="1400" b="1" dirty="0">
                  <a:solidFill>
                    <a:schemeClr val="accent1"/>
                  </a:solidFill>
                  <a:latin typeface="Corbel" panose="020B0503020204020204" pitchFamily="34" charset="0"/>
                </a:rPr>
                <a:t>China</a:t>
              </a:r>
              <a:endParaRPr lang="de-AT" sz="1200" b="1" dirty="0">
                <a:solidFill>
                  <a:schemeClr val="accent1"/>
                </a:solidFill>
                <a:latin typeface="Corbel" panose="020B0503020204020204" pitchFamily="34" charset="0"/>
              </a:endParaRPr>
            </a:p>
          </p:txBody>
        </p:sp>
      </p:grpSp>
      <p:sp>
        <p:nvSpPr>
          <p:cNvPr id="32" name="TextBox 4"/>
          <p:cNvSpPr txBox="1"/>
          <p:nvPr/>
        </p:nvSpPr>
        <p:spPr>
          <a:xfrm>
            <a:off x="2384108" y="1925882"/>
            <a:ext cx="4393467"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2000" b="1" dirty="0">
                <a:solidFill>
                  <a:schemeClr val="accent1"/>
                </a:solidFill>
                <a:latin typeface="Corbel" panose="020B0503020204020204" pitchFamily="34" charset="0"/>
              </a:rPr>
              <a:t>Length of available waterways</a:t>
            </a:r>
          </a:p>
        </p:txBody>
      </p:sp>
      <p:sp>
        <p:nvSpPr>
          <p:cNvPr id="2053" name="Rechteck 2052"/>
          <p:cNvSpPr/>
          <p:nvPr/>
        </p:nvSpPr>
        <p:spPr>
          <a:xfrm>
            <a:off x="107504" y="1854066"/>
            <a:ext cx="8928992" cy="452726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809644" y="3933056"/>
            <a:ext cx="5226852" cy="215444"/>
          </a:xfrm>
          <a:prstGeom prst="rect">
            <a:avLst/>
          </a:prstGeom>
          <a:noFill/>
        </p:spPr>
        <p:txBody>
          <a:bodyPr wrap="square" rtlCol="0">
            <a:spAutoFit/>
          </a:bodyPr>
          <a:lstStyle/>
          <a:p>
            <a:r>
              <a:rPr lang="de-DE" sz="800" dirty="0">
                <a:solidFill>
                  <a:schemeClr val="accent1"/>
                </a:solidFill>
                <a:latin typeface="Corbel" panose="020B0503020204020204" pitchFamily="34" charset="0"/>
              </a:rPr>
              <a:t>Picture Source: </a:t>
            </a:r>
            <a:r>
              <a:rPr lang="en-US" sz="800" dirty="0">
                <a:solidFill>
                  <a:schemeClr val="accent1"/>
                </a:solidFill>
                <a:latin typeface="Corbel" panose="020B0503020204020204" pitchFamily="34" charset="0"/>
              </a:rPr>
              <a:t>https://pixabay.com/de/erde-blauer-planet-erdkugel-planet-11015/</a:t>
            </a:r>
          </a:p>
        </p:txBody>
      </p:sp>
    </p:spTree>
    <p:extLst>
      <p:ext uri="{BB962C8B-B14F-4D97-AF65-F5344CB8AC3E}">
        <p14:creationId xmlns:p14="http://schemas.microsoft.com/office/powerpoint/2010/main" val="3214686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050904" cy="990600"/>
          </a:xfrm>
        </p:spPr>
        <p:txBody>
          <a:bodyPr>
            <a:normAutofit fontScale="90000"/>
          </a:bodyPr>
          <a:lstStyle/>
          <a:p>
            <a:r>
              <a:rPr lang="en-US" sz="3100" dirty="0">
                <a:solidFill>
                  <a:schemeClr val="accent1"/>
                </a:solidFill>
                <a:latin typeface="Corbel" panose="020B0503020204020204" pitchFamily="34" charset="0"/>
              </a:rPr>
              <a:t>Conclusion</a:t>
            </a:r>
            <a:br>
              <a:rPr lang="en-US" dirty="0">
                <a:solidFill>
                  <a:schemeClr val="accent1"/>
                </a:solidFill>
                <a:latin typeface="Corbel" panose="020B0503020204020204" pitchFamily="34" charset="0"/>
              </a:rPr>
            </a:br>
            <a:r>
              <a:rPr lang="en-US" sz="2700" b="0" dirty="0">
                <a:solidFill>
                  <a:schemeClr val="accent1"/>
                </a:solidFill>
                <a:latin typeface="Corbel" panose="020B0503020204020204" pitchFamily="34" charset="0"/>
              </a:rPr>
              <a:t>Competitive Factors of Inland Navigation</a:t>
            </a:r>
          </a:p>
        </p:txBody>
      </p:sp>
      <p:sp>
        <p:nvSpPr>
          <p:cNvPr id="3" name="Content Placeholder 2"/>
          <p:cNvSpPr>
            <a:spLocks noGrp="1"/>
          </p:cNvSpPr>
          <p:nvPr>
            <p:ph idx="1"/>
          </p:nvPr>
        </p:nvSpPr>
        <p:spPr>
          <a:xfrm>
            <a:off x="457200" y="1789030"/>
            <a:ext cx="8229600" cy="4776192"/>
          </a:xfrm>
        </p:spPr>
        <p:txBody>
          <a:bodyPr>
            <a:normAutofit/>
          </a:bodyPr>
          <a:lstStyle/>
          <a:p>
            <a:r>
              <a:rPr lang="en-GB" b="1" dirty="0">
                <a:solidFill>
                  <a:schemeClr val="accent1"/>
                </a:solidFill>
                <a:latin typeface="Corbel" panose="020B0503020204020204" pitchFamily="34" charset="0"/>
              </a:rPr>
              <a:t>Infrastructure</a:t>
            </a:r>
            <a:r>
              <a:rPr lang="en-GB" dirty="0">
                <a:solidFill>
                  <a:schemeClr val="accent1"/>
                </a:solidFill>
                <a:latin typeface="Corbel" panose="020B0503020204020204" pitchFamily="34" charset="0"/>
              </a:rPr>
              <a:t> main competitive factor for inland navigation</a:t>
            </a:r>
          </a:p>
          <a:p>
            <a:pPr lvl="1">
              <a:buFont typeface="Symbol" panose="05050102010706020507" pitchFamily="18" charset="2"/>
              <a:buChar char="-"/>
            </a:pPr>
            <a:r>
              <a:rPr lang="en-GB" sz="2200" dirty="0">
                <a:solidFill>
                  <a:schemeClr val="accent1"/>
                </a:solidFill>
                <a:latin typeface="Corbel" panose="020B0503020204020204" pitchFamily="34" charset="0"/>
              </a:rPr>
              <a:t>navigable waterways </a:t>
            </a:r>
          </a:p>
          <a:p>
            <a:pPr lvl="1">
              <a:buFont typeface="Symbol" panose="05050102010706020507" pitchFamily="18" charset="2"/>
              <a:buChar char="-"/>
            </a:pPr>
            <a:r>
              <a:rPr lang="en-GB" sz="2200" dirty="0">
                <a:solidFill>
                  <a:schemeClr val="accent1"/>
                </a:solidFill>
                <a:latin typeface="Corbel" panose="020B0503020204020204" pitchFamily="34" charset="0"/>
              </a:rPr>
              <a:t>fairway, bridges and ports</a:t>
            </a:r>
          </a:p>
          <a:p>
            <a:pPr lvl="1">
              <a:buFont typeface="Symbol" panose="05050102010706020507" pitchFamily="18" charset="2"/>
              <a:buChar char="-"/>
            </a:pPr>
            <a:r>
              <a:rPr lang="en-GB" sz="2200" dirty="0">
                <a:solidFill>
                  <a:schemeClr val="accent1"/>
                </a:solidFill>
                <a:latin typeface="Corbel" panose="020B0503020204020204" pitchFamily="34" charset="0"/>
              </a:rPr>
              <a:t>maintenance</a:t>
            </a:r>
          </a:p>
          <a:p>
            <a:endParaRPr lang="en-GB" b="1" dirty="0">
              <a:solidFill>
                <a:schemeClr val="accent1"/>
              </a:solidFill>
              <a:latin typeface="Corbel" panose="020B0503020204020204" pitchFamily="34" charset="0"/>
            </a:endParaRPr>
          </a:p>
          <a:p>
            <a:r>
              <a:rPr lang="en-GB" b="1" dirty="0">
                <a:solidFill>
                  <a:schemeClr val="accent1"/>
                </a:solidFill>
                <a:latin typeface="Corbel" panose="020B0503020204020204" pitchFamily="34" charset="0"/>
              </a:rPr>
              <a:t>Factors </a:t>
            </a:r>
            <a:r>
              <a:rPr lang="en-GB" dirty="0">
                <a:solidFill>
                  <a:schemeClr val="accent1"/>
                </a:solidFill>
                <a:latin typeface="Corbel" panose="020B0503020204020204" pitchFamily="34" charset="0"/>
              </a:rPr>
              <a:t>influencing Infrastructure</a:t>
            </a:r>
          </a:p>
          <a:p>
            <a:pPr lvl="1">
              <a:buFont typeface="Symbol" panose="05050102010706020507" pitchFamily="18" charset="2"/>
              <a:buChar char="-"/>
            </a:pPr>
            <a:r>
              <a:rPr lang="en-GB" sz="2200" dirty="0">
                <a:solidFill>
                  <a:schemeClr val="accent1"/>
                </a:solidFill>
                <a:latin typeface="Corbel" panose="020B0503020204020204" pitchFamily="34" charset="0"/>
              </a:rPr>
              <a:t>political/economic framework </a:t>
            </a:r>
          </a:p>
          <a:p>
            <a:pPr lvl="1">
              <a:buFont typeface="Symbol" panose="05050102010706020507" pitchFamily="18" charset="2"/>
              <a:buChar char="-"/>
            </a:pPr>
            <a:r>
              <a:rPr lang="en-GB" sz="2200" dirty="0">
                <a:solidFill>
                  <a:schemeClr val="accent1"/>
                </a:solidFill>
                <a:latin typeface="Corbel" panose="020B0503020204020204" pitchFamily="34" charset="0"/>
              </a:rPr>
              <a:t>topography </a:t>
            </a:r>
          </a:p>
          <a:p>
            <a:pPr lvl="1">
              <a:buFont typeface="Symbol" panose="05050102010706020507" pitchFamily="18" charset="2"/>
              <a:buChar char="-"/>
            </a:pPr>
            <a:r>
              <a:rPr lang="en-GB" sz="2200" dirty="0">
                <a:solidFill>
                  <a:schemeClr val="accent1"/>
                </a:solidFill>
                <a:latin typeface="Corbel" panose="020B0503020204020204" pitchFamily="34" charset="0"/>
              </a:rPr>
              <a:t>weather</a:t>
            </a:r>
          </a:p>
          <a:p>
            <a:pPr lvl="1">
              <a:buFont typeface="Symbol" panose="05050102010706020507" pitchFamily="18" charset="2"/>
              <a:buChar char="-"/>
            </a:pPr>
            <a:r>
              <a:rPr lang="en-GB" sz="2200" dirty="0">
                <a:solidFill>
                  <a:schemeClr val="accent1"/>
                </a:solidFill>
                <a:latin typeface="Corbel" panose="020B0503020204020204" pitchFamily="34" charset="0"/>
              </a:rPr>
              <a:t>proximity to urban centres</a:t>
            </a:r>
          </a:p>
          <a:p>
            <a:pPr lvl="2"/>
            <a:endParaRPr lang="en-GB" dirty="0">
              <a:solidFill>
                <a:schemeClr val="accent1"/>
              </a:solidFill>
              <a:latin typeface="Corbel" panose="020B0503020204020204" pitchFamily="34" charset="0"/>
            </a:endParaRPr>
          </a:p>
          <a:p>
            <a:pPr lvl="2"/>
            <a:endParaRPr lang="en-GB" dirty="0">
              <a:solidFill>
                <a:schemeClr val="accent1"/>
              </a:solidFill>
              <a:latin typeface="Corbel" panose="020B0503020204020204" pitchFamily="34" charset="0"/>
            </a:endParaRPr>
          </a:p>
          <a:p>
            <a:pPr lvl="1"/>
            <a:endParaRPr lang="en-GB" dirty="0">
              <a:solidFill>
                <a:schemeClr val="accent1"/>
              </a:solidFill>
              <a:latin typeface="Corbel" panose="020B0503020204020204" pitchFamily="34" charset="0"/>
            </a:endParaRPr>
          </a:p>
          <a:p>
            <a:endParaRPr lang="en-GB" dirty="0">
              <a:solidFill>
                <a:schemeClr val="accent1"/>
              </a:solidFill>
              <a:latin typeface="Corbel" panose="020B0503020204020204" pitchFamily="34" charset="0"/>
            </a:endParaRPr>
          </a:p>
          <a:p>
            <a:pPr lvl="1"/>
            <a:endParaRPr lang="en-GB" dirty="0">
              <a:solidFill>
                <a:schemeClr val="accent1"/>
              </a:solidFill>
              <a:latin typeface="Corbel" panose="020B0503020204020204" pitchFamily="34" charset="0"/>
            </a:endParaRPr>
          </a:p>
          <a:p>
            <a:pPr lvl="1"/>
            <a:endParaRPr lang="en-GB" dirty="0">
              <a:solidFill>
                <a:schemeClr val="accent1"/>
              </a:solidFill>
              <a:latin typeface="Corbel" panose="020B0503020204020204" pitchFamily="34" charset="0"/>
            </a:endParaRPr>
          </a:p>
          <a:p>
            <a:pPr lvl="1"/>
            <a:endParaRPr lang="en-GB"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48</a:t>
            </a:fld>
            <a:endParaRPr lang="de-AT" dirty="0">
              <a:solidFill>
                <a:prstClr val="white"/>
              </a:solidFill>
            </a:endParaRPr>
          </a:p>
        </p:txBody>
      </p:sp>
    </p:spTree>
    <p:extLst>
      <p:ext uri="{BB962C8B-B14F-4D97-AF65-F5344CB8AC3E}">
        <p14:creationId xmlns:p14="http://schemas.microsoft.com/office/powerpoint/2010/main" val="2803992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04664"/>
            <a:ext cx="5482952" cy="990600"/>
          </a:xfrm>
        </p:spPr>
        <p:txBody>
          <a:bodyPr>
            <a:normAutofit/>
          </a:bodyPr>
          <a:lstStyle/>
          <a:p>
            <a:r>
              <a:rPr lang="de-DE" b="1" dirty="0">
                <a:solidFill>
                  <a:schemeClr val="accent1"/>
                </a:solidFill>
              </a:rPr>
              <a:t>Quiz</a:t>
            </a:r>
            <a:br>
              <a:rPr lang="de-DE" b="1" dirty="0">
                <a:solidFill>
                  <a:schemeClr val="accent1"/>
                </a:solidFill>
              </a:rPr>
            </a:br>
            <a:r>
              <a:rPr lang="de-AT" sz="2400" b="0" dirty="0" err="1">
                <a:solidFill>
                  <a:schemeClr val="accent1"/>
                </a:solidFill>
                <a:latin typeface="Corbel" panose="020B0503020204020204" pitchFamily="34" charset="0"/>
              </a:rPr>
              <a:t>Comparison</a:t>
            </a:r>
            <a:endParaRPr lang="de-AT" sz="2400" dirty="0">
              <a:solidFill>
                <a:schemeClr val="accent1"/>
              </a:solidFill>
            </a:endParaRPr>
          </a:p>
        </p:txBody>
      </p:sp>
      <p:sp>
        <p:nvSpPr>
          <p:cNvPr id="3" name="Inhaltsplatzhalter 2"/>
          <p:cNvSpPr>
            <a:spLocks noGrp="1"/>
          </p:cNvSpPr>
          <p:nvPr>
            <p:ph idx="1"/>
          </p:nvPr>
        </p:nvSpPr>
        <p:spPr/>
        <p:txBody>
          <a:bodyPr/>
          <a:lstStyle/>
          <a:p>
            <a:pPr marL="0" indent="0" algn="ctr">
              <a:buNone/>
            </a:pPr>
            <a:endParaRPr lang="de-DE" dirty="0">
              <a:solidFill>
                <a:schemeClr val="accent1"/>
              </a:solidFill>
            </a:endParaRPr>
          </a:p>
          <a:p>
            <a:pPr marL="0" indent="0" algn="ctr">
              <a:buNone/>
            </a:pPr>
            <a:r>
              <a:rPr lang="en-GB" dirty="0">
                <a:solidFill>
                  <a:schemeClr val="accent1"/>
                </a:solidFill>
              </a:rPr>
              <a:t>Which country does have the longest available waterways?</a:t>
            </a:r>
          </a:p>
          <a:p>
            <a:pPr marL="0" indent="0" algn="ctr">
              <a:buNone/>
            </a:pPr>
            <a:endParaRPr lang="de-DE" dirty="0">
              <a:solidFill>
                <a:schemeClr val="accent1"/>
              </a:solidFill>
            </a:endParaRPr>
          </a:p>
          <a:p>
            <a:pPr marL="2959100" indent="-536575">
              <a:buSzPct val="100000"/>
              <a:buAutoNum type="alphaLcParenR"/>
            </a:pPr>
            <a:endParaRPr lang="de-DE" dirty="0">
              <a:solidFill>
                <a:schemeClr val="accent1"/>
              </a:solidFill>
            </a:endParaRPr>
          </a:p>
          <a:p>
            <a:pPr marL="3590925" indent="-536575">
              <a:buSzPct val="100000"/>
              <a:buAutoNum type="alphaLcParenR"/>
              <a:tabLst>
                <a:tab pos="4479925" algn="l"/>
                <a:tab pos="4929188" algn="l"/>
              </a:tabLst>
            </a:pPr>
            <a:r>
              <a:rPr lang="de-DE" dirty="0">
                <a:solidFill>
                  <a:schemeClr val="accent1"/>
                </a:solidFill>
              </a:rPr>
              <a:t>Europe</a:t>
            </a:r>
          </a:p>
          <a:p>
            <a:pPr marL="3590925" indent="-536575">
              <a:buSzPct val="100000"/>
              <a:buAutoNum type="alphaLcParenR"/>
              <a:tabLst>
                <a:tab pos="4479925" algn="l"/>
                <a:tab pos="4929188" algn="l"/>
              </a:tabLst>
            </a:pPr>
            <a:r>
              <a:rPr lang="de-DE" dirty="0">
                <a:solidFill>
                  <a:schemeClr val="accent1"/>
                </a:solidFill>
              </a:rPr>
              <a:t>China</a:t>
            </a:r>
          </a:p>
          <a:p>
            <a:pPr marL="3590925" indent="-536575">
              <a:buSzPct val="100000"/>
              <a:buAutoNum type="alphaLcParenR"/>
              <a:tabLst>
                <a:tab pos="4479925" algn="l"/>
                <a:tab pos="4929188" algn="l"/>
              </a:tabLst>
            </a:pPr>
            <a:r>
              <a:rPr lang="de-DE" dirty="0" err="1">
                <a:solidFill>
                  <a:schemeClr val="accent1"/>
                </a:solidFill>
              </a:rPr>
              <a:t>Brazil</a:t>
            </a:r>
            <a:endParaRPr lang="de-DE" dirty="0">
              <a:solidFill>
                <a:schemeClr val="accent1"/>
              </a:solidFill>
            </a:endParaRPr>
          </a:p>
          <a:p>
            <a:pPr marL="457200" indent="-457200" algn="ctr">
              <a:buAutoNum type="alphaLcParenR"/>
            </a:pPr>
            <a:endParaRPr lang="de-AT" dirty="0">
              <a:solidFill>
                <a:schemeClr val="accent1"/>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49</a:t>
            </a:fld>
            <a:endParaRPr lang="de-AT" dirty="0">
              <a:solidFill>
                <a:prstClr val="white"/>
              </a:solidFill>
            </a:endParaRPr>
          </a:p>
        </p:txBody>
      </p:sp>
      <p:sp>
        <p:nvSpPr>
          <p:cNvPr id="6" name="Ellipse 5"/>
          <p:cNvSpPr/>
          <p:nvPr/>
        </p:nvSpPr>
        <p:spPr>
          <a:xfrm>
            <a:off x="3198676" y="3872880"/>
            <a:ext cx="2016224"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31872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accent1"/>
                </a:solidFill>
                <a:latin typeface="Corbel" panose="020B0503020204020204" pitchFamily="34" charset="0"/>
              </a:rPr>
              <a:t>Agenda</a:t>
            </a:r>
            <a:endParaRPr lang="en-US" sz="2200" b="0" dirty="0">
              <a:solidFill>
                <a:schemeClr val="accent1"/>
              </a:solidFill>
              <a:latin typeface="Corbel" panose="020B0503020204020204" pitchFamily="34" charset="0"/>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5</a:t>
            </a:fld>
            <a:endParaRPr lang="de-AT" dirty="0">
              <a:solidFill>
                <a:prstClr val="white"/>
              </a:solidFill>
            </a:endParaRPr>
          </a:p>
        </p:txBody>
      </p:sp>
      <p:graphicFrame>
        <p:nvGraphicFramePr>
          <p:cNvPr id="5" name="Inhaltsplatzhalter 4"/>
          <p:cNvGraphicFramePr>
            <a:graphicFrameLocks/>
          </p:cNvGraphicFramePr>
          <p:nvPr>
            <p:extLst>
              <p:ext uri="{D42A27DB-BD31-4B8C-83A1-F6EECF244321}">
                <p14:modId xmlns:p14="http://schemas.microsoft.com/office/powerpoint/2010/main" val="2704986400"/>
              </p:ext>
            </p:extLst>
          </p:nvPr>
        </p:nvGraphicFramePr>
        <p:xfrm>
          <a:off x="1835696" y="1988840"/>
          <a:ext cx="6048672"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3164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Internet Research</a:t>
            </a:r>
            <a:br>
              <a:rPr lang="de-AT" dirty="0"/>
            </a:br>
            <a:r>
              <a:rPr lang="de-AT" b="0" dirty="0"/>
              <a:t>Final </a:t>
            </a:r>
            <a:r>
              <a:rPr lang="de-AT" b="0" dirty="0" err="1"/>
              <a:t>Exercise</a:t>
            </a:r>
            <a:r>
              <a:rPr lang="de-AT" b="0" dirty="0"/>
              <a:t> 1</a:t>
            </a:r>
            <a:endParaRPr lang="en-US" b="0" dirty="0"/>
          </a:p>
        </p:txBody>
      </p:sp>
      <p:sp>
        <p:nvSpPr>
          <p:cNvPr id="3" name="Inhaltsplatzhalter 2"/>
          <p:cNvSpPr>
            <a:spLocks noGrp="1"/>
          </p:cNvSpPr>
          <p:nvPr>
            <p:ph idx="1"/>
          </p:nvPr>
        </p:nvSpPr>
        <p:spPr>
          <a:xfrm>
            <a:off x="457200" y="2636912"/>
            <a:ext cx="8229600" cy="3840088"/>
          </a:xfrm>
        </p:spPr>
        <p:txBody>
          <a:bodyPr/>
          <a:lstStyle/>
          <a:p>
            <a:pPr marL="0" indent="0">
              <a:buNone/>
            </a:pPr>
            <a:r>
              <a:rPr lang="en-US" dirty="0"/>
              <a:t>Search the </a:t>
            </a:r>
            <a:r>
              <a:rPr lang="en-US" b="1" dirty="0">
                <a:solidFill>
                  <a:srgbClr val="189BC4"/>
                </a:solidFill>
                <a:latin typeface="Corbel" panose="020B0503020204020204" pitchFamily="34" charset="0"/>
              </a:rPr>
              <a:t>Internet</a:t>
            </a:r>
            <a:r>
              <a:rPr lang="en-US" dirty="0"/>
              <a:t> for more detailed information on the</a:t>
            </a:r>
          </a:p>
          <a:p>
            <a:endParaRPr lang="en-US" dirty="0"/>
          </a:p>
          <a:p>
            <a:pPr marL="0" indent="0">
              <a:buNone/>
            </a:pPr>
            <a:r>
              <a:rPr lang="en-US" dirty="0"/>
              <a:t>inland waterways in a </a:t>
            </a:r>
            <a:r>
              <a:rPr lang="en-US" b="1" dirty="0">
                <a:solidFill>
                  <a:srgbClr val="189BC4"/>
                </a:solidFill>
                <a:latin typeface="Corbel" panose="020B0503020204020204" pitchFamily="34" charset="0"/>
              </a:rPr>
              <a:t>country of your choice </a:t>
            </a:r>
            <a:r>
              <a:rPr lang="en-US" dirty="0"/>
              <a:t>and prepare </a:t>
            </a:r>
          </a:p>
          <a:p>
            <a:endParaRPr lang="en-US" dirty="0"/>
          </a:p>
          <a:p>
            <a:pPr marL="0" indent="0">
              <a:buNone/>
            </a:pPr>
            <a:r>
              <a:rPr lang="en-US" dirty="0"/>
              <a:t>a </a:t>
            </a:r>
            <a:r>
              <a:rPr lang="en-US" b="1" dirty="0">
                <a:solidFill>
                  <a:srgbClr val="189BC4"/>
                </a:solidFill>
                <a:latin typeface="Corbel" panose="020B0503020204020204" pitchFamily="34" charset="0"/>
              </a:rPr>
              <a:t>short presentation </a:t>
            </a:r>
            <a:r>
              <a:rPr lang="en-US" dirty="0"/>
              <a:t>for your colleagues.</a:t>
            </a:r>
          </a:p>
        </p:txBody>
      </p:sp>
      <p:sp>
        <p:nvSpPr>
          <p:cNvPr id="4" name="Foliennummernplatzhalter 3"/>
          <p:cNvSpPr>
            <a:spLocks noGrp="1"/>
          </p:cNvSpPr>
          <p:nvPr>
            <p:ph type="sldNum" sz="quarter" idx="12"/>
          </p:nvPr>
        </p:nvSpPr>
        <p:spPr/>
        <p:txBody>
          <a:bodyPr/>
          <a:lstStyle/>
          <a:p>
            <a:fld id="{7D34D7BA-8E13-46FE-8871-8877FE7E3568}" type="slidenum">
              <a:rPr lang="de-AT" smtClean="0">
                <a:solidFill>
                  <a:prstClr val="white"/>
                </a:solidFill>
              </a:rPr>
              <a:pPr/>
              <a:t>50</a:t>
            </a:fld>
            <a:endParaRPr lang="de-AT" dirty="0">
              <a:solidFill>
                <a:prstClr val="white"/>
              </a:solidFill>
            </a:endParaRPr>
          </a:p>
        </p:txBody>
      </p:sp>
    </p:spTree>
    <p:extLst>
      <p:ext uri="{BB962C8B-B14F-4D97-AF65-F5344CB8AC3E}">
        <p14:creationId xmlns:p14="http://schemas.microsoft.com/office/powerpoint/2010/main" val="1427859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a:solidFill>
                  <a:schemeClr val="accent1"/>
                </a:solidFill>
                <a:latin typeface="Corbel" panose="020B0503020204020204" pitchFamily="34" charset="0"/>
              </a:rPr>
              <a:t>ABC-List</a:t>
            </a:r>
            <a:br>
              <a:rPr lang="de-AT" dirty="0">
                <a:solidFill>
                  <a:schemeClr val="accent1"/>
                </a:solidFill>
                <a:latin typeface="Corbel" panose="020B0503020204020204" pitchFamily="34" charset="0"/>
              </a:rPr>
            </a:br>
            <a:r>
              <a:rPr lang="de-AT" dirty="0">
                <a:solidFill>
                  <a:schemeClr val="accent1"/>
                </a:solidFill>
                <a:latin typeface="Corbel" panose="020B0503020204020204" pitchFamily="34" charset="0"/>
              </a:rPr>
              <a:t>Final </a:t>
            </a:r>
            <a:r>
              <a:rPr lang="de-AT" dirty="0" err="1">
                <a:solidFill>
                  <a:schemeClr val="accent1"/>
                </a:solidFill>
                <a:latin typeface="Corbel" panose="020B0503020204020204" pitchFamily="34" charset="0"/>
              </a:rPr>
              <a:t>Exercise</a:t>
            </a:r>
            <a:r>
              <a:rPr lang="de-AT" dirty="0">
                <a:solidFill>
                  <a:schemeClr val="accent1"/>
                </a:solidFill>
                <a:latin typeface="Corbel" panose="020B0503020204020204" pitchFamily="34" charset="0"/>
              </a:rPr>
              <a:t> 2</a:t>
            </a:r>
          </a:p>
        </p:txBody>
      </p:sp>
      <p:sp>
        <p:nvSpPr>
          <p:cNvPr id="3" name="Inhaltsplatzhalter 2"/>
          <p:cNvSpPr>
            <a:spLocks noGrp="1"/>
          </p:cNvSpPr>
          <p:nvPr>
            <p:ph idx="1"/>
          </p:nvPr>
        </p:nvSpPr>
        <p:spPr/>
        <p:txBody>
          <a:bodyPr>
            <a:normAutofit/>
          </a:bodyPr>
          <a:lstStyle/>
          <a:p>
            <a:pPr>
              <a:buClr>
                <a:srgbClr val="189BC4"/>
              </a:buClr>
            </a:pPr>
            <a:r>
              <a:rPr lang="en-US" sz="2000" dirty="0">
                <a:solidFill>
                  <a:schemeClr val="accent1"/>
                </a:solidFill>
                <a:latin typeface="Corbel" panose="020B0503020204020204" pitchFamily="34" charset="0"/>
              </a:rPr>
              <a:t>Create an </a:t>
            </a:r>
            <a:r>
              <a:rPr lang="en-US" sz="2000" b="1" dirty="0">
                <a:solidFill>
                  <a:srgbClr val="189BC4"/>
                </a:solidFill>
                <a:latin typeface="Corbel" panose="020B0503020204020204" pitchFamily="34" charset="0"/>
              </a:rPr>
              <a:t>ABC-list</a:t>
            </a:r>
            <a:r>
              <a:rPr lang="en-US" sz="2000" dirty="0">
                <a:solidFill>
                  <a:schemeClr val="accent1"/>
                </a:solidFill>
                <a:latin typeface="Corbel" panose="020B0503020204020204" pitchFamily="34" charset="0"/>
              </a:rPr>
              <a:t> of the most important terms of the topic “International waterways”.</a:t>
            </a:r>
          </a:p>
          <a:p>
            <a:pPr>
              <a:buClr>
                <a:srgbClr val="189BC4"/>
              </a:buClr>
            </a:pPr>
            <a:endParaRPr lang="en-US" sz="2000" dirty="0">
              <a:solidFill>
                <a:schemeClr val="accent1"/>
              </a:solidFill>
              <a:latin typeface="Corbel" panose="020B0503020204020204" pitchFamily="34" charset="0"/>
            </a:endParaRPr>
          </a:p>
          <a:p>
            <a:pPr>
              <a:buClr>
                <a:srgbClr val="189BC4"/>
              </a:buClr>
            </a:pPr>
            <a:r>
              <a:rPr lang="en-US" sz="2000" dirty="0">
                <a:solidFill>
                  <a:schemeClr val="accent1"/>
                </a:solidFill>
                <a:latin typeface="Corbel" panose="020B0503020204020204" pitchFamily="34" charset="0"/>
              </a:rPr>
              <a:t>Take a piece of paper, write down the ABC on the longer side of the paper.</a:t>
            </a:r>
          </a:p>
          <a:p>
            <a:pPr>
              <a:buClr>
                <a:srgbClr val="189BC4"/>
              </a:buClr>
            </a:pPr>
            <a:endParaRPr lang="en-US" sz="2000" dirty="0">
              <a:solidFill>
                <a:schemeClr val="accent1"/>
              </a:solidFill>
              <a:latin typeface="Corbel" panose="020B0503020204020204" pitchFamily="34" charset="0"/>
            </a:endParaRPr>
          </a:p>
          <a:p>
            <a:pPr>
              <a:buClr>
                <a:srgbClr val="189BC4"/>
              </a:buClr>
            </a:pPr>
            <a:r>
              <a:rPr lang="en-US" sz="2000" dirty="0">
                <a:solidFill>
                  <a:schemeClr val="accent1"/>
                </a:solidFill>
                <a:latin typeface="Corbel" panose="020B0503020204020204" pitchFamily="34" charset="0"/>
              </a:rPr>
              <a:t>Afterwards, you write down </a:t>
            </a:r>
            <a:r>
              <a:rPr lang="en-US" sz="2000" b="1" dirty="0">
                <a:solidFill>
                  <a:srgbClr val="189BC4"/>
                </a:solidFill>
                <a:latin typeface="Corbel" panose="020B0503020204020204" pitchFamily="34" charset="0"/>
              </a:rPr>
              <a:t>important terms </a:t>
            </a:r>
            <a:r>
              <a:rPr lang="en-US" sz="2000" dirty="0">
                <a:solidFill>
                  <a:schemeClr val="accent1"/>
                </a:solidFill>
                <a:latin typeface="Corbel" panose="020B0503020204020204" pitchFamily="34" charset="0"/>
              </a:rPr>
              <a:t>of the topic “</a:t>
            </a:r>
            <a:r>
              <a:rPr lang="en-GB" sz="2000" b="1" dirty="0">
                <a:solidFill>
                  <a:srgbClr val="189BC4"/>
                </a:solidFill>
              </a:rPr>
              <a:t>International waterways</a:t>
            </a:r>
            <a:r>
              <a:rPr lang="en-US" sz="2000" dirty="0">
                <a:solidFill>
                  <a:schemeClr val="accent1"/>
                </a:solidFill>
                <a:latin typeface="Corbel" panose="020B0503020204020204" pitchFamily="34" charset="0"/>
              </a:rPr>
              <a:t>” for every letter. In each line you write down terms, which start with the letter of that line for example D … Danube.</a:t>
            </a:r>
          </a:p>
          <a:p>
            <a:pPr>
              <a:buClr>
                <a:srgbClr val="189BC4"/>
              </a:buClr>
            </a:pPr>
            <a:endParaRPr lang="en-US" sz="2000" dirty="0">
              <a:solidFill>
                <a:schemeClr val="accent1"/>
              </a:solidFill>
              <a:latin typeface="Corbel" panose="020B0503020204020204" pitchFamily="34" charset="0"/>
            </a:endParaRPr>
          </a:p>
          <a:p>
            <a:pPr>
              <a:buClr>
                <a:srgbClr val="189BC4"/>
              </a:buClr>
            </a:pPr>
            <a:r>
              <a:rPr lang="en-US" sz="2000" dirty="0">
                <a:solidFill>
                  <a:schemeClr val="accent1"/>
                </a:solidFill>
                <a:latin typeface="Corbel" panose="020B0503020204020204" pitchFamily="34" charset="0"/>
              </a:rPr>
              <a:t>At the end you will have a collection of all the important terms regarding the topic “International waterways”.</a:t>
            </a:r>
            <a:endParaRPr lang="de-AT" sz="2000"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51</a:t>
            </a:fld>
            <a:endParaRPr lang="de-AT" dirty="0">
              <a:solidFill>
                <a:prstClr val="white"/>
              </a:solidFill>
            </a:endParaRPr>
          </a:p>
        </p:txBody>
      </p:sp>
    </p:spTree>
    <p:extLst>
      <p:ext uri="{BB962C8B-B14F-4D97-AF65-F5344CB8AC3E}">
        <p14:creationId xmlns:p14="http://schemas.microsoft.com/office/powerpoint/2010/main" val="26431943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chemeClr val="accent1"/>
                </a:solidFill>
                <a:latin typeface="Corbel" panose="020B0503020204020204" pitchFamily="34" charset="0"/>
              </a:rPr>
              <a:t>Sources</a:t>
            </a:r>
            <a:r>
              <a:rPr lang="de-DE" dirty="0">
                <a:solidFill>
                  <a:schemeClr val="accent1"/>
                </a:solidFill>
                <a:latin typeface="Corbel" panose="020B0503020204020204" pitchFamily="34" charset="0"/>
              </a:rPr>
              <a:t> A </a:t>
            </a:r>
            <a:r>
              <a:rPr lang="de-DE" dirty="0" err="1">
                <a:solidFill>
                  <a:schemeClr val="accent1"/>
                </a:solidFill>
                <a:latin typeface="Corbel" panose="020B0503020204020204" pitchFamily="34" charset="0"/>
              </a:rPr>
              <a:t>to</a:t>
            </a:r>
            <a:r>
              <a:rPr lang="de-DE" dirty="0">
                <a:solidFill>
                  <a:schemeClr val="accent1"/>
                </a:solidFill>
                <a:latin typeface="Corbel" panose="020B0503020204020204" pitchFamily="34" charset="0"/>
              </a:rPr>
              <a:t> E</a:t>
            </a:r>
            <a:endParaRPr lang="en-GB" dirty="0">
              <a:latin typeface="Corbel" panose="020B0503020204020204" pitchFamily="34" charset="0"/>
            </a:endParaRPr>
          </a:p>
        </p:txBody>
      </p:sp>
      <p:sp>
        <p:nvSpPr>
          <p:cNvPr id="3" name="Inhaltsplatzhalter 2"/>
          <p:cNvSpPr>
            <a:spLocks noGrp="1"/>
          </p:cNvSpPr>
          <p:nvPr>
            <p:ph idx="1"/>
          </p:nvPr>
        </p:nvSpPr>
        <p:spPr>
          <a:xfrm>
            <a:off x="0" y="1700808"/>
            <a:ext cx="9144000" cy="5400600"/>
          </a:xfrm>
        </p:spPr>
        <p:txBody>
          <a:bodyPr>
            <a:noAutofit/>
          </a:bodyPr>
          <a:lstStyle/>
          <a:p>
            <a:pPr>
              <a:spcBef>
                <a:spcPts val="0"/>
              </a:spcBef>
              <a:buClrTx/>
              <a:buSzTx/>
              <a:defRPr/>
            </a:pPr>
            <a:r>
              <a:rPr lang="en-GB" sz="1300" dirty="0"/>
              <a:t>“Amazon River”, URL: http://www.thefreedictionary.com/Transport+on+the+Amazon [28.04.2020]</a:t>
            </a:r>
            <a:endParaRPr lang="en-US" sz="1300" dirty="0"/>
          </a:p>
          <a:p>
            <a:pPr>
              <a:spcBef>
                <a:spcPts val="0"/>
              </a:spcBef>
              <a:buClrTx/>
              <a:buSzTx/>
              <a:defRPr/>
            </a:pPr>
            <a:r>
              <a:rPr lang="en-US" sz="1300" dirty="0"/>
              <a:t>Central Commission for the navigation of the Rhine, “Information on the waterway Rhine”, URL: http://www.ccr-zkr.org/12030100-en.html [24.04.2020]</a:t>
            </a:r>
          </a:p>
          <a:p>
            <a:pPr>
              <a:lnSpc>
                <a:spcPct val="80000"/>
              </a:lnSpc>
              <a:defRPr/>
            </a:pPr>
            <a:r>
              <a:rPr lang="en-US" sz="1300" dirty="0"/>
              <a:t>Central Commission for the navigation of the Rhine, “Market observation for inland navigation in Europe”, (2008), p.11/12, Online:  http://www.ccr-zkr.org/files/documents/om/om07I_en.pdf [24.04.2020]</a:t>
            </a:r>
            <a:endParaRPr lang="en-GB" sz="1300" dirty="0"/>
          </a:p>
          <a:p>
            <a:pPr>
              <a:lnSpc>
                <a:spcPct val="80000"/>
              </a:lnSpc>
            </a:pPr>
            <a:r>
              <a:rPr lang="en-GB" sz="1300" dirty="0"/>
              <a:t>Chen Y., </a:t>
            </a:r>
            <a:r>
              <a:rPr lang="en-GB" sz="1300" dirty="0" err="1"/>
              <a:t>Matzinger</a:t>
            </a:r>
            <a:r>
              <a:rPr lang="en-GB" sz="1300" dirty="0"/>
              <a:t> S., </a:t>
            </a:r>
            <a:r>
              <a:rPr lang="en-GB" sz="1300" dirty="0" err="1"/>
              <a:t>Woetzel</a:t>
            </a:r>
            <a:r>
              <a:rPr lang="en-GB" sz="1300" dirty="0"/>
              <a:t> J., “Chinese infrastructure: The big picture”, URL: http://www.mckinsey.com/global-themes/winning-in-emerging-markets/chinese-infrastructure-the-big-picture [24.04.2020]</a:t>
            </a:r>
          </a:p>
          <a:p>
            <a:pPr>
              <a:lnSpc>
                <a:spcPct val="80000"/>
              </a:lnSpc>
            </a:pPr>
            <a:r>
              <a:rPr lang="en-GB" sz="1300" dirty="0"/>
              <a:t>“China's Three Gorges Dam”, URL: http </a:t>
            </a:r>
            <a:r>
              <a:rPr lang="en-GB" sz="1300" dirty="0" err="1"/>
              <a:t>Akkermann</a:t>
            </a:r>
            <a:r>
              <a:rPr lang="en-GB" sz="1300" dirty="0"/>
              <a:t> J., </a:t>
            </a:r>
            <a:r>
              <a:rPr lang="en-GB" sz="1300" dirty="0" err="1"/>
              <a:t>Runte</a:t>
            </a:r>
            <a:r>
              <a:rPr lang="en-GB" sz="1300" dirty="0"/>
              <a:t> T., Krebs D., "Ship lift at Three Gorges Dam, China–design of steel structures.“, in Steel Construction 2, No.2, p.61-71, 2009, p.61, Online: http://probeinternational.org/library/wp-content/uploads/2011/01/Ship-lift-at-Three-Gorges-Dam-China-design-of-steel-structures.pdf [27.04.2020]</a:t>
            </a:r>
          </a:p>
          <a:p>
            <a:pPr>
              <a:lnSpc>
                <a:spcPct val="80000"/>
              </a:lnSpc>
              <a:defRPr/>
            </a:pPr>
            <a:r>
              <a:rPr lang="en-US" sz="1300" dirty="0"/>
              <a:t>“Container terminals in jungle city of Manaus face growing pains”, URL: http://www.joc.com/port-news/south-american-ports/container-terminals-jungle-city-manaus-face-growing-pains_20150702.html [27.04.2020]</a:t>
            </a:r>
            <a:endParaRPr lang="en-GB" sz="1300" dirty="0"/>
          </a:p>
          <a:p>
            <a:pPr>
              <a:lnSpc>
                <a:spcPct val="80000"/>
              </a:lnSpc>
              <a:defRPr/>
            </a:pPr>
            <a:r>
              <a:rPr lang="en-GB" sz="1300" dirty="0" err="1"/>
              <a:t>DeWoskin</a:t>
            </a:r>
            <a:r>
              <a:rPr lang="en-GB" sz="1300" dirty="0"/>
              <a:t> K., “China”, URL: http://www.britannica.com/place/China/Waterways [24.04.2020]</a:t>
            </a:r>
          </a:p>
          <a:p>
            <a:pPr>
              <a:lnSpc>
                <a:spcPct val="80000"/>
              </a:lnSpc>
              <a:defRPr/>
            </a:pPr>
            <a:r>
              <a:rPr lang="en-US" sz="1300" dirty="0"/>
              <a:t>Duisburg </a:t>
            </a:r>
            <a:r>
              <a:rPr lang="en-US" sz="1300" dirty="0" err="1"/>
              <a:t>Hafen</a:t>
            </a:r>
            <a:r>
              <a:rPr lang="en-US" sz="1300" dirty="0"/>
              <a:t> AG, </a:t>
            </a:r>
            <a:r>
              <a:rPr lang="en-US" sz="1300" dirty="0" err="1"/>
              <a:t>Hafeninformation</a:t>
            </a:r>
            <a:r>
              <a:rPr lang="en-US" sz="1300" dirty="0"/>
              <a:t>: URL: https://www.duisport.de/hafeninformation/?lang=en [24.04.2020]</a:t>
            </a:r>
          </a:p>
          <a:p>
            <a:pPr>
              <a:lnSpc>
                <a:spcPct val="80000"/>
              </a:lnSpc>
              <a:defRPr/>
            </a:pPr>
            <a:r>
              <a:rPr lang="en-GB" sz="1300" dirty="0"/>
              <a:t>Dong Yang, Kelly </a:t>
            </a:r>
            <a:r>
              <a:rPr lang="en-GB" sz="1300" dirty="0" err="1"/>
              <a:t>Yujle</a:t>
            </a:r>
            <a:r>
              <a:rPr lang="en-GB" sz="1300" dirty="0"/>
              <a:t> Wang, Hua Xu, </a:t>
            </a:r>
            <a:r>
              <a:rPr lang="en-GB" sz="1300" dirty="0" err="1"/>
              <a:t>Zhehui</a:t>
            </a:r>
            <a:r>
              <a:rPr lang="en-GB" sz="1300" dirty="0"/>
              <a:t> Zhang (2017) Path to a multi-layered transhipment port system: How the Yangtze River bulk port system has evolved. IN: Journal of Transport Geography. Volume 64. October 2017. S.54-64.</a:t>
            </a:r>
          </a:p>
          <a:p>
            <a:pPr>
              <a:lnSpc>
                <a:spcPct val="80000"/>
              </a:lnSpc>
              <a:defRPr/>
            </a:pPr>
            <a:r>
              <a:rPr lang="de-AT" sz="1300" dirty="0"/>
              <a:t>DVZ (2019): URL: https://www.dvz.de/rubriken/see/haefen/detail/news/frankreichs-fuehrende-seehaefen-mit-2018-zufrieden.html [24.04.2020]</a:t>
            </a:r>
          </a:p>
          <a:p>
            <a:pPr>
              <a:spcBef>
                <a:spcPts val="0"/>
              </a:spcBef>
              <a:buClrTx/>
              <a:buSzTx/>
              <a:defRPr/>
            </a:pPr>
            <a:r>
              <a:rPr lang="en-GB" sz="1300" dirty="0"/>
              <a:t>European Commission, “Inland Waterways”, URL: http://ec.europa.eu/transport/modes/inland/index_en.htm [24.04.2020].</a:t>
            </a:r>
          </a:p>
          <a:p>
            <a:pPr>
              <a:spcBef>
                <a:spcPts val="0"/>
              </a:spcBef>
              <a:buClrTx/>
              <a:buSzTx/>
              <a:defRPr/>
            </a:pPr>
            <a:endParaRPr lang="en-GB" sz="1300" dirty="0"/>
          </a:p>
          <a:p>
            <a:pPr>
              <a:spcBef>
                <a:spcPts val="0"/>
              </a:spcBef>
              <a:buClrTx/>
              <a:buSzTx/>
              <a:defRPr/>
            </a:pPr>
            <a:r>
              <a:rPr lang="en-GB" sz="1300" dirty="0"/>
              <a:t>Eurostat, “Freight transport statistics – modal split”, </a:t>
            </a:r>
            <a:r>
              <a:rPr lang="en-GB" sz="1300"/>
              <a:t>(2020), </a:t>
            </a:r>
            <a:r>
              <a:rPr lang="en-GB" sz="1300" dirty="0"/>
              <a:t>URL: http://ec.europa.eu/eurostat/statistics-explained/index.php/Freight_transport_statistics_-_modal_split [24.04.2020]</a:t>
            </a:r>
          </a:p>
          <a:p>
            <a:pPr>
              <a:spcBef>
                <a:spcPts val="0"/>
              </a:spcBef>
              <a:buClrTx/>
              <a:buSzTx/>
              <a:defRPr/>
            </a:pPr>
            <a:r>
              <a:rPr lang="en-GB" sz="1300" dirty="0"/>
              <a:t>Eurostat, “Inland waterway transport statistics”, URL: http://ec.europa.eu/eurostat/statistics-explained/index.php/Inland_waterway_transport_statistics [24.04.2020]</a:t>
            </a: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52</a:t>
            </a:fld>
            <a:endParaRPr lang="de-AT" dirty="0">
              <a:solidFill>
                <a:prstClr val="white"/>
              </a:solidFill>
            </a:endParaRPr>
          </a:p>
        </p:txBody>
      </p:sp>
    </p:spTree>
    <p:extLst>
      <p:ext uri="{BB962C8B-B14F-4D97-AF65-F5344CB8AC3E}">
        <p14:creationId xmlns:p14="http://schemas.microsoft.com/office/powerpoint/2010/main" val="240823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chemeClr val="accent1"/>
                </a:solidFill>
                <a:latin typeface="Corbel" panose="020B0503020204020204" pitchFamily="34" charset="0"/>
              </a:rPr>
              <a:t>Sources</a:t>
            </a:r>
            <a:r>
              <a:rPr lang="de-DE" dirty="0">
                <a:solidFill>
                  <a:schemeClr val="accent1"/>
                </a:solidFill>
                <a:latin typeface="Corbel" panose="020B0503020204020204" pitchFamily="34" charset="0"/>
              </a:rPr>
              <a:t> F </a:t>
            </a:r>
            <a:r>
              <a:rPr lang="de-DE" dirty="0" err="1">
                <a:solidFill>
                  <a:schemeClr val="accent1"/>
                </a:solidFill>
                <a:latin typeface="Corbel" panose="020B0503020204020204" pitchFamily="34" charset="0"/>
              </a:rPr>
              <a:t>to</a:t>
            </a:r>
            <a:r>
              <a:rPr lang="de-DE" dirty="0">
                <a:solidFill>
                  <a:schemeClr val="accent1"/>
                </a:solidFill>
                <a:latin typeface="Corbel" panose="020B0503020204020204" pitchFamily="34" charset="0"/>
              </a:rPr>
              <a:t> N</a:t>
            </a:r>
            <a:endParaRPr lang="en-GB" dirty="0">
              <a:latin typeface="Corbel" panose="020B0503020204020204" pitchFamily="34" charset="0"/>
            </a:endParaRPr>
          </a:p>
        </p:txBody>
      </p:sp>
      <p:sp>
        <p:nvSpPr>
          <p:cNvPr id="3" name="Inhaltsplatzhalter 2"/>
          <p:cNvSpPr>
            <a:spLocks noGrp="1"/>
          </p:cNvSpPr>
          <p:nvPr>
            <p:ph idx="1"/>
          </p:nvPr>
        </p:nvSpPr>
        <p:spPr>
          <a:xfrm>
            <a:off x="0" y="1700808"/>
            <a:ext cx="9144000" cy="4776192"/>
          </a:xfrm>
        </p:spPr>
        <p:txBody>
          <a:bodyPr>
            <a:normAutofit fontScale="40000" lnSpcReduction="20000"/>
          </a:bodyPr>
          <a:lstStyle/>
          <a:p>
            <a:pPr>
              <a:spcBef>
                <a:spcPts val="0"/>
              </a:spcBef>
              <a:buClrTx/>
              <a:buSzTx/>
              <a:defRPr/>
            </a:pPr>
            <a:r>
              <a:rPr lang="de-AT" sz="3600" dirty="0"/>
              <a:t>French </a:t>
            </a:r>
            <a:r>
              <a:rPr lang="de-AT" sz="3600" dirty="0" err="1"/>
              <a:t>Waterways</a:t>
            </a:r>
            <a:r>
              <a:rPr lang="de-AT" sz="3600" dirty="0"/>
              <a:t>, URL: https://www.french-waterways.com/waterways/north/seine-nord-europe/ [25.05.2020]</a:t>
            </a:r>
          </a:p>
          <a:p>
            <a:pPr>
              <a:spcBef>
                <a:spcPts val="0"/>
              </a:spcBef>
              <a:buClrTx/>
              <a:buSzTx/>
              <a:defRPr/>
            </a:pPr>
            <a:r>
              <a:rPr lang="de-AT" sz="3600" dirty="0"/>
              <a:t>Hafen Hamburg, Statistiken: URL: https://www.hafen-hamburg.de/de/statistiken [24.04.2020].</a:t>
            </a:r>
          </a:p>
          <a:p>
            <a:pPr>
              <a:spcBef>
                <a:spcPts val="0"/>
              </a:spcBef>
              <a:buClrTx/>
              <a:buSzTx/>
              <a:defRPr/>
            </a:pPr>
            <a:r>
              <a:rPr lang="de-AT" sz="3600" dirty="0"/>
              <a:t>Hafen Rotterdam, Statistiken: URL: https://www.portofrotterdam.com/de/unser-hafen/fakten-und-zahlen-zum-hafen [24.04.2020].</a:t>
            </a:r>
            <a:endParaRPr lang="en-GB" sz="3600" dirty="0"/>
          </a:p>
          <a:p>
            <a:r>
              <a:rPr lang="en-GB" sz="3600" dirty="0" err="1"/>
              <a:t>Indexmundi</a:t>
            </a:r>
            <a:r>
              <a:rPr lang="en-GB" sz="3600" dirty="0"/>
              <a:t>, URL: http://www.indexmundi.com/map/?t=10&amp;v=116&amp;r=xx&amp;l=en [24.04.2020]</a:t>
            </a:r>
          </a:p>
          <a:p>
            <a:r>
              <a:rPr lang="en-GB" sz="3600" dirty="0"/>
              <a:t>Inland Navigation Association (PIANC), “Inland Waterborne Transport: Connecting Countries”, (2009), p.4, </a:t>
            </a:r>
            <a:r>
              <a:rPr lang="en-GB" sz="3800" dirty="0"/>
              <a:t>Online: http://www.unwater.org/downloads/181794E.pdf [27.04.2020]</a:t>
            </a:r>
          </a:p>
          <a:p>
            <a:r>
              <a:rPr lang="en-GB" sz="3800" dirty="0"/>
              <a:t>Inland navigation Europe, “EU waterway infrastructure priorities for 2014-2020”, URL: http://www.inlandnavigation.eu/news/infrastructure/eu-waterway-infrastructure-priorities-for-2014-2020/ [24.04.2020]</a:t>
            </a:r>
          </a:p>
          <a:p>
            <a:r>
              <a:rPr lang="en-GB" sz="3800" dirty="0" err="1"/>
              <a:t>Juha</a:t>
            </a:r>
            <a:r>
              <a:rPr lang="en-GB" sz="3800" dirty="0"/>
              <a:t> </a:t>
            </a:r>
            <a:r>
              <a:rPr lang="en-GB" sz="3800" dirty="0" err="1"/>
              <a:t>Schweighofer</a:t>
            </a:r>
            <a:r>
              <a:rPr lang="en-GB" sz="3800" dirty="0"/>
              <a:t>, “The impact of extreme weather and climate change on inland waterway transport” in Natural Hazards, May 2014, Volume 72, Issue 1, p 23-40, p. 25.</a:t>
            </a:r>
          </a:p>
          <a:p>
            <a:r>
              <a:rPr lang="en-GB" sz="3800" dirty="0"/>
              <a:t>King, L., </a:t>
            </a:r>
            <a:r>
              <a:rPr lang="en-GB" sz="3800" dirty="0" err="1"/>
              <a:t>Gemmer</a:t>
            </a:r>
            <a:r>
              <a:rPr lang="en-GB" sz="3800" dirty="0"/>
              <a:t>, M., Metzler, M. (2002) Das </a:t>
            </a:r>
            <a:r>
              <a:rPr lang="en-GB" sz="3800" dirty="0" err="1"/>
              <a:t>Drei-Schluchten-Projekt</a:t>
            </a:r>
            <a:r>
              <a:rPr lang="en-GB" sz="3800" dirty="0"/>
              <a:t> am Yangtze. </a:t>
            </a:r>
            <a:r>
              <a:rPr lang="en-GB" sz="3800" dirty="0" err="1"/>
              <a:t>Gießener</a:t>
            </a:r>
            <a:r>
              <a:rPr lang="en-GB" sz="3800" dirty="0"/>
              <a:t> </a:t>
            </a:r>
            <a:r>
              <a:rPr lang="en-GB" sz="3800" dirty="0" err="1"/>
              <a:t>Forschergruppe</a:t>
            </a:r>
            <a:r>
              <a:rPr lang="en-GB" sz="3800" dirty="0"/>
              <a:t> </a:t>
            </a:r>
            <a:r>
              <a:rPr lang="en-GB" sz="3800" dirty="0" err="1"/>
              <a:t>untersucht</a:t>
            </a:r>
            <a:r>
              <a:rPr lang="en-GB" sz="3800" dirty="0"/>
              <a:t> </a:t>
            </a:r>
            <a:r>
              <a:rPr lang="en-GB" sz="3800" dirty="0" err="1"/>
              <a:t>Auswirkungen</a:t>
            </a:r>
            <a:r>
              <a:rPr lang="en-GB" sz="3800" dirty="0"/>
              <a:t> des </a:t>
            </a:r>
            <a:r>
              <a:rPr lang="en-GB" sz="3800" dirty="0" err="1"/>
              <a:t>weltgrößten</a:t>
            </a:r>
            <a:r>
              <a:rPr lang="en-GB" sz="3800" dirty="0"/>
              <a:t> </a:t>
            </a:r>
            <a:r>
              <a:rPr lang="en-GB" sz="3800" dirty="0" err="1"/>
              <a:t>Staudammprojekts</a:t>
            </a:r>
            <a:r>
              <a:rPr lang="en-GB" sz="3800" dirty="0"/>
              <a:t>. In: Spiegel der </a:t>
            </a:r>
            <a:r>
              <a:rPr lang="en-GB" sz="3800" dirty="0" err="1"/>
              <a:t>Forschung</a:t>
            </a:r>
            <a:r>
              <a:rPr lang="en-GB" sz="3800" dirty="0"/>
              <a:t>. 19. Jg./Nr.1.</a:t>
            </a:r>
          </a:p>
          <a:p>
            <a:r>
              <a:rPr lang="en-GB" sz="3800" dirty="0" err="1"/>
              <a:t>Ministero</a:t>
            </a:r>
            <a:r>
              <a:rPr lang="en-GB" sz="3800" dirty="0"/>
              <a:t> de </a:t>
            </a:r>
            <a:r>
              <a:rPr lang="en-GB" sz="3800" dirty="0" err="1"/>
              <a:t>Infrastructura</a:t>
            </a:r>
            <a:r>
              <a:rPr lang="en-GB" sz="3800" dirty="0"/>
              <a:t>: </a:t>
            </a:r>
            <a:r>
              <a:rPr lang="en-GB" sz="3800" dirty="0" err="1"/>
              <a:t>Anuario</a:t>
            </a:r>
            <a:r>
              <a:rPr lang="en-GB" sz="3800" dirty="0"/>
              <a:t> </a:t>
            </a:r>
            <a:r>
              <a:rPr lang="en-GB" sz="3800" dirty="0" err="1"/>
              <a:t>Estatistico</a:t>
            </a:r>
            <a:r>
              <a:rPr lang="en-GB" sz="3800" dirty="0"/>
              <a:t> de </a:t>
            </a:r>
            <a:r>
              <a:rPr lang="en-GB" sz="3800" dirty="0" err="1"/>
              <a:t>Transportes</a:t>
            </a:r>
            <a:r>
              <a:rPr lang="en-GB" sz="3800" dirty="0"/>
              <a:t> 2010-2018 URL: https://issuu.com/bit_mtpa/docs/anuario_estatistico_2010_2017_web [27.04.2020]</a:t>
            </a:r>
          </a:p>
          <a:p>
            <a:r>
              <a:rPr lang="ro-RO" sz="3800" dirty="0"/>
              <a:t>Ministry of External Relations,</a:t>
            </a:r>
            <a:r>
              <a:rPr lang="de-DE" sz="3800" dirty="0"/>
              <a:t> „A</a:t>
            </a:r>
            <a:r>
              <a:rPr lang="ro-RO" sz="3800" dirty="0"/>
              <a:t>n ocean of Opportunities</a:t>
            </a:r>
            <a:r>
              <a:rPr lang="de-DE" sz="3800" dirty="0"/>
              <a:t>“</a:t>
            </a:r>
            <a:r>
              <a:rPr lang="ro-RO" sz="3800" dirty="0"/>
              <a:t>, in: Brazil, November</a:t>
            </a:r>
            <a:r>
              <a:rPr lang="de-DE" sz="3800" dirty="0"/>
              <a:t> 2008</a:t>
            </a:r>
            <a:r>
              <a:rPr lang="ro-RO" sz="3800" dirty="0"/>
              <a:t>, p. 4-12.</a:t>
            </a:r>
            <a:r>
              <a:rPr lang="de-DE" sz="3800" dirty="0"/>
              <a:t>, p.11, Online: </a:t>
            </a:r>
            <a:r>
              <a:rPr lang="en-US" sz="3800" dirty="0"/>
              <a:t>https://repositories.lib.utexas.edu/bitstream/handle/2152/13799/PUBRevistaBrasilMEPortosI.pdf [27.04.2020]</a:t>
            </a:r>
          </a:p>
          <a:p>
            <a:r>
              <a:rPr lang="en-GB" sz="3800" dirty="0" err="1"/>
              <a:t>Notteboom</a:t>
            </a:r>
            <a:r>
              <a:rPr lang="en-GB" sz="3800" dirty="0"/>
              <a:t>, T. (2012) Challenges for container river services on the Yangtze River: A case study for Chongqing. In: Research in Transportation Economics. Volume 35. Issue 1. Seiten 41-49.</a:t>
            </a:r>
          </a:p>
          <a:p>
            <a:r>
              <a:rPr lang="en-GB" sz="3800" dirty="0" err="1"/>
              <a:t>Notteboom</a:t>
            </a:r>
            <a:r>
              <a:rPr lang="en-GB" sz="3800" dirty="0"/>
              <a:t>, T. </a:t>
            </a:r>
            <a:r>
              <a:rPr lang="en-GB" sz="3600" dirty="0"/>
              <a:t>(2017) Port governance in China since 2004: Institutional layering and the growing impact of broader policies. In: Research in transportation Business &amp; management. Volume 22. Seiten 184-200.</a:t>
            </a:r>
          </a:p>
          <a:p>
            <a:endParaRPr lang="en-US" sz="3600" dirty="0"/>
          </a:p>
          <a:p>
            <a:endParaRPr lang="en-GB" sz="3400" dirty="0">
              <a:solidFill>
                <a:schemeClr val="accent1"/>
              </a:solidFill>
              <a:latin typeface="Corbel" panose="020B0503020204020204" pitchFamily="34" charset="0"/>
            </a:endParaRPr>
          </a:p>
          <a:p>
            <a:endParaRPr lang="en-GB"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53</a:t>
            </a:fld>
            <a:endParaRPr lang="de-AT" dirty="0">
              <a:solidFill>
                <a:prstClr val="white"/>
              </a:solidFill>
            </a:endParaRPr>
          </a:p>
        </p:txBody>
      </p:sp>
    </p:spTree>
    <p:extLst>
      <p:ext uri="{BB962C8B-B14F-4D97-AF65-F5344CB8AC3E}">
        <p14:creationId xmlns:p14="http://schemas.microsoft.com/office/powerpoint/2010/main" val="3590017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chemeClr val="accent1"/>
                </a:solidFill>
                <a:latin typeface="Corbel" panose="020B0503020204020204" pitchFamily="34" charset="0"/>
              </a:rPr>
              <a:t>Sources</a:t>
            </a:r>
            <a:r>
              <a:rPr lang="de-DE" dirty="0">
                <a:solidFill>
                  <a:schemeClr val="accent1"/>
                </a:solidFill>
                <a:latin typeface="Corbel" panose="020B0503020204020204" pitchFamily="34" charset="0"/>
              </a:rPr>
              <a:t> O </a:t>
            </a:r>
            <a:r>
              <a:rPr lang="de-DE" dirty="0" err="1">
                <a:solidFill>
                  <a:schemeClr val="accent1"/>
                </a:solidFill>
                <a:latin typeface="Corbel" panose="020B0503020204020204" pitchFamily="34" charset="0"/>
              </a:rPr>
              <a:t>to</a:t>
            </a:r>
            <a:r>
              <a:rPr lang="de-DE" dirty="0">
                <a:solidFill>
                  <a:schemeClr val="accent1"/>
                </a:solidFill>
                <a:latin typeface="Corbel" panose="020B0503020204020204" pitchFamily="34" charset="0"/>
              </a:rPr>
              <a:t> S</a:t>
            </a:r>
            <a:endParaRPr lang="en-GB" dirty="0">
              <a:solidFill>
                <a:schemeClr val="accent1"/>
              </a:solidFill>
              <a:latin typeface="Corbel" panose="020B0503020204020204" pitchFamily="34" charset="0"/>
            </a:endParaRPr>
          </a:p>
        </p:txBody>
      </p:sp>
      <p:sp>
        <p:nvSpPr>
          <p:cNvPr id="3" name="Inhaltsplatzhalter 2"/>
          <p:cNvSpPr>
            <a:spLocks noGrp="1"/>
          </p:cNvSpPr>
          <p:nvPr>
            <p:ph idx="1"/>
          </p:nvPr>
        </p:nvSpPr>
        <p:spPr>
          <a:xfrm>
            <a:off x="0" y="1700808"/>
            <a:ext cx="9144000" cy="4776192"/>
          </a:xfrm>
        </p:spPr>
        <p:txBody>
          <a:bodyPr>
            <a:normAutofit fontScale="32500" lnSpcReduction="20000"/>
          </a:bodyPr>
          <a:lstStyle/>
          <a:p>
            <a:r>
              <a:rPr lang="en-GB" sz="4600" dirty="0"/>
              <a:t>Observatory of European inland navigation, URL: http://www.inland-navigation.org/river/rhine/ [24.04.2020]</a:t>
            </a:r>
          </a:p>
          <a:p>
            <a:pPr>
              <a:spcBef>
                <a:spcPts val="0"/>
              </a:spcBef>
              <a:buClrTx/>
              <a:buSzTx/>
              <a:defRPr/>
            </a:pPr>
            <a:r>
              <a:rPr lang="en-US" sz="4600" dirty="0" err="1"/>
              <a:t>Pastori</a:t>
            </a:r>
            <a:r>
              <a:rPr lang="en-US" sz="4600" dirty="0"/>
              <a:t> E., “Modal share of freight transport to and from EU ports”, (2015), p.29, Online: http://www.europarl.europa.eu/RegData/etudes/STUD/2015/540350/IPOL_STU(2015)540350_EN.pdf [24.04.2020].</a:t>
            </a:r>
          </a:p>
          <a:p>
            <a:pPr>
              <a:spcBef>
                <a:spcPts val="0"/>
              </a:spcBef>
              <a:buClrTx/>
              <a:buSzTx/>
              <a:defRPr/>
            </a:pPr>
            <a:r>
              <a:rPr lang="de-AT" sz="4600" dirty="0"/>
              <a:t>Port </a:t>
            </a:r>
            <a:r>
              <a:rPr lang="de-AT" sz="4600" dirty="0" err="1"/>
              <a:t>of</a:t>
            </a:r>
            <a:r>
              <a:rPr lang="de-AT" sz="4600" dirty="0"/>
              <a:t> </a:t>
            </a:r>
            <a:r>
              <a:rPr lang="de-AT" sz="4600" dirty="0" err="1"/>
              <a:t>Antwerp</a:t>
            </a:r>
            <a:r>
              <a:rPr lang="de-AT" sz="4600" dirty="0"/>
              <a:t>: Statistisches Jahrbuch 2019, URL: https://www.portofantwerp.com/sites/portofantwerp/files/Statistisch%20Jaarboek%202019_1.pdf [24.04.2020].</a:t>
            </a:r>
          </a:p>
          <a:p>
            <a:pPr>
              <a:spcBef>
                <a:spcPts val="0"/>
              </a:spcBef>
              <a:buClrTx/>
              <a:buSzTx/>
              <a:defRPr/>
            </a:pPr>
            <a:r>
              <a:rPr lang="en-US" sz="4600" dirty="0"/>
              <a:t>Port de Liege, URL: http://www.portdeliege.be/assets/1a412596-e779-42c7-bfe8-50a9f450fb1f/20150304-CP-Trafics-2014_FINAL.pdf [24.04.2020].</a:t>
            </a:r>
          </a:p>
          <a:p>
            <a:pPr>
              <a:spcBef>
                <a:spcPts val="0"/>
              </a:spcBef>
              <a:buClrTx/>
              <a:buSzTx/>
              <a:defRPr/>
            </a:pPr>
            <a:r>
              <a:rPr lang="en-US" sz="4600" dirty="0"/>
              <a:t>Port of </a:t>
            </a:r>
            <a:r>
              <a:rPr lang="en-US" sz="4600" dirty="0" err="1"/>
              <a:t>Constantza</a:t>
            </a:r>
            <a:r>
              <a:rPr lang="en-US" sz="4600" dirty="0"/>
              <a:t>, </a:t>
            </a:r>
            <a:r>
              <a:rPr lang="en-US" sz="4600" dirty="0" err="1"/>
              <a:t>Statistiken</a:t>
            </a:r>
            <a:r>
              <a:rPr lang="en-US" sz="4600" dirty="0"/>
              <a:t>: URL: https://www.portofconstantza.com/pn/page/np_statistici_port [24.04.2020].</a:t>
            </a:r>
          </a:p>
          <a:p>
            <a:pPr>
              <a:spcBef>
                <a:spcPts val="0"/>
              </a:spcBef>
              <a:buClrTx/>
              <a:buSzTx/>
              <a:defRPr/>
            </a:pPr>
            <a:r>
              <a:rPr lang="de-AT" sz="4600" dirty="0"/>
              <a:t>Port </a:t>
            </a:r>
            <a:r>
              <a:rPr lang="de-AT" sz="4600" dirty="0" err="1"/>
              <a:t>of</a:t>
            </a:r>
            <a:r>
              <a:rPr lang="de-AT" sz="4600" dirty="0"/>
              <a:t> </a:t>
            </a:r>
            <a:r>
              <a:rPr lang="de-AT" sz="4600" dirty="0" err="1"/>
              <a:t>Galati</a:t>
            </a:r>
            <a:r>
              <a:rPr lang="de-AT" sz="4600" dirty="0"/>
              <a:t>, Statistiken: URL: http://www.romanian-ports.ro/html_nou/traficapdm.php# [24.04.2020]</a:t>
            </a:r>
            <a:endParaRPr lang="en-GB" sz="4600" dirty="0"/>
          </a:p>
          <a:p>
            <a:r>
              <a:rPr lang="en-US" sz="4600" dirty="0" err="1"/>
              <a:t>Quispel</a:t>
            </a:r>
            <a:r>
              <a:rPr lang="en-US" sz="4600" dirty="0"/>
              <a:t> M., “</a:t>
            </a:r>
            <a:r>
              <a:rPr lang="en-GB" sz="4600" dirty="0"/>
              <a:t>Medium and long term perspectives of Inland Waterway Transport in the European Union”, Online: </a:t>
            </a:r>
            <a:r>
              <a:rPr lang="en-US" sz="4600" dirty="0"/>
              <a:t>http://ec.europa.eu/transport/modes/inland/events/doc/2011-07-05-naiades-stakeholder/2011-07-05-presentation-perspectives.pdf [24.04.2020]</a:t>
            </a:r>
          </a:p>
          <a:p>
            <a:r>
              <a:rPr lang="de-AT" sz="4600" dirty="0"/>
              <a:t>´</a:t>
            </a:r>
            <a:r>
              <a:rPr lang="en-GB" sz="4600" dirty="0"/>
              <a:t>Statista (2018): Freight traffic in China from 1980 to 2016, by transport carrier (in million metric tons). Online: https://www.statista.com/statistics/264809/freight-traffic-in-china/ [27.04.2020]</a:t>
            </a:r>
          </a:p>
          <a:p>
            <a:r>
              <a:rPr lang="en-GB" sz="4600" dirty="0"/>
              <a:t>Statista, URL: https://de.statista.com/statistik/daten/studie/159509/umfrage/top-10-haefen-in-china-nach-containerumschlag/ [27.04.2020]</a:t>
            </a:r>
          </a:p>
          <a:p>
            <a:r>
              <a:rPr lang="en-GB" sz="4600" dirty="0"/>
              <a:t>Statista (2020): Freight traffic in China from 1980 to 2018, by transport carrier (in million metric tons). Online: https://www.statista.com/statistics/264809/freight-traffic-in-china/ [27.04.2020]</a:t>
            </a:r>
          </a:p>
          <a:p>
            <a:r>
              <a:rPr lang="en-GB" sz="4600" dirty="0"/>
              <a:t>Sustainable Development Department, “How to decrease freight logistics costs in Brazil”, (2010), p.60/61, Online: http://siteresources.worldbank.org/BRAZILINPOREXTN/Resources/3817166-1323121030855/FreightLogistics.pdf?resourceurlname=FreightLogistics.pdf  [27.04.2020]</a:t>
            </a:r>
          </a:p>
          <a:p>
            <a:endParaRPr lang="en-GB" dirty="0">
              <a:solidFill>
                <a:schemeClr val="accent1"/>
              </a:solidFill>
              <a:latin typeface="Corbel" panose="020B0503020204020204" pitchFamily="34" charset="0"/>
            </a:endParaRPr>
          </a:p>
          <a:p>
            <a:endParaRPr lang="en-US" dirty="0">
              <a:solidFill>
                <a:schemeClr val="accent1"/>
              </a:solidFill>
              <a:latin typeface="Corbel" panose="020B0503020204020204" pitchFamily="34" charset="0"/>
            </a:endParaRPr>
          </a:p>
          <a:p>
            <a:endParaRPr lang="en-GB" dirty="0">
              <a:solidFill>
                <a:schemeClr val="accent1"/>
              </a:solidFill>
              <a:latin typeface="Corbel" panose="020B0503020204020204" pitchFamily="34" charset="0"/>
            </a:endParaRPr>
          </a:p>
          <a:p>
            <a:pPr>
              <a:spcBef>
                <a:spcPts val="0"/>
              </a:spcBef>
              <a:buClrTx/>
              <a:buSzTx/>
              <a:defRPr/>
            </a:pPr>
            <a:endParaRPr lang="en-GB" dirty="0">
              <a:solidFill>
                <a:schemeClr val="accent1"/>
              </a:solidFill>
              <a:latin typeface="Corbel" panose="020B0503020204020204" pitchFamily="34" charset="0"/>
            </a:endParaRPr>
          </a:p>
          <a:p>
            <a:pPr>
              <a:spcBef>
                <a:spcPts val="0"/>
              </a:spcBef>
              <a:buClrTx/>
              <a:buSzTx/>
              <a:defRPr/>
            </a:pPr>
            <a:endParaRPr lang="en-GB" dirty="0">
              <a:solidFill>
                <a:schemeClr val="accent1"/>
              </a:solidFill>
              <a:latin typeface="Corbel" panose="020B0503020204020204" pitchFamily="34" charset="0"/>
            </a:endParaRPr>
          </a:p>
          <a:p>
            <a:pPr>
              <a:spcBef>
                <a:spcPts val="0"/>
              </a:spcBef>
              <a:buClrTx/>
              <a:buSzTx/>
              <a:defRPr/>
            </a:pPr>
            <a:endParaRPr lang="en-GB" dirty="0">
              <a:solidFill>
                <a:schemeClr val="accent1"/>
              </a:solidFill>
              <a:latin typeface="Corbel" panose="020B0503020204020204" pitchFamily="34" charset="0"/>
            </a:endParaRPr>
          </a:p>
          <a:p>
            <a:endParaRPr lang="en-GB" dirty="0">
              <a:solidFill>
                <a:schemeClr val="accent1"/>
              </a:solidFill>
              <a:latin typeface="Corbel" panose="020B0503020204020204" pitchFamily="34" charset="0"/>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54</a:t>
            </a:fld>
            <a:endParaRPr lang="de-AT" dirty="0">
              <a:solidFill>
                <a:prstClr val="white"/>
              </a:solidFill>
            </a:endParaRPr>
          </a:p>
        </p:txBody>
      </p:sp>
    </p:spTree>
    <p:extLst>
      <p:ext uri="{BB962C8B-B14F-4D97-AF65-F5344CB8AC3E}">
        <p14:creationId xmlns:p14="http://schemas.microsoft.com/office/powerpoint/2010/main" val="2587120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a:t>Sources</a:t>
            </a:r>
            <a:r>
              <a:rPr lang="de-AT" dirty="0"/>
              <a:t> T </a:t>
            </a:r>
            <a:r>
              <a:rPr lang="de-AT" dirty="0" err="1"/>
              <a:t>to</a:t>
            </a:r>
            <a:r>
              <a:rPr lang="de-AT" dirty="0"/>
              <a:t> Z</a:t>
            </a:r>
            <a:endParaRPr lang="en-US" dirty="0"/>
          </a:p>
        </p:txBody>
      </p:sp>
      <p:sp>
        <p:nvSpPr>
          <p:cNvPr id="3" name="Inhaltsplatzhalter 2"/>
          <p:cNvSpPr>
            <a:spLocks noGrp="1"/>
          </p:cNvSpPr>
          <p:nvPr>
            <p:ph idx="1"/>
          </p:nvPr>
        </p:nvSpPr>
        <p:spPr>
          <a:xfrm>
            <a:off x="0" y="1700808"/>
            <a:ext cx="9144000" cy="4776192"/>
          </a:xfrm>
        </p:spPr>
        <p:txBody>
          <a:bodyPr>
            <a:normAutofit fontScale="70000" lnSpcReduction="20000"/>
          </a:bodyPr>
          <a:lstStyle/>
          <a:p>
            <a:r>
              <a:rPr lang="en-GB" dirty="0"/>
              <a:t>“Three Gorges Dam, China”, URL: http://www.rivercruiseadvisor.com/city-guide/asia-city-guides/china-city-guides/three-gorges-dam-china/ [27.04.2020]</a:t>
            </a:r>
          </a:p>
          <a:p>
            <a:r>
              <a:rPr lang="en-GB" dirty="0"/>
              <a:t>viadonau, “Good Practice Manual on Inland Waterway Maintenance. Focus: Fairway maintenance of free-flowing rivers”, (2016) p.6, Online:  http://www.savacommission.org/dms/docs/dokumenti/documents_publications/platina/platina_2_manual_on_waterway_maintenance_final.pdf [26.04.2020].</a:t>
            </a:r>
          </a:p>
          <a:p>
            <a:r>
              <a:rPr lang="en-GB" dirty="0"/>
              <a:t>viadonau (2019): Manual on Danube Navigation, Vienna.</a:t>
            </a:r>
          </a:p>
          <a:p>
            <a:r>
              <a:rPr lang="en-GB" dirty="0"/>
              <a:t>viadonau (2021): Annual report on Austrian Danube Navigation, Vienna.</a:t>
            </a:r>
          </a:p>
          <a:p>
            <a:r>
              <a:rPr lang="en-US" dirty="0"/>
              <a:t>World Port Source, “Port of Manaus”, URL: http://www.worldportsource.com/ports/review/BRA_Port_of_Manaus_3506.php [27.04.2020]</a:t>
            </a:r>
            <a:endParaRPr lang="en-GB" dirty="0"/>
          </a:p>
          <a:p>
            <a:r>
              <a:rPr lang="en-GB" dirty="0"/>
              <a:t>World Wide Inland Navigation Network, URL: http://www.wwinn.org/china-inland-waterways [24.04.2020]</a:t>
            </a:r>
          </a:p>
          <a:p>
            <a:r>
              <a:rPr lang="en-GB" dirty="0"/>
              <a:t>World wide inland navigation network, URL: http://www.wwinn.org/the-rhine [24.04.2020]</a:t>
            </a:r>
          </a:p>
          <a:p>
            <a:r>
              <a:rPr lang="en-GB" dirty="0"/>
              <a:t>World Wide Inland Navigation Network, URL: http://www.wwinn.org/brazil-inland-waterways [27.04.2020]</a:t>
            </a:r>
          </a:p>
          <a:p>
            <a:r>
              <a:rPr lang="de-AT" dirty="0"/>
              <a:t>Zentralkommission der Rheinschifffahrt, Marktbeobachtung 2019, URL: https://inland-navigation-market.org/wp-content/uploads/2019/11/ccnr_2019_Q2_de-min2.pdf.pdf [24.04.2020]. </a:t>
            </a:r>
          </a:p>
          <a:p>
            <a:r>
              <a:rPr lang="de-AT" dirty="0">
                <a:solidFill>
                  <a:srgbClr val="3C628F"/>
                </a:solidFill>
                <a:latin typeface="Calibri" panose="020F0502020204030204" pitchFamily="34" charset="0"/>
                <a:ea typeface="Times New Roman" panose="02020603050405020304" pitchFamily="18" charset="0"/>
              </a:rPr>
              <a:t>Zentralkommission für die Rheinschifffahrt, “Jahresbericht 2016 Europäische Binnenschifffahrt Marktbeobachtung</a:t>
            </a:r>
            <a:r>
              <a:rPr lang="en-US" dirty="0">
                <a:solidFill>
                  <a:srgbClr val="3C628F"/>
                </a:solidFill>
                <a:latin typeface="Calibri" panose="020F0502020204030204" pitchFamily="34" charset="0"/>
                <a:ea typeface="Times New Roman" panose="02020603050405020304" pitchFamily="18" charset="0"/>
              </a:rPr>
              <a:t>”, URL:</a:t>
            </a:r>
            <a:r>
              <a:rPr lang="de-AT" dirty="0">
                <a:solidFill>
                  <a:srgbClr val="3C628F"/>
                </a:solidFill>
                <a:latin typeface="Calibri" panose="020F0502020204030204" pitchFamily="34" charset="0"/>
                <a:ea typeface="Times New Roman" panose="02020603050405020304" pitchFamily="18" charset="0"/>
              </a:rPr>
              <a:t>https://www.ccr-zkr.org/files/documents/om/om16_II_de.pdf [26.07.2018]</a:t>
            </a:r>
            <a:endParaRPr lang="en-GB" dirty="0">
              <a:solidFill>
                <a:schemeClr val="accent1"/>
              </a:solidFill>
              <a:latin typeface="Corbel" panose="020B0503020204020204" pitchFamily="34" charset="0"/>
            </a:endParaRPr>
          </a:p>
          <a:p>
            <a:endParaRPr lang="en-US" dirty="0"/>
          </a:p>
        </p:txBody>
      </p:sp>
      <p:sp>
        <p:nvSpPr>
          <p:cNvPr id="4" name="Foliennummernplatzhalter 3"/>
          <p:cNvSpPr>
            <a:spLocks noGrp="1"/>
          </p:cNvSpPr>
          <p:nvPr>
            <p:ph type="sldNum" sz="quarter" idx="12"/>
          </p:nvPr>
        </p:nvSpPr>
        <p:spPr/>
        <p:txBody>
          <a:bodyPr/>
          <a:lstStyle/>
          <a:p>
            <a:fld id="{7D34D7BA-8E13-46FE-8871-8877FE7E3568}" type="slidenum">
              <a:rPr lang="de-AT" smtClean="0">
                <a:solidFill>
                  <a:prstClr val="white"/>
                </a:solidFill>
              </a:rPr>
              <a:pPr/>
              <a:t>55</a:t>
            </a:fld>
            <a:endParaRPr lang="de-AT" dirty="0">
              <a:solidFill>
                <a:prstClr val="white"/>
              </a:solidFill>
            </a:endParaRPr>
          </a:p>
        </p:txBody>
      </p:sp>
    </p:spTree>
    <p:extLst>
      <p:ext uri="{BB962C8B-B14F-4D97-AF65-F5344CB8AC3E}">
        <p14:creationId xmlns:p14="http://schemas.microsoft.com/office/powerpoint/2010/main" val="578201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b="1" dirty="0">
                <a:solidFill>
                  <a:schemeClr val="accent1"/>
                </a:solidFill>
                <a:latin typeface="Corbel" panose="020B0503020204020204" pitchFamily="34" charset="0"/>
              </a:rPr>
              <a:t>Further Information</a:t>
            </a:r>
          </a:p>
        </p:txBody>
      </p:sp>
      <p:sp>
        <p:nvSpPr>
          <p:cNvPr id="3" name="Content Placeholder 2"/>
          <p:cNvSpPr>
            <a:spLocks noGrp="1"/>
          </p:cNvSpPr>
          <p:nvPr>
            <p:ph idx="1"/>
          </p:nvPr>
        </p:nvSpPr>
        <p:spPr/>
        <p:txBody>
          <a:bodyPr>
            <a:normAutofit lnSpcReduction="10000"/>
          </a:bodyPr>
          <a:lstStyle/>
          <a:p>
            <a:pPr marL="0" indent="0">
              <a:buNone/>
            </a:pPr>
            <a:r>
              <a:rPr lang="en-GB" sz="2000" b="1" dirty="0">
                <a:solidFill>
                  <a:schemeClr val="accent1"/>
                </a:solidFill>
                <a:latin typeface="Corbel" panose="020B0503020204020204" pitchFamily="34" charset="0"/>
              </a:rPr>
              <a:t>We hope our set of slides has met your expectations!</a:t>
            </a:r>
          </a:p>
          <a:p>
            <a:pPr marL="0" indent="0">
              <a:buNone/>
            </a:pPr>
            <a:endParaRPr lang="en-GB" sz="2000" b="1" dirty="0">
              <a:solidFill>
                <a:schemeClr val="accent1"/>
              </a:solidFill>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         - you are free to use, adapt and share this slides and to use it for your lectures.</a:t>
            </a:r>
          </a:p>
          <a:p>
            <a:pPr marL="0" indent="0">
              <a:buNone/>
            </a:pPr>
            <a:endParaRPr lang="en-GB" sz="2000" b="1" dirty="0">
              <a:solidFill>
                <a:schemeClr val="accent1"/>
              </a:solidFill>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For questions and feedback please do not hesitate to contact us:</a:t>
            </a:r>
          </a:p>
          <a:p>
            <a:pPr marL="0" indent="0">
              <a:buNone/>
            </a:pPr>
            <a:r>
              <a:rPr lang="en-GB" sz="2000" b="1" dirty="0">
                <a:solidFill>
                  <a:schemeClr val="accent1"/>
                </a:solidFill>
                <a:latin typeface="Corbel" panose="020B0503020204020204" pitchFamily="34" charset="0"/>
                <a:hlinkClick r:id="rId3"/>
              </a:rPr>
              <a:t>rewway@fh-steyr.at</a:t>
            </a:r>
            <a:endParaRPr lang="en-GB" sz="2000" b="1" dirty="0">
              <a:solidFill>
                <a:schemeClr val="accent1"/>
              </a:solidFill>
              <a:latin typeface="Corbel" panose="020B0503020204020204" pitchFamily="34" charset="0"/>
            </a:endParaRPr>
          </a:p>
          <a:p>
            <a:pPr marL="0" indent="0">
              <a:buNone/>
            </a:pPr>
            <a:endParaRPr lang="en-GB" sz="2000" b="1" dirty="0">
              <a:solidFill>
                <a:schemeClr val="accent1"/>
              </a:solidFill>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Further set of slides are available at:</a:t>
            </a:r>
          </a:p>
          <a:p>
            <a:pPr marL="0" indent="0">
              <a:buNone/>
            </a:pPr>
            <a:endParaRPr lang="en-GB" sz="400" b="1" dirty="0">
              <a:solidFill>
                <a:schemeClr val="accent1"/>
              </a:solidFill>
              <a:latin typeface="Corbel" panose="020B0503020204020204" pitchFamily="34" charset="0"/>
            </a:endParaRPr>
          </a:p>
          <a:p>
            <a:pPr marL="0" indent="0">
              <a:buNone/>
            </a:pPr>
            <a:r>
              <a:rPr lang="en-GB" sz="2000" dirty="0">
                <a:solidFill>
                  <a:schemeClr val="accent1"/>
                </a:solidFill>
                <a:latin typeface="Corbel" panose="020B0503020204020204" pitchFamily="34" charset="0"/>
                <a:hlinkClick r:id="rId4"/>
              </a:rPr>
              <a:t>http://www.rewway.at/en/teaching-materials/bundles/</a:t>
            </a:r>
            <a:r>
              <a:rPr lang="en-GB" sz="2000" dirty="0">
                <a:solidFill>
                  <a:schemeClr val="accent1"/>
                </a:solidFill>
                <a:latin typeface="Corbel" panose="020B0503020204020204" pitchFamily="34" charset="0"/>
              </a:rPr>
              <a:t> </a:t>
            </a:r>
          </a:p>
          <a:p>
            <a:pPr marL="0" indent="0">
              <a:buNone/>
            </a:pPr>
            <a:endParaRPr lang="en-GB" sz="2000" dirty="0">
              <a:latin typeface="Corbel" panose="020B0503020204020204" pitchFamily="34" charset="0"/>
            </a:endParaRPr>
          </a:p>
          <a:p>
            <a:pPr marL="0" indent="0">
              <a:buNone/>
            </a:pPr>
            <a:r>
              <a:rPr lang="en-GB" sz="2000" b="1" dirty="0">
                <a:solidFill>
                  <a:schemeClr val="accent1"/>
                </a:solidFill>
                <a:latin typeface="Corbel" panose="020B0503020204020204" pitchFamily="34" charset="0"/>
              </a:rPr>
              <a:t>Maybe you are interested to book a Transport School Lab, a guest lecture or an excursion?</a:t>
            </a:r>
          </a:p>
          <a:p>
            <a:pPr marL="0" indent="0">
              <a:buNone/>
            </a:pPr>
            <a:r>
              <a:rPr lang="en-GB" sz="2000" dirty="0">
                <a:solidFill>
                  <a:schemeClr val="accent1"/>
                </a:solidFill>
                <a:latin typeface="Corbel" panose="020B0503020204020204" pitchFamily="34" charset="0"/>
                <a:hlinkClick r:id="rId5"/>
              </a:rPr>
              <a:t>http://www.rewway.at/en/services/</a:t>
            </a:r>
            <a:r>
              <a:rPr lang="en-GB" sz="2000" dirty="0">
                <a:solidFill>
                  <a:schemeClr val="accent1"/>
                </a:solidFill>
                <a:latin typeface="Corbel" panose="020B0503020204020204" pitchFamily="34" charset="0"/>
              </a:rPr>
              <a:t> </a:t>
            </a:r>
          </a:p>
        </p:txBody>
      </p:sp>
      <p:sp>
        <p:nvSpPr>
          <p:cNvPr id="5" name="Slide Number Placeholder 4"/>
          <p:cNvSpPr>
            <a:spLocks noGrp="1"/>
          </p:cNvSpPr>
          <p:nvPr>
            <p:ph type="sldNum" sz="quarter" idx="12"/>
          </p:nvPr>
        </p:nvSpPr>
        <p:spPr/>
        <p:txBody>
          <a:bodyPr/>
          <a:lstStyle/>
          <a:p>
            <a:fld id="{7D34D7BA-8E13-46FE-8871-8877FE7E3568}" type="slidenum">
              <a:rPr lang="de-AT" smtClean="0"/>
              <a:t>56</a:t>
            </a:fld>
            <a:endParaRPr lang="de-AT" dirty="0"/>
          </a:p>
        </p:txBody>
      </p:sp>
      <p:pic>
        <p:nvPicPr>
          <p:cNvPr id="4" name="Picture 3"/>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39552" y="2315660"/>
            <a:ext cx="432048" cy="432048"/>
          </a:xfrm>
          <a:prstGeom prst="rect">
            <a:avLst/>
          </a:prstGeom>
        </p:spPr>
      </p:pic>
    </p:spTree>
    <p:extLst>
      <p:ext uri="{BB962C8B-B14F-4D97-AF65-F5344CB8AC3E}">
        <p14:creationId xmlns:p14="http://schemas.microsoft.com/office/powerpoint/2010/main" val="279800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6491064" cy="990600"/>
          </a:xfrm>
        </p:spPr>
        <p:txBody>
          <a:bodyPr>
            <a:normAutofit/>
          </a:bodyPr>
          <a:lstStyle/>
          <a:p>
            <a:r>
              <a:rPr lang="en-US" dirty="0">
                <a:solidFill>
                  <a:schemeClr val="accent1"/>
                </a:solidFill>
                <a:latin typeface="Corbel" panose="020B0503020204020204" pitchFamily="34" charset="0"/>
              </a:rPr>
              <a:t>Competitive Factors of Inland Navigation</a:t>
            </a:r>
          </a:p>
        </p:txBody>
      </p:sp>
      <p:sp>
        <p:nvSpPr>
          <p:cNvPr id="3" name="Content Placeholder 2"/>
          <p:cNvSpPr>
            <a:spLocks noGrp="1"/>
          </p:cNvSpPr>
          <p:nvPr>
            <p:ph idx="1"/>
          </p:nvPr>
        </p:nvSpPr>
        <p:spPr>
          <a:xfrm>
            <a:off x="457200" y="1700808"/>
            <a:ext cx="8435280" cy="4776192"/>
          </a:xfrm>
        </p:spPr>
        <p:txBody>
          <a:bodyPr>
            <a:normAutofit lnSpcReduction="10000"/>
          </a:bodyPr>
          <a:lstStyle/>
          <a:p>
            <a:pPr marL="0" indent="0">
              <a:spcBef>
                <a:spcPts val="600"/>
              </a:spcBef>
              <a:buNone/>
            </a:pPr>
            <a:r>
              <a:rPr lang="en-US" b="1" dirty="0">
                <a:solidFill>
                  <a:schemeClr val="accent1"/>
                </a:solidFill>
                <a:latin typeface="Corbel" panose="020B0503020204020204" pitchFamily="34" charset="0"/>
              </a:rPr>
              <a:t>Waterway Infrastructure</a:t>
            </a:r>
          </a:p>
          <a:p>
            <a:pPr marL="0" indent="0">
              <a:spcBef>
                <a:spcPts val="600"/>
              </a:spcBef>
              <a:buClr>
                <a:srgbClr val="189BC4"/>
              </a:buClr>
              <a:buNone/>
            </a:pPr>
            <a:r>
              <a:rPr lang="en-US" dirty="0">
                <a:solidFill>
                  <a:schemeClr val="accent1"/>
                </a:solidFill>
                <a:latin typeface="Corbel" panose="020B0503020204020204" pitchFamily="34" charset="0"/>
              </a:rPr>
              <a:t>= </a:t>
            </a:r>
            <a:r>
              <a:rPr lang="en-US" sz="1800" dirty="0">
                <a:solidFill>
                  <a:schemeClr val="accent1"/>
                </a:solidFill>
                <a:latin typeface="Corbel" panose="020B0503020204020204" pitchFamily="34" charset="0"/>
              </a:rPr>
              <a:t>key factor for the competitiveness of inland navigation</a:t>
            </a:r>
          </a:p>
          <a:p>
            <a:pPr marL="0" indent="0">
              <a:spcBef>
                <a:spcPts val="600"/>
              </a:spcBef>
              <a:buClr>
                <a:srgbClr val="189BC4"/>
              </a:buClr>
              <a:buNone/>
            </a:pPr>
            <a:endParaRPr lang="en-US" sz="1800" dirty="0">
              <a:solidFill>
                <a:schemeClr val="accent1"/>
              </a:solidFill>
              <a:latin typeface="Corbel" panose="020B0503020204020204" pitchFamily="34" charset="0"/>
            </a:endParaRPr>
          </a:p>
          <a:p>
            <a:pPr>
              <a:spcBef>
                <a:spcPts val="600"/>
              </a:spcBef>
              <a:buClr>
                <a:srgbClr val="189BC4"/>
              </a:buClr>
            </a:pPr>
            <a:r>
              <a:rPr lang="en-US" sz="1800" dirty="0">
                <a:solidFill>
                  <a:schemeClr val="accent1"/>
                </a:solidFill>
                <a:latin typeface="Corbel" panose="020B0503020204020204" pitchFamily="34" charset="0"/>
              </a:rPr>
              <a:t>Quality and reliability of waterway infrastructure</a:t>
            </a:r>
          </a:p>
          <a:p>
            <a:pPr>
              <a:spcBef>
                <a:spcPts val="600"/>
              </a:spcBef>
              <a:buClr>
                <a:srgbClr val="189BC4"/>
              </a:buClr>
            </a:pPr>
            <a:endParaRPr lang="en-US" sz="1800" dirty="0">
              <a:solidFill>
                <a:schemeClr val="accent1"/>
              </a:solidFill>
              <a:latin typeface="Corbel" panose="020B0503020204020204" pitchFamily="34" charset="0"/>
            </a:endParaRPr>
          </a:p>
          <a:p>
            <a:pPr>
              <a:spcBef>
                <a:spcPts val="600"/>
              </a:spcBef>
              <a:buClr>
                <a:srgbClr val="189BC4"/>
              </a:buClr>
            </a:pPr>
            <a:r>
              <a:rPr lang="en-US" sz="1800" dirty="0">
                <a:solidFill>
                  <a:schemeClr val="accent1"/>
                </a:solidFill>
                <a:latin typeface="Corbel" panose="020B0503020204020204" pitchFamily="34" charset="0"/>
              </a:rPr>
              <a:t>Fairway </a:t>
            </a:r>
          </a:p>
          <a:p>
            <a:pPr lvl="1">
              <a:spcBef>
                <a:spcPts val="600"/>
              </a:spcBef>
              <a:buClr>
                <a:srgbClr val="189BC4"/>
              </a:buClr>
            </a:pPr>
            <a:r>
              <a:rPr lang="en-US" sz="1800" dirty="0">
                <a:solidFill>
                  <a:schemeClr val="accent1"/>
                </a:solidFill>
                <a:latin typeface="Corbel" panose="020B0503020204020204" pitchFamily="34" charset="0"/>
              </a:rPr>
              <a:t>depending on infrastructure - bridges, locks,…</a:t>
            </a:r>
          </a:p>
          <a:p>
            <a:pPr lvl="1">
              <a:spcBef>
                <a:spcPts val="600"/>
              </a:spcBef>
              <a:buClr>
                <a:srgbClr val="189BC4"/>
              </a:buClr>
            </a:pPr>
            <a:r>
              <a:rPr lang="en-US" sz="1800" dirty="0">
                <a:solidFill>
                  <a:schemeClr val="accent1"/>
                </a:solidFill>
                <a:latin typeface="Corbel" panose="020B0503020204020204" pitchFamily="34" charset="0"/>
              </a:rPr>
              <a:t>weather conditions</a:t>
            </a:r>
          </a:p>
          <a:p>
            <a:pPr lvl="1">
              <a:spcBef>
                <a:spcPts val="600"/>
              </a:spcBef>
              <a:buClr>
                <a:srgbClr val="189BC4"/>
              </a:buClr>
            </a:pPr>
            <a:r>
              <a:rPr lang="en-US" sz="1800" dirty="0">
                <a:solidFill>
                  <a:schemeClr val="accent1"/>
                </a:solidFill>
                <a:latin typeface="Corbel" panose="020B0503020204020204" pitchFamily="34" charset="0"/>
              </a:rPr>
              <a:t>availability</a:t>
            </a:r>
          </a:p>
          <a:p>
            <a:pPr marL="274320" lvl="1" indent="0">
              <a:spcBef>
                <a:spcPts val="600"/>
              </a:spcBef>
              <a:buClr>
                <a:srgbClr val="189BC4"/>
              </a:buClr>
              <a:buNone/>
            </a:pPr>
            <a:endParaRPr lang="en-US" sz="1800" dirty="0">
              <a:solidFill>
                <a:schemeClr val="accent1"/>
              </a:solidFill>
              <a:latin typeface="Corbel" panose="020B0503020204020204" pitchFamily="34" charset="0"/>
            </a:endParaRPr>
          </a:p>
          <a:p>
            <a:pPr>
              <a:spcBef>
                <a:spcPts val="600"/>
              </a:spcBef>
              <a:buClr>
                <a:srgbClr val="189BC4"/>
              </a:buClr>
            </a:pPr>
            <a:r>
              <a:rPr lang="en-US" sz="1800" dirty="0">
                <a:solidFill>
                  <a:schemeClr val="accent1"/>
                </a:solidFill>
                <a:latin typeface="Corbel" panose="020B0503020204020204" pitchFamily="34" charset="0"/>
              </a:rPr>
              <a:t>Ports as multimodal hubs</a:t>
            </a:r>
          </a:p>
          <a:p>
            <a:pPr marL="0" indent="0">
              <a:spcBef>
                <a:spcPts val="600"/>
              </a:spcBef>
              <a:buClr>
                <a:srgbClr val="189BC4"/>
              </a:buClr>
              <a:buNone/>
            </a:pPr>
            <a:endParaRPr lang="en-US" sz="1800" dirty="0">
              <a:solidFill>
                <a:schemeClr val="accent1"/>
              </a:solidFill>
              <a:latin typeface="Corbel" panose="020B0503020204020204" pitchFamily="34" charset="0"/>
            </a:endParaRPr>
          </a:p>
          <a:p>
            <a:pPr>
              <a:spcBef>
                <a:spcPts val="600"/>
              </a:spcBef>
              <a:buClr>
                <a:srgbClr val="189BC4"/>
              </a:buClr>
            </a:pPr>
            <a:r>
              <a:rPr lang="en-US" sz="1800" dirty="0">
                <a:solidFill>
                  <a:schemeClr val="accent1"/>
                </a:solidFill>
                <a:latin typeface="Corbel" panose="020B0503020204020204" pitchFamily="34" charset="0"/>
              </a:rPr>
              <a:t>Geographic location (topography</a:t>
            </a:r>
            <a:br>
              <a:rPr lang="en-US" sz="1800" dirty="0">
                <a:solidFill>
                  <a:schemeClr val="accent1"/>
                </a:solidFill>
                <a:latin typeface="Corbel" panose="020B0503020204020204" pitchFamily="34" charset="0"/>
              </a:rPr>
            </a:br>
            <a:r>
              <a:rPr lang="en-US" sz="1800" dirty="0">
                <a:solidFill>
                  <a:schemeClr val="accent1"/>
                </a:solidFill>
                <a:latin typeface="Corbel" panose="020B0503020204020204" pitchFamily="34" charset="0"/>
              </a:rPr>
              <a:t>and political/economic importance)</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sp>
        <p:nvSpPr>
          <p:cNvPr id="8" name="TextBox 5"/>
          <p:cNvSpPr txBox="1"/>
          <p:nvPr/>
        </p:nvSpPr>
        <p:spPr>
          <a:xfrm>
            <a:off x="8244408" y="6419155"/>
            <a:ext cx="972616"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diverse</a:t>
            </a:r>
            <a:endParaRPr lang="en-US" sz="800" dirty="0">
              <a:solidFill>
                <a:schemeClr val="accent1"/>
              </a:solidFill>
            </a:endParaRP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200779"/>
            <a:ext cx="4361860" cy="2459430"/>
          </a:xfrm>
          <a:prstGeom prst="rect">
            <a:avLst/>
          </a:prstGeom>
        </p:spPr>
      </p:pic>
      <p:sp>
        <p:nvSpPr>
          <p:cNvPr id="13" name="Rechteck 12"/>
          <p:cNvSpPr/>
          <p:nvPr/>
        </p:nvSpPr>
        <p:spPr>
          <a:xfrm>
            <a:off x="4788024" y="4245309"/>
            <a:ext cx="3155032" cy="215444"/>
          </a:xfrm>
          <a:prstGeom prst="rect">
            <a:avLst/>
          </a:prstGeom>
        </p:spPr>
        <p:txBody>
          <a:bodyPr wrap="square">
            <a:spAutoFit/>
          </a:bodyPr>
          <a:lstStyle/>
          <a:p>
            <a:r>
              <a:rPr lang="de-AT" sz="800" dirty="0">
                <a:solidFill>
                  <a:schemeClr val="accent1"/>
                </a:solidFill>
                <a:latin typeface="Corbel" panose="020B0503020204020204" pitchFamily="34" charset="0"/>
              </a:rPr>
              <a:t>Source: viadonau</a:t>
            </a:r>
          </a:p>
        </p:txBody>
      </p:sp>
    </p:spTree>
    <p:extLst>
      <p:ext uri="{BB962C8B-B14F-4D97-AF65-F5344CB8AC3E}">
        <p14:creationId xmlns:p14="http://schemas.microsoft.com/office/powerpoint/2010/main" val="3054861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626968" cy="990600"/>
          </a:xfrm>
        </p:spPr>
        <p:txBody>
          <a:bodyPr>
            <a:normAutofit/>
          </a:bodyPr>
          <a:lstStyle/>
          <a:p>
            <a:pPr lvl="0"/>
            <a:r>
              <a:rPr lang="en-US" dirty="0">
                <a:solidFill>
                  <a:schemeClr val="accent1"/>
                </a:solidFill>
                <a:latin typeface="Corbel" panose="020B0503020204020204" pitchFamily="34" charset="0"/>
              </a:rPr>
              <a:t>Fairway Depth</a:t>
            </a:r>
            <a:br>
              <a:rPr lang="en-US" sz="2000" dirty="0">
                <a:solidFill>
                  <a:schemeClr val="accent1"/>
                </a:solidFill>
                <a:latin typeface="Corbel" panose="020B0503020204020204" pitchFamily="34" charset="0"/>
              </a:rPr>
            </a:br>
            <a:r>
              <a:rPr lang="en-GB" sz="2400" b="0" dirty="0">
                <a:solidFill>
                  <a:schemeClr val="accent1"/>
                </a:solidFill>
                <a:latin typeface="Corbel" panose="020B0503020204020204" pitchFamily="34" charset="0"/>
              </a:rPr>
              <a:t>Competitive Factors of Inland Navigation</a:t>
            </a:r>
          </a:p>
        </p:txBody>
      </p:sp>
      <p:sp>
        <p:nvSpPr>
          <p:cNvPr id="3" name="Content Placeholder 2"/>
          <p:cNvSpPr>
            <a:spLocks noGrp="1"/>
          </p:cNvSpPr>
          <p:nvPr>
            <p:ph idx="1"/>
          </p:nvPr>
        </p:nvSpPr>
        <p:spPr>
          <a:xfrm>
            <a:off x="286122" y="1964546"/>
            <a:ext cx="8377014" cy="2441710"/>
          </a:xfrm>
        </p:spPr>
        <p:txBody>
          <a:bodyPr>
            <a:normAutofit/>
          </a:bodyPr>
          <a:lstStyle/>
          <a:p>
            <a:pPr>
              <a:spcBef>
                <a:spcPts val="600"/>
              </a:spcBef>
            </a:pPr>
            <a:r>
              <a:rPr lang="en-US" dirty="0">
                <a:solidFill>
                  <a:schemeClr val="accent1"/>
                </a:solidFill>
                <a:latin typeface="Corbel" panose="020B0503020204020204" pitchFamily="34" charset="0"/>
              </a:rPr>
              <a:t>Critical for transport on waterway</a:t>
            </a:r>
          </a:p>
          <a:p>
            <a:pPr>
              <a:spcBef>
                <a:spcPts val="600"/>
              </a:spcBef>
            </a:pPr>
            <a:r>
              <a:rPr lang="en-US" dirty="0">
                <a:solidFill>
                  <a:schemeClr val="accent1"/>
                </a:solidFill>
                <a:latin typeface="Corbel" panose="020B0503020204020204" pitchFamily="34" charset="0"/>
              </a:rPr>
              <a:t>Possible freight volume depends on fairway depth</a:t>
            </a:r>
          </a:p>
          <a:p>
            <a:pPr>
              <a:spcBef>
                <a:spcPts val="600"/>
              </a:spcBef>
            </a:pPr>
            <a:r>
              <a:rPr lang="en-US" dirty="0">
                <a:solidFill>
                  <a:schemeClr val="accent1"/>
                </a:solidFill>
                <a:latin typeface="Corbel" panose="020B0503020204020204" pitchFamily="34" charset="0"/>
              </a:rPr>
              <a:t>Width and course of fairway are  marked by internationally</a:t>
            </a:r>
            <a:br>
              <a:rPr lang="en-US" dirty="0">
                <a:solidFill>
                  <a:schemeClr val="accent1"/>
                </a:solidFill>
                <a:latin typeface="Corbel" panose="020B0503020204020204" pitchFamily="34" charset="0"/>
              </a:rPr>
            </a:br>
            <a:r>
              <a:rPr lang="en-GB" dirty="0">
                <a:solidFill>
                  <a:schemeClr val="accent1"/>
                </a:solidFill>
                <a:latin typeface="Corbel" panose="020B0503020204020204" pitchFamily="34" charset="0"/>
              </a:rPr>
              <a:t>standardised</a:t>
            </a:r>
            <a:r>
              <a:rPr lang="en-US" dirty="0">
                <a:solidFill>
                  <a:schemeClr val="accent1"/>
                </a:solidFill>
                <a:latin typeface="Corbel" panose="020B0503020204020204" pitchFamily="34" charset="0"/>
              </a:rPr>
              <a:t> fairway signs</a:t>
            </a:r>
          </a:p>
          <a:p>
            <a:pPr>
              <a:spcBef>
                <a:spcPts val="600"/>
              </a:spcBef>
            </a:pPr>
            <a:r>
              <a:rPr lang="en-US" dirty="0">
                <a:solidFill>
                  <a:schemeClr val="accent1"/>
                </a:solidFill>
                <a:latin typeface="Corbel" panose="020B0503020204020204" pitchFamily="34" charset="0"/>
              </a:rPr>
              <a:t>Influencing cost-effectiveness of inland waterway transport</a:t>
            </a: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pic>
        <p:nvPicPr>
          <p:cNvPr id="4" name="Grafik 3"/>
          <p:cNvPicPr>
            <a:picLocks noChangeAspect="1"/>
          </p:cNvPicPr>
          <p:nvPr/>
        </p:nvPicPr>
        <p:blipFill>
          <a:blip r:embed="rId3"/>
          <a:stretch>
            <a:fillRect/>
          </a:stretch>
        </p:blipFill>
        <p:spPr>
          <a:xfrm>
            <a:off x="1907704" y="4061048"/>
            <a:ext cx="5397195" cy="2536304"/>
          </a:xfrm>
          <a:prstGeom prst="rect">
            <a:avLst/>
          </a:prstGeom>
        </p:spPr>
      </p:pic>
      <p:sp>
        <p:nvSpPr>
          <p:cNvPr id="9" name="Rechteck 8"/>
          <p:cNvSpPr/>
          <p:nvPr/>
        </p:nvSpPr>
        <p:spPr>
          <a:xfrm>
            <a:off x="1907704" y="6378396"/>
            <a:ext cx="3155032" cy="215444"/>
          </a:xfrm>
          <a:prstGeom prst="rect">
            <a:avLst/>
          </a:prstGeom>
        </p:spPr>
        <p:txBody>
          <a:bodyPr wrap="square">
            <a:spAutoFit/>
          </a:bodyPr>
          <a:lstStyle/>
          <a:p>
            <a:r>
              <a:rPr lang="de-AT" sz="800" dirty="0">
                <a:solidFill>
                  <a:schemeClr val="accent1"/>
                </a:solidFill>
                <a:latin typeface="Corbel" panose="020B0503020204020204" pitchFamily="34" charset="0"/>
              </a:rPr>
              <a:t>Source: viadonau</a:t>
            </a:r>
          </a:p>
        </p:txBody>
      </p:sp>
    </p:spTree>
    <p:extLst>
      <p:ext uri="{BB962C8B-B14F-4D97-AF65-F5344CB8AC3E}">
        <p14:creationId xmlns:p14="http://schemas.microsoft.com/office/powerpoint/2010/main" val="887666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194920" cy="990600"/>
          </a:xfrm>
        </p:spPr>
        <p:txBody>
          <a:bodyPr>
            <a:normAutofit fontScale="90000"/>
          </a:bodyPr>
          <a:lstStyle/>
          <a:p>
            <a:pPr lvl="0"/>
            <a:r>
              <a:rPr lang="en-US" sz="3100" dirty="0">
                <a:solidFill>
                  <a:schemeClr val="accent1"/>
                </a:solidFill>
                <a:latin typeface="Corbel" panose="020B0503020204020204" pitchFamily="34" charset="0"/>
              </a:rPr>
              <a:t>Fairway Depth</a:t>
            </a:r>
            <a:br>
              <a:rPr lang="en-US" sz="2000" dirty="0">
                <a:solidFill>
                  <a:schemeClr val="accent1"/>
                </a:solidFill>
                <a:latin typeface="Corbel" panose="020B0503020204020204" pitchFamily="34" charset="0"/>
              </a:rPr>
            </a:br>
            <a:r>
              <a:rPr lang="en-US" sz="2700" b="0" dirty="0">
                <a:solidFill>
                  <a:schemeClr val="accent1"/>
                </a:solidFill>
                <a:latin typeface="Corbel" panose="020B0503020204020204" pitchFamily="34" charset="0"/>
              </a:rPr>
              <a:t>Competitive Factors of Inland Navigation</a:t>
            </a:r>
            <a:endParaRPr lang="en-US" sz="2000" b="0" dirty="0">
              <a:solidFill>
                <a:schemeClr val="accent1"/>
              </a:solidFill>
              <a:latin typeface="Corbel" panose="020B0503020204020204" pitchFamily="34" charset="0"/>
            </a:endParaRPr>
          </a:p>
        </p:txBody>
      </p:sp>
      <p:sp>
        <p:nvSpPr>
          <p:cNvPr id="3" name="Content Placeholder 2"/>
          <p:cNvSpPr>
            <a:spLocks noGrp="1"/>
          </p:cNvSpPr>
          <p:nvPr>
            <p:ph idx="1"/>
          </p:nvPr>
        </p:nvSpPr>
        <p:spPr>
          <a:xfrm>
            <a:off x="457200" y="1700808"/>
            <a:ext cx="8377014" cy="4776192"/>
          </a:xfrm>
        </p:spPr>
        <p:txBody>
          <a:bodyPr>
            <a:normAutofit/>
          </a:bodyPr>
          <a:lstStyle/>
          <a:p>
            <a:pPr marL="0" indent="0">
              <a:buNone/>
            </a:pPr>
            <a:r>
              <a:rPr lang="en-US" dirty="0">
                <a:solidFill>
                  <a:schemeClr val="accent1"/>
                </a:solidFill>
                <a:latin typeface="Corbel" panose="020B0503020204020204" pitchFamily="34" charset="0"/>
              </a:rPr>
              <a:t>Different factors influence Fairway Depth</a:t>
            </a:r>
          </a:p>
          <a:p>
            <a:pPr lvl="1"/>
            <a:r>
              <a:rPr lang="en-US" sz="2200" dirty="0">
                <a:solidFill>
                  <a:schemeClr val="accent1"/>
                </a:solidFill>
                <a:latin typeface="Corbel" panose="020B0503020204020204" pitchFamily="34" charset="0"/>
              </a:rPr>
              <a:t>under keel clearance </a:t>
            </a:r>
            <a:r>
              <a:rPr lang="en-US" sz="2200" dirty="0">
                <a:solidFill>
                  <a:schemeClr val="accent1"/>
                </a:solidFill>
                <a:latin typeface="Corbel" panose="020B0503020204020204" pitchFamily="34" charset="0"/>
                <a:sym typeface="Wingdings" panose="05000000000000000000" pitchFamily="2" charset="2"/>
              </a:rPr>
              <a:t>= safety clearance to riverbed</a:t>
            </a:r>
          </a:p>
          <a:p>
            <a:pPr lvl="1"/>
            <a:r>
              <a:rPr lang="en-US" sz="2200" dirty="0">
                <a:solidFill>
                  <a:schemeClr val="accent1"/>
                </a:solidFill>
                <a:latin typeface="Corbel" panose="020B0503020204020204" pitchFamily="34" charset="0"/>
                <a:sym typeface="Wingdings" panose="05000000000000000000" pitchFamily="2" charset="2"/>
              </a:rPr>
              <a:t>squat  ships sink when they are in motion, depends on cross sections</a:t>
            </a:r>
          </a:p>
          <a:p>
            <a:pPr lvl="1"/>
            <a:r>
              <a:rPr lang="en-US" sz="2200" dirty="0">
                <a:solidFill>
                  <a:schemeClr val="accent1"/>
                </a:solidFill>
                <a:latin typeface="Corbel" panose="020B0503020204020204" pitchFamily="34" charset="0"/>
              </a:rPr>
              <a:t>cross section of fairway (depth and width) </a:t>
            </a:r>
            <a:br>
              <a:rPr lang="en-US" sz="2200" dirty="0">
                <a:solidFill>
                  <a:schemeClr val="accent1"/>
                </a:solidFill>
                <a:latin typeface="Corbel" panose="020B0503020204020204" pitchFamily="34" charset="0"/>
              </a:rPr>
            </a:br>
            <a:r>
              <a:rPr lang="en-US" sz="2200" dirty="0">
                <a:solidFill>
                  <a:schemeClr val="accent1"/>
                </a:solidFill>
                <a:latin typeface="Corbel" panose="020B0503020204020204" pitchFamily="34" charset="0"/>
              </a:rPr>
              <a:t>base on minimal cross section</a:t>
            </a:r>
          </a:p>
          <a:p>
            <a:pPr lvl="1"/>
            <a:r>
              <a:rPr lang="en-GB" sz="2200" dirty="0">
                <a:solidFill>
                  <a:schemeClr val="accent1"/>
                </a:solidFill>
                <a:latin typeface="Corbel" panose="020B0503020204020204" pitchFamily="34" charset="0"/>
              </a:rPr>
              <a:t>maintenance</a:t>
            </a:r>
            <a:r>
              <a:rPr lang="de-DE" sz="2200" dirty="0">
                <a:solidFill>
                  <a:schemeClr val="accent1"/>
                </a:solidFill>
                <a:latin typeface="Corbel" panose="020B0503020204020204" pitchFamily="34" charset="0"/>
              </a:rPr>
              <a:t> </a:t>
            </a:r>
            <a:endParaRPr lang="en-US" sz="2200" dirty="0">
              <a:solidFill>
                <a:schemeClr val="accent1"/>
              </a:solidFill>
              <a:latin typeface="Corbel" panose="020B0503020204020204" pitchFamily="34" charset="0"/>
            </a:endParaRPr>
          </a:p>
          <a:p>
            <a:endParaRPr lang="en-US" sz="2200"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pic>
        <p:nvPicPr>
          <p:cNvPr id="8" name="Grafik 7"/>
          <p:cNvPicPr>
            <a:picLocks noChangeAspect="1"/>
          </p:cNvPicPr>
          <p:nvPr/>
        </p:nvPicPr>
        <p:blipFill>
          <a:blip r:embed="rId3"/>
          <a:stretch>
            <a:fillRect/>
          </a:stretch>
        </p:blipFill>
        <p:spPr>
          <a:xfrm>
            <a:off x="3407482" y="3999116"/>
            <a:ext cx="5397195" cy="2536304"/>
          </a:xfrm>
          <a:prstGeom prst="rect">
            <a:avLst/>
          </a:prstGeom>
        </p:spPr>
      </p:pic>
      <p:sp>
        <p:nvSpPr>
          <p:cNvPr id="9" name="Rechteck 8"/>
          <p:cNvSpPr/>
          <p:nvPr/>
        </p:nvSpPr>
        <p:spPr>
          <a:xfrm>
            <a:off x="1907704" y="6378396"/>
            <a:ext cx="3155032" cy="215444"/>
          </a:xfrm>
          <a:prstGeom prst="rect">
            <a:avLst/>
          </a:prstGeom>
        </p:spPr>
        <p:txBody>
          <a:bodyPr wrap="square">
            <a:spAutoFit/>
          </a:bodyPr>
          <a:lstStyle/>
          <a:p>
            <a:r>
              <a:rPr lang="de-AT" sz="800" dirty="0">
                <a:solidFill>
                  <a:schemeClr val="accent1"/>
                </a:solidFill>
                <a:latin typeface="Corbel" panose="020B0503020204020204" pitchFamily="34" charset="0"/>
              </a:rPr>
              <a:t>Source: viadonau</a:t>
            </a:r>
          </a:p>
        </p:txBody>
      </p:sp>
    </p:spTree>
    <p:extLst>
      <p:ext uri="{BB962C8B-B14F-4D97-AF65-F5344CB8AC3E}">
        <p14:creationId xmlns:p14="http://schemas.microsoft.com/office/powerpoint/2010/main" val="153957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518448" cy="990600"/>
          </a:xfrm>
        </p:spPr>
        <p:txBody>
          <a:bodyPr>
            <a:normAutofit/>
          </a:bodyPr>
          <a:lstStyle/>
          <a:p>
            <a:r>
              <a:rPr lang="en-US" dirty="0">
                <a:solidFill>
                  <a:schemeClr val="accent1"/>
                </a:solidFill>
                <a:latin typeface="Corbel" panose="020B0503020204020204" pitchFamily="34" charset="0"/>
              </a:rPr>
              <a:t>Bridges</a:t>
            </a:r>
            <a:br>
              <a:rPr lang="en-US" sz="2000" dirty="0">
                <a:solidFill>
                  <a:schemeClr val="accent1"/>
                </a:solidFill>
                <a:latin typeface="Corbel" panose="020B0503020204020204" pitchFamily="34" charset="0"/>
              </a:rPr>
            </a:br>
            <a:r>
              <a:rPr lang="en-US" sz="2400" b="0" dirty="0">
                <a:solidFill>
                  <a:schemeClr val="accent1"/>
                </a:solidFill>
                <a:latin typeface="Corbel" panose="020B0503020204020204" pitchFamily="34" charset="0"/>
              </a:rPr>
              <a:t>Competitive Factors of Inland Navigation</a:t>
            </a:r>
          </a:p>
        </p:txBody>
      </p:sp>
      <p:sp>
        <p:nvSpPr>
          <p:cNvPr id="3" name="Content Placeholder 2"/>
          <p:cNvSpPr>
            <a:spLocks noGrp="1"/>
          </p:cNvSpPr>
          <p:nvPr>
            <p:ph idx="1"/>
          </p:nvPr>
        </p:nvSpPr>
        <p:spPr>
          <a:xfrm>
            <a:off x="457200" y="1700808"/>
            <a:ext cx="8594174" cy="4776192"/>
          </a:xfrm>
        </p:spPr>
        <p:txBody>
          <a:bodyPr>
            <a:normAutofit/>
          </a:bodyPr>
          <a:lstStyle/>
          <a:p>
            <a:pPr>
              <a:spcBef>
                <a:spcPts val="600"/>
              </a:spcBef>
            </a:pPr>
            <a:r>
              <a:rPr lang="en-US" dirty="0">
                <a:solidFill>
                  <a:schemeClr val="accent1"/>
                </a:solidFill>
                <a:latin typeface="Corbel" panose="020B0503020204020204" pitchFamily="34" charset="0"/>
              </a:rPr>
              <a:t>Can span a waterway or a lock </a:t>
            </a:r>
            <a:br>
              <a:rPr lang="en-US" dirty="0">
                <a:solidFill>
                  <a:schemeClr val="accent1"/>
                </a:solidFill>
                <a:latin typeface="Corbel" panose="020B0503020204020204" pitchFamily="34" charset="0"/>
              </a:rPr>
            </a:br>
            <a:r>
              <a:rPr lang="en-US" dirty="0">
                <a:solidFill>
                  <a:schemeClr val="accent1"/>
                </a:solidFill>
                <a:latin typeface="Corbel" panose="020B0503020204020204" pitchFamily="34" charset="0"/>
              </a:rPr>
              <a:t>facility (port entrance, river power </a:t>
            </a:r>
            <a:br>
              <a:rPr lang="en-US" dirty="0">
                <a:solidFill>
                  <a:schemeClr val="accent1"/>
                </a:solidFill>
                <a:latin typeface="Corbel" panose="020B0503020204020204" pitchFamily="34" charset="0"/>
              </a:rPr>
            </a:br>
            <a:r>
              <a:rPr lang="en-US" dirty="0">
                <a:solidFill>
                  <a:schemeClr val="accent1"/>
                </a:solidFill>
                <a:latin typeface="Corbel" panose="020B0503020204020204" pitchFamily="34" charset="0"/>
              </a:rPr>
              <a:t>plant)</a:t>
            </a:r>
          </a:p>
          <a:p>
            <a:pPr>
              <a:spcBef>
                <a:spcPts val="600"/>
              </a:spcBef>
            </a:pPr>
            <a:endParaRPr lang="en-US" dirty="0">
              <a:solidFill>
                <a:schemeClr val="accent1"/>
              </a:solidFill>
              <a:latin typeface="Corbel" panose="020B0503020204020204" pitchFamily="34" charset="0"/>
            </a:endParaRPr>
          </a:p>
          <a:p>
            <a:pPr>
              <a:spcBef>
                <a:spcPts val="600"/>
              </a:spcBef>
            </a:pPr>
            <a:r>
              <a:rPr lang="en-US" dirty="0">
                <a:solidFill>
                  <a:schemeClr val="accent1"/>
                </a:solidFill>
                <a:latin typeface="Corbel" panose="020B0503020204020204" pitchFamily="34" charset="0"/>
              </a:rPr>
              <a:t>Passage depends on</a:t>
            </a:r>
          </a:p>
          <a:p>
            <a:pPr lvl="1">
              <a:spcBef>
                <a:spcPts val="600"/>
              </a:spcBef>
              <a:buFont typeface="Symbol" panose="05050102010706020507" pitchFamily="18" charset="2"/>
              <a:buChar char="-"/>
            </a:pPr>
            <a:r>
              <a:rPr lang="en-US" sz="2200" dirty="0">
                <a:solidFill>
                  <a:schemeClr val="accent1"/>
                </a:solidFill>
                <a:latin typeface="Corbel" panose="020B0503020204020204" pitchFamily="34" charset="0"/>
              </a:rPr>
              <a:t>bridge clearance </a:t>
            </a:r>
          </a:p>
          <a:p>
            <a:pPr lvl="1">
              <a:spcBef>
                <a:spcPts val="600"/>
              </a:spcBef>
              <a:buFont typeface="Symbol" panose="05050102010706020507" pitchFamily="18" charset="2"/>
              <a:buChar char="-"/>
            </a:pPr>
            <a:r>
              <a:rPr lang="en-US" sz="2200" dirty="0">
                <a:solidFill>
                  <a:schemeClr val="accent1"/>
                </a:solidFill>
                <a:latin typeface="Corbel" panose="020B0503020204020204" pitchFamily="34" charset="0"/>
              </a:rPr>
              <a:t>highest fixed point of vessel (HNWL*)</a:t>
            </a:r>
          </a:p>
          <a:p>
            <a:pPr lvl="1">
              <a:spcBef>
                <a:spcPts val="600"/>
              </a:spcBef>
              <a:buFont typeface="Symbol" panose="05050102010706020507" pitchFamily="18" charset="2"/>
              <a:buChar char="-"/>
            </a:pPr>
            <a:r>
              <a:rPr lang="en-US" sz="2200" dirty="0">
                <a:solidFill>
                  <a:schemeClr val="accent1"/>
                </a:solidFill>
                <a:latin typeface="Corbel" panose="020B0503020204020204" pitchFamily="34" charset="0"/>
              </a:rPr>
              <a:t>water level </a:t>
            </a:r>
            <a:r>
              <a:rPr lang="en-US" sz="2200" dirty="0">
                <a:solidFill>
                  <a:schemeClr val="accent1"/>
                </a:solidFill>
                <a:latin typeface="Corbel" panose="020B0503020204020204" pitchFamily="34" charset="0"/>
                <a:sym typeface="Wingdings" panose="05000000000000000000" pitchFamily="2" charset="2"/>
              </a:rPr>
              <a:t> fairway width (LNWL*)</a:t>
            </a:r>
          </a:p>
          <a:p>
            <a:pPr lvl="1">
              <a:spcBef>
                <a:spcPts val="600"/>
              </a:spcBef>
              <a:buFont typeface="Symbol" panose="05050102010706020507" pitchFamily="18" charset="2"/>
              <a:buChar char="-"/>
            </a:pPr>
            <a:r>
              <a:rPr lang="en-US" sz="2200" dirty="0">
                <a:solidFill>
                  <a:schemeClr val="accent1"/>
                </a:solidFill>
                <a:latin typeface="Corbel" panose="020B0503020204020204" pitchFamily="34" charset="0"/>
              </a:rPr>
              <a:t>distance between bridge pillars </a:t>
            </a:r>
          </a:p>
          <a:p>
            <a:pPr lvl="1"/>
            <a:endParaRPr lang="en-US" dirty="0">
              <a:solidFill>
                <a:schemeClr val="accent1"/>
              </a:solidFill>
              <a:latin typeface="Corbel" panose="020B0503020204020204" pitchFamily="34" charset="0"/>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9</a:t>
            </a:fld>
            <a:endParaRPr lang="de-AT" dirty="0">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782" y="2204864"/>
            <a:ext cx="367121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457200" y="5935216"/>
            <a:ext cx="3168352" cy="54178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1200" dirty="0">
                <a:latin typeface="Corbel" panose="020B0503020204020204" pitchFamily="34" charset="0"/>
              </a:rPr>
              <a:t>*</a:t>
            </a:r>
            <a:r>
              <a:rPr lang="en-US" sz="1200" dirty="0">
                <a:solidFill>
                  <a:srgbClr val="1F497D"/>
                </a:solidFill>
                <a:latin typeface="Corbel" panose="020B0503020204020204" pitchFamily="34" charset="0"/>
              </a:rPr>
              <a:t>HNWL = Highest navigable water level</a:t>
            </a:r>
          </a:p>
          <a:p>
            <a:pPr marL="0" indent="0">
              <a:buNone/>
            </a:pPr>
            <a:r>
              <a:rPr lang="en-US" sz="1200" dirty="0">
                <a:solidFill>
                  <a:srgbClr val="1F497D"/>
                </a:solidFill>
                <a:latin typeface="Corbel" panose="020B0503020204020204" pitchFamily="34" charset="0"/>
              </a:rPr>
              <a:t>*LNWL =  Lowest navigable water level </a:t>
            </a:r>
          </a:p>
        </p:txBody>
      </p:sp>
      <p:sp>
        <p:nvSpPr>
          <p:cNvPr id="8" name="TextBox 5"/>
          <p:cNvSpPr txBox="1"/>
          <p:nvPr/>
        </p:nvSpPr>
        <p:spPr>
          <a:xfrm>
            <a:off x="8154166" y="6429454"/>
            <a:ext cx="1051284" cy="215444"/>
          </a:xfrm>
          <a:prstGeom prst="rect">
            <a:avLst/>
          </a:prstGeom>
          <a:noFill/>
        </p:spPr>
        <p:txBody>
          <a:bodyPr wrap="square" rtlCol="0">
            <a:spAutoFit/>
          </a:bodyPr>
          <a:lstStyle/>
          <a:p>
            <a:r>
              <a:rPr lang="de-DE" sz="800" dirty="0" err="1">
                <a:solidFill>
                  <a:schemeClr val="accent1"/>
                </a:solidFill>
              </a:rPr>
              <a:t>sources</a:t>
            </a:r>
            <a:r>
              <a:rPr lang="de-DE" sz="800" dirty="0">
                <a:solidFill>
                  <a:schemeClr val="accent1"/>
                </a:solidFill>
              </a:rPr>
              <a:t>: via </a:t>
            </a:r>
            <a:r>
              <a:rPr lang="de-DE" sz="800" dirty="0" err="1">
                <a:solidFill>
                  <a:schemeClr val="accent1"/>
                </a:solidFill>
              </a:rPr>
              <a:t>donau</a:t>
            </a:r>
            <a:endParaRPr lang="en-US" sz="800" dirty="0">
              <a:solidFill>
                <a:schemeClr val="accent1"/>
              </a:solidFill>
            </a:endParaRPr>
          </a:p>
        </p:txBody>
      </p:sp>
    </p:spTree>
    <p:extLst>
      <p:ext uri="{BB962C8B-B14F-4D97-AF65-F5344CB8AC3E}">
        <p14:creationId xmlns:p14="http://schemas.microsoft.com/office/powerpoint/2010/main" val="53422542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6">
      <a:dk1>
        <a:sysClr val="windowText" lastClr="000000"/>
      </a:dk1>
      <a:lt1>
        <a:sysClr val="window" lastClr="FFFFFF"/>
      </a:lt1>
      <a:dk2>
        <a:srgbClr val="04617B"/>
      </a:dk2>
      <a:lt2>
        <a:srgbClr val="DBF5F9"/>
      </a:lt2>
      <a:accent1>
        <a:srgbClr val="3C628F"/>
      </a:accent1>
      <a:accent2>
        <a:srgbClr val="2D9DD9"/>
      </a:accent2>
      <a:accent3>
        <a:srgbClr val="F7A941"/>
      </a:accent3>
      <a:accent4>
        <a:srgbClr val="3C628F"/>
      </a:accent4>
      <a:accent5>
        <a:srgbClr val="2D9DD9"/>
      </a:accent5>
      <a:accent6>
        <a:srgbClr val="F7A941"/>
      </a:accent6>
      <a:hlink>
        <a:srgbClr val="3C628F"/>
      </a:hlink>
      <a:folHlink>
        <a:srgbClr val="3C62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14779</Words>
  <Application>Microsoft Office PowerPoint</Application>
  <PresentationFormat>On-screen Show (4:3)</PresentationFormat>
  <Paragraphs>1140</Paragraphs>
  <Slides>56</Slides>
  <Notes>55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56</vt:i4>
      </vt:variant>
    </vt:vector>
  </HeadingPairs>
  <TitlesOfParts>
    <vt:vector size="64" baseType="lpstr">
      <vt:lpstr>Arial</vt:lpstr>
      <vt:lpstr>Calibri</vt:lpstr>
      <vt:lpstr>Corbel</vt:lpstr>
      <vt:lpstr>Symbol</vt:lpstr>
      <vt:lpstr>Wingdings</vt:lpstr>
      <vt:lpstr>Custom Design</vt:lpstr>
      <vt:lpstr>1_Clarity</vt:lpstr>
      <vt:lpstr>Benutzerdefiniertes Design</vt:lpstr>
      <vt:lpstr>How to work with this learning material</vt:lpstr>
      <vt:lpstr>Learning objectives and target groups</vt:lpstr>
      <vt:lpstr>International Waterways</vt:lpstr>
      <vt:lpstr>Warm-Up-Discussion International Waterways</vt:lpstr>
      <vt:lpstr>Agenda</vt:lpstr>
      <vt:lpstr>Competitive Factors of Inland Navigation</vt:lpstr>
      <vt:lpstr>Fairway Depth Competitive Factors of Inland Navigation</vt:lpstr>
      <vt:lpstr>Fairway Depth Competitive Factors of Inland Navigation</vt:lpstr>
      <vt:lpstr>Bridges Competitive Factors of Inland Navigation</vt:lpstr>
      <vt:lpstr>Bridges Competitive Factors of Inland Navigation</vt:lpstr>
      <vt:lpstr>Maintenance Competitive Factors of Inland Navigation</vt:lpstr>
      <vt:lpstr>Ports Competitive Factors of Inland Navigation</vt:lpstr>
      <vt:lpstr>Weather Competitive Factors of Inland Navigation</vt:lpstr>
      <vt:lpstr>PowerPoint Presentation</vt:lpstr>
      <vt:lpstr>Geographic Location and Political Importance Competitive Factors of Inland Navigation</vt:lpstr>
      <vt:lpstr>Quiz Competitive Factors of Inland Navigation</vt:lpstr>
      <vt:lpstr>Agenda</vt:lpstr>
      <vt:lpstr>Market overview Inland Waterways in Europe</vt:lpstr>
      <vt:lpstr>European Waterways Inland Waterways in Europe</vt:lpstr>
      <vt:lpstr>Classification of European Waterways Inland Waterways in Europe</vt:lpstr>
      <vt:lpstr>Inland Navigation in Europe Inland Waterways in Europe</vt:lpstr>
      <vt:lpstr>Main traffic routes Inland Waterways in Europe</vt:lpstr>
      <vt:lpstr>Rhine Route  Inland Waterways in Europe</vt:lpstr>
      <vt:lpstr>Danube Route   Inland Waterways in Europe</vt:lpstr>
      <vt:lpstr>Rhine-Main-Danube Corridor Inland Waterways in Europe</vt:lpstr>
      <vt:lpstr>Seine Inland Waterways in Europe</vt:lpstr>
      <vt:lpstr>Seine-North-Europe Canal (Project) Inland Waterways in Europe</vt:lpstr>
      <vt:lpstr>Biggest ports in Europe  Inland Waterways in Europe</vt:lpstr>
      <vt:lpstr>Port of Rotterdam Inland Waterways in Europe</vt:lpstr>
      <vt:lpstr>Duisport Inland  Waterways in Europe</vt:lpstr>
      <vt:lpstr>Quiz Inland Waterways in Europe</vt:lpstr>
      <vt:lpstr>Agenda</vt:lpstr>
      <vt:lpstr>Overview Inland Waterways in China</vt:lpstr>
      <vt:lpstr>Yangtze River Inland Waterways in China</vt:lpstr>
      <vt:lpstr>Port of Chongqing Inland Waterways in China</vt:lpstr>
      <vt:lpstr>Three Gorges Dam Inland Waterways in China</vt:lpstr>
      <vt:lpstr>Quiz Inland Waterways in China</vt:lpstr>
      <vt:lpstr>Agenda</vt:lpstr>
      <vt:lpstr>Overview Inland Waterways in Brazil</vt:lpstr>
      <vt:lpstr>Freight Transport Inland Waterways in Brazil</vt:lpstr>
      <vt:lpstr>Amazonas Inland Waterways in Brazil</vt:lpstr>
      <vt:lpstr>Port of Manaus Inland Waterways in Brazil</vt:lpstr>
      <vt:lpstr>Quiz Inland Waterways in Brazil</vt:lpstr>
      <vt:lpstr>Agenda</vt:lpstr>
      <vt:lpstr>Comparison</vt:lpstr>
      <vt:lpstr>Modal Split Comparison</vt:lpstr>
      <vt:lpstr>Comparison</vt:lpstr>
      <vt:lpstr>Conclusion Competitive Factors of Inland Navigation</vt:lpstr>
      <vt:lpstr>Quiz Comparison</vt:lpstr>
      <vt:lpstr>Internet Research Final Exercise 1</vt:lpstr>
      <vt:lpstr>ABC-List Final Exercise 2</vt:lpstr>
      <vt:lpstr>Sources A to E</vt:lpstr>
      <vt:lpstr>Sources F to N</vt:lpstr>
      <vt:lpstr>Sources O to S</vt:lpstr>
      <vt:lpstr>Sources T to Z</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Kompp Ricarda</cp:lastModifiedBy>
  <cp:revision>1060</cp:revision>
  <cp:lastPrinted>2016-06-01T14:05:49Z</cp:lastPrinted>
  <dcterms:created xsi:type="dcterms:W3CDTF">2012-09-17T08:31:25Z</dcterms:created>
  <dcterms:modified xsi:type="dcterms:W3CDTF">2022-09-26T11:15:51Z</dcterms:modified>
</cp:coreProperties>
</file>