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91" r:id="rId3"/>
  </p:sldMasterIdLst>
  <p:notesMasterIdLst>
    <p:notesMasterId r:id="rId31"/>
  </p:notesMasterIdLst>
  <p:handoutMasterIdLst>
    <p:handoutMasterId r:id="rId32"/>
  </p:handoutMasterIdLst>
  <p:sldIdLst>
    <p:sldId id="256" r:id="rId4"/>
    <p:sldId id="499" r:id="rId5"/>
    <p:sldId id="394" r:id="rId6"/>
    <p:sldId id="507" r:id="rId7"/>
    <p:sldId id="506" r:id="rId8"/>
    <p:sldId id="500" r:id="rId9"/>
    <p:sldId id="508" r:id="rId10"/>
    <p:sldId id="501" r:id="rId11"/>
    <p:sldId id="502" r:id="rId12"/>
    <p:sldId id="466" r:id="rId13"/>
    <p:sldId id="494" r:id="rId14"/>
    <p:sldId id="509" r:id="rId15"/>
    <p:sldId id="510" r:id="rId16"/>
    <p:sldId id="512" r:id="rId17"/>
    <p:sldId id="503" r:id="rId18"/>
    <p:sldId id="471" r:id="rId19"/>
    <p:sldId id="513" r:id="rId20"/>
    <p:sldId id="470" r:id="rId21"/>
    <p:sldId id="514" r:id="rId22"/>
    <p:sldId id="516" r:id="rId23"/>
    <p:sldId id="517" r:id="rId24"/>
    <p:sldId id="504" r:id="rId25"/>
    <p:sldId id="482" r:id="rId26"/>
    <p:sldId id="515" r:id="rId27"/>
    <p:sldId id="498" r:id="rId28"/>
    <p:sldId id="417" r:id="rId29"/>
    <p:sldId id="390" r:id="rId30"/>
  </p:sldIdLst>
  <p:sldSz cx="9144000" cy="6858000" type="screen4x3"/>
  <p:notesSz cx="6669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3" clrIdx="0"/>
  <p:cmAuthor id="1" name="Haller Alexandra" initials="H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017" autoAdjust="0"/>
    <p:restoredTop sz="84460" autoAdjust="0"/>
  </p:normalViewPr>
  <p:slideViewPr>
    <p:cSldViewPr showGuides="1">
      <p:cViewPr>
        <p:scale>
          <a:sx n="82" d="100"/>
          <a:sy n="82" d="100"/>
        </p:scale>
        <p:origin x="-1734" y="-366"/>
      </p:cViewPr>
      <p:guideLst>
        <p:guide orient="horz" pos="2160"/>
        <p:guide pos="2880"/>
      </p:guideLst>
    </p:cSldViewPr>
  </p:slideViewPr>
  <p:notesTextViewPr>
    <p:cViewPr>
      <p:scale>
        <a:sx n="1" d="1"/>
        <a:sy n="1" d="1"/>
      </p:scale>
      <p:origin x="0" y="0"/>
    </p:cViewPr>
  </p:notesTextViewPr>
  <p:sorterViewPr>
    <p:cViewPr>
      <p:scale>
        <a:sx n="100" d="100"/>
        <a:sy n="100" d="100"/>
      </p:scale>
      <p:origin x="0" y="192"/>
    </p:cViewPr>
  </p:sorterViewPr>
  <p:notesViewPr>
    <p:cSldViewPr>
      <p:cViewPr varScale="1">
        <p:scale>
          <a:sx n="78" d="100"/>
          <a:sy n="78" d="100"/>
        </p:scale>
        <p:origin x="-3354" y="-108"/>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rPr>
            <a:t>Förderung der Binnenschifffahrt</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rPr>
            <a:t>Binnenschiff –</a:t>
          </a:r>
          <a:r>
            <a:rPr lang="de-DE" sz="1800" dirty="0" smtClean="0">
              <a:solidFill>
                <a:schemeClr val="accent1"/>
              </a:solidFill>
            </a:rPr>
            <a:t>Besatzung</a:t>
          </a:r>
          <a:r>
            <a:rPr lang="de-DE" sz="1800" smtClean="0">
              <a:solidFill>
                <a:schemeClr val="accent1"/>
              </a:solidFill>
            </a:rPr>
            <a:t>, Ausstattung, </a:t>
          </a:r>
          <a:r>
            <a:rPr lang="de-DE" sz="1800" dirty="0" smtClean="0">
              <a:solidFill>
                <a:schemeClr val="accent1"/>
              </a:solidFill>
            </a:rPr>
            <a:t>Antrieb</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rPr>
            <a:t>Wasserstraßen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4">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39EA9A2F-C4C4-4E51-9485-52C9A3A9B27C}" type="presOf" srcId="{624E2F07-CA2B-4ED9-89E9-4ED31FD7F6BD}" destId="{93855F07-44CB-45DE-B464-761E63A71CD5}" srcOrd="0" destOrd="0" presId="urn:microsoft.com/office/officeart/2008/layout/VerticalCurvedList"/>
    <dgm:cxn modelId="{564A724B-464F-43EA-B3F9-08B30D823942}" type="presOf" srcId="{F2941672-F5FC-4F5F-8FF3-57791CAF8C56}" destId="{AB399548-C0EB-4691-9CE6-7284291054B6}" srcOrd="0" destOrd="0" presId="urn:microsoft.com/office/officeart/2008/layout/VerticalCurvedList"/>
    <dgm:cxn modelId="{B274FDC1-7E59-40F9-AA51-6338718BE116}" type="presOf" srcId="{173351EC-E710-4201-8F33-1AD5623FE62E}" destId="{6B0ECE05-8828-4C0A-A479-6C928C989F2D}"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34FC95A1-E7F4-471D-868A-D636D3B7A56C}" type="presOf" srcId="{754914D3-2823-4D9D-9B5F-8AAE908A2791}" destId="{AE6139D5-D84B-4711-8A6A-A5161E022A99}" srcOrd="0" destOrd="0" presId="urn:microsoft.com/office/officeart/2008/layout/VerticalCurvedList"/>
    <dgm:cxn modelId="{29C6E8F1-0DA8-40F1-8C46-28A377C1D222}" type="presOf" srcId="{F24300EC-4372-4D89-B437-9F81F6228517}" destId="{77ECFE10-46D2-48B0-947A-2C85B551FC94}"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2" destOrd="0" parTransId="{4F3AEDE9-65F0-4988-8076-2CEA40D71496}" sibTransId="{46AFA8D8-F557-4455-8A38-DF16055635A9}"/>
    <dgm:cxn modelId="{108E50BE-3469-439F-8FFF-017FEBDD5C74}" srcId="{754914D3-2823-4D9D-9B5F-8AAE908A2791}" destId="{F2941672-F5FC-4F5F-8FF3-57791CAF8C56}" srcOrd="0" destOrd="0" parTransId="{937F0D99-2D0E-48A6-94B9-C880850880C0}" sibTransId="{624E2F07-CA2B-4ED9-89E9-4ED31FD7F6BD}"/>
    <dgm:cxn modelId="{03E625D1-C733-48D8-923A-D2C842D84372}" type="presOf" srcId="{6755B75A-DA2F-4942-9466-602DAA2B76D4}" destId="{91210F3F-D8B2-42DD-8F99-15CEF9439F8A}" srcOrd="0" destOrd="0" presId="urn:microsoft.com/office/officeart/2008/layout/VerticalCurvedList"/>
    <dgm:cxn modelId="{9145D229-8220-4951-A2CA-A36BF9470A02}" type="presParOf" srcId="{AE6139D5-D84B-4711-8A6A-A5161E022A99}" destId="{00F42187-34FD-4D8B-A449-F316E9EB9AFA}" srcOrd="0" destOrd="0" presId="urn:microsoft.com/office/officeart/2008/layout/VerticalCurvedList"/>
    <dgm:cxn modelId="{D535CA7B-7B99-4E8D-BE4B-36914613F2E9}" type="presParOf" srcId="{00F42187-34FD-4D8B-A449-F316E9EB9AFA}" destId="{C168C53D-163A-4892-8EF0-B5326C3FF8C8}" srcOrd="0" destOrd="0" presId="urn:microsoft.com/office/officeart/2008/layout/VerticalCurvedList"/>
    <dgm:cxn modelId="{5E6778BD-FA22-4708-BD35-8D60621AA2C4}" type="presParOf" srcId="{C168C53D-163A-4892-8EF0-B5326C3FF8C8}" destId="{0FAB2C97-DF89-43B9-B7B2-C745E026F562}" srcOrd="0" destOrd="0" presId="urn:microsoft.com/office/officeart/2008/layout/VerticalCurvedList"/>
    <dgm:cxn modelId="{5CAB1E48-0A59-4542-89ED-27724819164E}" type="presParOf" srcId="{C168C53D-163A-4892-8EF0-B5326C3FF8C8}" destId="{93855F07-44CB-45DE-B464-761E63A71CD5}" srcOrd="1" destOrd="0" presId="urn:microsoft.com/office/officeart/2008/layout/VerticalCurvedList"/>
    <dgm:cxn modelId="{877458A1-BC06-4228-98F1-F930C3E41FBB}" type="presParOf" srcId="{C168C53D-163A-4892-8EF0-B5326C3FF8C8}" destId="{D258DE45-194F-4470-A0BE-D234AB24927B}" srcOrd="2" destOrd="0" presId="urn:microsoft.com/office/officeart/2008/layout/VerticalCurvedList"/>
    <dgm:cxn modelId="{0B7D731A-DCA9-40BD-AF80-59B837B858EE}" type="presParOf" srcId="{C168C53D-163A-4892-8EF0-B5326C3FF8C8}" destId="{BF8CDB65-7F63-46ED-AD6F-299BB5E410A3}" srcOrd="3" destOrd="0" presId="urn:microsoft.com/office/officeart/2008/layout/VerticalCurvedList"/>
    <dgm:cxn modelId="{1658E823-1CA6-4A97-BAA6-D5E0D570B365}" type="presParOf" srcId="{00F42187-34FD-4D8B-A449-F316E9EB9AFA}" destId="{AB399548-C0EB-4691-9CE6-7284291054B6}" srcOrd="1" destOrd="0" presId="urn:microsoft.com/office/officeart/2008/layout/VerticalCurvedList"/>
    <dgm:cxn modelId="{ECBDA577-F05E-4A1D-846C-05974B8AFA80}" type="presParOf" srcId="{00F42187-34FD-4D8B-A449-F316E9EB9AFA}" destId="{0B7AF41F-095F-4954-9948-F3B9C7302B4D}" srcOrd="2" destOrd="0" presId="urn:microsoft.com/office/officeart/2008/layout/VerticalCurvedList"/>
    <dgm:cxn modelId="{D54797A1-EAB9-4006-B974-87C8D0470830}" type="presParOf" srcId="{0B7AF41F-095F-4954-9948-F3B9C7302B4D}" destId="{9AF5ED78-341F-403E-97B4-875F8057A202}" srcOrd="0" destOrd="0" presId="urn:microsoft.com/office/officeart/2008/layout/VerticalCurvedList"/>
    <dgm:cxn modelId="{B10D97D9-9BF6-4FC8-A693-3B3CFB507300}" type="presParOf" srcId="{00F42187-34FD-4D8B-A449-F316E9EB9AFA}" destId="{77ECFE10-46D2-48B0-947A-2C85B551FC94}" srcOrd="3" destOrd="0" presId="urn:microsoft.com/office/officeart/2008/layout/VerticalCurvedList"/>
    <dgm:cxn modelId="{D3746416-584F-4651-8371-570DADC236AF}" type="presParOf" srcId="{00F42187-34FD-4D8B-A449-F316E9EB9AFA}" destId="{FEECF01B-4C91-4B01-BFA5-F1DFA7020B0A}" srcOrd="4" destOrd="0" presId="urn:microsoft.com/office/officeart/2008/layout/VerticalCurvedList"/>
    <dgm:cxn modelId="{E20F32EE-E5C3-4717-AD48-F227C65F5BA9}" type="presParOf" srcId="{FEECF01B-4C91-4B01-BFA5-F1DFA7020B0A}" destId="{EF12B5F5-AB8A-4523-B395-C351AAF3CDFA}" srcOrd="0" destOrd="0" presId="urn:microsoft.com/office/officeart/2008/layout/VerticalCurvedList"/>
    <dgm:cxn modelId="{3F540E02-1B8A-448D-B2E4-5AB13365A153}" type="presParOf" srcId="{00F42187-34FD-4D8B-A449-F316E9EB9AFA}" destId="{6B0ECE05-8828-4C0A-A479-6C928C989F2D}" srcOrd="5" destOrd="0" presId="urn:microsoft.com/office/officeart/2008/layout/VerticalCurvedList"/>
    <dgm:cxn modelId="{C1F5A26A-42C9-40D0-8174-E3D74B64A02F}" type="presParOf" srcId="{00F42187-34FD-4D8B-A449-F316E9EB9AFA}" destId="{1A41940D-DA6D-4168-B61B-2046AB904AF1}" srcOrd="6" destOrd="0" presId="urn:microsoft.com/office/officeart/2008/layout/VerticalCurvedList"/>
    <dgm:cxn modelId="{D850782E-803E-4B76-9086-F4D609A325B2}" type="presParOf" srcId="{1A41940D-DA6D-4168-B61B-2046AB904AF1}" destId="{84FECD7B-556D-40CD-80FE-E856FE6C01BC}" srcOrd="0" destOrd="0" presId="urn:microsoft.com/office/officeart/2008/layout/VerticalCurvedList"/>
    <dgm:cxn modelId="{5F4CBD57-72A9-43F4-BFF2-A52B531C0F9C}" type="presParOf" srcId="{00F42187-34FD-4D8B-A449-F316E9EB9AFA}" destId="{91210F3F-D8B2-42DD-8F99-15CEF9439F8A}" srcOrd="7" destOrd="0" presId="urn:microsoft.com/office/officeart/2008/layout/VerticalCurvedList"/>
    <dgm:cxn modelId="{0BCAA843-8A42-43A7-9184-5719B057F2EC}" type="presParOf" srcId="{00F42187-34FD-4D8B-A449-F316E9EB9AFA}" destId="{D9DCCA26-62B6-4763-8EFA-968C560C11C4}" srcOrd="8" destOrd="0" presId="urn:microsoft.com/office/officeart/2008/layout/VerticalCurvedList"/>
    <dgm:cxn modelId="{C3B0ADD3-A307-4899-91BC-722CC539D96A}"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rPr>
            <a:t>Förderung der Binnenschifffahrt</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rPr>
            <a:t>Binnenschiff –</a:t>
          </a:r>
          <a:r>
            <a:rPr lang="de-DE" sz="1800" dirty="0" smtClean="0">
              <a:solidFill>
                <a:schemeClr val="accent1"/>
              </a:solidFill>
            </a:rPr>
            <a:t>Besatzung, Ausstattung, Antrieb</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rPr>
            <a:t>Wasserstraßen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4">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A6570760-D2D7-4934-9FB9-BA6A4F570A23}" type="presOf" srcId="{F2941672-F5FC-4F5F-8FF3-57791CAF8C56}" destId="{AB399548-C0EB-4691-9CE6-7284291054B6}"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2" destOrd="0" parTransId="{4F3AEDE9-65F0-4988-8076-2CEA40D71496}" sibTransId="{46AFA8D8-F557-4455-8A38-DF16055635A9}"/>
    <dgm:cxn modelId="{0781121C-2DD2-4939-9728-C6477965DA94}" srcId="{754914D3-2823-4D9D-9B5F-8AAE908A2791}" destId="{F24300EC-4372-4D89-B437-9F81F6228517}" srcOrd="1" destOrd="0" parTransId="{468FF3C9-0BE5-4FF4-BE42-47AA0FABB054}" sibTransId="{BBB9D7DD-2425-4723-8219-8DCB9AF8E441}"/>
    <dgm:cxn modelId="{323A5759-ACCF-4740-9844-94DD8CAA14FA}" type="presOf" srcId="{6755B75A-DA2F-4942-9466-602DAA2B76D4}" destId="{91210F3F-D8B2-42DD-8F99-15CEF9439F8A}"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rPr>
            <a:t>Förderung der Binnenschifffahrt</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rPr>
            <a:t>Binnenschiff –</a:t>
          </a:r>
          <a:r>
            <a:rPr lang="de-DE" sz="1800" dirty="0" smtClean="0">
              <a:solidFill>
                <a:schemeClr val="accent1"/>
              </a:solidFill>
            </a:rPr>
            <a:t>Besatzung</a:t>
          </a:r>
          <a:r>
            <a:rPr lang="de-DE" sz="1800" smtClean="0">
              <a:solidFill>
                <a:schemeClr val="accent1"/>
              </a:solidFill>
            </a:rPr>
            <a:t>, Ausstattung, </a:t>
          </a:r>
          <a:r>
            <a:rPr lang="de-DE" sz="1800" dirty="0" smtClean="0">
              <a:solidFill>
                <a:schemeClr val="accent1"/>
              </a:solidFill>
            </a:rPr>
            <a:t>Antrieb</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rPr>
            <a:t>Wasserstraßen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4">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4"/>
      <dgm:spPr>
        <a:solidFill>
          <a:schemeClr val="accent1"/>
        </a:solidFill>
        <a:ln w="28575">
          <a:solidFill>
            <a:schemeClr val="accent1"/>
          </a:solidFill>
        </a:ln>
      </dgm:spPr>
      <dgm:t>
        <a:bodyPr/>
        <a:lstStyle/>
        <a:p>
          <a:endParaRPr lang="de-AT"/>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DBD07FA7-4D88-4649-95F0-99E7199D985A}" type="presOf" srcId="{754914D3-2823-4D9D-9B5F-8AAE908A2791}" destId="{AE6139D5-D84B-4711-8A6A-A5161E022A99}"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2" destOrd="0" parTransId="{4F3AEDE9-65F0-4988-8076-2CEA40D71496}" sibTransId="{46AFA8D8-F557-4455-8A38-DF16055635A9}"/>
    <dgm:cxn modelId="{4850B88D-B4E7-4253-A4AC-97D922E442B4}" type="presOf" srcId="{624E2F07-CA2B-4ED9-89E9-4ED31FD7F6BD}" destId="{93855F07-44CB-45DE-B464-761E63A71CD5}"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1C517F8B-FC75-4D57-A373-1540D22F9F36}" type="presOf" srcId="{F24300EC-4372-4D89-B437-9F81F6228517}" destId="{77ECFE10-46D2-48B0-947A-2C85B551FC94}" srcOrd="0" destOrd="0" presId="urn:microsoft.com/office/officeart/2008/layout/VerticalCurvedList"/>
    <dgm:cxn modelId="{9CFB7F4F-5C62-4FAB-ADD9-CF62F26C95B6}" type="presOf" srcId="{6755B75A-DA2F-4942-9466-602DAA2B76D4}" destId="{91210F3F-D8B2-42DD-8F99-15CEF9439F8A}" srcOrd="0" destOrd="0" presId="urn:microsoft.com/office/officeart/2008/layout/VerticalCurvedList"/>
    <dgm:cxn modelId="{5A7C7184-1D45-43D0-B0DD-F55DD1FE4A55}" type="presOf" srcId="{F2941672-F5FC-4F5F-8FF3-57791CAF8C56}" destId="{AB399548-C0EB-4691-9CE6-7284291054B6}"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7C3F4D48-5A3D-4437-8C4F-5AE2D69D7AA0}" type="presOf" srcId="{173351EC-E710-4201-8F33-1AD5623FE62E}" destId="{6B0ECE05-8828-4C0A-A479-6C928C989F2D}" srcOrd="0" destOrd="0" presId="urn:microsoft.com/office/officeart/2008/layout/VerticalCurvedList"/>
    <dgm:cxn modelId="{AF3D411D-9D68-4245-96E8-CC48B668E6B8}" type="presParOf" srcId="{AE6139D5-D84B-4711-8A6A-A5161E022A99}" destId="{00F42187-34FD-4D8B-A449-F316E9EB9AFA}" srcOrd="0" destOrd="0" presId="urn:microsoft.com/office/officeart/2008/layout/VerticalCurvedList"/>
    <dgm:cxn modelId="{FE7DEB91-E960-4B70-9EA0-2509FF8DDDA2}" type="presParOf" srcId="{00F42187-34FD-4D8B-A449-F316E9EB9AFA}" destId="{C168C53D-163A-4892-8EF0-B5326C3FF8C8}" srcOrd="0" destOrd="0" presId="urn:microsoft.com/office/officeart/2008/layout/VerticalCurvedList"/>
    <dgm:cxn modelId="{FC836A2E-538C-457C-919F-53F9E1A260CB}" type="presParOf" srcId="{C168C53D-163A-4892-8EF0-B5326C3FF8C8}" destId="{0FAB2C97-DF89-43B9-B7B2-C745E026F562}" srcOrd="0" destOrd="0" presId="urn:microsoft.com/office/officeart/2008/layout/VerticalCurvedList"/>
    <dgm:cxn modelId="{C10E8C83-AD4E-4EF0-91BB-B5355EF4BBCF}" type="presParOf" srcId="{C168C53D-163A-4892-8EF0-B5326C3FF8C8}" destId="{93855F07-44CB-45DE-B464-761E63A71CD5}" srcOrd="1" destOrd="0" presId="urn:microsoft.com/office/officeart/2008/layout/VerticalCurvedList"/>
    <dgm:cxn modelId="{4FEA1E40-B754-4D15-B132-E77FE8144C2A}" type="presParOf" srcId="{C168C53D-163A-4892-8EF0-B5326C3FF8C8}" destId="{D258DE45-194F-4470-A0BE-D234AB24927B}" srcOrd="2" destOrd="0" presId="urn:microsoft.com/office/officeart/2008/layout/VerticalCurvedList"/>
    <dgm:cxn modelId="{5F367C10-2329-4C02-BBE1-81E3891223F7}" type="presParOf" srcId="{C168C53D-163A-4892-8EF0-B5326C3FF8C8}" destId="{BF8CDB65-7F63-46ED-AD6F-299BB5E410A3}" srcOrd="3" destOrd="0" presId="urn:microsoft.com/office/officeart/2008/layout/VerticalCurvedList"/>
    <dgm:cxn modelId="{E0E33CD2-E2D0-4836-BE75-70995FFC7857}" type="presParOf" srcId="{00F42187-34FD-4D8B-A449-F316E9EB9AFA}" destId="{AB399548-C0EB-4691-9CE6-7284291054B6}" srcOrd="1" destOrd="0" presId="urn:microsoft.com/office/officeart/2008/layout/VerticalCurvedList"/>
    <dgm:cxn modelId="{4EF7ECEF-B640-4DE6-BE64-416403FA17F6}" type="presParOf" srcId="{00F42187-34FD-4D8B-A449-F316E9EB9AFA}" destId="{0B7AF41F-095F-4954-9948-F3B9C7302B4D}" srcOrd="2" destOrd="0" presId="urn:microsoft.com/office/officeart/2008/layout/VerticalCurvedList"/>
    <dgm:cxn modelId="{7B54CD73-57BA-49E7-90B4-23F046D47941}" type="presParOf" srcId="{0B7AF41F-095F-4954-9948-F3B9C7302B4D}" destId="{9AF5ED78-341F-403E-97B4-875F8057A202}" srcOrd="0" destOrd="0" presId="urn:microsoft.com/office/officeart/2008/layout/VerticalCurvedList"/>
    <dgm:cxn modelId="{4F8FACFF-5EDB-4906-9014-A627A9BDC3EA}" type="presParOf" srcId="{00F42187-34FD-4D8B-A449-F316E9EB9AFA}" destId="{77ECFE10-46D2-48B0-947A-2C85B551FC94}" srcOrd="3" destOrd="0" presId="urn:microsoft.com/office/officeart/2008/layout/VerticalCurvedList"/>
    <dgm:cxn modelId="{9D8AED6C-AEAC-4012-B325-DACB74F59F78}" type="presParOf" srcId="{00F42187-34FD-4D8B-A449-F316E9EB9AFA}" destId="{FEECF01B-4C91-4B01-BFA5-F1DFA7020B0A}" srcOrd="4" destOrd="0" presId="urn:microsoft.com/office/officeart/2008/layout/VerticalCurvedList"/>
    <dgm:cxn modelId="{66951A68-7139-42C9-8A88-E01BC2944BAB}" type="presParOf" srcId="{FEECF01B-4C91-4B01-BFA5-F1DFA7020B0A}" destId="{EF12B5F5-AB8A-4523-B395-C351AAF3CDFA}" srcOrd="0" destOrd="0" presId="urn:microsoft.com/office/officeart/2008/layout/VerticalCurvedList"/>
    <dgm:cxn modelId="{8F0F07CF-8B5C-40C3-B36D-FD0B55C14223}" type="presParOf" srcId="{00F42187-34FD-4D8B-A449-F316E9EB9AFA}" destId="{6B0ECE05-8828-4C0A-A479-6C928C989F2D}" srcOrd="5" destOrd="0" presId="urn:microsoft.com/office/officeart/2008/layout/VerticalCurvedList"/>
    <dgm:cxn modelId="{38F6DBEF-FCD6-4A29-B317-8BF9A49C7962}" type="presParOf" srcId="{00F42187-34FD-4D8B-A449-F316E9EB9AFA}" destId="{1A41940D-DA6D-4168-B61B-2046AB904AF1}" srcOrd="6" destOrd="0" presId="urn:microsoft.com/office/officeart/2008/layout/VerticalCurvedList"/>
    <dgm:cxn modelId="{13831E9A-F72F-4B6E-AEED-5620C3D5F60E}" type="presParOf" srcId="{1A41940D-DA6D-4168-B61B-2046AB904AF1}" destId="{84FECD7B-556D-40CD-80FE-E856FE6C01BC}" srcOrd="0" destOrd="0" presId="urn:microsoft.com/office/officeart/2008/layout/VerticalCurvedList"/>
    <dgm:cxn modelId="{3005DEE4-034B-4C69-A981-F00D3370ECC5}" type="presParOf" srcId="{00F42187-34FD-4D8B-A449-F316E9EB9AFA}" destId="{91210F3F-D8B2-42DD-8F99-15CEF9439F8A}" srcOrd="7" destOrd="0" presId="urn:microsoft.com/office/officeart/2008/layout/VerticalCurvedList"/>
    <dgm:cxn modelId="{75AEA381-5842-4E88-BFD2-A9BF6DD3A513}" type="presParOf" srcId="{00F42187-34FD-4D8B-A449-F316E9EB9AFA}" destId="{D9DCCA26-62B6-4763-8EFA-968C560C11C4}" srcOrd="8" destOrd="0" presId="urn:microsoft.com/office/officeart/2008/layout/VerticalCurvedList"/>
    <dgm:cxn modelId="{54E8EFD6-A984-4723-8BBF-0E6AAF00710D}"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rPr>
            <a:t>Förderung der Binnenschifffahrt</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rPr>
            <a:t>Binnenschiff –</a:t>
          </a:r>
          <a:r>
            <a:rPr lang="de-DE" sz="1800" dirty="0" smtClean="0">
              <a:solidFill>
                <a:schemeClr val="accent1"/>
              </a:solidFill>
            </a:rPr>
            <a:t>Besatzung</a:t>
          </a:r>
          <a:r>
            <a:rPr lang="de-DE" sz="1800" smtClean="0">
              <a:solidFill>
                <a:schemeClr val="accent1"/>
              </a:solidFill>
            </a:rPr>
            <a:t>, Ausstattung, </a:t>
          </a:r>
          <a:r>
            <a:rPr lang="de-DE" sz="1800" dirty="0" smtClean="0">
              <a:solidFill>
                <a:schemeClr val="accent1"/>
              </a:solidFill>
            </a:rPr>
            <a:t>Antrieb</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rPr>
            <a:t>Wasserstraßen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4">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solidFill>
        <a:ln w="28575">
          <a:solidFill>
            <a:schemeClr val="accent1"/>
          </a:solidFill>
        </a:ln>
      </dgm:spPr>
      <dgm:t>
        <a:bodyPr/>
        <a:lstStyle/>
        <a:p>
          <a:endParaRPr lang="de-AT"/>
        </a:p>
      </dgm:t>
    </dgm:pt>
  </dgm:ptLst>
  <dgm:cxnLst>
    <dgm:cxn modelId="{5D36F8E1-3382-4CC7-A858-0264E51227A3}" type="presOf" srcId="{F2941672-F5FC-4F5F-8FF3-57791CAF8C56}" destId="{AB399548-C0EB-4691-9CE6-7284291054B6}" srcOrd="0" destOrd="0" presId="urn:microsoft.com/office/officeart/2008/layout/VerticalCurvedList"/>
    <dgm:cxn modelId="{D5329088-A9AF-4829-B59E-EAB8C72216F7}" type="presOf" srcId="{624E2F07-CA2B-4ED9-89E9-4ED31FD7F6BD}" destId="{93855F07-44CB-45DE-B464-761E63A71CD5}"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6C12AAA9-A7FE-44EC-8AC9-383942F9847E}" srcId="{754914D3-2823-4D9D-9B5F-8AAE908A2791}" destId="{6755B75A-DA2F-4942-9466-602DAA2B76D4}" srcOrd="3" destOrd="0" parTransId="{C9E67486-D4AA-4601-A24B-52155755B0C0}" sibTransId="{CC8056C9-9B1F-44C8-BB32-4B1222D8CD4E}"/>
    <dgm:cxn modelId="{9669380F-49B5-46C0-8C96-6F639709BE88}" type="presOf" srcId="{6755B75A-DA2F-4942-9466-602DAA2B76D4}" destId="{91210F3F-D8B2-42DD-8F99-15CEF9439F8A}" srcOrd="0" destOrd="0" presId="urn:microsoft.com/office/officeart/2008/layout/VerticalCurvedList"/>
    <dgm:cxn modelId="{38085001-A5DD-4200-87F0-20C1421FE936}" type="presOf" srcId="{F24300EC-4372-4D89-B437-9F81F6228517}" destId="{77ECFE10-46D2-48B0-947A-2C85B551FC94}" srcOrd="0" destOrd="0" presId="urn:microsoft.com/office/officeart/2008/layout/VerticalCurvedList"/>
    <dgm:cxn modelId="{BA97C6C2-DFF7-4943-89D9-75D0DB0D887E}" type="presOf" srcId="{754914D3-2823-4D9D-9B5F-8AAE908A2791}" destId="{AE6139D5-D84B-4711-8A6A-A5161E022A99}" srcOrd="0" destOrd="0" presId="urn:microsoft.com/office/officeart/2008/layout/VerticalCurvedList"/>
    <dgm:cxn modelId="{30F73762-ED59-497C-9D31-37A1A6415C0E}" type="presOf" srcId="{173351EC-E710-4201-8F33-1AD5623FE62E}" destId="{6B0ECE05-8828-4C0A-A479-6C928C989F2D}"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108E50BE-3469-439F-8FFF-017FEBDD5C74}" srcId="{754914D3-2823-4D9D-9B5F-8AAE908A2791}" destId="{F2941672-F5FC-4F5F-8FF3-57791CAF8C56}" srcOrd="0" destOrd="0" parTransId="{937F0D99-2D0E-48A6-94B9-C880850880C0}" sibTransId="{624E2F07-CA2B-4ED9-89E9-4ED31FD7F6BD}"/>
    <dgm:cxn modelId="{DB3C656D-93F6-4130-A25D-488F70886D84}" type="presParOf" srcId="{AE6139D5-D84B-4711-8A6A-A5161E022A99}" destId="{00F42187-34FD-4D8B-A449-F316E9EB9AFA}" srcOrd="0" destOrd="0" presId="urn:microsoft.com/office/officeart/2008/layout/VerticalCurvedList"/>
    <dgm:cxn modelId="{6BF532E3-BD5B-4F21-B6A6-2D86898E77A3}" type="presParOf" srcId="{00F42187-34FD-4D8B-A449-F316E9EB9AFA}" destId="{C168C53D-163A-4892-8EF0-B5326C3FF8C8}" srcOrd="0" destOrd="0" presId="urn:microsoft.com/office/officeart/2008/layout/VerticalCurvedList"/>
    <dgm:cxn modelId="{88B331FA-0BBE-4507-BABD-197FC5F00C54}" type="presParOf" srcId="{C168C53D-163A-4892-8EF0-B5326C3FF8C8}" destId="{0FAB2C97-DF89-43B9-B7B2-C745E026F562}" srcOrd="0" destOrd="0" presId="urn:microsoft.com/office/officeart/2008/layout/VerticalCurvedList"/>
    <dgm:cxn modelId="{0B353065-67C8-424D-8926-EF5C5D9E0072}" type="presParOf" srcId="{C168C53D-163A-4892-8EF0-B5326C3FF8C8}" destId="{93855F07-44CB-45DE-B464-761E63A71CD5}" srcOrd="1" destOrd="0" presId="urn:microsoft.com/office/officeart/2008/layout/VerticalCurvedList"/>
    <dgm:cxn modelId="{80F686D2-55E3-484A-91E6-17D261EDE796}" type="presParOf" srcId="{C168C53D-163A-4892-8EF0-B5326C3FF8C8}" destId="{D258DE45-194F-4470-A0BE-D234AB24927B}" srcOrd="2" destOrd="0" presId="urn:microsoft.com/office/officeart/2008/layout/VerticalCurvedList"/>
    <dgm:cxn modelId="{00473EA0-0A7F-40B6-A204-3CEAA6FEB2AD}" type="presParOf" srcId="{C168C53D-163A-4892-8EF0-B5326C3FF8C8}" destId="{BF8CDB65-7F63-46ED-AD6F-299BB5E410A3}" srcOrd="3" destOrd="0" presId="urn:microsoft.com/office/officeart/2008/layout/VerticalCurvedList"/>
    <dgm:cxn modelId="{45670ED2-9013-4889-ABEF-925D08AC0019}" type="presParOf" srcId="{00F42187-34FD-4D8B-A449-F316E9EB9AFA}" destId="{AB399548-C0EB-4691-9CE6-7284291054B6}" srcOrd="1" destOrd="0" presId="urn:microsoft.com/office/officeart/2008/layout/VerticalCurvedList"/>
    <dgm:cxn modelId="{249C72A4-74CD-4960-B342-A065D842C869}" type="presParOf" srcId="{00F42187-34FD-4D8B-A449-F316E9EB9AFA}" destId="{0B7AF41F-095F-4954-9948-F3B9C7302B4D}" srcOrd="2" destOrd="0" presId="urn:microsoft.com/office/officeart/2008/layout/VerticalCurvedList"/>
    <dgm:cxn modelId="{CFCC1E95-F618-474C-A0D2-31B59A05EACA}" type="presParOf" srcId="{0B7AF41F-095F-4954-9948-F3B9C7302B4D}" destId="{9AF5ED78-341F-403E-97B4-875F8057A202}" srcOrd="0" destOrd="0" presId="urn:microsoft.com/office/officeart/2008/layout/VerticalCurvedList"/>
    <dgm:cxn modelId="{DA741E60-D9C5-4D45-8197-FBEF875916FD}" type="presParOf" srcId="{00F42187-34FD-4D8B-A449-F316E9EB9AFA}" destId="{77ECFE10-46D2-48B0-947A-2C85B551FC94}" srcOrd="3" destOrd="0" presId="urn:microsoft.com/office/officeart/2008/layout/VerticalCurvedList"/>
    <dgm:cxn modelId="{232608B6-923D-4154-8C73-FD2D20C16FA5}" type="presParOf" srcId="{00F42187-34FD-4D8B-A449-F316E9EB9AFA}" destId="{FEECF01B-4C91-4B01-BFA5-F1DFA7020B0A}" srcOrd="4" destOrd="0" presId="urn:microsoft.com/office/officeart/2008/layout/VerticalCurvedList"/>
    <dgm:cxn modelId="{785AB216-14AB-4768-A047-9D8601D5A997}" type="presParOf" srcId="{FEECF01B-4C91-4B01-BFA5-F1DFA7020B0A}" destId="{EF12B5F5-AB8A-4523-B395-C351AAF3CDFA}" srcOrd="0" destOrd="0" presId="urn:microsoft.com/office/officeart/2008/layout/VerticalCurvedList"/>
    <dgm:cxn modelId="{AEDFED1D-0EFC-4677-90F8-28820AFC4966}" type="presParOf" srcId="{00F42187-34FD-4D8B-A449-F316E9EB9AFA}" destId="{6B0ECE05-8828-4C0A-A479-6C928C989F2D}" srcOrd="5" destOrd="0" presId="urn:microsoft.com/office/officeart/2008/layout/VerticalCurvedList"/>
    <dgm:cxn modelId="{E4FD3F03-1DA5-40A1-B557-E1748345FECC}" type="presParOf" srcId="{00F42187-34FD-4D8B-A449-F316E9EB9AFA}" destId="{1A41940D-DA6D-4168-B61B-2046AB904AF1}" srcOrd="6" destOrd="0" presId="urn:microsoft.com/office/officeart/2008/layout/VerticalCurvedList"/>
    <dgm:cxn modelId="{98B50EBE-F0CE-4231-B287-1C1CD5B9F0CD}" type="presParOf" srcId="{1A41940D-DA6D-4168-B61B-2046AB904AF1}" destId="{84FECD7B-556D-40CD-80FE-E856FE6C01BC}" srcOrd="0" destOrd="0" presId="urn:microsoft.com/office/officeart/2008/layout/VerticalCurvedList"/>
    <dgm:cxn modelId="{2BE4F97D-13C7-4F00-9102-92A6FEE546DB}" type="presParOf" srcId="{00F42187-34FD-4D8B-A449-F316E9EB9AFA}" destId="{91210F3F-D8B2-42DD-8F99-15CEF9439F8A}" srcOrd="7" destOrd="0" presId="urn:microsoft.com/office/officeart/2008/layout/VerticalCurvedList"/>
    <dgm:cxn modelId="{8AB1A6E1-35E7-4C1D-808F-95A26E3AA17A}" type="presParOf" srcId="{00F42187-34FD-4D8B-A449-F316E9EB9AFA}" destId="{D9DCCA26-62B6-4763-8EFA-968C560C11C4}" srcOrd="8" destOrd="0" presId="urn:microsoft.com/office/officeart/2008/layout/VerticalCurvedList"/>
    <dgm:cxn modelId="{E5F9DA85-9CEF-45CC-860E-11CFC76A5A41}"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Förderung der Binnenschifffahrt</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Wasserstraßen</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Binnenschiff –</a:t>
          </a:r>
          <a:r>
            <a:rPr lang="de-DE" sz="1800" kern="1200" dirty="0" smtClean="0">
              <a:solidFill>
                <a:schemeClr val="accent1"/>
              </a:solidFill>
            </a:rPr>
            <a:t>Besatzung</a:t>
          </a:r>
          <a:r>
            <a:rPr lang="de-DE" sz="1800" kern="1200" smtClean="0">
              <a:solidFill>
                <a:schemeClr val="accent1"/>
              </a:solidFill>
            </a:rPr>
            <a:t>, Ausstattung, </a:t>
          </a:r>
          <a:r>
            <a:rPr lang="de-DE" sz="1800" kern="1200" dirty="0" smtClean="0">
              <a:solidFill>
                <a:schemeClr val="accent1"/>
              </a:solidFill>
            </a:rPr>
            <a:t>Antrieb</a:t>
          </a: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Förderung der Binnenschifffahrt</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Wasserstraßen</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Binnenschiff –</a:t>
          </a:r>
          <a:r>
            <a:rPr lang="de-DE" sz="1800" kern="1200" dirty="0" smtClean="0">
              <a:solidFill>
                <a:schemeClr val="accent1"/>
              </a:solidFill>
            </a:rPr>
            <a:t>Besatzung, Ausstattung, Antrieb</a:t>
          </a: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Förderung der Binnenschifffahrt</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Wasserstraßen</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Binnenschiff –</a:t>
          </a:r>
          <a:r>
            <a:rPr lang="de-DE" sz="1800" kern="1200" dirty="0" smtClean="0">
              <a:solidFill>
                <a:schemeClr val="accent1"/>
              </a:solidFill>
            </a:rPr>
            <a:t>Besatzung</a:t>
          </a:r>
          <a:r>
            <a:rPr lang="de-DE" sz="1800" kern="1200" smtClean="0">
              <a:solidFill>
                <a:schemeClr val="accent1"/>
              </a:solidFill>
            </a:rPr>
            <a:t>, Ausstattung, </a:t>
          </a:r>
          <a:r>
            <a:rPr lang="de-DE" sz="1800" kern="1200" dirty="0" smtClean="0">
              <a:solidFill>
                <a:schemeClr val="accent1"/>
              </a:solidFill>
            </a:rPr>
            <a:t>Antrieb</a:t>
          </a: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Förderung der Binnenschifffahrt</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Wasserstraßen</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rPr>
            <a:t>Binnenschiff –</a:t>
          </a:r>
          <a:r>
            <a:rPr lang="de-DE" sz="1800" kern="1200" dirty="0" smtClean="0">
              <a:solidFill>
                <a:schemeClr val="accent1"/>
              </a:solidFill>
            </a:rPr>
            <a:t>Besatzung</a:t>
          </a:r>
          <a:r>
            <a:rPr lang="de-DE" sz="1800" kern="1200" smtClean="0">
              <a:solidFill>
                <a:schemeClr val="accent1"/>
              </a:solidFill>
            </a:rPr>
            <a:t>, Ausstattung, </a:t>
          </a:r>
          <a:r>
            <a:rPr lang="de-DE" sz="1800" kern="1200" dirty="0" smtClean="0">
              <a:solidFill>
                <a:schemeClr val="accent1"/>
              </a:solidFill>
            </a:rPr>
            <a:t>Antrieb</a:t>
          </a: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95"/>
          </a:xfrm>
          <a:prstGeom prst="rect">
            <a:avLst/>
          </a:prstGeom>
        </p:spPr>
        <p:txBody>
          <a:bodyPr vert="horz" lIns="90608" tIns="45304" rIns="90608" bIns="45304" rtlCol="0"/>
          <a:lstStyle>
            <a:lvl1pPr algn="l">
              <a:defRPr sz="1200"/>
            </a:lvl1pPr>
          </a:lstStyle>
          <a:p>
            <a:endParaRPr lang="de-AT" dirty="0"/>
          </a:p>
        </p:txBody>
      </p:sp>
      <p:sp>
        <p:nvSpPr>
          <p:cNvPr id="3" name="Date Placeholder 2"/>
          <p:cNvSpPr>
            <a:spLocks noGrp="1"/>
          </p:cNvSpPr>
          <p:nvPr>
            <p:ph type="dt" sz="quarter" idx="1"/>
          </p:nvPr>
        </p:nvSpPr>
        <p:spPr>
          <a:xfrm>
            <a:off x="3777128" y="0"/>
            <a:ext cx="2890405" cy="496095"/>
          </a:xfrm>
          <a:prstGeom prst="rect">
            <a:avLst/>
          </a:prstGeom>
        </p:spPr>
        <p:txBody>
          <a:bodyPr vert="horz" lIns="90608" tIns="45304" rIns="90608" bIns="45304" rtlCol="0"/>
          <a:lstStyle>
            <a:lvl1pPr algn="r">
              <a:defRPr sz="1200"/>
            </a:lvl1pPr>
          </a:lstStyle>
          <a:p>
            <a:fld id="{29440D30-D8CF-48D9-8C08-8F5A188DD82E}" type="datetimeFigureOut">
              <a:rPr lang="de-AT" smtClean="0"/>
              <a:t>04.08.2014</a:t>
            </a:fld>
            <a:endParaRPr lang="de-AT" dirty="0"/>
          </a:p>
        </p:txBody>
      </p:sp>
      <p:sp>
        <p:nvSpPr>
          <p:cNvPr id="4" name="Footer Placeholder 3"/>
          <p:cNvSpPr>
            <a:spLocks noGrp="1"/>
          </p:cNvSpPr>
          <p:nvPr>
            <p:ph type="ftr" sz="quarter" idx="2"/>
          </p:nvPr>
        </p:nvSpPr>
        <p:spPr>
          <a:xfrm>
            <a:off x="0" y="9430546"/>
            <a:ext cx="2890405" cy="496095"/>
          </a:xfrm>
          <a:prstGeom prst="rect">
            <a:avLst/>
          </a:prstGeom>
        </p:spPr>
        <p:txBody>
          <a:bodyPr vert="horz" lIns="90608" tIns="45304" rIns="90608" bIns="45304" rtlCol="0" anchor="b"/>
          <a:lstStyle>
            <a:lvl1pPr algn="l">
              <a:defRPr sz="1200"/>
            </a:lvl1pPr>
          </a:lstStyle>
          <a:p>
            <a:endParaRPr lang="de-AT" dirty="0"/>
          </a:p>
        </p:txBody>
      </p:sp>
      <p:sp>
        <p:nvSpPr>
          <p:cNvPr id="5" name="Slide Number Placeholder 4"/>
          <p:cNvSpPr>
            <a:spLocks noGrp="1"/>
          </p:cNvSpPr>
          <p:nvPr>
            <p:ph type="sldNum" sz="quarter" idx="3"/>
          </p:nvPr>
        </p:nvSpPr>
        <p:spPr>
          <a:xfrm>
            <a:off x="3777128" y="9430546"/>
            <a:ext cx="2890405" cy="496095"/>
          </a:xfrm>
          <a:prstGeom prst="rect">
            <a:avLst/>
          </a:prstGeom>
        </p:spPr>
        <p:txBody>
          <a:bodyPr vert="horz" lIns="90608" tIns="45304" rIns="90608" bIns="45304" rtlCol="0" anchor="b"/>
          <a:lstStyle>
            <a:lvl1pPr algn="r">
              <a:defRPr sz="1200"/>
            </a:lvl1pPr>
          </a:lstStyle>
          <a:p>
            <a:fld id="{FC156E28-7D79-4ED5-9C24-3C8BC3C1DC1C}" type="slidenum">
              <a:rPr lang="de-AT" smtClean="0"/>
              <a:t>‹#›</a:t>
            </a:fld>
            <a:endParaRPr lang="de-AT" dirty="0"/>
          </a:p>
        </p:txBody>
      </p:sp>
    </p:spTree>
    <p:extLst>
      <p:ext uri="{BB962C8B-B14F-4D97-AF65-F5344CB8AC3E}">
        <p14:creationId xmlns:p14="http://schemas.microsoft.com/office/powerpoint/2010/main" val="56095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412"/>
          </a:xfrm>
          <a:prstGeom prst="rect">
            <a:avLst/>
          </a:prstGeom>
        </p:spPr>
        <p:txBody>
          <a:bodyPr vert="horz" lIns="91423" tIns="45711" rIns="91423" bIns="45711" rtlCol="0"/>
          <a:lstStyle>
            <a:lvl1pPr algn="l">
              <a:defRPr sz="1200"/>
            </a:lvl1pPr>
          </a:lstStyle>
          <a:p>
            <a:endParaRPr lang="de-AT" dirty="0"/>
          </a:p>
        </p:txBody>
      </p:sp>
      <p:sp>
        <p:nvSpPr>
          <p:cNvPr id="3" name="Date Placeholder 2"/>
          <p:cNvSpPr>
            <a:spLocks noGrp="1"/>
          </p:cNvSpPr>
          <p:nvPr>
            <p:ph type="dt" idx="1"/>
          </p:nvPr>
        </p:nvSpPr>
        <p:spPr>
          <a:xfrm>
            <a:off x="3777608" y="0"/>
            <a:ext cx="2889938" cy="496412"/>
          </a:xfrm>
          <a:prstGeom prst="rect">
            <a:avLst/>
          </a:prstGeom>
        </p:spPr>
        <p:txBody>
          <a:bodyPr vert="horz" lIns="91423" tIns="45711" rIns="91423" bIns="45711" rtlCol="0"/>
          <a:lstStyle>
            <a:lvl1pPr algn="r">
              <a:defRPr sz="1200"/>
            </a:lvl1pPr>
          </a:lstStyle>
          <a:p>
            <a:fld id="{CCFC2A34-98BB-4C93-A97D-162B0DCA04A7}" type="datetimeFigureOut">
              <a:rPr lang="de-AT" smtClean="0"/>
              <a:t>04.08.2014</a:t>
            </a:fld>
            <a:endParaRPr lang="de-AT" dirty="0"/>
          </a:p>
        </p:txBody>
      </p:sp>
      <p:sp>
        <p:nvSpPr>
          <p:cNvPr id="4" name="Slide Image Placeholder 3"/>
          <p:cNvSpPr>
            <a:spLocks noGrp="1" noRot="1" noChangeAspect="1"/>
          </p:cNvSpPr>
          <p:nvPr>
            <p:ph type="sldImg" idx="2"/>
          </p:nvPr>
        </p:nvSpPr>
        <p:spPr>
          <a:xfrm>
            <a:off x="852488" y="744538"/>
            <a:ext cx="4964112" cy="3724275"/>
          </a:xfrm>
          <a:prstGeom prst="rect">
            <a:avLst/>
          </a:prstGeom>
          <a:noFill/>
          <a:ln w="12700">
            <a:solidFill>
              <a:prstClr val="black"/>
            </a:solidFill>
          </a:ln>
        </p:spPr>
        <p:txBody>
          <a:bodyPr vert="horz" lIns="91423" tIns="45711" rIns="91423" bIns="45711" rtlCol="0" anchor="ctr"/>
          <a:lstStyle/>
          <a:p>
            <a:endParaRPr lang="de-AT" dirty="0"/>
          </a:p>
        </p:txBody>
      </p:sp>
      <p:sp>
        <p:nvSpPr>
          <p:cNvPr id="5" name="Notes Placeholder 4"/>
          <p:cNvSpPr>
            <a:spLocks noGrp="1"/>
          </p:cNvSpPr>
          <p:nvPr>
            <p:ph type="body" sz="quarter" idx="3"/>
          </p:nvPr>
        </p:nvSpPr>
        <p:spPr>
          <a:xfrm>
            <a:off x="666909" y="4715907"/>
            <a:ext cx="5335270" cy="4467702"/>
          </a:xfrm>
          <a:prstGeom prst="rect">
            <a:avLst/>
          </a:prstGeom>
        </p:spPr>
        <p:txBody>
          <a:bodyPr vert="horz" lIns="91423" tIns="45711" rIns="91423" bIns="4571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30092"/>
            <a:ext cx="2889938" cy="496412"/>
          </a:xfrm>
          <a:prstGeom prst="rect">
            <a:avLst/>
          </a:prstGeom>
        </p:spPr>
        <p:txBody>
          <a:bodyPr vert="horz" lIns="91423" tIns="45711" rIns="91423" bIns="4571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30092"/>
            <a:ext cx="2889938" cy="496412"/>
          </a:xfrm>
          <a:prstGeom prst="rect">
            <a:avLst/>
          </a:prstGeom>
        </p:spPr>
        <p:txBody>
          <a:bodyPr vert="horz" lIns="91423" tIns="45711" rIns="91423" bIns="45711"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Dieser Foliensatz bietet eine Übersicht über</a:t>
            </a:r>
            <a:r>
              <a:rPr lang="de-AT" baseline="0" dirty="0" smtClean="0"/>
              <a:t> die rechtlichen Aspekte der Binnenschifffahrt.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a:t>
            </a:r>
            <a:r>
              <a:rPr lang="de-AT" baseline="0" dirty="0" smtClean="0"/>
              <a:t> Übereinkommen über die Regelung der Schifffahrt auf der Donau wurde von allen Donau-Anrainerstaaten unterzeichnet („Belgrader Konvention“ aus dem Jahr 1948). Die Hauptziele des Übereinkommens liegen in der Sicherung der Freiheit der Schifffahrt auf der Donau für alle Staaten sowie in der Verpflichtung der Donaustaaten zur Erhaltung ihrer Donauabschnitte in einem für die Schifffahrt geeigneten Zustand.</a:t>
            </a:r>
          </a:p>
          <a:p>
            <a:r>
              <a:rPr lang="de-AT" baseline="0" dirty="0" smtClean="0"/>
              <a:t>Die Umsetzung der Belgrader Konvention und die Einhaltung ihrer Bestimmungen wird von der Donaukommission mit Sitz in Budapest überwacht. Diese wird aus den Signatarstaaten (Bulgarien, Deutschland, Kroatien, Moldau, Österreich, Rumänien, Russland, Serbien, Slowakei, Ukraine und Ungarn) der Belgrader Konvention gebildet. Beschlüsse der Donaukommission haben lediglich empfehlenden Charakter. Unter anderem gibt die Donau zudem Empfehlungen ab. Beispielsweise zur Schifffahrtsrinne oder zum Ausbau der Wasserstraße Donau, legt ein einheitliches System zur Bezeichnung der Wasserstraßen und einheitliche Verkehrsregeln fest und vereinheitlicht die Regeln zur Stromüberwachung. </a:t>
            </a:r>
          </a:p>
          <a:p>
            <a:r>
              <a:rPr lang="de-AT" baseline="0" dirty="0" smtClean="0"/>
              <a:t>Weitere Informationen dazu finden Sie unter www.danubecommission.org. </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1065408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Auf</a:t>
            </a:r>
            <a:r>
              <a:rPr lang="de-AT" baseline="0" dirty="0" smtClean="0"/>
              <a:t> internationalen Wasserstraßen, wie beispielsweise dem Rhein werden keine Schifffahrtsabgaben eingehoben. Da auch Schleusungsgebühren darunter zu zählen sind, werden Schleusungen hier an 24 Stunden am Tag und 7 Tage die Woche kostenlos durchgeführt. Gleiches gilt für die Donau von Kelheim bis Sulina, da diese im Sinne der Belgrader Konvention (=Übereinkommen über die Regelung der Schifffahrt auf der Donau) als internationale Wasserstraße definiert ist. Nach der Belgrader Konvention ist die Donau abgabenfrei, kontingentfrei und genehmigungsfrei schiffbar.</a:t>
            </a:r>
          </a:p>
          <a:p>
            <a:endParaRPr lang="de-AT" baseline="0" dirty="0" smtClean="0"/>
          </a:p>
          <a:p>
            <a:r>
              <a:rPr lang="de-AT" baseline="0" dirty="0" smtClean="0"/>
              <a:t>Für die Benutzung nationaler Wasserstraßen wie z.B. dem Main und dem Main-Donau-Kanal sowie dem Schwarzmeerkanal (in Rumänien) die nicht unter die Belgrader Konvention fallen sind sehr wohl Abgaben zu zahlen. Lediglich leer fahrende Schiffe sind davon befreit. Die Höhe der Abgabe richtet sich nach der Güterklasse, den tatsächlichen Ladetonnen und der Fahrstrecke.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386848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Neben der garantierten Befahrbarkeit sowie</a:t>
            </a:r>
            <a:r>
              <a:rPr lang="de-AT" baseline="0" dirty="0" smtClean="0"/>
              <a:t> der Erhaltung der Wasserstraße ist für die Organisation eines Binnenschiffstransportes b</a:t>
            </a:r>
            <a:r>
              <a:rPr lang="de-AT" dirty="0" smtClean="0"/>
              <a:t>esonders wichtig</a:t>
            </a:r>
            <a:r>
              <a:rPr lang="de-AT" baseline="0" dirty="0" smtClean="0"/>
              <a:t> im Vorfeld abklären zu können, welches Schiff auf welchem Binnengewässer schiffbar ist. Hier muss vor allem auf die Länge und Breite des Schiffes und dessen Tiefgang bedacht genommen werden. Hier können insbesondere die Abmessungen der Fahrrinne, Schleusen, und Brückendurchfahrtshöhen ein Problem darstellen. Um diese Informationen gesammelt liefern zu können und um möglichst einheitliche Bedingungen für den Ausbau, die Instandhaltung und die wirtschaftliche Nutzung von Binnenwasserstraßen zu schaffen, verabschiedete der Binnenverkehrsausschuss der Wirtschaftskommission für Europa der Vereinten Nationen (UNECE) im Jahr 1996 das </a:t>
            </a:r>
            <a:r>
              <a:rPr lang="de-AT" b="1" baseline="0" dirty="0" smtClean="0"/>
              <a:t>Europäische Übereinkommen über die Hauptbinnenwasserstraßen von internationaler Bedeutung (AGN)</a:t>
            </a:r>
            <a:r>
              <a:rPr lang="de-AT" baseline="0" dirty="0" smtClean="0"/>
              <a:t>. Die Wasserstraßen erhalten dabei eine sogenannte E-Nummer (die Wasserstraße Donau hat beispielsweise die Nummer E 80) und werden in unterschiedliche Wasserstraßenklassen (mit römischen Ziffern) unterteilt. Wirtschaftliche Bedeutung für den internationalen Güterverkehr haben dabei Wasserstraßen der Klasse IV und höher. Die angeführte Tabelle zeigt welche Schiffe in welcher Wasserstraßenklasse schiffbar sind. </a:t>
            </a:r>
          </a:p>
          <a:p>
            <a:r>
              <a:rPr lang="de-AT" baseline="0" dirty="0" smtClean="0"/>
              <a:t>Im Schiffszeugnis wird bescheinigt, welche Wasserstraßen vom jeweiligen Schiff befahren werden können.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065408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Die rechtlichen Regelungen für die Binnenschifffahrt in Österreich sind einerseits durch europäische Festlegungen (meist in Form von national umsetzungsbedürftigen Richtlinien) und ihrer Umsetzung ins nationale Recht sowie anderseits durch spezifisch nationale Rechtsgrundlagen vorgegeben.</a:t>
            </a:r>
          </a:p>
          <a:p>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Das </a:t>
            </a:r>
            <a:r>
              <a:rPr lang="de-AT" b="1" dirty="0" smtClean="0"/>
              <a:t>Schifffahrtsgesetz</a:t>
            </a:r>
            <a:r>
              <a:rPr lang="de-AT" dirty="0" smtClean="0"/>
              <a:t> regelt die Schifffahrt auf den österreichischen Gewässern und enthält</a:t>
            </a:r>
            <a:r>
              <a:rPr lang="de-AT" baseline="0" dirty="0" smtClean="0"/>
              <a:t> Vorschriften betreffend Wasserstraße, Schifffahrtsanlagen, Schifffahrtsgewerberecht, Schiffszulassung, Schiffsführung und Schiffsführerschulen.</a:t>
            </a:r>
          </a:p>
          <a:p>
            <a:endParaRPr lang="de-AT" baseline="0" dirty="0" smtClean="0"/>
          </a:p>
          <a:p>
            <a:endParaRPr lang="de-AT" baseline="0" dirty="0" smtClean="0"/>
          </a:p>
          <a:p>
            <a:r>
              <a:rPr lang="de-AT" baseline="0" dirty="0" smtClean="0"/>
              <a:t>Das </a:t>
            </a:r>
            <a:r>
              <a:rPr lang="de-AT" b="1" baseline="0" dirty="0" smtClean="0"/>
              <a:t>Wasserstraßengesetz</a:t>
            </a:r>
            <a:r>
              <a:rPr lang="de-AT" baseline="0" dirty="0" smtClean="0"/>
              <a:t> regelt die Aufgaben und die Organisation der österreichischen Bundes-Wasserstraßenverwaltung, die von der viadonau – Österreichische Wasserstraßen-Gesellschaft mbH, einem Tochterunternehmen des Bundesministeriums für Verkehr, Innovation und Technologie, wahrgenommen werden. Die strategische Planung, Steuerung und Kontrolle der Bundeswasserstraße obliegt dem Bundesministerium selbst.</a:t>
            </a:r>
          </a:p>
          <a:p>
            <a:r>
              <a:rPr lang="de-AT" baseline="0" dirty="0" smtClean="0"/>
              <a:t>Alle Maßnahmen an Gewässern sind laut Gesetz unter größtmöglicher Schonung der Umwelt vorzunehmen. Die Wasserstraßen sind derart zu planen, zu errichten und instand zu halten, dass sie nach Maßgabe und bei Beachtung der schifffahrtsrechtlichen Vorschriften von allen Benutzern ohne Gefahr genutzt werden können.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106540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a:t>
            </a:r>
            <a:r>
              <a:rPr lang="de-AT" baseline="0" dirty="0" smtClean="0"/>
              <a:t> Wasserstraßen-Verkehrsordnung (WVO) als nationale Rechtsquelle enthält detaillierte Regeln über grundsätzliche Bestimmungen für die Schifffahrt auf der Donau und den anderen österreichischen Wasserstraßen. Dies sind Bestimmungen allgemeiner Natur, wie beispielsweise Regelungen über die Benützung der Wasserstraße, über Schiffsurkunden, Schifffahrtszeichen, allgemeine Sorgfaltspflichten, über die Kennzeichnung der Schiffe, Fahrregeln sowie Regeln für das Stillliegen.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1065408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Frachtvertrag und</a:t>
            </a:r>
            <a:r>
              <a:rPr lang="de-AT" baseline="0" dirty="0" smtClean="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Transportunternehmen</a:t>
            </a:r>
            <a:r>
              <a:rPr lang="de-AT" baseline="0" dirty="0" smtClean="0"/>
              <a:t> bieten Schiffsraum entweder in seiner Gesamtheit (Komplettladung) oder als Teil des verfügbaren Laderaums (Teilladung) an.</a:t>
            </a:r>
          </a:p>
          <a:p>
            <a:r>
              <a:rPr lang="de-AT" baseline="0" dirty="0" smtClean="0"/>
              <a:t>Der Frachtvertrag kann jedoch auf den Transport einzelner Stücke  bezogen sein (internationaler Begriff: Kollo, Plural: Kolli). Hier spricht man von Stückgutverfrachtung. Der Transport von Schwer- und Übermaßgütern (Projektladungen) unterscheidet sich von der traditionellen Stückgutverfrachtung vor allem aufgrund des Bedarfs nach speziellem Schiffs- bzw. Umschlagequipment und nach einer langfristigen Transportplanung.</a:t>
            </a:r>
          </a:p>
          <a:p>
            <a:r>
              <a:rPr lang="de-AT" baseline="0" dirty="0" smtClean="0"/>
              <a:t>Konventionelle Massenguttransporte erfolgen auf der Donau meist in Form der Kontraktfahrten, das heißt in mehreren Fahrten auf Basis eines Vertrages für einen bestimmten Zeitraum. Oft werden Kontraktfahrten langfristig in Form von Jahresverträgen vereinbart.</a:t>
            </a:r>
          </a:p>
          <a:p>
            <a:r>
              <a:rPr lang="de-AT" baseline="0" dirty="0" smtClean="0"/>
              <a:t>Neben den Kontraktfahrten werden Schiffstransporte auch auf dem Spotmarkt abgewickelt (Tagesgeschäfte), das heißt auf Basis eines Frachtvertrages, der für einzelne Fahrten bzw. Schiffsladungen nach den aktuellen Preisen abgeschlossen wird.</a:t>
            </a:r>
          </a:p>
          <a:p>
            <a:r>
              <a:rPr lang="de-AT" baseline="0" dirty="0" smtClean="0"/>
              <a:t>Bei sinkenden Sendungsgrößen und einer steigenden Anzahl von liefernden und abnehmenden Unternehmen bzw. Standorten werden sehr hohe Pünktlichkeit und Zuverlässigkeit der Abfahrts- und Ankunftszeiten erwartet. Eine Lösung bieten hierbei multimodale  Liniendienste. Die Güterschiffe eines Liniendienstes laufen, ähnlich den Fahrgastschiffen oder Linienbussen, nach einem fixen Fahrplan bestimmte Häfen an, in denen die Ladung in der Regel auf Lkw oder Bahn für den Weitertransport umgeladen wird. Die in der Schubschifffahrt gegebene Flexibilität hinsichtlich der Schiffsformation ermöglicht einen gleichzeitigen Transport verschiedener Güterarten und damit einen Ausgleich von Unpaarigkeiten.</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774862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a:t>
            </a:r>
            <a:r>
              <a:rPr lang="de-AT" baseline="0" dirty="0" smtClean="0"/>
              <a:t> Person die die Beförderung der Güter übernimmt, dabei kann es sich um einen Partikulier, eine Reederei oder einen Verfrachter handeln, wird Frachtführer genannt.</a:t>
            </a:r>
          </a:p>
          <a:p>
            <a:r>
              <a:rPr lang="de-AT" baseline="0" dirty="0" smtClean="0"/>
              <a:t>Details über den Binnenschiffstransport zwischen dem Auftraggeber und dem Frachtführer, wie die vereinbarten Kosten, Menge und Güter, Transportdauer etc. werden im Frachtvertrag festgelegt. </a:t>
            </a:r>
          </a:p>
          <a:p>
            <a:r>
              <a:rPr lang="de-AT" baseline="0" dirty="0" smtClean="0"/>
              <a:t>Grundsätzlich kann der Inhalt des Frachtvertrages frei vereinbart werden, jedoch sind einige rechtliche Vorgaben zu beachten. Anwendung auf den Frachtvertrag finden beispielsweise die „Internationalen Verlade- und Transportbedingungen für die Binnenschifffahrt (IVTB)“, die in den Frachtvertrag meist als allgemeine Geschäftsbedingungen- AGB Eingang finden.</a:t>
            </a:r>
          </a:p>
          <a:p>
            <a:r>
              <a:rPr lang="de-AT" baseline="0" dirty="0" smtClean="0"/>
              <a:t>Grenzüberschreitend findet darüber hinaus grundsätzlich das Recht des Erfüllungsort Anwendung, seit Ratifizierung des „Budapester Übereinkommens über den Vertrag über die Güterbeförderung in der Binnenschifffahrt (CMNI)“ als internationales Regelwerk, wurde das nationale Recht jedoch größtenteils verdrängt.</a:t>
            </a:r>
          </a:p>
          <a:p>
            <a:endParaRPr lang="de-AT" baseline="0" dirty="0" smtClean="0"/>
          </a:p>
          <a:p>
            <a:r>
              <a:rPr lang="de-AT" baseline="0" dirty="0" smtClean="0"/>
              <a:t>Für nähere Ausführungen zu den rechtlichen Rahmenbedingungen der Binnenschifffahrt empfehlen wir den Foliensatz „rechtliche Fragen der Binnenschifffahrt“.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Die</a:t>
            </a:r>
            <a:r>
              <a:rPr lang="de-AT" baseline="0" dirty="0" smtClean="0"/>
              <a:t> Bratislavaer Abkommen sind privatrechtliche Verträge der auf der Donau tätigen Reedereien zur Regelung der Zusammenarbeit. Darunter ist das Abkommen über die allgemeinen Verfrachtungsbedingungen im internationalen Güterverkehr auf der Donau von besonderer Bedeutung. Es regelt die mit dem Güterverkehr verbundenen Rechte und Pflichten von Verladern und Reedereien. Der vorgeschriebene formale „Kundenantrag“ auf Beförderung ist zwar nach wie vor im Abkommen vorgesehen, hat jedoch in der Praxis keinerlei Bedeutung mehr. Die wesentlichen Bestimmungen des Abkommens sind Regelungen zur Gestaltung der Transportdokumente, Übernahme und Übergabe der zu befördernden Güter, Be- und Entladung der Schiffseinheiten, Frachtverrechnung, Haftung, Hinderungen der Vertragserfüllung, Pfandrechtsausübung und Reklamationen. In den letzten Jahren traten die Bestimmungen zunehmend zugunsten des CMNI </a:t>
            </a:r>
            <a:r>
              <a:rPr lang="de-AT" b="0" baseline="0" dirty="0" smtClean="0"/>
              <a:t>(</a:t>
            </a:r>
            <a:r>
              <a:rPr lang="de-DE" b="0" dirty="0" smtClean="0"/>
              <a:t>Budapester Übereinkommen über den Vertrag über die Güterbeförderung in der Binnenschifffahrt)</a:t>
            </a:r>
            <a:r>
              <a:rPr lang="de-AT" b="0" baseline="0" dirty="0" smtClean="0"/>
              <a:t> </a:t>
            </a:r>
            <a:r>
              <a:rPr lang="de-AT" baseline="0" dirty="0" smtClean="0"/>
              <a:t>in den Hintergrund.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a:t>
            </a:r>
            <a:r>
              <a:rPr lang="de-AT" baseline="0" dirty="0" smtClean="0"/>
              <a:t> die Mehrheit der Transporte auf der Wasserstraße Donau grenzüberschreitend erfolgt, spielen internationale Abkommen für die Ausgestaltung der abgeschlossenen Transportverträge und den damit einhergehenden Vertrags- und Haftungsfragen eine große Rolle.</a:t>
            </a:r>
          </a:p>
          <a:p>
            <a:r>
              <a:rPr lang="de-AT" baseline="0" dirty="0" smtClean="0"/>
              <a:t>Das Budapester Übereinkommen über den Vertrag über die Güterbeförderung in der Binnenschifffahrt (CMNI) ist ein internationales Übereinkommen, das erstmals die rechtlichen Vorschriften bezüglich grenzüberschreitender Güterbeförderung in der Binnenschifffahrt vereinheitlicht hat. Der Vertrag wurde am 22. Juni 2001 unter der Schirmherrschaft der Zentralkommission für die Rheinschifffahrt, der Donaukommission und der Wirtschaftskommission für Europa der Vereinten Nationen beschlossen und trat am 1. April 2005 in Kraft. Das Übereinkommen gilt für alle Frachtverträge, die eine grenzüberschreitende Güterbeförderung durch die Binnenschifffahrt vorsehen und bei denen der Lade- bzw. Löschhafen in einem Vertragsstaat liegt. Es regelt die allgemeinen Rechte und Pflichten der Vertragsparteien, in erster Linie von Frachtführern, Absender und Empfänger. Im allgemeinen enthält das Übereinkommen Regelungen im Bezug auf</a:t>
            </a:r>
            <a:r>
              <a:rPr lang="de-AT" baseline="0" dirty="0"/>
              <a:t> </a:t>
            </a:r>
            <a:endParaRPr lang="de-AT" baseline="0" dirty="0" smtClean="0"/>
          </a:p>
          <a:p>
            <a:r>
              <a:rPr lang="de-AT" baseline="0" dirty="0" smtClean="0"/>
              <a:t>die Art und den Inhalt der Frachturkunden, die Haftung bei Verlust und Beschädigung der Güter während des Transportes sowie die Umstände und Situationen, die von der Haftung befreien.</a:t>
            </a:r>
          </a:p>
          <a:p>
            <a:r>
              <a:rPr lang="de-AT" baseline="0" dirty="0" smtClean="0"/>
              <a:t>Alle Rhein- und Donauanrainerstaaten bis auf Österreich und die Ukraine haben das Budapester Übereinkommen ratifiziert. Rein rechtlich werden daher die Regelungen dieses Übereinkommens nur bei Transporten zwischen beiden Staaten und bei Transporten innerhalb dieser Staaten nicht angewandt. In allen anderen Fällen liegen entweder Lade- oder Löschhafen im CMNI-Gebiet, wodurch die Regelung hier Gültigkeit hat.</a:t>
            </a:r>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de-AT" sz="1200" b="1" kern="1200" dirty="0" smtClean="0">
                <a:solidFill>
                  <a:schemeClr val="tx1"/>
                </a:solidFill>
                <a:effectLst/>
                <a:latin typeface="+mn-lt"/>
                <a:ea typeface="+mn-ea"/>
                <a:cs typeface="+mn-cs"/>
              </a:rPr>
              <a:t>Artikel 6</a:t>
            </a:r>
            <a:r>
              <a:rPr lang="de-AT" sz="1200" kern="1200" dirty="0" smtClean="0">
                <a:solidFill>
                  <a:schemeClr val="tx1"/>
                </a:solidFill>
                <a:effectLst/>
                <a:latin typeface="+mn-lt"/>
                <a:ea typeface="+mn-ea"/>
                <a:cs typeface="+mn-cs"/>
              </a:rPr>
              <a:t> „Pflichten des Absenders</a:t>
            </a:r>
          </a:p>
          <a:p>
            <a:pPr rtl="0"/>
            <a:r>
              <a:rPr lang="de-AT" sz="1200" kern="1200" dirty="0" smtClean="0">
                <a:solidFill>
                  <a:schemeClr val="tx1"/>
                </a:solidFill>
                <a:effectLst/>
                <a:latin typeface="+mn-lt"/>
                <a:ea typeface="+mn-ea"/>
                <a:cs typeface="+mn-cs"/>
              </a:rPr>
              <a:t>(1) Der Absender ist zur Zahlung der nach dem Frachtvertrag geschuldeten Beträge verpflichtet.</a:t>
            </a:r>
          </a:p>
          <a:p>
            <a:pPr rtl="0"/>
            <a:r>
              <a:rPr lang="de-AT" sz="1200" kern="1200" dirty="0" smtClean="0">
                <a:solidFill>
                  <a:schemeClr val="tx1"/>
                </a:solidFill>
                <a:effectLst/>
                <a:latin typeface="+mn-lt"/>
                <a:ea typeface="+mn-ea"/>
                <a:cs typeface="+mn-cs"/>
              </a:rPr>
              <a:t>(2) Der Absender hat dem Frachtführer vor Übergabe der Güter schriftlich folgende Angaben</a:t>
            </a:r>
          </a:p>
          <a:p>
            <a:pPr rtl="0"/>
            <a:r>
              <a:rPr lang="de-AT" sz="1200" kern="1200" dirty="0" smtClean="0">
                <a:solidFill>
                  <a:schemeClr val="tx1"/>
                </a:solidFill>
                <a:effectLst/>
                <a:latin typeface="+mn-lt"/>
                <a:ea typeface="+mn-ea"/>
                <a:cs typeface="+mn-cs"/>
              </a:rPr>
              <a:t>über die zu befördernden Güter zu machen:</a:t>
            </a:r>
          </a:p>
          <a:p>
            <a:pPr rtl="0"/>
            <a:r>
              <a:rPr lang="de-AT" sz="1200" kern="1200" dirty="0" smtClean="0">
                <a:solidFill>
                  <a:schemeClr val="tx1"/>
                </a:solidFill>
                <a:effectLst/>
                <a:latin typeface="+mn-lt"/>
                <a:ea typeface="+mn-ea"/>
                <a:cs typeface="+mn-cs"/>
              </a:rPr>
              <a:t>a) Maß, Zahl oder Gewicht und Stauungsfaktor der Güter;</a:t>
            </a:r>
          </a:p>
          <a:p>
            <a:pPr rtl="0"/>
            <a:r>
              <a:rPr lang="de-AT" sz="1200" kern="1200" dirty="0" smtClean="0">
                <a:solidFill>
                  <a:schemeClr val="tx1"/>
                </a:solidFill>
                <a:effectLst/>
                <a:latin typeface="+mn-lt"/>
                <a:ea typeface="+mn-ea"/>
                <a:cs typeface="+mn-cs"/>
              </a:rPr>
              <a:t>b) Merkzeichen, die für die Unterscheidung der Güter erforderlich sind;</a:t>
            </a:r>
          </a:p>
          <a:p>
            <a:pPr rtl="0"/>
            <a:r>
              <a:rPr lang="de-AT" sz="1200" kern="1200" dirty="0" smtClean="0">
                <a:solidFill>
                  <a:schemeClr val="tx1"/>
                </a:solidFill>
                <a:effectLst/>
                <a:latin typeface="+mn-lt"/>
                <a:ea typeface="+mn-ea"/>
                <a:cs typeface="+mn-cs"/>
              </a:rPr>
              <a:t>c) Natur, besondere Merkmale und Eigenschaften der Güter;</a:t>
            </a:r>
          </a:p>
          <a:p>
            <a:pPr rtl="0"/>
            <a:r>
              <a:rPr lang="de-AT" sz="1200" kern="1200" dirty="0" smtClean="0">
                <a:solidFill>
                  <a:schemeClr val="tx1"/>
                </a:solidFill>
                <a:effectLst/>
                <a:latin typeface="+mn-lt"/>
                <a:ea typeface="+mn-ea"/>
                <a:cs typeface="+mn-cs"/>
              </a:rPr>
              <a:t>d) Weisungen für die zollrechtliche oder sonstige amtliche Behandlung der Güter;</a:t>
            </a:r>
          </a:p>
          <a:p>
            <a:pPr rtl="0"/>
            <a:r>
              <a:rPr lang="de-AT" sz="1200" kern="1200" dirty="0" smtClean="0">
                <a:solidFill>
                  <a:schemeClr val="tx1"/>
                </a:solidFill>
                <a:effectLst/>
                <a:latin typeface="+mn-lt"/>
                <a:ea typeface="+mn-ea"/>
                <a:cs typeface="+mn-cs"/>
              </a:rPr>
              <a:t>e) weitere für die Aufnahme in die Frachturkunde erforderliche Angaben.</a:t>
            </a:r>
          </a:p>
          <a:p>
            <a:pPr rtl="0"/>
            <a:r>
              <a:rPr lang="de-AT" sz="1200" kern="1200" dirty="0" smtClean="0">
                <a:solidFill>
                  <a:schemeClr val="tx1"/>
                </a:solidFill>
                <a:effectLst/>
                <a:latin typeface="+mn-lt"/>
                <a:ea typeface="+mn-ea"/>
                <a:cs typeface="+mn-cs"/>
              </a:rPr>
              <a:t>Der Absender hat dem Frachtführer ferner bei Übergabe der Güter alle vorgeschriebenen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Begleitpapiere zu übergeben.</a:t>
            </a:r>
          </a:p>
          <a:p>
            <a:pPr rtl="0"/>
            <a:r>
              <a:rPr lang="de-AT" sz="1200" kern="1200" dirty="0" smtClean="0">
                <a:solidFill>
                  <a:schemeClr val="tx1"/>
                </a:solidFill>
                <a:effectLst/>
                <a:latin typeface="+mn-lt"/>
                <a:ea typeface="+mn-ea"/>
                <a:cs typeface="+mn-cs"/>
              </a:rPr>
              <a:t>(3) Der Absender hat die Güter, soweit deren Natur unter Berücksichtigung der vereinbarten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Beförderung eine Verpackung erfordert, so zu verpacken, daß sie vor Verlust oder Beschädigung</a:t>
            </a:r>
          </a:p>
          <a:p>
            <a:pPr rtl="0"/>
            <a:r>
              <a:rPr lang="de-AT" sz="1200" kern="1200" dirty="0" smtClean="0">
                <a:solidFill>
                  <a:schemeClr val="tx1"/>
                </a:solidFill>
                <a:effectLst/>
                <a:latin typeface="+mn-lt"/>
                <a:ea typeface="+mn-ea"/>
                <a:cs typeface="+mn-cs"/>
              </a:rPr>
              <a:t>von der Übernahme bis zur Ablieferung durch den Frachtführer geschützt sind, und daß auch am Schiff oder an anderen Gütern keine Schäden entstehen können. Der Absender hat die Güter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ferner unter Berücksichtigung der vereinbarten Beförderung mit einer Kennzeichnung gemäß den anwendbaren internationalen oder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innerstaatlichen Vorschriften oder, mangels solcher</a:t>
            </a:r>
          </a:p>
          <a:p>
            <a:pPr rtl="0"/>
            <a:r>
              <a:rPr lang="de-AT" sz="1200" kern="1200" dirty="0" smtClean="0">
                <a:solidFill>
                  <a:schemeClr val="tx1"/>
                </a:solidFill>
                <a:effectLst/>
                <a:latin typeface="+mn-lt"/>
                <a:ea typeface="+mn-ea"/>
                <a:cs typeface="+mn-cs"/>
              </a:rPr>
              <a:t>Vorschriften, gemäß allgemein in der Binnenschiffahrt anerkannten Regeln und Gepflogenheiten zu versehen.</a:t>
            </a:r>
          </a:p>
          <a:p>
            <a:pPr rtl="0"/>
            <a:r>
              <a:rPr lang="de-AT" sz="1200" kern="1200" dirty="0" smtClean="0">
                <a:solidFill>
                  <a:schemeClr val="tx1"/>
                </a:solidFill>
                <a:effectLst/>
                <a:latin typeface="+mn-lt"/>
                <a:ea typeface="+mn-ea"/>
                <a:cs typeface="+mn-cs"/>
              </a:rPr>
              <a:t>(4) Vorbehaltlich der dem Frachtführer obliegenden Pflichten hat der Absender die Güter zu</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laden und nach Binnenschifffahrtsbrauch zu stauen und zu befestigen, soweit im Frachtvertrag</a:t>
            </a:r>
          </a:p>
          <a:p>
            <a:pPr rtl="0"/>
            <a:r>
              <a:rPr lang="de-AT" sz="1200" kern="1200" dirty="0" smtClean="0">
                <a:solidFill>
                  <a:schemeClr val="tx1"/>
                </a:solidFill>
                <a:effectLst/>
                <a:latin typeface="+mn-lt"/>
                <a:ea typeface="+mn-ea"/>
                <a:cs typeface="+mn-cs"/>
              </a:rPr>
              <a:t>nicht etwas anderes vereinbart wurde.“</a:t>
            </a:r>
          </a:p>
          <a:p>
            <a:pPr rtl="0"/>
            <a:r>
              <a:rPr lang="de-AT" sz="1200" kern="1200" dirty="0" smtClean="0">
                <a:solidFill>
                  <a:schemeClr val="tx1"/>
                </a:solidFill>
                <a:effectLst/>
                <a:latin typeface="+mn-lt"/>
                <a:ea typeface="+mn-ea"/>
                <a:cs typeface="+mn-cs"/>
              </a:rPr>
              <a:t>Bei Nichterfüllung</a:t>
            </a:r>
            <a:r>
              <a:rPr lang="de-AT" sz="1200" kern="1200" baseline="0" dirty="0" smtClean="0">
                <a:solidFill>
                  <a:schemeClr val="tx1"/>
                </a:solidFill>
                <a:effectLst/>
                <a:latin typeface="+mn-lt"/>
                <a:ea typeface="+mn-ea"/>
                <a:cs typeface="+mn-cs"/>
              </a:rPr>
              <a:t> dieser Pflichten trifft den Absender eine Haftung für daraus entstehende Schäden nach Artikel 8 und kommt dem Frachtführer darüber hinaus nach Artikel 9 ein Rücktrittsrecht zu.</a:t>
            </a:r>
            <a:endParaRPr lang="de-AT" sz="1200" kern="1200" dirty="0" smtClean="0">
              <a:solidFill>
                <a:schemeClr val="tx1"/>
              </a:solidFill>
              <a:effectLst/>
              <a:latin typeface="+mn-lt"/>
              <a:ea typeface="+mn-ea"/>
              <a:cs typeface="+mn-cs"/>
            </a:endParaRPr>
          </a:p>
          <a:p>
            <a:endParaRPr lang="de-AT" baseline="0" dirty="0" smtClean="0"/>
          </a:p>
          <a:p>
            <a:pPr rtl="0"/>
            <a:r>
              <a:rPr lang="de-AT" sz="1200" kern="1200" dirty="0" smtClean="0">
                <a:solidFill>
                  <a:schemeClr val="tx1"/>
                </a:solidFill>
                <a:effectLst/>
                <a:latin typeface="+mn-lt"/>
                <a:ea typeface="+mn-ea"/>
                <a:cs typeface="+mn-cs"/>
              </a:rPr>
              <a:t>Artikel 11 „Art und Inhalt</a:t>
            </a:r>
          </a:p>
          <a:p>
            <a:pPr rtl="0"/>
            <a:r>
              <a:rPr lang="de-AT" sz="1200" kern="1200" dirty="0" smtClean="0">
                <a:solidFill>
                  <a:schemeClr val="tx1"/>
                </a:solidFill>
                <a:effectLst/>
                <a:latin typeface="+mn-lt"/>
                <a:ea typeface="+mn-ea"/>
                <a:cs typeface="+mn-cs"/>
              </a:rPr>
              <a:t>(1) Der Frachtführer hat für jede unter dieses Übereinkommen fallende Beförderung von Gütern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eine Frachturkunde auszustellen; ein Konnossement hat er nur auszustellen, wenn dies vom</a:t>
            </a:r>
          </a:p>
          <a:p>
            <a:pPr rtl="0"/>
            <a:r>
              <a:rPr lang="de-AT" sz="1200" kern="1200" dirty="0" smtClean="0">
                <a:solidFill>
                  <a:schemeClr val="tx1"/>
                </a:solidFill>
                <a:effectLst/>
                <a:latin typeface="+mn-lt"/>
                <a:ea typeface="+mn-ea"/>
                <a:cs typeface="+mn-cs"/>
              </a:rPr>
              <a:t>Absender verlangt und vor Verladung der Güter oder deren Übernahme zur </a:t>
            </a:r>
            <a:r>
              <a:rPr lang="de-AT" sz="1200" kern="1200" dirty="0" err="1" smtClean="0">
                <a:solidFill>
                  <a:schemeClr val="tx1"/>
                </a:solidFill>
                <a:effectLst/>
                <a:latin typeface="+mn-lt"/>
                <a:ea typeface="+mn-ea"/>
                <a:cs typeface="+mn-cs"/>
              </a:rPr>
              <a:t>Beförderungvereinbart</a:t>
            </a:r>
            <a:r>
              <a:rPr lang="de-AT" sz="1200" kern="1200" dirty="0" smtClean="0">
                <a:solidFill>
                  <a:schemeClr val="tx1"/>
                </a:solidFill>
                <a:effectLst/>
                <a:latin typeface="+mn-lt"/>
                <a:ea typeface="+mn-ea"/>
                <a:cs typeface="+mn-cs"/>
              </a:rPr>
              <a:t> worden ist. Das Fehlen einer Frachturkunde oder die Tatsache, daß diese unvollständig</a:t>
            </a:r>
          </a:p>
          <a:p>
            <a:pPr rtl="0"/>
            <a:r>
              <a:rPr lang="de-AT" sz="1200" kern="1200" dirty="0" smtClean="0">
                <a:solidFill>
                  <a:schemeClr val="tx1"/>
                </a:solidFill>
                <a:effectLst/>
                <a:latin typeface="+mn-lt"/>
                <a:ea typeface="+mn-ea"/>
                <a:cs typeface="+mn-cs"/>
              </a:rPr>
              <a:t>ist, berührt nicht die Gültigkeit des Frachtvertrags.</a:t>
            </a:r>
          </a:p>
          <a:p>
            <a:pPr rtl="0"/>
            <a:r>
              <a:rPr lang="de-AT" sz="1200" kern="1200" dirty="0" smtClean="0">
                <a:solidFill>
                  <a:schemeClr val="tx1"/>
                </a:solidFill>
                <a:effectLst/>
                <a:latin typeface="+mn-lt"/>
                <a:ea typeface="+mn-ea"/>
                <a:cs typeface="+mn-cs"/>
              </a:rPr>
              <a:t>(3) Die Frachturkunde dient bis zum Beweis des Gegenteils als Nachweis für den </a:t>
            </a:r>
            <a:r>
              <a:rPr lang="de-AT" sz="1200" kern="1200" dirty="0" err="1" smtClean="0">
                <a:solidFill>
                  <a:schemeClr val="tx1"/>
                </a:solidFill>
                <a:effectLst/>
                <a:latin typeface="+mn-lt"/>
                <a:ea typeface="+mn-ea"/>
                <a:cs typeface="+mn-cs"/>
              </a:rPr>
              <a:t>Abschluß</a:t>
            </a:r>
            <a:r>
              <a:rPr lang="de-AT" sz="1200" kern="1200" dirty="0" smtClean="0">
                <a:solidFill>
                  <a:schemeClr val="tx1"/>
                </a:solidFill>
                <a:effectLst/>
                <a:latin typeface="+mn-lt"/>
                <a:ea typeface="+mn-ea"/>
                <a:cs typeface="+mn-cs"/>
              </a:rPr>
              <a:t> und den Inhalt des Frachtvertrags sowie für die Übernahme der Güter durch den Frachtführer. Sie</a:t>
            </a:r>
          </a:p>
          <a:p>
            <a:pPr rtl="0"/>
            <a:r>
              <a:rPr lang="de-AT" sz="1200" kern="1200" dirty="0" smtClean="0">
                <a:solidFill>
                  <a:schemeClr val="tx1"/>
                </a:solidFill>
                <a:effectLst/>
                <a:latin typeface="+mn-lt"/>
                <a:ea typeface="+mn-ea"/>
                <a:cs typeface="+mn-cs"/>
              </a:rPr>
              <a:t>begründet insbesondere die Vermutung, daß die Güter so zur Beförderung übernommen worden sind, wie sie in der Urkunde beschrieben werden.“</a:t>
            </a:r>
          </a:p>
          <a:p>
            <a:pPr rtl="0"/>
            <a:endParaRPr lang="de-AT" sz="1200" kern="1200" dirty="0" smtClean="0">
              <a:solidFill>
                <a:schemeClr val="tx1"/>
              </a:solidFill>
              <a:effectLst/>
              <a:latin typeface="+mn-lt"/>
              <a:ea typeface="+mn-ea"/>
              <a:cs typeface="+mn-cs"/>
            </a:endParaRPr>
          </a:p>
          <a:p>
            <a:pPr rtl="0"/>
            <a:r>
              <a:rPr lang="de-AT" sz="1200" kern="1200" dirty="0" smtClean="0">
                <a:solidFill>
                  <a:schemeClr val="tx1"/>
                </a:solidFill>
                <a:effectLst/>
                <a:latin typeface="+mn-lt"/>
                <a:ea typeface="+mn-ea"/>
                <a:cs typeface="+mn-cs"/>
              </a:rPr>
              <a:t>Artikel</a:t>
            </a:r>
            <a:r>
              <a:rPr lang="de-AT" sz="1200" kern="1200" baseline="0" dirty="0" smtClean="0">
                <a:solidFill>
                  <a:schemeClr val="tx1"/>
                </a:solidFill>
                <a:effectLst/>
                <a:latin typeface="+mn-lt"/>
                <a:ea typeface="+mn-ea"/>
                <a:cs typeface="+mn-cs"/>
              </a:rPr>
              <a:t> 16 „ Haftung für Schäden</a:t>
            </a:r>
          </a:p>
          <a:p>
            <a:pPr rtl="0"/>
            <a:endParaRPr lang="de-AT" sz="1200" kern="1200" baseline="0" dirty="0" smtClean="0">
              <a:solidFill>
                <a:schemeClr val="tx1"/>
              </a:solidFill>
              <a:effectLst/>
              <a:latin typeface="+mn-lt"/>
              <a:ea typeface="+mn-ea"/>
              <a:cs typeface="+mn-cs"/>
            </a:endParaRPr>
          </a:p>
          <a:p>
            <a:pPr rtl="0"/>
            <a:r>
              <a:rPr lang="de-AT" sz="1200" kern="1200" dirty="0" smtClean="0">
                <a:solidFill>
                  <a:schemeClr val="tx1"/>
                </a:solidFill>
                <a:effectLst/>
                <a:latin typeface="+mn-lt"/>
                <a:ea typeface="+mn-ea"/>
                <a:cs typeface="+mn-cs"/>
              </a:rPr>
              <a:t>(1) Der Frachtführer haftet für den Schaden, der durch Verlust oder Beschädigung der Güter in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der Zeit von der Übernahme zur Beförderung bis zur Ablieferung oder durch Überschreitung</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Lieferfrist entsteht, sofern er nicht beweist, </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daß der Schaden durch Umstände verursacht worden ist, die ein sorgfältiger Frachtführer nicht hätte vermeiden und deren Folgen er nicht</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hätte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abwenden können.</a:t>
            </a:r>
          </a:p>
          <a:p>
            <a:pPr rtl="0"/>
            <a:r>
              <a:rPr lang="de-AT" sz="1200" kern="1200" dirty="0" smtClean="0">
                <a:solidFill>
                  <a:schemeClr val="tx1"/>
                </a:solidFill>
                <a:effectLst/>
                <a:latin typeface="+mn-lt"/>
                <a:ea typeface="+mn-ea"/>
                <a:cs typeface="+mn-cs"/>
              </a:rPr>
              <a:t>(2) Die Haftung des Frachtführers für den Schaden, der durch Verlust oder Beschädigung 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Güter in der Zeit vor dem Einladen der Güter in das Schiff oder nach deren Ausladen aus dem</a:t>
            </a:r>
          </a:p>
          <a:p>
            <a:pPr rtl="0"/>
            <a:r>
              <a:rPr lang="de-AT" sz="1200" kern="1200" dirty="0" smtClean="0">
                <a:solidFill>
                  <a:schemeClr val="tx1"/>
                </a:solidFill>
                <a:effectLst/>
                <a:latin typeface="+mn-lt"/>
                <a:ea typeface="+mn-ea"/>
                <a:cs typeface="+mn-cs"/>
              </a:rPr>
              <a:t>Schiff entsteht, bestimmt sich nach dem auf den Frachtvertrag anwendbaren Recht eines Staates.“</a:t>
            </a:r>
          </a:p>
          <a:p>
            <a:pPr rtl="0"/>
            <a:endParaRPr lang="de-AT" sz="1200" kern="1200" dirty="0" smtClean="0">
              <a:solidFill>
                <a:schemeClr val="tx1"/>
              </a:solidFill>
              <a:effectLst/>
              <a:latin typeface="+mn-lt"/>
              <a:ea typeface="+mn-ea"/>
              <a:cs typeface="+mn-cs"/>
            </a:endParaRPr>
          </a:p>
          <a:p>
            <a:pPr rtl="0"/>
            <a:r>
              <a:rPr lang="de-AT" sz="1200" kern="1200" dirty="0" smtClean="0">
                <a:solidFill>
                  <a:schemeClr val="tx1"/>
                </a:solidFill>
                <a:effectLst/>
                <a:latin typeface="+mn-lt"/>
                <a:ea typeface="+mn-ea"/>
                <a:cs typeface="+mn-cs"/>
              </a:rPr>
              <a:t>Artikel 17 „Bedienstete und Beauftragte</a:t>
            </a:r>
          </a:p>
          <a:p>
            <a:pPr rtl="0"/>
            <a:r>
              <a:rPr lang="de-AT" sz="1200" kern="1200" dirty="0" smtClean="0">
                <a:solidFill>
                  <a:schemeClr val="tx1"/>
                </a:solidFill>
                <a:effectLst/>
                <a:latin typeface="+mn-lt"/>
                <a:ea typeface="+mn-ea"/>
                <a:cs typeface="+mn-cs"/>
              </a:rPr>
              <a:t>(1) Der Frachtführer haftet für Handlungen und Unterlassungen seiner Bediensteten und</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Beauftragten, deren er sich bei der Ausführung des Frachtvertrags bedient, wie für eigene</a:t>
            </a:r>
          </a:p>
          <a:p>
            <a:pPr rtl="0"/>
            <a:r>
              <a:rPr lang="de-AT" sz="1200" kern="1200" dirty="0" smtClean="0">
                <a:solidFill>
                  <a:schemeClr val="tx1"/>
                </a:solidFill>
                <a:effectLst/>
                <a:latin typeface="+mn-lt"/>
                <a:ea typeface="+mn-ea"/>
                <a:cs typeface="+mn-cs"/>
              </a:rPr>
              <a:t>Handlungen und Unterlassungen, wenn diese Personen in Ausübung ihrer </a:t>
            </a:r>
            <a:r>
              <a:rPr lang="de-AT" sz="1200" kern="1200" dirty="0" err="1" smtClean="0">
                <a:solidFill>
                  <a:schemeClr val="tx1"/>
                </a:solidFill>
                <a:effectLst/>
                <a:latin typeface="+mn-lt"/>
                <a:ea typeface="+mn-ea"/>
                <a:cs typeface="+mn-cs"/>
              </a:rPr>
              <a:t>Verrichtungengehandelt</a:t>
            </a:r>
            <a:r>
              <a:rPr lang="de-AT" sz="1200" kern="1200" dirty="0" smtClean="0">
                <a:solidFill>
                  <a:schemeClr val="tx1"/>
                </a:solidFill>
                <a:effectLst/>
                <a:latin typeface="+mn-lt"/>
                <a:ea typeface="+mn-ea"/>
                <a:cs typeface="+mn-cs"/>
              </a:rPr>
              <a:t> haben.</a:t>
            </a:r>
          </a:p>
          <a:p>
            <a:pPr rtl="0"/>
            <a:r>
              <a:rPr lang="de-AT" sz="1200" kern="1200" dirty="0" smtClean="0">
                <a:solidFill>
                  <a:schemeClr val="tx1"/>
                </a:solidFill>
                <a:effectLst/>
                <a:latin typeface="+mn-lt"/>
                <a:ea typeface="+mn-ea"/>
                <a:cs typeface="+mn-cs"/>
              </a:rPr>
              <a:t>(2) Wird die Beförderung durch einen ausführenden Frachtführer nach Artikel 4 durchgeführt, so</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haftet der Frachtführer auch für Handlungen und Unterlassungen des ausführenden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Frachtführers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und der Bediensteten und Beauftragten des ausführenden Frachtführers,</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wenn diese Personen in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Ausübung ihrer Verrichtungen gehandelt haben.“</a:t>
            </a:r>
          </a:p>
          <a:p>
            <a:pPr rtl="0"/>
            <a:endParaRPr lang="de-AT" sz="1200" kern="1200" dirty="0" smtClean="0">
              <a:solidFill>
                <a:schemeClr val="tx1"/>
              </a:solidFill>
              <a:effectLst/>
              <a:latin typeface="+mn-lt"/>
              <a:ea typeface="+mn-ea"/>
              <a:cs typeface="+mn-cs"/>
            </a:endParaRPr>
          </a:p>
          <a:p>
            <a:pPr rtl="0"/>
            <a:r>
              <a:rPr lang="de-AT" baseline="0" dirty="0" smtClean="0"/>
              <a:t>Art 19: „</a:t>
            </a:r>
            <a:r>
              <a:rPr lang="de-AT" sz="1200" kern="1200" dirty="0" smtClean="0">
                <a:solidFill>
                  <a:schemeClr val="tx1"/>
                </a:solidFill>
                <a:effectLst/>
                <a:latin typeface="+mn-lt"/>
                <a:ea typeface="+mn-ea"/>
                <a:cs typeface="+mn-cs"/>
              </a:rPr>
              <a:t>Berechnung der Entschädigung</a:t>
            </a:r>
          </a:p>
          <a:p>
            <a:pPr rtl="0"/>
            <a:r>
              <a:rPr lang="de-AT" sz="1200" kern="1200" dirty="0" smtClean="0">
                <a:solidFill>
                  <a:schemeClr val="tx1"/>
                </a:solidFill>
                <a:effectLst/>
                <a:latin typeface="+mn-lt"/>
                <a:ea typeface="+mn-ea"/>
                <a:cs typeface="+mn-cs"/>
              </a:rPr>
              <a:t>(1) Haftet der Frachtführer für gänzlichen Verlust der Güter, so hat er nur den Wert der Güter am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Ort und Tag, an dem sie nach dem Frachtvertrag hätten abgeliefert werden müssen, zu ersetzen.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Die Ablieferung an einen Nichtberechtigten wird wie ein Verlust behandelt.</a:t>
            </a:r>
          </a:p>
          <a:p>
            <a:pPr rtl="0"/>
            <a:r>
              <a:rPr lang="de-AT" sz="1200" kern="1200" dirty="0" smtClean="0">
                <a:solidFill>
                  <a:schemeClr val="tx1"/>
                </a:solidFill>
                <a:effectLst/>
                <a:latin typeface="+mn-lt"/>
                <a:ea typeface="+mn-ea"/>
                <a:cs typeface="+mn-cs"/>
              </a:rPr>
              <a:t>(2) Bei teilweisem Verlust oder bei Beschädigung der Güter hat der Frachtführer nur in Höhe der</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Wertverminderung Schadenersatz zu leisten.</a:t>
            </a:r>
          </a:p>
          <a:p>
            <a:pPr rtl="0"/>
            <a:r>
              <a:rPr lang="de-AT" sz="1200" kern="1200" dirty="0" smtClean="0">
                <a:solidFill>
                  <a:schemeClr val="tx1"/>
                </a:solidFill>
                <a:effectLst/>
                <a:latin typeface="+mn-lt"/>
                <a:ea typeface="+mn-ea"/>
                <a:cs typeface="+mn-cs"/>
              </a:rPr>
              <a:t>(3) Der Wert der Güter bestimmt sich nach dem Börsenwert, mangels eines solchen nach dem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Marktpreis und mangels beider nach dem</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gemeinen Wert der Güter gleicher Art und</a:t>
            </a:r>
          </a:p>
          <a:p>
            <a:pPr rtl="0"/>
            <a:r>
              <a:rPr lang="de-AT" sz="1200" kern="1200" dirty="0" smtClean="0">
                <a:solidFill>
                  <a:schemeClr val="tx1"/>
                </a:solidFill>
                <a:effectLst/>
                <a:latin typeface="+mn-lt"/>
                <a:ea typeface="+mn-ea"/>
                <a:cs typeface="+mn-cs"/>
              </a:rPr>
              <a:t>Beschaffenheit am Ablieferungsort.</a:t>
            </a:r>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Um einheitliche Vorschriften für Binnenschifffahrtstransporte zu gewährleisten nehmen österreichische Transportunternehmen die Vorschriften der von Österreich nicht unterzeichneten CMNI für Transporte innerhalb von Österreich oder zwischen Österreich und der Ukraine in ihre allgemeinen Geschäftsbedingungen (AGB) auf, was kein Problem darstellt solange diese nicht im Widerspruch zu österreichischem Recht stehen.</a:t>
            </a:r>
          </a:p>
          <a:p>
            <a:endParaRPr lang="de-AT" baseline="0" dirty="0" smtClean="0"/>
          </a:p>
          <a:p>
            <a:r>
              <a:rPr lang="de-AT" baseline="0" dirty="0" smtClean="0"/>
              <a:t>Die Versicherungskosten für Transporte sind zweigeteilt:</a:t>
            </a:r>
          </a:p>
          <a:p>
            <a:r>
              <a:rPr lang="de-AT" baseline="0" dirty="0" smtClean="0"/>
              <a:t>Üblicherweise trägt der Frachtführer die Kosten für die Versicherung gegen Schäden auf dem Schiff (Frachtführer-Haftpflichtversicherung unter Einschluss des Gewässerschadensrisikos, Schiffskasko-Versicherung), der Versender hingegen jene für die Versicherung von Warenschäden.</a:t>
            </a:r>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0" dirty="0" smtClean="0"/>
              <a:t>Die Besatzung eines Binnenschiffes</a:t>
            </a:r>
            <a:r>
              <a:rPr lang="de-AT" b="0" baseline="0" dirty="0" smtClean="0"/>
              <a:t> besteht aus verschiedenen Mitgliedern mit unterschiedlichen Kompetenzen und Zuständigkeiten. Mindestanzahl und Zusammensetzung der Besatzungsmitglieder eines Binnenschiffes sind von der Größe und Ausstattung des Schiffes sowie der Betriebsform abhängig. Empfehlungen bezüglich Besatzung von Binnenschiffen finden sich im Kapitel 23 der Resolution Nr. 61 der UN-Wirtschaftskommission für Europa (UNECE) über die technischen Vorschriften für Binnenschiffe. Mindestanzahl und Zusammensetzung der Besatzung sowie Kompetenzen der Besatzungsmitglieder sind entlang der Donau durch nationale Gesetzgebung festgelegt. Für den Rhein sind die entsprechenden Erfordernisse in der Rheinschiffsuntersuchungsordnung angeführt. In Österreich finden sich die Besatzungsvorschriften in der Schiffsbesatzungsverordnung. Gesetzlich vorgeschriebene Ruhezeiten sind im Arbeitszeitgesetz (AZG) geregelt.</a:t>
            </a:r>
          </a:p>
          <a:p>
            <a:r>
              <a:rPr lang="de-AT" b="0" baseline="0" dirty="0" smtClean="0"/>
              <a:t>Die für die jeweilige Betriebsform vorgeschriebene Besatzung muss während der Fahrt ständig an Bord des Schiffes sein. Der Antritt einer Fahrt ohne die vorgeschriebene Mindestbesatzung ist unzulässig. Die Anzahl der Mitglieder der Mindestbesatzung von Motorgüterschiffen, Schubschiffen und Schiffsverbänden ist abhängig von der Länge des Schiffes bzw. Verbandes und dem jeweiligen Betriebsmodus. Hierbei werden die folgenden Betriebsformen unterschieden:</a:t>
            </a:r>
          </a:p>
          <a:p>
            <a:r>
              <a:rPr lang="de-AT" b="0" baseline="0" dirty="0" smtClean="0"/>
              <a:t>A1: Tagesfahrt bis zu 14 Stunden innerhalb eines Zeitraumes von 24 Stunden </a:t>
            </a:r>
          </a:p>
          <a:p>
            <a:r>
              <a:rPr lang="de-AT" b="0" baseline="0" dirty="0" smtClean="0"/>
              <a:t>A2: Halbkontinuierliche Fahrt von bis zu 18 Stunden innerhalb eines Zeitraumes von 24 Stunden</a:t>
            </a:r>
          </a:p>
          <a:p>
            <a:r>
              <a:rPr lang="de-AT" b="0" baseline="0" dirty="0" smtClean="0"/>
              <a:t>B: Ununterbrochene Fahrt von bis zu 24 Stunden und länger</a:t>
            </a:r>
          </a:p>
          <a:p>
            <a:r>
              <a:rPr lang="de-AT" b="0" baseline="0" dirty="0" smtClean="0"/>
              <a:t>Um die gesetzlich vorgeschriebenen Ruhezeiten entsprechend einhalten zu können, erhöht sich der Personalbedarf naturgemäß je nach Betriebsform.</a:t>
            </a:r>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In der Regel werden Binnenschiffe</a:t>
            </a:r>
            <a:r>
              <a:rPr lang="de-AT" baseline="0" dirty="0" smtClean="0"/>
              <a:t> mit Dieselmotoren betrieben. Bei der Auswahl der konkreten Treibstoffart, ist darauf Bedacht zu nehmen, dass nach der EU-Richtlinie 1999/32/EG zuletzt geändert durch die Richtlinie 2012/33/EU  nur noch 0,1 % Schwefel im Treibstoff erlaubt sind. National umgesetzt wurde die Richtlinie (letzte Änderung noch nicht umgesetzt) durch das </a:t>
            </a:r>
            <a:r>
              <a:rPr lang="de-AT" dirty="0" smtClean="0"/>
              <a:t>Bundesgesetz über das Inverkehrbringen von Gasölen für nicht auf See befindliche Binnenschiffe und Sportboote sowie für mobile Maschinen und Geräte. Ausdrücklich</a:t>
            </a:r>
            <a:r>
              <a:rPr lang="de-AT" baseline="0" dirty="0" smtClean="0"/>
              <a:t> ist der maximale Schwefelgehalt zusätzlich in § 11.12 Wasserstraßen-Verkehrsordnung (WVO) geregelt: „</a:t>
            </a:r>
            <a:r>
              <a:rPr lang="de-AT" dirty="0" smtClean="0"/>
              <a:t>Auf Fahrzeugen dürfen keine Schiffskraftstoffe verwendet werden, deren </a:t>
            </a:r>
            <a:r>
              <a:rPr lang="de-AT" dirty="0" smtClean="0">
                <a:effectLst/>
              </a:rPr>
              <a:t>Schwefelgehalt</a:t>
            </a:r>
            <a:r>
              <a:rPr lang="de-AT" dirty="0" smtClean="0"/>
              <a:t> 0,001 Massenhundertteile (10 mg/kg) überschreitet.“</a:t>
            </a:r>
            <a:endParaRPr lang="de-AT" baseline="0" dirty="0" smtClean="0"/>
          </a:p>
          <a:p>
            <a:endParaRPr lang="de-AT" dirty="0" smtClean="0"/>
          </a:p>
          <a:p>
            <a:r>
              <a:rPr lang="de-AT" baseline="0" dirty="0" smtClean="0"/>
              <a:t>Für den Transport innerhalb der EU beziehungsweise bei Transporten zu EU-Häfen verwenden Reedereien daher Großteils </a:t>
            </a:r>
            <a:r>
              <a:rPr lang="de-AT" sz="1200" kern="1200" dirty="0" smtClean="0">
                <a:solidFill>
                  <a:schemeClr val="tx1"/>
                </a:solidFill>
                <a:effectLst/>
                <a:latin typeface="+mn-lt"/>
                <a:ea typeface="+mn-ea"/>
                <a:cs typeface="+mn-cs"/>
              </a:rPr>
              <a:t>schwefelarmes </a:t>
            </a:r>
            <a:r>
              <a:rPr lang="de-AT" sz="1200" b="0" kern="1200" dirty="0" smtClean="0">
                <a:solidFill>
                  <a:schemeClr val="tx1"/>
                </a:solidFill>
                <a:effectLst/>
                <a:latin typeface="+mn-lt"/>
                <a:ea typeface="+mn-ea"/>
                <a:cs typeface="+mn-cs"/>
              </a:rPr>
              <a:t>Marine Gas Oil (Low Sulfur MGO) der Sorte DMA. </a:t>
            </a:r>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Bestimmte Güter</a:t>
            </a:r>
            <a:r>
              <a:rPr lang="de-AT" baseline="0" dirty="0" smtClean="0"/>
              <a:t> </a:t>
            </a:r>
            <a:r>
              <a:rPr lang="de-AT" dirty="0" smtClean="0"/>
              <a:t>werden als gefährliche Güter eingestuft, wenn sie aufgrund ihrer Eigenschaften beim Transport eine Gefahr für das Leben oder die Gesundheit von Menschen, für Tiere, Sachen oder die Umwelt darstellen können. Beim</a:t>
            </a:r>
            <a:r>
              <a:rPr lang="de-AT" baseline="0" dirty="0" smtClean="0"/>
              <a:t> Transport via Binnenschiff trifft das überwiegend auf den Transport von Erdölerzeugnissen sowie gewissen Düngemitteln zu. </a:t>
            </a:r>
            <a:r>
              <a:rPr lang="de-AT" dirty="0" smtClean="0"/>
              <a:t>Österreichischen Rechtsvorschriften und zwischenstaatliche Übereinkommen, allen voran die ADN,</a:t>
            </a:r>
            <a:r>
              <a:rPr lang="de-AT" baseline="0" dirty="0" smtClean="0"/>
              <a:t> das ist das Europäische Übereinkommen über die internationale Beförderung gefährlicher Güter auf Binnenwasserstraßen, sollen einen sicheren Transport solcher Güter gewährleisten</a:t>
            </a:r>
            <a:r>
              <a:rPr lang="de-AT" dirty="0" smtClean="0"/>
              <a:t>. Darin</a:t>
            </a:r>
            <a:r>
              <a:rPr lang="de-AT" baseline="0" dirty="0" smtClean="0"/>
              <a:t> geregelt ist unter anderem</a:t>
            </a:r>
            <a:r>
              <a:rPr lang="de-AT" dirty="0" smtClean="0"/>
              <a:t> die Einstufung, Verpackung, Kennzeichnung und Dokumentation der Gefahrgüter, Schulung und Verhaltung der Besatzung</a:t>
            </a:r>
            <a:r>
              <a:rPr lang="de-AT" baseline="0" dirty="0" smtClean="0"/>
              <a:t> und des </a:t>
            </a:r>
            <a:r>
              <a:rPr lang="de-AT" dirty="0" smtClean="0"/>
              <a:t>Personals, sowie Anforderungen</a:t>
            </a:r>
            <a:r>
              <a:rPr lang="de-AT" baseline="0" dirty="0" smtClean="0"/>
              <a:t> an den Schiffsbau </a:t>
            </a:r>
            <a:r>
              <a:rPr lang="de-AT" dirty="0" smtClean="0"/>
              <a:t>und -ausrüstung. Sie legen auch fest, welche gefährlichen Güter überhaupt nicht befördert werden dürfen. Dazu werden die</a:t>
            </a:r>
            <a:r>
              <a:rPr lang="de-AT" baseline="0" dirty="0" smtClean="0"/>
              <a:t> Güter in verschiedene Klassen unterteilt, für die oftmals zusätzliche spezifische Anforderungen gelten. Erdölerzeugnisse, als häufig transportierte Güter fallen beispielsweise unter Klasse 3, dabei handelt es sich um „entzündbare flüssige Stoffe“. National ist der Gefahrguttransport im Gefahrgutbeförderungsgesetz (GGBG) geregelt, das GGBG verpflichtet die Beförderer zur Einhaltung der ADN.</a:t>
            </a:r>
          </a:p>
          <a:p>
            <a:endParaRPr lang="de-AT" baseline="0" dirty="0" smtClean="0"/>
          </a:p>
          <a:p>
            <a:r>
              <a:rPr lang="de-AT" baseline="0" dirty="0" smtClean="0"/>
              <a:t>Transporte von gefährlichen Gütern sind meldepflichtig. Um den Meldevorgang und die Dateneingabe zu erleichtern und eine länderübergreifende Mehrfacheingabe zu vermeiden, wird die Anmeldung solcher Transporte zentralisiert mittels ERI, das sind elektronische Meldesysteme, vorgenommen werden.</a:t>
            </a:r>
          </a:p>
          <a:p>
            <a:r>
              <a:rPr lang="de-AT" baseline="0" dirty="0" smtClean="0"/>
              <a:t>Detaillierte Ausführungen zum Thema Gefahrguttransporte finden sie im Handbuch ADN 2013 der viadonau.</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490916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Frachtvertrag und</a:t>
            </a:r>
            <a:r>
              <a:rPr lang="de-AT" baseline="0" dirty="0" smtClean="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nationale und europäische</a:t>
            </a:r>
            <a:r>
              <a:rPr lang="de-AT" baseline="0" dirty="0" smtClean="0"/>
              <a:t> Verkehrspolitik legt die zukünftige Entwicklungsrichtung des Mobilitätssystems fest. Dies geschieht durch die Umsetzung wichtiger Infrastrukturprojekte sowie durch die Definition grundlegender Ziele und Strategien. Dadurch soll das Zusammenspiel der Verkehrsträger verbessert und die negativen Auswirkungen der Mobilität gesenkt werden. Zusätzlich zum Ziel, eine hohe Qualität der Mobilität sicherzustellen, werden in Europa klare Schwerpunkte in Richtung nachhaltiger und energieeffizienter Verkehr gesetzt. Die Binnenschifffahrt kann hier einen merklichen Beitrag leisten, denn sie ist umweltfreundlich, sicher und verfügt über freie Kapazitäten. Aufgrund dieser Tatsache wird die Binnenschifffahrt in der Politik und Wirtschaft vermehrt als attraktive Transportoption wahrgenommen. Dies wird durch die Umsetzung europäischer und nationaler Aktionsprogramme unterstützt die auf den nachfolgenden Folien näher erläutert werden.</a:t>
            </a:r>
            <a:endParaRPr lang="de-AT" dirty="0" smtClean="0"/>
          </a:p>
          <a:p>
            <a:r>
              <a:rPr lang="de-AT" baseline="0" dirty="0" smtClean="0"/>
              <a:t>Wichtig und unumgänglich dabei ist vor allem auch die Zusammenarbeit der Donauanrainerstaaten.</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301897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Auf</a:t>
            </a:r>
            <a:r>
              <a:rPr lang="de-AT" baseline="0" dirty="0" smtClean="0"/>
              <a:t> gesamteuropäischer Ebene gibt es derzeit nachfolgende verkehrspolitische Rahmenvorgaben:</a:t>
            </a:r>
          </a:p>
          <a:p>
            <a:endParaRPr lang="de-AT" baseline="0" dirty="0" smtClean="0"/>
          </a:p>
          <a:p>
            <a:r>
              <a:rPr lang="de-AT" baseline="0" dirty="0" smtClean="0"/>
              <a:t>Die </a:t>
            </a:r>
            <a:r>
              <a:rPr lang="de-AT" b="1" baseline="0" dirty="0" smtClean="0"/>
              <a:t>EU-Strategie Europa 2020</a:t>
            </a:r>
            <a:r>
              <a:rPr lang="de-AT" baseline="0" dirty="0" smtClean="0"/>
              <a:t>, sie legt die zentralen übergeordneten </a:t>
            </a:r>
            <a:r>
              <a:rPr lang="de-AT" b="1" baseline="0" dirty="0" smtClean="0"/>
              <a:t>(verkehrs-)politischen Ziele</a:t>
            </a:r>
            <a:r>
              <a:rPr lang="de-AT" baseline="0" dirty="0" smtClean="0"/>
              <a:t> und Strategien der </a:t>
            </a:r>
            <a:r>
              <a:rPr lang="de-AT" b="1" baseline="0" dirty="0" smtClean="0"/>
              <a:t>Europäischen Union</a:t>
            </a:r>
            <a:r>
              <a:rPr lang="de-AT" baseline="0" dirty="0" smtClean="0"/>
              <a:t> für 2020 fest und gibt in weiterer Folge auch den Entwicklungsrahmen für die Binnenschifffahrtspolitik vor. Fünf politische Ziele sollen dabei dessen Umsetzung messbar machen.</a:t>
            </a:r>
          </a:p>
          <a:p>
            <a:r>
              <a:rPr lang="de-AT" baseline="0" dirty="0" smtClean="0"/>
              <a:t>Dabei sind vor allem die Bereiche Klimawandel und Energie sowie Forschung und Entwicklung für die Binnenschifffahrt relevant. Im Klima- und Energiebereich sollen die Treibhausgasemissionen um 20-30% gegenüber 1990 vermindert, der Anteil erneuerbarer Energien auf 20% erhöht und die Energieeffizienz um 20% gesteigert werden. Für die Forschung und Entwicklung in Europa sollen 3% des Bruttoinlandsprodukts der EU zur Verfügung stehen.</a:t>
            </a:r>
          </a:p>
          <a:p>
            <a:endParaRPr lang="de-AT" baseline="0" dirty="0" smtClean="0"/>
          </a:p>
          <a:p>
            <a:r>
              <a:rPr lang="de-AT" baseline="0" dirty="0" smtClean="0"/>
              <a:t>Das </a:t>
            </a:r>
            <a:r>
              <a:rPr lang="de-AT" b="1" baseline="0" dirty="0" smtClean="0"/>
              <a:t>Weißbuch Verkehr </a:t>
            </a:r>
            <a:r>
              <a:rPr lang="de-AT" baseline="0" dirty="0" smtClean="0"/>
              <a:t>der Europäischen Kommission mit dem Titel „Fahrplan zu einem einheitlichen europäischen Verkehrsraum – Hin zu einem wettbewerbsorientierten und ressourcenschonenden Verkehrssystem“ aus dem Jahr 2011 legt ambitionierte Ziele im Bereich </a:t>
            </a:r>
            <a:r>
              <a:rPr lang="de-AT" b="1" baseline="0" dirty="0" smtClean="0"/>
              <a:t>Reduktion der Erdölabhängigkeit </a:t>
            </a:r>
            <a:r>
              <a:rPr lang="de-AT" baseline="0" dirty="0" smtClean="0"/>
              <a:t>und </a:t>
            </a:r>
            <a:r>
              <a:rPr lang="de-AT" b="1" baseline="0" dirty="0" smtClean="0"/>
              <a:t>Co</a:t>
            </a:r>
            <a:r>
              <a:rPr lang="de-AT" b="1" baseline="-25000" dirty="0" smtClean="0"/>
              <a:t>2</a:t>
            </a:r>
            <a:r>
              <a:rPr lang="de-AT" b="1" baseline="0" dirty="0" smtClean="0"/>
              <a:t>-Emissionen</a:t>
            </a:r>
            <a:r>
              <a:rPr lang="de-AT" baseline="0" dirty="0" smtClean="0"/>
              <a:t> fest. Letztere sollen bis 2050 im Vergleich zu 1990 um 60% verringert werden.</a:t>
            </a:r>
          </a:p>
          <a:p>
            <a:r>
              <a:rPr lang="de-AT" baseline="0" dirty="0" smtClean="0"/>
              <a:t>Die </a:t>
            </a:r>
            <a:r>
              <a:rPr lang="de-AT" b="1" baseline="0" dirty="0" smtClean="0"/>
              <a:t>Binnenschifffahrt</a:t>
            </a:r>
            <a:r>
              <a:rPr lang="de-AT" baseline="0" dirty="0" smtClean="0"/>
              <a:t> wird im Weißbuch als </a:t>
            </a:r>
            <a:r>
              <a:rPr lang="de-AT" b="1" baseline="0" dirty="0" smtClean="0"/>
              <a:t>energieeffizienter Verkehrsträger </a:t>
            </a:r>
            <a:r>
              <a:rPr lang="de-AT" baseline="0" dirty="0" smtClean="0"/>
              <a:t>anerkannt und es wird angeregt, ihren Anteil am Modal Split zu steigern.</a:t>
            </a:r>
          </a:p>
          <a:p>
            <a:r>
              <a:rPr lang="de-AT" baseline="0" dirty="0" smtClean="0"/>
              <a:t>Konkrete Zielvorgaben des Weißbuches Verkehr sind unter anderem die Verlagerung von 30% des Straßengüterverkehrs über 300 km bis 2030 auf andere Verkehrsträger wie z.B. das Schiff, und um mehr als 50% bis 2050.</a:t>
            </a:r>
          </a:p>
          <a:p>
            <a:r>
              <a:rPr lang="de-AT" baseline="0" dirty="0" smtClean="0"/>
              <a:t>Bis 2030 soll ein voll funktionsfähiges EU-weites multimodales transeuropäisches Verkehrsnetz (TEN-V-Kernnetz) entstehen; bis 2050 soll dieses mit einem erweiterten Gesamtnetz von hoher Qualität und Kapazität und einer entsprechenden Reihe von Informationsdiensten ergänzt werden.</a:t>
            </a:r>
          </a:p>
          <a:p>
            <a:endParaRPr lang="de-AT" baseline="0" dirty="0" smtClean="0"/>
          </a:p>
          <a:p>
            <a:r>
              <a:rPr lang="de-AT" dirty="0" smtClean="0"/>
              <a:t>(Ausführungen</a:t>
            </a:r>
            <a:r>
              <a:rPr lang="de-AT" baseline="0" dirty="0" smtClean="0"/>
              <a:t> im Handbuch der Donauschifffahrt S. 25-26.)</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 Aktionsprogramm zur Förderung der Binnenschifffahrt </a:t>
            </a:r>
            <a:r>
              <a:rPr lang="de-AT" b="1" dirty="0" smtClean="0"/>
              <a:t>„NAIADES“</a:t>
            </a:r>
            <a:r>
              <a:rPr lang="de-AT" dirty="0" smtClean="0"/>
              <a:t> und </a:t>
            </a:r>
            <a:r>
              <a:rPr lang="de-AT" b="1" dirty="0" smtClean="0"/>
              <a:t>„NAIADES</a:t>
            </a:r>
            <a:r>
              <a:rPr lang="de-AT" b="1" baseline="0" dirty="0" smtClean="0"/>
              <a:t> II“ </a:t>
            </a:r>
            <a:r>
              <a:rPr lang="de-AT" baseline="0" dirty="0" smtClean="0"/>
              <a:t>der Europäischen Kommission legt die </a:t>
            </a:r>
            <a:r>
              <a:rPr lang="de-AT" b="1" baseline="0" dirty="0" smtClean="0"/>
              <a:t>Schifffahrtspolitik der Europäischen Union </a:t>
            </a:r>
            <a:r>
              <a:rPr lang="de-AT" baseline="0" dirty="0" smtClean="0"/>
              <a:t>fest. Es wurde 2006 zum ersten Mal veröffentlicht und liefert den Mitgliedsländern und der EU selbst Leitlinien für ein gemeinsames Vorgehen zur </a:t>
            </a:r>
            <a:r>
              <a:rPr lang="de-AT" b="1" baseline="0" dirty="0" smtClean="0"/>
              <a:t>Stärkung der Binnenschifffahrt</a:t>
            </a:r>
            <a:r>
              <a:rPr lang="de-AT" baseline="0" dirty="0" smtClean="0"/>
              <a:t>. Das Aktionsprogramm NAIADES II wird vorerst bis 2020 die strategische Entwicklung in den Bereichen Infrastruktur, Märkte, Flotte, Arbeitsplätze und Fachkenntnisse sowie River Information Services vorantreiben. Ziel dabei ist es die Auslastung der Wasserstraßen sowie die Nachhaltigkeit der Binnenschifffahrt zu steigern.</a:t>
            </a:r>
          </a:p>
          <a:p>
            <a:endParaRPr lang="de-AT" baseline="0" dirty="0" smtClean="0"/>
          </a:p>
          <a:p>
            <a:r>
              <a:rPr lang="de-AT" baseline="0" dirty="0" smtClean="0"/>
              <a:t>Als Plattform zur koordinierten Umsetzung der Strategien und Maßnahmen von NAIADES wurde </a:t>
            </a:r>
            <a:r>
              <a:rPr lang="de-AT" b="1" baseline="0" dirty="0" smtClean="0"/>
              <a:t>PLATINA</a:t>
            </a:r>
            <a:r>
              <a:rPr lang="de-AT" baseline="0" dirty="0" smtClean="0"/>
              <a:t> (Platform for the Implementation of NAIADES) installiert. Es hat bisher wesentlich zur besseren Umsetzung beigetragen und ermöglicht beispielsweise einen besseren Zugang zur Finanzierung von Innovationen, der Entwicklung von Ausbildungsstandards, der Definition von strategischem Forschungsbedarf sowie Leitlinien zur nachhaltigen Planung von Wasserstraßen- Entwicklungsprojekten. </a:t>
            </a:r>
          </a:p>
          <a:p>
            <a:r>
              <a:rPr lang="de-AT" baseline="0" dirty="0" smtClean="0"/>
              <a:t>NAIADES und PLATINA konnten bereits wesentliche Voraussetzungen zur Stärkung der Binnenschifffahrt schaffen, welche als wichtige Grundlage für die Arbeiten in den kommenden Jahren dienen.</a:t>
            </a:r>
          </a:p>
          <a:p>
            <a:endParaRPr lang="de-AT" baseline="0" dirty="0" smtClean="0"/>
          </a:p>
          <a:p>
            <a:r>
              <a:rPr lang="de-AT" baseline="0" dirty="0" smtClean="0"/>
              <a:t>Die </a:t>
            </a:r>
            <a:r>
              <a:rPr lang="de-AT" b="1" baseline="0" dirty="0" smtClean="0"/>
              <a:t>Donauraumstrategie der Europäischen Union (EUSDR)</a:t>
            </a:r>
            <a:r>
              <a:rPr lang="de-AT" baseline="0" dirty="0" smtClean="0"/>
              <a:t> ist seit 2011 in Kraft. Es handelt sich dabei um eine </a:t>
            </a:r>
            <a:r>
              <a:rPr lang="de-AT" b="1" baseline="0" dirty="0" smtClean="0"/>
              <a:t>makroregionale Strategie</a:t>
            </a:r>
            <a:r>
              <a:rPr lang="de-AT" baseline="0" dirty="0" smtClean="0"/>
              <a:t>, an der die Donaustaaten, darunter EU-Mitgliedsstaaten, Beitrittskandidaten und Drittländer sowie eine breite Anzahl an Interessensvertretungen beteiligt sind.</a:t>
            </a:r>
          </a:p>
          <a:p>
            <a:r>
              <a:rPr lang="de-AT" baseline="0" dirty="0" smtClean="0"/>
              <a:t>Die Strategie soll auf Basis eines </a:t>
            </a:r>
            <a:r>
              <a:rPr lang="de-AT" b="1" baseline="0" dirty="0" smtClean="0"/>
              <a:t>Aktionsplans bis 2020 </a:t>
            </a:r>
            <a:r>
              <a:rPr lang="de-AT" baseline="0" dirty="0" smtClean="0"/>
              <a:t>umgesetzt werden. Der Aktionsplan ist dabei in die vier Säulen Anbindung des Donauraums, Umweltschutz im Donauraum, Aufbau und Wohlstand im Donauraum sowie Stärkung des Donauraums geteilt. Für jede Säule wurden detaillierte Ziele und Maßnahmen definiert.</a:t>
            </a:r>
          </a:p>
          <a:p>
            <a:r>
              <a:rPr lang="de-AT" baseline="0" dirty="0" smtClean="0"/>
              <a:t>Ein darin festgelegtes Ziel besteht beispielsweise darin den Güterverkehr auf der Donau bis 2020 im Vergleich zum Jahr 2010 um 20% zu erhöhen. </a:t>
            </a:r>
          </a:p>
          <a:p>
            <a:endParaRPr lang="de-AT" baseline="0" dirty="0" smtClean="0"/>
          </a:p>
          <a:p>
            <a:pPr defTabSz="906079">
              <a:defRPr/>
            </a:pPr>
            <a:r>
              <a:rPr lang="de-AT" dirty="0" smtClean="0"/>
              <a:t>(Ausführungen</a:t>
            </a:r>
            <a:r>
              <a:rPr lang="de-AT" baseline="0" dirty="0" smtClean="0"/>
              <a:t> im Handbuch der Donauschifffahrt S. 27-29.)</a:t>
            </a:r>
            <a:endParaRPr lang="de-AT"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195384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Auf österreichischer</a:t>
            </a:r>
            <a:r>
              <a:rPr lang="de-AT" baseline="0" dirty="0" smtClean="0"/>
              <a:t> Ebene regelt der </a:t>
            </a:r>
            <a:r>
              <a:rPr lang="de-AT" b="1" baseline="0" dirty="0" smtClean="0"/>
              <a:t>Gesamtverkehrsplan</a:t>
            </a:r>
            <a:r>
              <a:rPr lang="de-AT" baseline="0" dirty="0" smtClean="0"/>
              <a:t> die gesamte österreichische Verkehrsinfrastruktur für die Jahre 2011-2016.</a:t>
            </a:r>
          </a:p>
          <a:p>
            <a:endParaRPr lang="de-AT" baseline="0" dirty="0" smtClean="0"/>
          </a:p>
          <a:p>
            <a:r>
              <a:rPr lang="de-AT" baseline="0" dirty="0" smtClean="0"/>
              <a:t>Die detaillierte Basis für die österreichische Schifffahrtspolitik stellt der </a:t>
            </a:r>
            <a:r>
              <a:rPr lang="de-AT" b="1" baseline="0" dirty="0" smtClean="0"/>
              <a:t>Nationale Aktionsplan Donauschifffahrt </a:t>
            </a:r>
            <a:r>
              <a:rPr lang="de-AT" baseline="0" dirty="0" smtClean="0"/>
              <a:t>(NAP) dar. Er ist seit 2007 im österreichischen Regierungsprogramm verankert und wird durch die viadonau gemeinsam mit dem Bundesministerium für Verkehr, Innovation und Technologie umgesetzt. Anhand verschiedenster Maßnahmen wird das Ziel verfolgt, die Binnenschifffahrt in Österreich, in Anlehnung an die europäischen Leitlinien, weiter zu stärken. Die Maßnahmen beziehen sich auf die in der Grafik dargestellten Bereiche.</a:t>
            </a:r>
          </a:p>
          <a:p>
            <a:endParaRPr lang="de-AT" baseline="0" dirty="0" smtClean="0"/>
          </a:p>
          <a:p>
            <a:pPr defTabSz="906079">
              <a:defRPr/>
            </a:pPr>
            <a:r>
              <a:rPr lang="de-AT" dirty="0" smtClean="0"/>
              <a:t>(Ausführungen</a:t>
            </a:r>
            <a:r>
              <a:rPr lang="de-AT" baseline="0" dirty="0" smtClean="0"/>
              <a:t> im Handbuch der Donauschifffahrt S. 31.)</a:t>
            </a:r>
            <a:endParaRPr lang="de-AT"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587138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079">
              <a:defRPr/>
            </a:pPr>
            <a:r>
              <a:rPr lang="de-AT" dirty="0" smtClean="0"/>
              <a:t>Der kombinierte</a:t>
            </a:r>
            <a:r>
              <a:rPr lang="de-AT" baseline="0" dirty="0" smtClean="0"/>
              <a:t> Verkehr ist eine Sonderform des intermodalen Verkehrs, bei dem der überwiegende Teil eines Transportes per Bahn oder Binnenschiff zurückgelegt wird und der Vor- und Nachlauf auf der Straße so kurz wie möglich gehalten wird. </a:t>
            </a:r>
            <a:r>
              <a:rPr lang="de-AT" dirty="0" smtClean="0"/>
              <a:t>Die Nutzung des </a:t>
            </a:r>
            <a:r>
              <a:rPr lang="de-AT" b="1" dirty="0" smtClean="0"/>
              <a:t>kombinierten Verkehrs </a:t>
            </a:r>
            <a:r>
              <a:rPr lang="de-AT" dirty="0" smtClean="0"/>
              <a:t>wird verkehrspolitisch</a:t>
            </a:r>
            <a:r>
              <a:rPr lang="de-AT" baseline="0" dirty="0" smtClean="0"/>
              <a:t> zusätzlich durch zahlreiche Maßnahmen </a:t>
            </a:r>
            <a:r>
              <a:rPr lang="de-AT" b="1" baseline="0" dirty="0" smtClean="0"/>
              <a:t>gefördert</a:t>
            </a:r>
            <a:r>
              <a:rPr lang="de-AT" baseline="0" dirty="0" smtClean="0"/>
              <a:t>. Dadurch soll eine frühzeitige </a:t>
            </a:r>
            <a:r>
              <a:rPr lang="de-AT" b="1" baseline="0" dirty="0" smtClean="0"/>
              <a:t>Verlagerung</a:t>
            </a:r>
            <a:r>
              <a:rPr lang="de-AT" baseline="0" dirty="0" smtClean="0"/>
              <a:t> auf umweltfreundliche Verkehrsträger, also vom LKW </a:t>
            </a:r>
            <a:r>
              <a:rPr lang="de-AT" b="1" baseline="0" dirty="0" smtClean="0"/>
              <a:t>auf Schiff oder Bahn </a:t>
            </a:r>
            <a:r>
              <a:rPr lang="de-AT" baseline="0" dirty="0" smtClean="0"/>
              <a:t>sichergestellt werden. Maßnahmen zur Förderung des kombinierten Verkehrs umfassen neben diversen </a:t>
            </a:r>
            <a:r>
              <a:rPr lang="de-AT" b="1" baseline="0" dirty="0" smtClean="0"/>
              <a:t>finanziellen Förderungen</a:t>
            </a:r>
            <a:r>
              <a:rPr lang="de-AT" baseline="0" dirty="0" smtClean="0"/>
              <a:t>, die auf nationaler und internationaler Ebene möglich sind, auch </a:t>
            </a:r>
            <a:r>
              <a:rPr lang="de-AT" b="1" baseline="0" dirty="0" smtClean="0"/>
              <a:t>steuerliche</a:t>
            </a:r>
            <a:r>
              <a:rPr lang="de-AT" baseline="0" dirty="0" smtClean="0"/>
              <a:t> und </a:t>
            </a:r>
            <a:r>
              <a:rPr lang="de-AT" b="1" baseline="0" dirty="0" smtClean="0"/>
              <a:t>ordnungspolitische Maßnahmen</a:t>
            </a:r>
            <a:r>
              <a:rPr lang="de-AT" baseline="0" dirty="0" smtClean="0"/>
              <a:t>, wie die Befreiung vom Nachtfahrverbot oder Wochenend- und Feiertagsverboten.</a:t>
            </a:r>
          </a:p>
          <a:p>
            <a:pPr defTabSz="906079">
              <a:defRPr/>
            </a:pPr>
            <a:endParaRPr lang="de-AT" baseline="0" dirty="0" smtClean="0"/>
          </a:p>
          <a:p>
            <a:pPr defTabSz="906079">
              <a:defRPr/>
            </a:pPr>
            <a:r>
              <a:rPr lang="de-AT" baseline="0" dirty="0" smtClean="0"/>
              <a:t>Einen wichtigen Schritt zur Steigerung der Nutzung des kombinierten Verkehrs hat auch die </a:t>
            </a:r>
            <a:r>
              <a:rPr lang="de-AT" b="1" baseline="0" dirty="0" smtClean="0"/>
              <a:t>Europäische Union</a:t>
            </a:r>
            <a:r>
              <a:rPr lang="de-AT" baseline="0" dirty="0" smtClean="0"/>
              <a:t> mit der Erlassung einer </a:t>
            </a:r>
            <a:r>
              <a:rPr lang="de-AT" b="1" baseline="0" dirty="0" smtClean="0"/>
              <a:t>Richtlinie</a:t>
            </a:r>
            <a:r>
              <a:rPr lang="de-AT" baseline="0" dirty="0" smtClean="0"/>
              <a:t> über die Festlegung gemeinsamer Regeln für bestimmte Beförderungen im kombinierten Güterverkehr zwischen Mitgliedsstaaten getätigt. Ziel dieser Richtlinie ist es, den </a:t>
            </a:r>
            <a:r>
              <a:rPr lang="de-AT" b="1" baseline="0" dirty="0" smtClean="0"/>
              <a:t>Vor- und Nachlauf des kombinierten Verkehrs zu liberalisieren </a:t>
            </a:r>
            <a:r>
              <a:rPr lang="de-AT" baseline="0" dirty="0" smtClean="0"/>
              <a:t>und dadurch die Attraktivität der Nutzung zu steigern. Die wesentlichsten Punkte betreffen dabei die Erleichterung des grenzüberschreitenden Verkehrs. Darüber hinaus sind steuerliche Erleichterungen vorgesehen.</a:t>
            </a:r>
            <a:endParaRPr lang="de-AT" dirty="0" smtClean="0"/>
          </a:p>
          <a:p>
            <a:pPr defTabSz="906079">
              <a:defRPr/>
            </a:pPr>
            <a:endParaRPr lang="de-AT" dirty="0" smtClean="0"/>
          </a:p>
          <a:p>
            <a:pPr defTabSz="906079">
              <a:defRPr/>
            </a:pPr>
            <a:r>
              <a:rPr lang="de-AT" dirty="0" smtClean="0"/>
              <a:t>(Ausführungen im Handbuch der Donauschifffahrt S</a:t>
            </a:r>
            <a:r>
              <a:rPr lang="de-AT" baseline="0" dirty="0" smtClean="0"/>
              <a:t>. 188-191.)</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Frachtvertrag und</a:t>
            </a:r>
            <a:r>
              <a:rPr lang="de-AT" baseline="0" dirty="0" smtClean="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04624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2D6290CB-EFFA-4992-A8C1-D369EFADA0EB}" type="datetime7">
              <a:rPr lang="de-AT" smtClean="0"/>
              <a:t>Aug-14</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53566-8761-46B8-BC77-8D8AF7415804}" type="datetime7">
              <a:rPr lang="de-AT" smtClean="0">
                <a:solidFill>
                  <a:prstClr val="white"/>
                </a:solidFill>
              </a:rPr>
              <a:t>Aug-14</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2E2FC-3895-40A3-BB0B-EE82D7BFBF56}" type="datetime7">
              <a:rPr lang="de-AT" smtClean="0">
                <a:solidFill>
                  <a:prstClr val="white"/>
                </a:solidFill>
              </a:rPr>
              <a:t>Aug-14</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A00A4-37D0-4E38-9303-472A89868FDD}"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B30677-E68B-4006-B840-00FC7D93DB1E}"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01BC673-F8CD-48C0-A4C0-47274C42D79C}"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335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08A34-F6FD-43C6-9C7B-B1D8AF1F5FF4}"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355966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6D28F-D0D1-4D32-8946-AC4E6A42462F}" type="datetime7">
              <a:rPr lang="de-AT" smtClean="0">
                <a:solidFill>
                  <a:prstClr val="black"/>
                </a:solidFill>
              </a:rPr>
              <a:t>Aug-14</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125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CE7BA-0197-4392-A457-2DEDB159A5F6}" type="datetime7">
              <a:rPr lang="de-AT" smtClean="0">
                <a:solidFill>
                  <a:prstClr val="white"/>
                </a:solidFill>
              </a:rPr>
              <a:t>Aug-14</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798238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A711A4-5448-4D30-A38D-B07392F4894F}" type="datetime7">
              <a:rPr lang="de-AT" smtClean="0">
                <a:solidFill>
                  <a:prstClr val="white"/>
                </a:solidFill>
              </a:rPr>
              <a:t>Aug-14</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933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D32433B-029E-4289-B15E-B6ADBAA861A3}" type="datetime7">
              <a:rPr lang="de-AT" smtClean="0">
                <a:solidFill>
                  <a:prstClr val="white"/>
                </a:solidFill>
              </a:rPr>
              <a:t>Aug-14</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0815161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24D582-435B-4ECE-A0AF-7E4C6A38C003}"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1807521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DEC72-F154-4EFC-AF6A-41342B7C66F5}" type="datetime7">
              <a:rPr lang="de-AT" smtClean="0">
                <a:solidFill>
                  <a:prstClr val="white"/>
                </a:solidFill>
              </a:rPr>
              <a:t>Aug-14</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5491463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B4AEC-D6F9-4F67-8504-02900CE79BB0}" type="datetime7">
              <a:rPr lang="de-AT" smtClean="0">
                <a:solidFill>
                  <a:prstClr val="white"/>
                </a:solidFill>
              </a:rPr>
              <a:t>Aug-14</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6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5E8AD-358D-4962-BC29-C163D73861D6}" type="datetime7">
              <a:rPr lang="de-AT" smtClean="0">
                <a:solidFill>
                  <a:prstClr val="white"/>
                </a:solidFill>
              </a:rPr>
              <a:t>Aug-14</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4415512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DA9B51-14D8-4578-AD53-630177F10258}"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184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00D776-2731-47DE-B8BA-ED74D43D6CE6}"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770711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F324718-1B92-44DE-A5F5-1EBFE56A0E33}"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t>Aug-14</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620B4-B7F8-46B2-8819-B388FE75E9EC}" type="datetime7">
              <a:rPr lang="de-AT" smtClean="0">
                <a:solidFill>
                  <a:prstClr val="black"/>
                </a:solidFill>
              </a:rPr>
              <a:t>Aug-14</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F5B17-3334-494D-8E78-1A6371C4111A}" type="datetime7">
              <a:rPr lang="de-AT" smtClean="0">
                <a:solidFill>
                  <a:prstClr val="white"/>
                </a:solidFill>
              </a:rPr>
              <a:t>Aug-14</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990F09-ECF8-4F75-833D-9E26A1BB27A8}" type="datetime7">
              <a:rPr lang="de-AT" smtClean="0">
                <a:solidFill>
                  <a:prstClr val="white"/>
                </a:solidFill>
              </a:rPr>
              <a:t>Aug-14</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F08788-D6D3-4C0B-BC18-2D0799E1928B}" type="datetime7">
              <a:rPr lang="de-AT" smtClean="0">
                <a:solidFill>
                  <a:prstClr val="white"/>
                </a:solidFill>
              </a:rPr>
              <a:t>Aug-14</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99788-7256-4AE5-9CCE-B73E8481848F}" type="datetime7">
              <a:rPr lang="de-AT" smtClean="0">
                <a:solidFill>
                  <a:prstClr val="white"/>
                </a:solidFill>
              </a:rPr>
              <a:t>Aug-14</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24A1E-4A20-47A0-A08E-F216C7B3F30D}" type="datetime7">
              <a:rPr lang="de-AT" smtClean="0"/>
              <a:t>Aug-14</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03" r:id="rId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7BB12FB-28DA-44C7-AC82-669A23DF8115}" type="datetime7">
              <a:rPr lang="de-AT" smtClean="0">
                <a:solidFill>
                  <a:prstClr val="white"/>
                </a:solidFill>
              </a:rPr>
              <a:t>Aug-14</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14"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75F6689C-4EF0-41E7-BD59-481BFB518B4D}" type="datetime7">
              <a:rPr lang="de-AT" smtClean="0">
                <a:solidFill>
                  <a:prstClr val="white"/>
                </a:solidFill>
              </a:rPr>
              <a:t>Aug-14</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387871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ris.bka.gv.at/Dokument.wxe?Abfrage=Bundesnormen&amp;Dokumentnummer=NOR40125833&amp;ResultFunctionToken=2ea9f430-21f9-4805-8c87-5be4b7bb8323&amp;Position=1&amp;Kundmachungsorgan=&amp;Index=&amp;Titel=wasserstra%C3%9Fengesetz&amp;Gesetzesnummer=&amp;VonArtikel=&amp;BisArtikel=&amp;VonParagraf=&amp;BisParagraf=&amp;VonAnlage=&amp;BisAnlage=&amp;Typ=&amp;Kundmachungsnummer=&amp;Unterzeichnungsdatum=&amp;FassungVom=10.02.2014&amp;NormabschnittnummerKombination=Und&amp;ImRisSeit=Undefined&amp;ResultPageSize=100&amp;Suchworte=" TargetMode="External"/><Relationship Id="rId4" Type="http://schemas.openxmlformats.org/officeDocument/2006/relationships/hyperlink" Target="https://www.ris.bka.gv.at/Dokument.wxe?Abfrage=Bundesnormen&amp;Dokumentnummer=NOR40126237&amp;ResultFunctionToken=81e2a842-4af9-45de-ab60-9aff152dd080&amp;Position=1&amp;Kundmachungsorgan=&amp;Index=&amp;Titel=schifffahrtsgesetz&amp;Gesetzesnummer=&amp;VonArtikel=&amp;BisArtikel=&amp;VonParagraf=&amp;BisParagraf=&amp;VonAnlage=&amp;BisAnlage=&amp;Typ=&amp;Kundmachungsnummer=&amp;Unterzeichnungsdatum=&amp;FassungVom=10.02.2014&amp;NormabschnittnummerKombination=Und&amp;ImRisSeit=Undefined&amp;ResultPageSize=100&amp;Suchwort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ris.bka.gv.at/Dokument.wxe?Abfrage=Bundesnormen&amp;Dokumentnummer=NOR40131708&amp;ResultFunctionToken=924e10e8-5b9a-4add-be5c-e9aa2a9ae9e8&amp;Position=1&amp;Kundmachungsorgan=&amp;Index=&amp;Titel=wvo&amp;Gesetzesnummer=&amp;VonArtikel=&amp;BisArtikel=&amp;VonParagraf=&amp;BisParagraf=&amp;VonAnlage=&amp;BisAnlage=&amp;Typ=&amp;Kundmachungsnummer=&amp;Unterzeichnungsdatum=&amp;FassungVom=10.02.2014&amp;NormabschnittnummerKombination=Und&amp;ImRisSeit=Undefined&amp;ResultPageSize=100&amp;Suchworte="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via-donau.org/newsroom/aktuelles/news_detailansicht/nid/1610/"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ec.europa.eu/europe2020/index_de.ht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eur-lex.europa.eu/LexUriServ/LexUriServ.do?uri=COM:2011:0144:FIN:DE: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naiades.info/"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www.danube-region.eu/" TargetMode="External"/><Relationship Id="rId4" Type="http://schemas.openxmlformats.org/officeDocument/2006/relationships/hyperlink" Target="http://www.naiades.info/platin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www.bmvit.gv.at/verkehr/schifffahrt/binnen/aut/nap.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www.bmvit.gv.at/verkehr/gesamtverkehr/kombiverkehr/foerderung.html"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484784"/>
            <a:ext cx="7772400" cy="1470025"/>
          </a:xfrm>
        </p:spPr>
        <p:txBody>
          <a:bodyPr>
            <a:normAutofit/>
          </a:bodyPr>
          <a:lstStyle/>
          <a:p>
            <a:r>
              <a:rPr lang="de-AT" sz="3200" b="1" cap="none" dirty="0" smtClean="0">
                <a:solidFill>
                  <a:schemeClr val="accent1">
                    <a:lumMod val="75000"/>
                  </a:schemeClr>
                </a:solidFill>
              </a:rPr>
              <a:t>RECHTLICHE ASPEKTE DER BINNENSCHIFFFAHRT</a:t>
            </a:r>
            <a:endParaRPr lang="de-AT" sz="2400" b="1" cap="none" dirty="0">
              <a:solidFill>
                <a:schemeClr val="accent1">
                  <a:lumMod val="75000"/>
                </a:schemeClr>
              </a:solidFill>
            </a:endParaRPr>
          </a:p>
        </p:txBody>
      </p:sp>
      <p:sp>
        <p:nvSpPr>
          <p:cNvPr id="8" name="Subtitle 7"/>
          <p:cNvSpPr>
            <a:spLocks noGrp="1"/>
          </p:cNvSpPr>
          <p:nvPr>
            <p:ph type="subTitle" idx="1"/>
          </p:nvPr>
        </p:nvSpPr>
        <p:spPr>
          <a:xfrm>
            <a:off x="1331640" y="2420888"/>
            <a:ext cx="6400800" cy="1752600"/>
          </a:xfrm>
        </p:spPr>
        <p:txBody>
          <a:bodyPr>
            <a:normAutofit/>
          </a:bodyPr>
          <a:lstStyle/>
          <a:p>
            <a:r>
              <a:rPr lang="de-AT" dirty="0">
                <a:solidFill>
                  <a:schemeClr val="accent1">
                    <a:lumMod val="75000"/>
                  </a:schemeClr>
                </a:solidFill>
              </a:rPr>
              <a:t>aus der Präsentationsserie </a:t>
            </a:r>
          </a:p>
          <a:p>
            <a:r>
              <a:rPr lang="de-AT" dirty="0">
                <a:solidFill>
                  <a:schemeClr val="accent1">
                    <a:lumMod val="75000"/>
                  </a:schemeClr>
                </a:solidFill>
              </a:rPr>
              <a:t>„Grundlagen der Binnenschifffahrt“</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7" y="5538344"/>
            <a:ext cx="2088231" cy="623528"/>
          </a:xfrm>
          <a:prstGeom prst="rect">
            <a:avLst/>
          </a:prstGeom>
        </p:spPr>
      </p:pic>
      <p:pic>
        <p:nvPicPr>
          <p:cNvPr id="9" name="Grafik 9" descr="logistikum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19" y="0"/>
            <a:ext cx="2681301" cy="980728"/>
          </a:xfrm>
          <a:prstGeom prst="rect">
            <a:avLst/>
          </a:prstGeom>
        </p:spPr>
      </p:pic>
      <p:pic>
        <p:nvPicPr>
          <p:cNvPr id="1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75089" y="5554811"/>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http://www.bmvit.gv.at/bilder/verkehr/schifffahrt/logos/na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264" y="239460"/>
            <a:ext cx="1824137" cy="50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47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Gesamteuropäische Ebene -</a:t>
            </a:r>
            <a:br>
              <a:rPr lang="de-AT" b="1" dirty="0" smtClean="0">
                <a:solidFill>
                  <a:schemeClr val="accent1"/>
                </a:solidFill>
              </a:rPr>
            </a:br>
            <a:r>
              <a:rPr lang="de-AT" sz="2000" dirty="0" smtClean="0">
                <a:solidFill>
                  <a:schemeClr val="accent1"/>
                </a:solidFill>
              </a:rPr>
              <a:t>Belgrader Konvention</a:t>
            </a:r>
            <a:endParaRPr lang="de-AT" sz="2000" dirty="0">
              <a:solidFill>
                <a:schemeClr val="accent1"/>
              </a:solidFill>
            </a:endParaRPr>
          </a:p>
        </p:txBody>
      </p:sp>
      <p:sp>
        <p:nvSpPr>
          <p:cNvPr id="3" name="Content Placeholder 2"/>
          <p:cNvSpPr>
            <a:spLocks noGrp="1"/>
          </p:cNvSpPr>
          <p:nvPr>
            <p:ph idx="1"/>
          </p:nvPr>
        </p:nvSpPr>
        <p:spPr>
          <a:xfrm>
            <a:off x="323528" y="1700808"/>
            <a:ext cx="8568952" cy="4776192"/>
          </a:xfrm>
        </p:spPr>
        <p:txBody>
          <a:bodyPr>
            <a:normAutofit lnSpcReduction="10000"/>
          </a:bodyPr>
          <a:lstStyle/>
          <a:p>
            <a:r>
              <a:rPr lang="de-AT" dirty="0" smtClean="0">
                <a:solidFill>
                  <a:schemeClr val="accent1"/>
                </a:solidFill>
              </a:rPr>
              <a:t>„Übereinkommen über die Regelung der Schifffahrt auf der Donau“</a:t>
            </a:r>
          </a:p>
          <a:p>
            <a:endParaRPr lang="de-AT" sz="500" dirty="0" smtClean="0">
              <a:solidFill>
                <a:schemeClr val="accent1"/>
              </a:solidFill>
            </a:endParaRPr>
          </a:p>
          <a:p>
            <a:r>
              <a:rPr lang="de-AT" dirty="0" smtClean="0">
                <a:solidFill>
                  <a:schemeClr val="accent1"/>
                </a:solidFill>
              </a:rPr>
              <a:t>von allen Donau-Anrainerstaaten unterzeichnet</a:t>
            </a:r>
          </a:p>
          <a:p>
            <a:endParaRPr lang="de-AT" sz="500" dirty="0" smtClean="0">
              <a:solidFill>
                <a:schemeClr val="accent1"/>
              </a:solidFill>
            </a:endParaRPr>
          </a:p>
          <a:p>
            <a:r>
              <a:rPr lang="de-AT" dirty="0" smtClean="0">
                <a:solidFill>
                  <a:schemeClr val="accent1"/>
                </a:solidFill>
              </a:rPr>
              <a:t>Hauptziele:</a:t>
            </a:r>
          </a:p>
          <a:p>
            <a:endParaRPr lang="de-AT" sz="500" dirty="0" smtClean="0">
              <a:solidFill>
                <a:schemeClr val="accent1"/>
              </a:solidFill>
            </a:endParaRPr>
          </a:p>
          <a:p>
            <a:pPr lvl="1">
              <a:buFont typeface="Symbol" panose="05050102010706020507" pitchFamily="18" charset="2"/>
              <a:buChar char="-"/>
            </a:pPr>
            <a:r>
              <a:rPr lang="de-AT" dirty="0" smtClean="0">
                <a:solidFill>
                  <a:schemeClr val="accent1"/>
                </a:solidFill>
              </a:rPr>
              <a:t>Freiheit der Schifffahrt auf Donau</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r>
              <a:rPr lang="de-AT" dirty="0" smtClean="0">
                <a:solidFill>
                  <a:schemeClr val="accent1"/>
                </a:solidFill>
              </a:rPr>
              <a:t>Erhaltungspflicht der Wasserstraße Donau durch die Staaten</a:t>
            </a:r>
          </a:p>
          <a:p>
            <a:pPr lvl="1">
              <a:buFont typeface="Symbol" panose="05050102010706020507" pitchFamily="18" charset="2"/>
              <a:buChar char="-"/>
            </a:pPr>
            <a:endParaRPr lang="de-AT" sz="500" dirty="0" smtClean="0">
              <a:solidFill>
                <a:schemeClr val="accent1"/>
              </a:solidFill>
            </a:endParaRPr>
          </a:p>
          <a:p>
            <a:r>
              <a:rPr lang="de-AT" dirty="0" smtClean="0">
                <a:solidFill>
                  <a:schemeClr val="accent1"/>
                </a:solidFill>
              </a:rPr>
              <a:t>Vollzug durch Donaukommission überwacht: </a:t>
            </a:r>
            <a:r>
              <a:rPr lang="de-AT" sz="1700" dirty="0" smtClean="0">
                <a:solidFill>
                  <a:schemeClr val="accent1"/>
                </a:solidFill>
              </a:rPr>
              <a:t>(</a:t>
            </a:r>
            <a:r>
              <a:rPr lang="de-AT" sz="1700" dirty="0" smtClean="0">
                <a:solidFill>
                  <a:schemeClr val="accent1"/>
                </a:solidFill>
                <a:hlinkClick r:id="rId3"/>
              </a:rPr>
              <a:t>www.danubecommission.org</a:t>
            </a:r>
            <a:r>
              <a:rPr lang="de-AT" sz="1700" dirty="0" smtClean="0">
                <a:solidFill>
                  <a:schemeClr val="accent1"/>
                </a:solidFill>
              </a:rPr>
              <a:t>)</a:t>
            </a:r>
          </a:p>
          <a:p>
            <a:endParaRPr lang="de-AT" sz="500" dirty="0" smtClean="0">
              <a:solidFill>
                <a:schemeClr val="accent1"/>
              </a:solidFill>
            </a:endParaRPr>
          </a:p>
          <a:p>
            <a:pPr lvl="1">
              <a:buFont typeface="Symbol" panose="05050102010706020507" pitchFamily="18" charset="2"/>
              <a:buChar char="-"/>
            </a:pPr>
            <a:r>
              <a:rPr lang="de-AT" dirty="0" smtClean="0">
                <a:solidFill>
                  <a:schemeClr val="accent1"/>
                </a:solidFill>
              </a:rPr>
              <a:t>gibt Empfehlungen ab </a:t>
            </a:r>
            <a:r>
              <a:rPr lang="de-AT" sz="1600" dirty="0" smtClean="0">
                <a:solidFill>
                  <a:schemeClr val="accent1"/>
                </a:solidFill>
              </a:rPr>
              <a:t>(z.B. zur Schifffahrtsrinne oder zum Ausbau)</a:t>
            </a:r>
          </a:p>
          <a:p>
            <a:pPr lvl="1">
              <a:buFont typeface="Symbol" panose="05050102010706020507" pitchFamily="18" charset="2"/>
              <a:buChar char="-"/>
            </a:pPr>
            <a:r>
              <a:rPr lang="de-AT" dirty="0" smtClean="0">
                <a:solidFill>
                  <a:schemeClr val="accent1"/>
                </a:solidFill>
              </a:rPr>
              <a:t>legt einheitliches System zur Bezeichnung und Verkehrsregeln fest</a:t>
            </a:r>
          </a:p>
          <a:p>
            <a:pPr lvl="1">
              <a:buFont typeface="Symbol" panose="05050102010706020507" pitchFamily="18" charset="2"/>
              <a:buChar char="-"/>
            </a:pPr>
            <a:r>
              <a:rPr lang="de-AT" dirty="0" smtClean="0">
                <a:solidFill>
                  <a:schemeClr val="accent1"/>
                </a:solidFill>
              </a:rPr>
              <a:t>vereinheitlicht Regeln zur Stromüberwachung</a:t>
            </a:r>
          </a:p>
          <a:p>
            <a:endParaRPr lang="de-AT" dirty="0" smtClean="0">
              <a:solidFill>
                <a:schemeClr val="accent1"/>
              </a:solidFill>
            </a:endParaRPr>
          </a:p>
          <a:p>
            <a:endParaRPr lang="de-AT" dirty="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94843" y="2276872"/>
            <a:ext cx="1835696" cy="1728192"/>
          </a:xfrm>
          <a:prstGeom prst="rect">
            <a:avLst/>
          </a:prstGeom>
          <a:noFill/>
          <a:ln>
            <a:noFill/>
          </a:ln>
        </p:spPr>
      </p:pic>
    </p:spTree>
    <p:extLst>
      <p:ext uri="{BB962C8B-B14F-4D97-AF65-F5344CB8AC3E}">
        <p14:creationId xmlns:p14="http://schemas.microsoft.com/office/powerpoint/2010/main" val="1240580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Belgrader Konvention -</a:t>
            </a:r>
            <a:br>
              <a:rPr lang="de-AT" b="1" dirty="0" smtClean="0">
                <a:solidFill>
                  <a:schemeClr val="accent1"/>
                </a:solidFill>
              </a:rPr>
            </a:br>
            <a:r>
              <a:rPr lang="de-AT" sz="2000" dirty="0" smtClean="0">
                <a:solidFill>
                  <a:schemeClr val="accent1"/>
                </a:solidFill>
              </a:rPr>
              <a:t>Freiheit der Schifffahrt</a:t>
            </a:r>
            <a:endParaRPr lang="de-AT" sz="2000" dirty="0">
              <a:solidFill>
                <a:schemeClr val="accent1"/>
              </a:solidFill>
            </a:endParaRPr>
          </a:p>
        </p:txBody>
      </p:sp>
      <p:sp>
        <p:nvSpPr>
          <p:cNvPr id="3" name="Content Placeholder 2"/>
          <p:cNvSpPr>
            <a:spLocks noGrp="1"/>
          </p:cNvSpPr>
          <p:nvPr>
            <p:ph idx="1"/>
          </p:nvPr>
        </p:nvSpPr>
        <p:spPr/>
        <p:txBody>
          <a:bodyPr>
            <a:normAutofit/>
          </a:bodyPr>
          <a:lstStyle/>
          <a:p>
            <a:r>
              <a:rPr lang="de-AT" dirty="0" smtClean="0">
                <a:solidFill>
                  <a:schemeClr val="accent1"/>
                </a:solidFill>
              </a:rPr>
              <a:t>Befahrung der Donau abgabenfrei, kontingentfrei und genehmigungsfrei</a:t>
            </a:r>
          </a:p>
          <a:p>
            <a:endParaRPr lang="de-AT" sz="500" dirty="0" smtClean="0">
              <a:solidFill>
                <a:schemeClr val="accent1"/>
              </a:solidFill>
            </a:endParaRPr>
          </a:p>
          <a:p>
            <a:r>
              <a:rPr lang="de-AT" dirty="0" smtClean="0">
                <a:solidFill>
                  <a:schemeClr val="accent1"/>
                </a:solidFill>
              </a:rPr>
              <a:t>somit keine Kanal- und Schleusungsgebühren </a:t>
            </a:r>
          </a:p>
          <a:p>
            <a:pPr marL="0" indent="0">
              <a:buNone/>
            </a:pPr>
            <a:r>
              <a:rPr lang="de-AT" sz="2000" dirty="0">
                <a:solidFill>
                  <a:schemeClr val="accent1"/>
                </a:solidFill>
              </a:rPr>
              <a:t> </a:t>
            </a:r>
            <a:r>
              <a:rPr lang="de-AT" sz="2000" dirty="0" smtClean="0">
                <a:solidFill>
                  <a:schemeClr val="accent1"/>
                </a:solidFill>
              </a:rPr>
              <a:t>  (Klassifikation als internationale Wasserstraße)</a:t>
            </a:r>
          </a:p>
          <a:p>
            <a:pPr marL="0" indent="0">
              <a:buNone/>
            </a:pPr>
            <a:endParaRPr lang="de-AT" sz="1000" dirty="0">
              <a:solidFill>
                <a:schemeClr val="accent1"/>
              </a:solidFill>
            </a:endParaRPr>
          </a:p>
          <a:p>
            <a:r>
              <a:rPr lang="de-DE" dirty="0" smtClean="0">
                <a:solidFill>
                  <a:schemeClr val="accent1"/>
                </a:solidFill>
              </a:rPr>
              <a:t>Schleusungen werden 24 Stunden am Tag und </a:t>
            </a:r>
          </a:p>
          <a:p>
            <a:pPr marL="0" indent="0">
              <a:buNone/>
            </a:pPr>
            <a:r>
              <a:rPr lang="de-DE" dirty="0">
                <a:solidFill>
                  <a:schemeClr val="accent1"/>
                </a:solidFill>
              </a:rPr>
              <a:t> </a:t>
            </a:r>
            <a:r>
              <a:rPr lang="de-DE" dirty="0" smtClean="0">
                <a:solidFill>
                  <a:schemeClr val="accent1"/>
                </a:solidFill>
              </a:rPr>
              <a:t>  7 Tage die Woche kostenlos durchgeführt</a:t>
            </a:r>
            <a:endParaRPr lang="de-AT" dirty="0" smtClean="0">
              <a:solidFill>
                <a:schemeClr val="accent1"/>
              </a:solidFill>
            </a:endParaRPr>
          </a:p>
          <a:p>
            <a:endParaRPr lang="de-AT" sz="1200" dirty="0">
              <a:solidFill>
                <a:schemeClr val="accent1"/>
              </a:solidFill>
            </a:endParaRPr>
          </a:p>
          <a:p>
            <a:r>
              <a:rPr lang="de-AT" dirty="0" smtClean="0">
                <a:solidFill>
                  <a:schemeClr val="accent1"/>
                </a:solidFill>
              </a:rPr>
              <a:t>für das Befahren des Main-Donau-Kanals und des Donau-Schwarzmeerkanals (Rumänien) sind Abgaben zu entrichten (nat. Wasserstraßen) fallen nicht unter Belgrader Konvention</a:t>
            </a:r>
          </a:p>
          <a:p>
            <a:endParaRPr lang="de-AT" dirty="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0272" y="2348880"/>
            <a:ext cx="2123728" cy="2088232"/>
          </a:xfrm>
          <a:prstGeom prst="rect">
            <a:avLst/>
          </a:prstGeom>
          <a:noFill/>
          <a:ln>
            <a:noFill/>
          </a:ln>
        </p:spPr>
      </p:pic>
    </p:spTree>
    <p:extLst>
      <p:ext uri="{BB962C8B-B14F-4D97-AF65-F5344CB8AC3E}">
        <p14:creationId xmlns:p14="http://schemas.microsoft.com/office/powerpoint/2010/main" val="2172235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Klassifizierung von </a:t>
            </a:r>
            <a:br>
              <a:rPr lang="de-AT" b="1" dirty="0" smtClean="0">
                <a:solidFill>
                  <a:schemeClr val="accent1"/>
                </a:solidFill>
              </a:rPr>
            </a:br>
            <a:r>
              <a:rPr lang="de-AT" b="1" dirty="0" smtClean="0">
                <a:solidFill>
                  <a:schemeClr val="accent1"/>
                </a:solidFill>
              </a:rPr>
              <a:t>Binnenwasserstraßen</a:t>
            </a:r>
            <a:endParaRPr lang="de-AT" b="1" dirty="0">
              <a:solidFill>
                <a:schemeClr val="accent1"/>
              </a:solidFill>
            </a:endParaRPr>
          </a:p>
        </p:txBody>
      </p:sp>
      <p:sp>
        <p:nvSpPr>
          <p:cNvPr id="3" name="Content Placeholder 2"/>
          <p:cNvSpPr>
            <a:spLocks noGrp="1"/>
          </p:cNvSpPr>
          <p:nvPr>
            <p:ph idx="1"/>
          </p:nvPr>
        </p:nvSpPr>
        <p:spPr/>
        <p:txBody>
          <a:bodyPr/>
          <a:lstStyle/>
          <a:p>
            <a:r>
              <a:rPr lang="de-AT" sz="2000" dirty="0" smtClean="0">
                <a:solidFill>
                  <a:schemeClr val="accent1"/>
                </a:solidFill>
              </a:rPr>
              <a:t>wichtig für Transportorganisation: welches Schiff kann wo fahren?</a:t>
            </a:r>
          </a:p>
          <a:p>
            <a:r>
              <a:rPr lang="de-AT" sz="2000" dirty="0" smtClean="0">
                <a:solidFill>
                  <a:schemeClr val="accent1"/>
                </a:solidFill>
              </a:rPr>
              <a:t>maximaler Tiefgang der Schiffe, Brückendurchfahrtshöhen etc.</a:t>
            </a:r>
          </a:p>
          <a:p>
            <a:r>
              <a:rPr lang="de-AT" sz="2000" dirty="0" smtClean="0">
                <a:solidFill>
                  <a:schemeClr val="accent1"/>
                </a:solidFill>
              </a:rPr>
              <a:t>Wasserstraßenklassen</a:t>
            </a:r>
          </a:p>
          <a:p>
            <a:r>
              <a:rPr lang="de-AT" sz="2000" dirty="0" smtClean="0">
                <a:solidFill>
                  <a:schemeClr val="accent1"/>
                </a:solidFill>
              </a:rPr>
              <a:t>Schiffszeugnis bescheinigt, welche Wasserstraßen befahren werden können</a:t>
            </a:r>
          </a:p>
          <a:p>
            <a:r>
              <a:rPr lang="de-AT" sz="2000" dirty="0" smtClean="0">
                <a:solidFill>
                  <a:schemeClr val="accent1"/>
                </a:solidFill>
              </a:rPr>
              <a:t>Unterteilung der Wasserstraßen in Klassen durch </a:t>
            </a:r>
            <a:r>
              <a:rPr lang="de-AT" sz="2000" b="1" dirty="0" smtClean="0">
                <a:solidFill>
                  <a:schemeClr val="accent1"/>
                </a:solidFill>
              </a:rPr>
              <a:t>AGN </a:t>
            </a:r>
          </a:p>
          <a:p>
            <a:pPr marL="0" indent="0">
              <a:buNone/>
            </a:pPr>
            <a:r>
              <a:rPr lang="de-AT" sz="1600" dirty="0">
                <a:solidFill>
                  <a:schemeClr val="accent1"/>
                </a:solidFill>
              </a:rPr>
              <a:t> </a:t>
            </a:r>
            <a:r>
              <a:rPr lang="de-AT" sz="1600" dirty="0" smtClean="0">
                <a:solidFill>
                  <a:schemeClr val="accent1"/>
                </a:solidFill>
              </a:rPr>
              <a:t>  (=Europ. Übereinkommen über die Hauptbinnenwasserstraßen von internationaler Bedeutung)</a:t>
            </a:r>
            <a:endParaRPr lang="de-AT" dirty="0" smtClean="0">
              <a:solidFill>
                <a:schemeClr val="accent1"/>
              </a:solidFill>
            </a:endParaRPr>
          </a:p>
          <a:p>
            <a:pPr lvl="1">
              <a:buFont typeface="Symbol" panose="05050102010706020507" pitchFamily="18" charset="2"/>
              <a:buChar char="-"/>
            </a:pPr>
            <a:r>
              <a:rPr lang="de-AT" sz="1800" dirty="0" smtClean="0">
                <a:solidFill>
                  <a:schemeClr val="accent1"/>
                </a:solidFill>
              </a:rPr>
              <a:t>Welche Schiffe können wo fahren? (Breite, Länge, Tiefgang,…)</a:t>
            </a:r>
          </a:p>
          <a:p>
            <a:pPr lvl="1">
              <a:buFont typeface="Symbol" panose="05050102010706020507" pitchFamily="18" charset="2"/>
              <a:buChar char="-"/>
            </a:pPr>
            <a:endParaRPr lang="de-AT" dirty="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6" name="Picture 5"/>
          <p:cNvPicPr/>
          <p:nvPr/>
        </p:nvPicPr>
        <p:blipFill rotWithShape="1">
          <a:blip r:embed="rId3">
            <a:duotone>
              <a:schemeClr val="accent1">
                <a:shade val="45000"/>
                <a:satMod val="135000"/>
              </a:schemeClr>
              <a:prstClr val="white"/>
            </a:duotone>
          </a:blip>
          <a:srcRect l="57204" t="29090" r="6710" b="27793"/>
          <a:stretch/>
        </p:blipFill>
        <p:spPr bwMode="auto">
          <a:xfrm>
            <a:off x="323528" y="4276404"/>
            <a:ext cx="3661896" cy="196090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duotone>
              <a:schemeClr val="accent1">
                <a:shade val="45000"/>
                <a:satMod val="135000"/>
              </a:schemeClr>
              <a:prstClr val="white"/>
            </a:duotone>
          </a:blip>
          <a:srcRect l="56623" t="28052" r="6626" b="19221"/>
          <a:stretch/>
        </p:blipFill>
        <p:spPr bwMode="auto">
          <a:xfrm>
            <a:off x="4179785" y="4276404"/>
            <a:ext cx="4320480" cy="2313691"/>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rot="16200000">
            <a:off x="7820303" y="5341002"/>
            <a:ext cx="1750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mn-lt"/>
              </a:rPr>
              <a:t>Quelle: United Nations Economic </a:t>
            </a:r>
          </a:p>
          <a:p>
            <a:pPr eaLnBrk="1" hangingPunct="1"/>
            <a:r>
              <a:rPr lang="de-DE" sz="800" dirty="0" smtClean="0">
                <a:solidFill>
                  <a:schemeClr val="accent1"/>
                </a:solidFill>
                <a:latin typeface="+mn-lt"/>
              </a:rPr>
              <a:t>Commission for Europe 2010</a:t>
            </a:r>
            <a:endParaRPr lang="de-DE" sz="800" dirty="0">
              <a:solidFill>
                <a:schemeClr val="accent1"/>
              </a:solidFill>
              <a:latin typeface="+mn-lt"/>
            </a:endParaRPr>
          </a:p>
        </p:txBody>
      </p:sp>
    </p:spTree>
    <p:extLst>
      <p:ext uri="{BB962C8B-B14F-4D97-AF65-F5344CB8AC3E}">
        <p14:creationId xmlns:p14="http://schemas.microsoft.com/office/powerpoint/2010/main" val="2433991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Nationales Recht  </a:t>
            </a:r>
            <a:br>
              <a:rPr lang="de-AT" b="1" dirty="0" smtClean="0">
                <a:solidFill>
                  <a:schemeClr val="accent1"/>
                </a:solidFill>
              </a:rPr>
            </a:br>
            <a:r>
              <a:rPr lang="de-AT" sz="2000" dirty="0" smtClean="0">
                <a:solidFill>
                  <a:schemeClr val="accent1"/>
                </a:solidFill>
              </a:rPr>
              <a:t>Schifffahrtsgesetz, Wasserstraßengesetz</a:t>
            </a:r>
            <a:endParaRPr lang="de-AT" sz="2000" dirty="0">
              <a:solidFill>
                <a:schemeClr val="accent1"/>
              </a:solidFill>
            </a:endParaRPr>
          </a:p>
        </p:txBody>
      </p:sp>
      <p:sp>
        <p:nvSpPr>
          <p:cNvPr id="3" name="Content Placeholder 2"/>
          <p:cNvSpPr>
            <a:spLocks noGrp="1"/>
          </p:cNvSpPr>
          <p:nvPr>
            <p:ph idx="1"/>
          </p:nvPr>
        </p:nvSpPr>
        <p:spPr/>
        <p:txBody>
          <a:bodyPr>
            <a:normAutofit/>
          </a:bodyPr>
          <a:lstStyle/>
          <a:p>
            <a:r>
              <a:rPr lang="de-AT" dirty="0" smtClean="0">
                <a:solidFill>
                  <a:schemeClr val="accent1"/>
                </a:solidFill>
              </a:rPr>
              <a:t>Umsetzung europäischer Vorgaben + </a:t>
            </a:r>
          </a:p>
          <a:p>
            <a:pPr marL="0" indent="0">
              <a:buNone/>
            </a:pPr>
            <a:r>
              <a:rPr lang="de-AT" dirty="0">
                <a:solidFill>
                  <a:schemeClr val="accent1"/>
                </a:solidFill>
              </a:rPr>
              <a:t> </a:t>
            </a:r>
            <a:r>
              <a:rPr lang="de-AT" dirty="0" smtClean="0">
                <a:solidFill>
                  <a:schemeClr val="accent1"/>
                </a:solidFill>
              </a:rPr>
              <a:t>  spezifisch nationale Rechtsgrundlagen </a:t>
            </a:r>
          </a:p>
          <a:p>
            <a:endParaRPr lang="de-AT" sz="1000" dirty="0" smtClean="0">
              <a:solidFill>
                <a:schemeClr val="accent1"/>
              </a:solidFill>
            </a:endParaRPr>
          </a:p>
          <a:p>
            <a:r>
              <a:rPr lang="de-AT" b="1" dirty="0" smtClean="0">
                <a:solidFill>
                  <a:schemeClr val="accent1"/>
                </a:solidFill>
              </a:rPr>
              <a:t>Schifffahrtsgesetz:</a:t>
            </a:r>
          </a:p>
          <a:p>
            <a:endParaRPr lang="de-AT" sz="500" b="1" dirty="0" smtClean="0">
              <a:solidFill>
                <a:schemeClr val="accent1"/>
              </a:solidFill>
            </a:endParaRPr>
          </a:p>
          <a:p>
            <a:pPr lvl="1">
              <a:buFont typeface="Symbol" panose="05050102010706020507" pitchFamily="18" charset="2"/>
              <a:buChar char="-"/>
            </a:pPr>
            <a:r>
              <a:rPr lang="de-AT" dirty="0" smtClean="0">
                <a:solidFill>
                  <a:schemeClr val="accent1"/>
                </a:solidFill>
              </a:rPr>
              <a:t>Vorschriften zur Wasserstraße, Schifffahrtsanlangen, Schifffahrtsgewerberecht, Schiffszulassung und –führung etc.</a:t>
            </a:r>
          </a:p>
          <a:p>
            <a:pPr lvl="1">
              <a:buFont typeface="Symbol" panose="05050102010706020507" pitchFamily="18" charset="2"/>
              <a:buChar char="-"/>
            </a:pPr>
            <a:endParaRPr lang="de-AT" sz="600" dirty="0">
              <a:solidFill>
                <a:schemeClr val="accent1"/>
              </a:solidFill>
            </a:endParaRPr>
          </a:p>
          <a:p>
            <a:endParaRPr lang="de-AT" sz="1000" dirty="0" smtClean="0">
              <a:solidFill>
                <a:schemeClr val="accent1"/>
              </a:solidFill>
            </a:endParaRPr>
          </a:p>
          <a:p>
            <a:r>
              <a:rPr lang="de-AT" b="1" dirty="0" smtClean="0">
                <a:solidFill>
                  <a:schemeClr val="accent1"/>
                </a:solidFill>
              </a:rPr>
              <a:t>Wasserstraßengesetz</a:t>
            </a:r>
          </a:p>
          <a:p>
            <a:endParaRPr lang="de-AT" sz="500" b="1" dirty="0" smtClean="0">
              <a:solidFill>
                <a:schemeClr val="accent1"/>
              </a:solidFill>
            </a:endParaRPr>
          </a:p>
          <a:p>
            <a:pPr lvl="1">
              <a:buFont typeface="Symbol" panose="05050102010706020507" pitchFamily="18" charset="2"/>
              <a:buChar char="-"/>
            </a:pPr>
            <a:r>
              <a:rPr lang="de-AT" dirty="0" smtClean="0">
                <a:solidFill>
                  <a:schemeClr val="accent1"/>
                </a:solidFill>
              </a:rPr>
              <a:t>regelt Aufgaben und Organisation der österreichischen Bundes-Wasserstraßenverwaltung</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r>
              <a:rPr lang="de-AT" dirty="0" smtClean="0">
                <a:solidFill>
                  <a:schemeClr val="accent1"/>
                </a:solidFill>
              </a:rPr>
              <a:t>von viadonau wahrgenommen</a:t>
            </a:r>
            <a:r>
              <a:rPr lang="de-AT" sz="1800" dirty="0" smtClean="0">
                <a:solidFill>
                  <a:schemeClr val="accent1"/>
                </a:solidFill>
              </a:rPr>
              <a:t> (Tochterunternehmen des bmvit)</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r>
              <a:rPr lang="de-AT" dirty="0" smtClean="0">
                <a:solidFill>
                  <a:schemeClr val="accent1"/>
                </a:solidFill>
              </a:rPr>
              <a:t>Planung und Kontrolle obliegt dem Bundesministerium selbst</a:t>
            </a:r>
            <a:endParaRPr lang="de-AT" sz="2400" dirty="0" smtClean="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pic>
        <p:nvPicPr>
          <p:cNvPr id="6" name="Picture 5" descr="C:\Users\P41184\AppData\Local\Microsoft\Windows\Temporary Internet Files\Content.IE5\GAL9TK10\MP900408864[1].jpg"/>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87952" y="1646049"/>
            <a:ext cx="1556048" cy="1926968"/>
          </a:xfrm>
          <a:prstGeom prst="rect">
            <a:avLst/>
          </a:prstGeom>
          <a:noFill/>
          <a:ln>
            <a:noFill/>
          </a:ln>
        </p:spPr>
      </p:pic>
      <p:sp>
        <p:nvSpPr>
          <p:cNvPr id="7" name="TextBox 6"/>
          <p:cNvSpPr txBox="1"/>
          <p:nvPr/>
        </p:nvSpPr>
        <p:spPr>
          <a:xfrm>
            <a:off x="7587952" y="3861049"/>
            <a:ext cx="1556048" cy="830997"/>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das gesamte Schifffahrtsgesetz finden Sie </a:t>
            </a:r>
            <a:r>
              <a:rPr lang="de-AT" sz="1200" dirty="0" smtClean="0">
                <a:solidFill>
                  <a:schemeClr val="accent1"/>
                </a:solidFill>
                <a:hlinkClick r:id="rId4"/>
              </a:rPr>
              <a:t>hier</a:t>
            </a:r>
            <a:endParaRPr lang="de-AT" sz="1200" dirty="0" smtClean="0">
              <a:solidFill>
                <a:schemeClr val="accent1"/>
              </a:solidFill>
            </a:endParaRPr>
          </a:p>
          <a:p>
            <a:endParaRPr lang="de-AT" sz="1200" dirty="0"/>
          </a:p>
        </p:txBody>
      </p:sp>
      <p:sp>
        <p:nvSpPr>
          <p:cNvPr id="8" name="TextBox 7"/>
          <p:cNvSpPr txBox="1"/>
          <p:nvPr/>
        </p:nvSpPr>
        <p:spPr>
          <a:xfrm>
            <a:off x="7587952" y="5157192"/>
            <a:ext cx="1556048" cy="830997"/>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das gesamte Wasserstraßengesetz finden Sie </a:t>
            </a:r>
            <a:r>
              <a:rPr lang="de-AT" sz="1200" dirty="0" smtClean="0">
                <a:solidFill>
                  <a:schemeClr val="accent1"/>
                </a:solidFill>
                <a:hlinkClick r:id="rId5"/>
              </a:rPr>
              <a:t>hier</a:t>
            </a:r>
            <a:endParaRPr lang="de-AT" sz="1200" dirty="0" smtClean="0">
              <a:solidFill>
                <a:schemeClr val="accent1"/>
              </a:solidFill>
            </a:endParaRPr>
          </a:p>
          <a:p>
            <a:endParaRPr lang="de-AT" sz="1200" dirty="0"/>
          </a:p>
        </p:txBody>
      </p:sp>
    </p:spTree>
    <p:extLst>
      <p:ext uri="{BB962C8B-B14F-4D97-AF65-F5344CB8AC3E}">
        <p14:creationId xmlns:p14="http://schemas.microsoft.com/office/powerpoint/2010/main" val="1876756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Nationales Recht  -</a:t>
            </a:r>
            <a:br>
              <a:rPr lang="de-AT" b="1" dirty="0" smtClean="0">
                <a:solidFill>
                  <a:schemeClr val="accent1"/>
                </a:solidFill>
              </a:rPr>
            </a:br>
            <a:r>
              <a:rPr lang="de-AT" sz="2000" dirty="0" smtClean="0">
                <a:solidFill>
                  <a:schemeClr val="accent1"/>
                </a:solidFill>
              </a:rPr>
              <a:t>Wasserstraßen-Verkehrsordnung (WVO)</a:t>
            </a:r>
            <a:endParaRPr lang="de-AT" sz="2000"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de-AT" dirty="0" smtClean="0">
                <a:solidFill>
                  <a:schemeClr val="accent1"/>
                </a:solidFill>
              </a:rPr>
              <a:t>enthält detaillierte Regeln über das Befahren </a:t>
            </a:r>
          </a:p>
          <a:p>
            <a:pPr marL="0" indent="0">
              <a:buNone/>
            </a:pPr>
            <a:r>
              <a:rPr lang="de-AT" dirty="0" smtClean="0">
                <a:solidFill>
                  <a:schemeClr val="accent1"/>
                </a:solidFill>
              </a:rPr>
              <a:t>österreichischer Wasserstraßen:</a:t>
            </a:r>
          </a:p>
          <a:p>
            <a:pPr marL="0" indent="0">
              <a:buNone/>
            </a:pPr>
            <a:endParaRPr lang="de-AT" sz="500" dirty="0" smtClean="0">
              <a:solidFill>
                <a:schemeClr val="accent1"/>
              </a:solidFill>
            </a:endParaRPr>
          </a:p>
          <a:p>
            <a:r>
              <a:rPr lang="de-AT" sz="2200" dirty="0" smtClean="0">
                <a:solidFill>
                  <a:schemeClr val="accent1"/>
                </a:solidFill>
              </a:rPr>
              <a:t>allgemeine Bestimmungen über </a:t>
            </a:r>
          </a:p>
          <a:p>
            <a:pPr marL="0" indent="0">
              <a:buNone/>
            </a:pPr>
            <a:r>
              <a:rPr lang="de-AT" sz="2200" dirty="0">
                <a:solidFill>
                  <a:schemeClr val="accent1"/>
                </a:solidFill>
              </a:rPr>
              <a:t> </a:t>
            </a:r>
            <a:r>
              <a:rPr lang="de-AT" sz="2200" dirty="0" smtClean="0">
                <a:solidFill>
                  <a:schemeClr val="accent1"/>
                </a:solidFill>
              </a:rPr>
              <a:t>  Benutzung der Wasserstraße</a:t>
            </a:r>
          </a:p>
          <a:p>
            <a:endParaRPr lang="de-AT" sz="500" dirty="0" smtClean="0">
              <a:solidFill>
                <a:schemeClr val="accent1"/>
              </a:solidFill>
            </a:endParaRPr>
          </a:p>
          <a:p>
            <a:r>
              <a:rPr lang="de-AT" sz="2200" dirty="0" smtClean="0">
                <a:solidFill>
                  <a:schemeClr val="accent1"/>
                </a:solidFill>
              </a:rPr>
              <a:t>Schifffahrtszeichen</a:t>
            </a:r>
          </a:p>
          <a:p>
            <a:endParaRPr lang="de-AT" sz="500" dirty="0" smtClean="0">
              <a:solidFill>
                <a:schemeClr val="accent1"/>
              </a:solidFill>
            </a:endParaRPr>
          </a:p>
          <a:p>
            <a:r>
              <a:rPr lang="de-AT" sz="2200" dirty="0" smtClean="0">
                <a:solidFill>
                  <a:schemeClr val="accent1"/>
                </a:solidFill>
              </a:rPr>
              <a:t>Sorgfaltspflichten</a:t>
            </a:r>
          </a:p>
          <a:p>
            <a:endParaRPr lang="de-AT" sz="500" dirty="0" smtClean="0">
              <a:solidFill>
                <a:schemeClr val="accent1"/>
              </a:solidFill>
            </a:endParaRPr>
          </a:p>
          <a:p>
            <a:r>
              <a:rPr lang="de-AT" sz="2200" dirty="0" smtClean="0">
                <a:solidFill>
                  <a:schemeClr val="accent1"/>
                </a:solidFill>
              </a:rPr>
              <a:t>Kennzeichnung der Fahrzeuge </a:t>
            </a:r>
          </a:p>
          <a:p>
            <a:endParaRPr lang="de-AT" sz="500" dirty="0" smtClean="0">
              <a:solidFill>
                <a:schemeClr val="accent1"/>
              </a:solidFill>
            </a:endParaRPr>
          </a:p>
          <a:p>
            <a:r>
              <a:rPr lang="de-AT" sz="2200" dirty="0" smtClean="0">
                <a:solidFill>
                  <a:schemeClr val="accent1"/>
                </a:solidFill>
              </a:rPr>
              <a:t>Fahrregeln</a:t>
            </a:r>
          </a:p>
          <a:p>
            <a:endParaRPr lang="de-AT" sz="500" dirty="0" smtClean="0">
              <a:solidFill>
                <a:schemeClr val="accent1"/>
              </a:solidFill>
            </a:endParaRPr>
          </a:p>
          <a:p>
            <a:r>
              <a:rPr lang="de-AT" sz="2200" dirty="0" smtClean="0">
                <a:solidFill>
                  <a:schemeClr val="accent1"/>
                </a:solidFill>
              </a:rPr>
              <a:t>Regeln für das Stilllegen von Schiffen</a:t>
            </a:r>
          </a:p>
          <a:p>
            <a:endParaRPr lang="de-AT" sz="500" dirty="0" smtClean="0">
              <a:solidFill>
                <a:schemeClr val="accent1"/>
              </a:solidFill>
            </a:endParaRPr>
          </a:p>
          <a:p>
            <a:pPr lvl="1"/>
            <a:endParaRPr lang="de-AT" dirty="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pic>
        <p:nvPicPr>
          <p:cNvPr id="6" name="Picture 5" descr="C:\Users\P41184\AppData\Local\Microsoft\Windows\Temporary Internet Files\Content.IE5\GAL9TK10\MP900408864[1].jpg"/>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8304" y="1657513"/>
            <a:ext cx="1842824" cy="2200826"/>
          </a:xfrm>
          <a:prstGeom prst="rect">
            <a:avLst/>
          </a:prstGeom>
          <a:noFill/>
          <a:ln>
            <a:noFill/>
          </a:ln>
        </p:spPr>
      </p:pic>
      <p:sp>
        <p:nvSpPr>
          <p:cNvPr id="7" name="TextBox 6"/>
          <p:cNvSpPr txBox="1"/>
          <p:nvPr/>
        </p:nvSpPr>
        <p:spPr>
          <a:xfrm>
            <a:off x="7308304" y="4437112"/>
            <a:ext cx="1835696" cy="830997"/>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gesamte Wasserstraßen-Verkehrsordnung finden Sie </a:t>
            </a:r>
            <a:r>
              <a:rPr lang="de-AT" sz="1200" dirty="0" smtClean="0">
                <a:solidFill>
                  <a:schemeClr val="accent1"/>
                </a:solidFill>
                <a:hlinkClick r:id="rId4"/>
              </a:rPr>
              <a:t>hier</a:t>
            </a:r>
            <a:endParaRPr lang="de-AT" sz="1200" dirty="0" smtClean="0">
              <a:solidFill>
                <a:schemeClr val="accent1"/>
              </a:solidFill>
            </a:endParaRPr>
          </a:p>
          <a:p>
            <a:endParaRPr lang="de-AT" sz="1200" dirty="0"/>
          </a:p>
        </p:txBody>
      </p:sp>
    </p:spTree>
    <p:extLst>
      <p:ext uri="{BB962C8B-B14F-4D97-AF65-F5344CB8AC3E}">
        <p14:creationId xmlns:p14="http://schemas.microsoft.com/office/powerpoint/2010/main" val="3489834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smtClean="0">
                <a:solidFill>
                  <a:schemeClr val="accent1"/>
                </a:solidFill>
              </a:rPr>
              <a:t>Rechtliche Themenfelder</a:t>
            </a:r>
            <a:endParaRPr lang="de-AT" b="1" dirty="0">
              <a:solidFill>
                <a:schemeClr val="accent1"/>
              </a:solidFill>
            </a:endParaRPr>
          </a:p>
        </p:txBody>
      </p:sp>
      <p:sp>
        <p:nvSpPr>
          <p:cNvPr id="6" name="Datumsplatzhalt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15</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1585852621"/>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1681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Transportvarianten</a:t>
            </a:r>
            <a:endParaRPr lang="de-AT" b="1" dirty="0">
              <a:solidFill>
                <a:schemeClr val="accent1"/>
              </a:solidFill>
            </a:endParaRPr>
          </a:p>
        </p:txBody>
      </p:sp>
      <p:sp>
        <p:nvSpPr>
          <p:cNvPr id="3" name="Content Placeholder 2"/>
          <p:cNvSpPr>
            <a:spLocks noGrp="1"/>
          </p:cNvSpPr>
          <p:nvPr>
            <p:ph idx="1"/>
          </p:nvPr>
        </p:nvSpPr>
        <p:spPr/>
        <p:txBody>
          <a:bodyPr>
            <a:normAutofit/>
          </a:bodyPr>
          <a:lstStyle/>
          <a:p>
            <a:r>
              <a:rPr lang="de-AT" dirty="0" smtClean="0">
                <a:solidFill>
                  <a:schemeClr val="accent1"/>
                </a:solidFill>
              </a:rPr>
              <a:t>gesamtes Schiff </a:t>
            </a:r>
            <a:r>
              <a:rPr lang="de-AT" sz="2000" dirty="0" smtClean="0">
                <a:solidFill>
                  <a:schemeClr val="accent1"/>
                </a:solidFill>
              </a:rPr>
              <a:t>(Komplettladung)</a:t>
            </a:r>
          </a:p>
          <a:p>
            <a:endParaRPr lang="de-AT" sz="1000" dirty="0" smtClean="0">
              <a:solidFill>
                <a:schemeClr val="accent1"/>
              </a:solidFill>
            </a:endParaRPr>
          </a:p>
          <a:p>
            <a:r>
              <a:rPr lang="de-AT" dirty="0" smtClean="0">
                <a:solidFill>
                  <a:schemeClr val="accent1"/>
                </a:solidFill>
              </a:rPr>
              <a:t>Teil des Laderaums </a:t>
            </a:r>
            <a:r>
              <a:rPr lang="de-AT" sz="2000" dirty="0" smtClean="0">
                <a:solidFill>
                  <a:schemeClr val="accent1"/>
                </a:solidFill>
              </a:rPr>
              <a:t>(Teilladung), </a:t>
            </a:r>
          </a:p>
          <a:p>
            <a:pPr marL="0" indent="0">
              <a:buNone/>
            </a:pPr>
            <a:r>
              <a:rPr lang="de-AT" sz="2000" dirty="0">
                <a:solidFill>
                  <a:schemeClr val="accent1"/>
                </a:solidFill>
              </a:rPr>
              <a:t> </a:t>
            </a:r>
            <a:r>
              <a:rPr lang="de-AT" sz="2000" dirty="0" smtClean="0">
                <a:solidFill>
                  <a:schemeClr val="accent1"/>
                </a:solidFill>
              </a:rPr>
              <a:t>   </a:t>
            </a:r>
            <a:r>
              <a:rPr lang="de-AT" dirty="0" smtClean="0">
                <a:solidFill>
                  <a:schemeClr val="accent1"/>
                </a:solidFill>
              </a:rPr>
              <a:t>Stückgutverfrachtung</a:t>
            </a:r>
          </a:p>
          <a:p>
            <a:endParaRPr lang="de-AT" sz="1000" dirty="0" smtClean="0">
              <a:solidFill>
                <a:schemeClr val="accent1"/>
              </a:solidFill>
            </a:endParaRPr>
          </a:p>
          <a:p>
            <a:r>
              <a:rPr lang="de-AT" dirty="0" smtClean="0">
                <a:solidFill>
                  <a:schemeClr val="accent1"/>
                </a:solidFill>
              </a:rPr>
              <a:t>Kontraktfahrten: </a:t>
            </a:r>
          </a:p>
          <a:p>
            <a:pPr lvl="1">
              <a:buFont typeface="Symbol" panose="05050102010706020507" pitchFamily="18" charset="2"/>
              <a:buChar char="-"/>
            </a:pPr>
            <a:r>
              <a:rPr lang="de-AT" dirty="0" smtClean="0">
                <a:solidFill>
                  <a:schemeClr val="accent1"/>
                </a:solidFill>
              </a:rPr>
              <a:t>mehrere Fahrten über bestimmten Zeitraum</a:t>
            </a:r>
          </a:p>
          <a:p>
            <a:pPr lvl="1">
              <a:buFont typeface="Symbol" panose="05050102010706020507" pitchFamily="18" charset="2"/>
              <a:buChar char="-"/>
            </a:pPr>
            <a:r>
              <a:rPr lang="de-AT" dirty="0" smtClean="0">
                <a:solidFill>
                  <a:schemeClr val="accent1"/>
                </a:solidFill>
              </a:rPr>
              <a:t>oft Jahresverträge </a:t>
            </a:r>
          </a:p>
          <a:p>
            <a:pPr lvl="1">
              <a:buFont typeface="Symbol" panose="05050102010706020507" pitchFamily="18" charset="2"/>
              <a:buChar char="-"/>
            </a:pPr>
            <a:endParaRPr lang="de-AT" sz="1000" dirty="0" smtClean="0">
              <a:solidFill>
                <a:schemeClr val="accent1"/>
              </a:solidFill>
            </a:endParaRPr>
          </a:p>
          <a:p>
            <a:r>
              <a:rPr lang="de-AT" dirty="0" smtClean="0">
                <a:solidFill>
                  <a:schemeClr val="accent1"/>
                </a:solidFill>
              </a:rPr>
              <a:t>Spotmarkt: </a:t>
            </a:r>
            <a:r>
              <a:rPr lang="de-AT" sz="2000" dirty="0" smtClean="0">
                <a:solidFill>
                  <a:schemeClr val="accent1"/>
                </a:solidFill>
              </a:rPr>
              <a:t>Tagesgeschäfte, einzelne Fahrten nach aktuellem Tagespreis abgegolten, idR kurzfristig</a:t>
            </a:r>
          </a:p>
          <a:p>
            <a:endParaRPr lang="de-AT" sz="1000" dirty="0" smtClean="0">
              <a:solidFill>
                <a:schemeClr val="accent1"/>
              </a:solidFill>
            </a:endParaRPr>
          </a:p>
          <a:p>
            <a:r>
              <a:rPr lang="de-AT" dirty="0" smtClean="0">
                <a:solidFill>
                  <a:schemeClr val="accent1"/>
                </a:solidFill>
              </a:rPr>
              <a:t>Multimodale Liniendienste: </a:t>
            </a:r>
            <a:r>
              <a:rPr lang="de-AT" sz="2000" dirty="0" smtClean="0">
                <a:solidFill>
                  <a:schemeClr val="accent1"/>
                </a:solidFill>
              </a:rPr>
              <a:t>bestimmte Häfen nach fixem Fahrplan</a:t>
            </a: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pic>
        <p:nvPicPr>
          <p:cNvPr id="6" name="Picture 2" descr="gustaf_koeni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967" y="1667596"/>
            <a:ext cx="2663681"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8211807" y="1668815"/>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rPr>
              <a:t>Quelle: </a:t>
            </a:r>
            <a:r>
              <a:rPr lang="de-DE" sz="800" dirty="0" smtClean="0">
                <a:solidFill>
                  <a:schemeClr val="accent1"/>
                </a:solidFill>
              </a:rPr>
              <a:t>viadonau</a:t>
            </a:r>
            <a:endParaRPr lang="de-DE" sz="800" dirty="0">
              <a:solidFill>
                <a:schemeClr val="accent1"/>
              </a:solidFill>
            </a:endParaRPr>
          </a:p>
        </p:txBody>
      </p:sp>
    </p:spTree>
    <p:extLst>
      <p:ext uri="{BB962C8B-B14F-4D97-AF65-F5344CB8AC3E}">
        <p14:creationId xmlns:p14="http://schemas.microsoft.com/office/powerpoint/2010/main" val="270639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Frachtvertrag</a:t>
            </a:r>
            <a:endParaRPr lang="de-AT" b="1" dirty="0">
              <a:solidFill>
                <a:schemeClr val="accent1"/>
              </a:solidFill>
            </a:endParaRPr>
          </a:p>
        </p:txBody>
      </p:sp>
      <p:sp>
        <p:nvSpPr>
          <p:cNvPr id="3" name="Content Placeholder 2"/>
          <p:cNvSpPr>
            <a:spLocks noGrp="1"/>
          </p:cNvSpPr>
          <p:nvPr>
            <p:ph idx="1"/>
          </p:nvPr>
        </p:nvSpPr>
        <p:spPr/>
        <p:txBody>
          <a:bodyPr>
            <a:normAutofit/>
          </a:bodyPr>
          <a:lstStyle/>
          <a:p>
            <a:endParaRPr lang="de-AT" sz="1500" dirty="0" smtClean="0">
              <a:solidFill>
                <a:schemeClr val="accent1"/>
              </a:solidFill>
            </a:endParaRPr>
          </a:p>
          <a:p>
            <a:r>
              <a:rPr lang="de-AT" dirty="0" smtClean="0">
                <a:solidFill>
                  <a:schemeClr val="accent1"/>
                </a:solidFill>
              </a:rPr>
              <a:t>Frachtführer = Beförderer der Güter </a:t>
            </a:r>
          </a:p>
          <a:p>
            <a:pPr marL="0" indent="0">
              <a:buNone/>
            </a:pPr>
            <a:r>
              <a:rPr lang="de-AT" sz="2000" dirty="0">
                <a:solidFill>
                  <a:schemeClr val="accent1"/>
                </a:solidFill>
              </a:rPr>
              <a:t> </a:t>
            </a:r>
            <a:r>
              <a:rPr lang="de-AT" sz="2000" dirty="0" smtClean="0">
                <a:solidFill>
                  <a:schemeClr val="accent1"/>
                </a:solidFill>
              </a:rPr>
              <a:t>  (z.B. Reederei oder Verfrachter)</a:t>
            </a:r>
          </a:p>
          <a:p>
            <a:pPr marL="0" indent="0">
              <a:buNone/>
            </a:pPr>
            <a:endParaRPr lang="de-AT" sz="500" dirty="0" smtClean="0">
              <a:solidFill>
                <a:schemeClr val="accent1"/>
              </a:solidFill>
            </a:endParaRPr>
          </a:p>
          <a:p>
            <a:r>
              <a:rPr lang="de-AT" dirty="0" smtClean="0">
                <a:solidFill>
                  <a:schemeClr val="accent1"/>
                </a:solidFill>
              </a:rPr>
              <a:t>Transportvereinbarungen im Frachtvertrag geregelt z.B.:</a:t>
            </a:r>
          </a:p>
          <a:p>
            <a:pPr lvl="2">
              <a:buFont typeface="Symbol" panose="05050102010706020507" pitchFamily="18" charset="2"/>
              <a:buChar char="-"/>
            </a:pPr>
            <a:endParaRPr lang="de-AT" sz="500" dirty="0" smtClean="0">
              <a:solidFill>
                <a:schemeClr val="accent1"/>
              </a:solidFill>
            </a:endParaRPr>
          </a:p>
          <a:p>
            <a:pPr lvl="2">
              <a:buFont typeface="Symbol" panose="05050102010706020507" pitchFamily="18" charset="2"/>
              <a:buChar char="-"/>
            </a:pPr>
            <a:r>
              <a:rPr lang="de-AT" dirty="0" smtClean="0">
                <a:solidFill>
                  <a:schemeClr val="accent1"/>
                </a:solidFill>
              </a:rPr>
              <a:t>Laufzeit</a:t>
            </a:r>
          </a:p>
          <a:p>
            <a:pPr lvl="2">
              <a:buFont typeface="Symbol" panose="05050102010706020507" pitchFamily="18" charset="2"/>
              <a:buChar char="-"/>
            </a:pPr>
            <a:r>
              <a:rPr lang="de-AT" dirty="0" smtClean="0">
                <a:solidFill>
                  <a:schemeClr val="accent1"/>
                </a:solidFill>
              </a:rPr>
              <a:t>Menge und Güter</a:t>
            </a:r>
          </a:p>
          <a:p>
            <a:pPr lvl="2">
              <a:buFont typeface="Symbol" panose="05050102010706020507" pitchFamily="18" charset="2"/>
              <a:buChar char="-"/>
            </a:pPr>
            <a:r>
              <a:rPr lang="de-AT" dirty="0" smtClean="0">
                <a:solidFill>
                  <a:schemeClr val="accent1"/>
                </a:solidFill>
              </a:rPr>
              <a:t>Lade- und Löschstellen; Lade- und Löschzeiten</a:t>
            </a:r>
          </a:p>
          <a:p>
            <a:pPr lvl="2">
              <a:buFont typeface="Symbol" panose="05050102010706020507" pitchFamily="18" charset="2"/>
              <a:buChar char="-"/>
            </a:pPr>
            <a:r>
              <a:rPr lang="de-AT" dirty="0" smtClean="0">
                <a:solidFill>
                  <a:schemeClr val="accent1"/>
                </a:solidFill>
              </a:rPr>
              <a:t>Transportpreis</a:t>
            </a:r>
          </a:p>
          <a:p>
            <a:endParaRPr lang="de-AT" sz="500" dirty="0" smtClean="0">
              <a:solidFill>
                <a:schemeClr val="accent1"/>
              </a:solidFill>
            </a:endParaRPr>
          </a:p>
          <a:p>
            <a:endParaRPr lang="de-AT" sz="500" dirty="0" smtClean="0">
              <a:solidFill>
                <a:schemeClr val="accent1"/>
              </a:solidFill>
            </a:endParaRPr>
          </a:p>
          <a:p>
            <a:r>
              <a:rPr lang="de-AT" dirty="0" smtClean="0">
                <a:solidFill>
                  <a:schemeClr val="accent1"/>
                </a:solidFill>
              </a:rPr>
              <a:t>grenzüberschreitend: grds. Recht des Erfüllungsortes gültig ABER</a:t>
            </a:r>
          </a:p>
          <a:p>
            <a:endParaRPr lang="de-AT" sz="500" dirty="0" smtClean="0">
              <a:solidFill>
                <a:schemeClr val="accent1"/>
              </a:solidFill>
            </a:endParaRPr>
          </a:p>
          <a:p>
            <a:r>
              <a:rPr lang="de-AT" dirty="0" smtClean="0">
                <a:solidFill>
                  <a:schemeClr val="accent1"/>
                </a:solidFill>
              </a:rPr>
              <a:t>CMNI als internationales Regelwerk zum Frachtvertrag</a:t>
            </a:r>
          </a:p>
          <a:p>
            <a:pPr marL="0" indent="0">
              <a:buNone/>
            </a:pPr>
            <a:endParaRPr lang="de-AT" dirty="0" smtClean="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pic>
        <p:nvPicPr>
          <p:cNvPr id="6" name="Picture 5" descr="C:\Users\P41184\AppData\Local\Microsoft\Windows\Temporary Internet Files\Content.IE5\34ZDF8R6\MC900370368[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2320" y="1772816"/>
            <a:ext cx="1512168" cy="1152128"/>
          </a:xfrm>
          <a:prstGeom prst="rect">
            <a:avLst/>
          </a:prstGeom>
          <a:noFill/>
          <a:ln>
            <a:noFill/>
          </a:ln>
        </p:spPr>
      </p:pic>
    </p:spTree>
    <p:extLst>
      <p:ext uri="{BB962C8B-B14F-4D97-AF65-F5344CB8AC3E}">
        <p14:creationId xmlns:p14="http://schemas.microsoft.com/office/powerpoint/2010/main" val="73454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Bratislavaer Abkommen</a:t>
            </a:r>
            <a:endParaRPr lang="de-AT" b="1" dirty="0">
              <a:solidFill>
                <a:schemeClr val="accent1"/>
              </a:solidFill>
            </a:endParaRPr>
          </a:p>
        </p:txBody>
      </p:sp>
      <p:sp>
        <p:nvSpPr>
          <p:cNvPr id="3" name="Content Placeholder 2"/>
          <p:cNvSpPr>
            <a:spLocks noGrp="1"/>
          </p:cNvSpPr>
          <p:nvPr>
            <p:ph idx="1"/>
          </p:nvPr>
        </p:nvSpPr>
        <p:spPr/>
        <p:txBody>
          <a:bodyPr/>
          <a:lstStyle/>
          <a:p>
            <a:r>
              <a:rPr lang="de-AT" dirty="0" smtClean="0">
                <a:solidFill>
                  <a:schemeClr val="accent1"/>
                </a:solidFill>
              </a:rPr>
              <a:t>privatrechtliche Verträge zwischen Donaureedereien</a:t>
            </a:r>
          </a:p>
          <a:p>
            <a:endParaRPr lang="de-AT" sz="1000" dirty="0" smtClean="0">
              <a:solidFill>
                <a:schemeClr val="accent1"/>
              </a:solidFill>
            </a:endParaRPr>
          </a:p>
          <a:p>
            <a:r>
              <a:rPr lang="de-AT" dirty="0" smtClean="0">
                <a:solidFill>
                  <a:schemeClr val="accent1"/>
                </a:solidFill>
              </a:rPr>
              <a:t>zur Regelung der Zusammenarbeit</a:t>
            </a:r>
          </a:p>
          <a:p>
            <a:endParaRPr lang="de-AT" sz="1000" dirty="0">
              <a:solidFill>
                <a:schemeClr val="accent1"/>
              </a:solidFill>
            </a:endParaRPr>
          </a:p>
          <a:p>
            <a:r>
              <a:rPr lang="de-AT" dirty="0" smtClean="0">
                <a:solidFill>
                  <a:schemeClr val="accent1"/>
                </a:solidFill>
              </a:rPr>
              <a:t>Rechte und Pflichten von </a:t>
            </a:r>
          </a:p>
          <a:p>
            <a:pPr marL="0" indent="0">
              <a:buNone/>
            </a:pPr>
            <a:r>
              <a:rPr lang="de-AT" dirty="0">
                <a:solidFill>
                  <a:schemeClr val="accent1"/>
                </a:solidFill>
              </a:rPr>
              <a:t> </a:t>
            </a:r>
            <a:r>
              <a:rPr lang="de-AT" dirty="0" smtClean="0">
                <a:solidFill>
                  <a:schemeClr val="accent1"/>
                </a:solidFill>
              </a:rPr>
              <a:t>  Verladern und Reedereien:</a:t>
            </a:r>
          </a:p>
          <a:p>
            <a:endParaRPr lang="de-AT" sz="500" dirty="0" smtClean="0">
              <a:solidFill>
                <a:schemeClr val="accent1"/>
              </a:solidFill>
            </a:endParaRPr>
          </a:p>
          <a:p>
            <a:pPr lvl="1">
              <a:buFont typeface="Symbol" panose="05050102010706020507" pitchFamily="18" charset="2"/>
              <a:buChar char="-"/>
            </a:pPr>
            <a:r>
              <a:rPr lang="de-AT" dirty="0" smtClean="0">
                <a:solidFill>
                  <a:schemeClr val="accent1"/>
                </a:solidFill>
              </a:rPr>
              <a:t>Gestaltung der Transportdokumente</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endParaRPr lang="de-AT" sz="100" dirty="0" smtClean="0">
              <a:solidFill>
                <a:schemeClr val="accent1"/>
              </a:solidFill>
            </a:endParaRPr>
          </a:p>
          <a:p>
            <a:pPr lvl="1">
              <a:buFont typeface="Symbol" panose="05050102010706020507" pitchFamily="18" charset="2"/>
              <a:buChar char="-"/>
            </a:pPr>
            <a:r>
              <a:rPr lang="de-AT" dirty="0" smtClean="0">
                <a:solidFill>
                  <a:schemeClr val="accent1"/>
                </a:solidFill>
              </a:rPr>
              <a:t>Übernahme und Übergabe, </a:t>
            </a:r>
            <a:r>
              <a:rPr lang="de-AT" dirty="0" err="1" smtClean="0">
                <a:solidFill>
                  <a:schemeClr val="accent1"/>
                </a:solidFill>
              </a:rPr>
              <a:t>Be</a:t>
            </a:r>
            <a:r>
              <a:rPr lang="de-AT" dirty="0" smtClean="0">
                <a:solidFill>
                  <a:schemeClr val="accent1"/>
                </a:solidFill>
              </a:rPr>
              <a:t>- und Entladung, </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endParaRPr lang="de-AT" sz="100" dirty="0" smtClean="0">
              <a:solidFill>
                <a:schemeClr val="accent1"/>
              </a:solidFill>
            </a:endParaRPr>
          </a:p>
          <a:p>
            <a:pPr lvl="1">
              <a:buFont typeface="Symbol" panose="05050102010706020507" pitchFamily="18" charset="2"/>
              <a:buChar char="-"/>
            </a:pPr>
            <a:r>
              <a:rPr lang="de-AT" dirty="0" smtClean="0">
                <a:solidFill>
                  <a:schemeClr val="accent1"/>
                </a:solidFill>
              </a:rPr>
              <a:t>Vertragserfüllung Haftung etc.</a:t>
            </a:r>
          </a:p>
          <a:p>
            <a:endParaRPr lang="de-AT" sz="1000" dirty="0" smtClean="0">
              <a:solidFill>
                <a:schemeClr val="accent1"/>
              </a:solidFill>
            </a:endParaRPr>
          </a:p>
          <a:p>
            <a:r>
              <a:rPr lang="de-AT" dirty="0" smtClean="0">
                <a:solidFill>
                  <a:schemeClr val="accent1"/>
                </a:solidFill>
              </a:rPr>
              <a:t>zunehmend von CMNI  abgelöst</a:t>
            </a:r>
            <a:r>
              <a:rPr lang="de-AT" dirty="0">
                <a:solidFill>
                  <a:schemeClr val="accent1"/>
                </a:solidFill>
              </a:rPr>
              <a:t> </a:t>
            </a:r>
            <a:endParaRPr lang="de-AT" dirty="0" smtClean="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8263" y="2372308"/>
            <a:ext cx="2211879" cy="2280828"/>
          </a:xfrm>
          <a:prstGeom prst="rect">
            <a:avLst/>
          </a:prstGeom>
          <a:noFill/>
          <a:ln>
            <a:noFill/>
          </a:ln>
        </p:spPr>
      </p:pic>
    </p:spTree>
    <p:extLst>
      <p:ext uri="{BB962C8B-B14F-4D97-AF65-F5344CB8AC3E}">
        <p14:creationId xmlns:p14="http://schemas.microsoft.com/office/powerpoint/2010/main" val="2755374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Budapester Übereinkommen – </a:t>
            </a:r>
            <a:br>
              <a:rPr lang="de-AT" b="1" dirty="0" smtClean="0">
                <a:solidFill>
                  <a:schemeClr val="accent1"/>
                </a:solidFill>
              </a:rPr>
            </a:br>
            <a:r>
              <a:rPr lang="de-AT" sz="2000" dirty="0" smtClean="0">
                <a:solidFill>
                  <a:schemeClr val="accent1"/>
                </a:solidFill>
              </a:rPr>
              <a:t>CMNI</a:t>
            </a:r>
            <a:endParaRPr lang="de-AT" sz="2000" dirty="0">
              <a:solidFill>
                <a:schemeClr val="accent1"/>
              </a:solidFill>
            </a:endParaRPr>
          </a:p>
        </p:txBody>
      </p:sp>
      <p:sp>
        <p:nvSpPr>
          <p:cNvPr id="3" name="Content Placeholder 2"/>
          <p:cNvSpPr>
            <a:spLocks noGrp="1"/>
          </p:cNvSpPr>
          <p:nvPr>
            <p:ph idx="1"/>
          </p:nvPr>
        </p:nvSpPr>
        <p:spPr/>
        <p:txBody>
          <a:bodyPr/>
          <a:lstStyle/>
          <a:p>
            <a:r>
              <a:rPr lang="de-AT" sz="2200" dirty="0" smtClean="0">
                <a:solidFill>
                  <a:schemeClr val="accent1"/>
                </a:solidFill>
              </a:rPr>
              <a:t>einheitliche Vorschriften zur grenzüberschreitenden Beförderung von Gütern </a:t>
            </a:r>
            <a:r>
              <a:rPr lang="de-AT" sz="2000" dirty="0" smtClean="0">
                <a:solidFill>
                  <a:schemeClr val="accent1"/>
                </a:solidFill>
              </a:rPr>
              <a:t>(seit April 2005 in Kraft)</a:t>
            </a:r>
          </a:p>
          <a:p>
            <a:endParaRPr lang="de-AT" sz="1000" dirty="0" smtClean="0">
              <a:solidFill>
                <a:schemeClr val="accent1"/>
              </a:solidFill>
            </a:endParaRPr>
          </a:p>
          <a:p>
            <a:r>
              <a:rPr lang="de-AT" sz="2200" dirty="0" smtClean="0">
                <a:solidFill>
                  <a:schemeClr val="accent1"/>
                </a:solidFill>
              </a:rPr>
              <a:t>für grenzüberschreitende Frachtverträge über Binnenschifftransporte deren Lade- oder Löschhafen in Vertragsstaat liegt</a:t>
            </a:r>
          </a:p>
          <a:p>
            <a:endParaRPr lang="de-AT" sz="1000" dirty="0">
              <a:solidFill>
                <a:schemeClr val="accent1"/>
              </a:solidFill>
            </a:endParaRPr>
          </a:p>
          <a:p>
            <a:r>
              <a:rPr lang="de-AT" sz="2200" dirty="0" smtClean="0">
                <a:solidFill>
                  <a:schemeClr val="accent1"/>
                </a:solidFill>
              </a:rPr>
              <a:t>enthält allgemeine Rechte und Pflichten der Vertragsparteien:</a:t>
            </a:r>
          </a:p>
          <a:p>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Inhalt</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Haftung bei Verlust oder Beschädigung</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Haftungsbefreiung</a:t>
            </a:r>
          </a:p>
          <a:p>
            <a:pPr lvl="1"/>
            <a:endParaRPr lang="de-AT" sz="1000" dirty="0" smtClean="0">
              <a:solidFill>
                <a:schemeClr val="accent1"/>
              </a:solidFill>
            </a:endParaRPr>
          </a:p>
          <a:p>
            <a:r>
              <a:rPr lang="de-AT" sz="2200" dirty="0" smtClean="0">
                <a:solidFill>
                  <a:schemeClr val="accent1"/>
                </a:solidFill>
              </a:rPr>
              <a:t>von Österreich und Ukraine </a:t>
            </a:r>
            <a:r>
              <a:rPr lang="de-AT" sz="2200" u="sng" dirty="0" smtClean="0">
                <a:solidFill>
                  <a:schemeClr val="accent1"/>
                </a:solidFill>
              </a:rPr>
              <a:t>nicht</a:t>
            </a:r>
            <a:r>
              <a:rPr lang="de-AT" sz="2200" dirty="0" smtClean="0">
                <a:solidFill>
                  <a:schemeClr val="accent1"/>
                </a:solidFill>
              </a:rPr>
              <a:t> ratifiziert</a:t>
            </a: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8264" y="4509120"/>
            <a:ext cx="2195736" cy="2088232"/>
          </a:xfrm>
          <a:prstGeom prst="rect">
            <a:avLst/>
          </a:prstGeom>
          <a:noFill/>
          <a:ln>
            <a:noFill/>
          </a:ln>
        </p:spPr>
      </p:pic>
    </p:spTree>
    <p:extLst>
      <p:ext uri="{BB962C8B-B14F-4D97-AF65-F5344CB8AC3E}">
        <p14:creationId xmlns:p14="http://schemas.microsoft.com/office/powerpoint/2010/main" val="2638848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Übersicht</a:t>
            </a:r>
            <a:r>
              <a:rPr lang="de-AT" sz="2000" dirty="0" smtClean="0">
                <a:solidFill>
                  <a:schemeClr val="accent1"/>
                </a:solidFill>
              </a:rPr>
              <a:t/>
            </a:r>
            <a:br>
              <a:rPr lang="de-AT" sz="2000" dirty="0" smtClean="0">
                <a:solidFill>
                  <a:schemeClr val="accent1"/>
                </a:solidFill>
              </a:rPr>
            </a:br>
            <a:r>
              <a:rPr lang="de-AT" sz="2000" dirty="0" smtClean="0">
                <a:solidFill>
                  <a:schemeClr val="accent1"/>
                </a:solidFill>
              </a:rPr>
              <a:t>Rechtliche Aspekte der Binnenschifffahrt</a:t>
            </a:r>
            <a:endParaRPr lang="de-AT" sz="2000"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de-DE" dirty="0" smtClean="0">
                <a:solidFill>
                  <a:schemeClr val="accent1"/>
                </a:solidFill>
              </a:rPr>
              <a:t>breitgefächerte rechtliche Themenbereiche:  </a:t>
            </a:r>
          </a:p>
          <a:p>
            <a:pPr marL="0" indent="0">
              <a:buNone/>
            </a:pPr>
            <a:endParaRPr lang="de-DE" sz="1000" dirty="0" smtClean="0">
              <a:solidFill>
                <a:schemeClr val="accent1"/>
              </a:solidFill>
            </a:endParaRPr>
          </a:p>
          <a:p>
            <a:r>
              <a:rPr lang="de-DE" sz="2000" b="1" dirty="0" smtClean="0">
                <a:solidFill>
                  <a:schemeClr val="accent1"/>
                </a:solidFill>
              </a:rPr>
              <a:t>Förderung</a:t>
            </a:r>
            <a:r>
              <a:rPr lang="de-DE" sz="2000" dirty="0" smtClean="0">
                <a:solidFill>
                  <a:schemeClr val="accent1"/>
                </a:solidFill>
              </a:rPr>
              <a:t> der Binnenschifffahrt als Ausgangslage</a:t>
            </a:r>
          </a:p>
          <a:p>
            <a:endParaRPr lang="de-DE" sz="1000" dirty="0" smtClean="0">
              <a:solidFill>
                <a:schemeClr val="accent1"/>
              </a:solidFill>
            </a:endParaRPr>
          </a:p>
          <a:p>
            <a:r>
              <a:rPr lang="de-DE" sz="2000" dirty="0" smtClean="0">
                <a:solidFill>
                  <a:schemeClr val="accent1"/>
                </a:solidFill>
              </a:rPr>
              <a:t>Regelung über den Verkehr auf </a:t>
            </a:r>
            <a:r>
              <a:rPr lang="de-DE" sz="2000" b="1" dirty="0" smtClean="0">
                <a:solidFill>
                  <a:schemeClr val="accent1"/>
                </a:solidFill>
              </a:rPr>
              <a:t>Wasserstraßen</a:t>
            </a:r>
          </a:p>
          <a:p>
            <a:endParaRPr lang="de-DE" sz="1000" dirty="0" smtClean="0">
              <a:solidFill>
                <a:schemeClr val="accent1"/>
              </a:solidFill>
            </a:endParaRPr>
          </a:p>
          <a:p>
            <a:r>
              <a:rPr lang="de-DE" sz="2000" dirty="0" smtClean="0">
                <a:solidFill>
                  <a:schemeClr val="accent1"/>
                </a:solidFill>
              </a:rPr>
              <a:t>Abschluss von </a:t>
            </a:r>
            <a:r>
              <a:rPr lang="de-DE" sz="2000" b="1" dirty="0" smtClean="0">
                <a:solidFill>
                  <a:schemeClr val="accent1"/>
                </a:solidFill>
              </a:rPr>
              <a:t>Transportverträgen</a:t>
            </a:r>
            <a:r>
              <a:rPr lang="de-DE" sz="2000" dirty="0" smtClean="0">
                <a:solidFill>
                  <a:schemeClr val="accent1"/>
                </a:solidFill>
              </a:rPr>
              <a:t>, </a:t>
            </a:r>
          </a:p>
          <a:p>
            <a:pPr marL="0" indent="0">
              <a:buNone/>
            </a:pPr>
            <a:r>
              <a:rPr lang="de-DE" sz="2000" dirty="0">
                <a:solidFill>
                  <a:schemeClr val="accent1"/>
                </a:solidFill>
              </a:rPr>
              <a:t> </a:t>
            </a:r>
            <a:r>
              <a:rPr lang="de-DE" sz="2000" dirty="0" smtClean="0">
                <a:solidFill>
                  <a:schemeClr val="accent1"/>
                </a:solidFill>
              </a:rPr>
              <a:t>  Haftungsfragen, Versicherungen</a:t>
            </a:r>
          </a:p>
          <a:p>
            <a:endParaRPr lang="de-DE" sz="1100" dirty="0" smtClean="0">
              <a:solidFill>
                <a:schemeClr val="accent1"/>
              </a:solidFill>
            </a:endParaRPr>
          </a:p>
          <a:p>
            <a:r>
              <a:rPr lang="de-DE" sz="2000" dirty="0" smtClean="0">
                <a:solidFill>
                  <a:schemeClr val="accent1"/>
                </a:solidFill>
              </a:rPr>
              <a:t>rechtlicher Rahmen beim eigentlichen Transport per </a:t>
            </a:r>
            <a:r>
              <a:rPr lang="de-DE" sz="2000" b="1" dirty="0" smtClean="0">
                <a:solidFill>
                  <a:schemeClr val="accent1"/>
                </a:solidFill>
              </a:rPr>
              <a:t>Binnenschiff</a:t>
            </a:r>
          </a:p>
          <a:p>
            <a:endParaRPr lang="de-DE" sz="500" dirty="0" smtClean="0">
              <a:solidFill>
                <a:schemeClr val="accent1"/>
              </a:solidFill>
            </a:endParaRPr>
          </a:p>
          <a:p>
            <a:pPr lvl="1">
              <a:buFont typeface="Symbol" panose="05050102010706020507" pitchFamily="18" charset="2"/>
              <a:buChar char="-"/>
            </a:pPr>
            <a:endParaRPr lang="de-DE" sz="500" dirty="0" smtClean="0">
              <a:solidFill>
                <a:schemeClr val="accent1"/>
              </a:solidFill>
            </a:endParaRPr>
          </a:p>
          <a:p>
            <a:pPr lvl="1">
              <a:buFont typeface="Symbol" panose="05050102010706020507" pitchFamily="18" charset="2"/>
              <a:buChar char="-"/>
            </a:pPr>
            <a:r>
              <a:rPr lang="de-DE" sz="1800" dirty="0" smtClean="0">
                <a:solidFill>
                  <a:schemeClr val="accent1"/>
                </a:solidFill>
              </a:rPr>
              <a:t>Mindestbesatzung und Fahrzeiten</a:t>
            </a:r>
          </a:p>
          <a:p>
            <a:pPr lvl="1">
              <a:buFont typeface="Symbol" panose="05050102010706020507" pitchFamily="18" charset="2"/>
              <a:buChar char="-"/>
            </a:pPr>
            <a:endParaRPr lang="de-DE" sz="500" dirty="0" smtClean="0">
              <a:solidFill>
                <a:schemeClr val="accent1"/>
              </a:solidFill>
            </a:endParaRPr>
          </a:p>
          <a:p>
            <a:pPr lvl="1">
              <a:buFont typeface="Symbol" panose="05050102010706020507" pitchFamily="18" charset="2"/>
              <a:buChar char="-"/>
            </a:pPr>
            <a:r>
              <a:rPr lang="de-DE" sz="1800" dirty="0" smtClean="0">
                <a:solidFill>
                  <a:schemeClr val="accent1"/>
                </a:solidFill>
              </a:rPr>
              <a:t>Antrieb, Schadstoffwerte</a:t>
            </a:r>
          </a:p>
          <a:p>
            <a:pPr lvl="1">
              <a:buFont typeface="Symbol" panose="05050102010706020507" pitchFamily="18" charset="2"/>
              <a:buChar char="-"/>
            </a:pPr>
            <a:endParaRPr lang="de-DE" sz="500" dirty="0" smtClean="0">
              <a:solidFill>
                <a:schemeClr val="accent1"/>
              </a:solidFill>
            </a:endParaRPr>
          </a:p>
          <a:p>
            <a:pPr lvl="1">
              <a:buFont typeface="Symbol" panose="05050102010706020507" pitchFamily="18" charset="2"/>
              <a:buChar char="-"/>
            </a:pPr>
            <a:r>
              <a:rPr lang="de-DE" sz="1800" dirty="0" smtClean="0">
                <a:solidFill>
                  <a:schemeClr val="accent1"/>
                </a:solidFill>
              </a:rPr>
              <a:t>Exkurs: Gefahrguttransport</a:t>
            </a:r>
          </a:p>
        </p:txBody>
      </p:sp>
      <p:sp>
        <p:nvSpPr>
          <p:cNvPr id="4" name="Date Placeholder 3"/>
          <p:cNvSpPr>
            <a:spLocks noGrp="1"/>
          </p:cNvSpPr>
          <p:nvPr>
            <p:ph type="dt" sz="half" idx="10"/>
          </p:nvPr>
        </p:nvSpPr>
        <p:spPr/>
        <p:txBody>
          <a:bodyPr/>
          <a:lstStyle/>
          <a:p>
            <a:r>
              <a:rPr lang="de-DE" dirty="0" smtClean="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pic>
        <p:nvPicPr>
          <p:cNvPr id="6" name="Picture 5" descr="C:\Users\P41184\AppData\Local\Microsoft\Windows\Temporary Internet Files\Content.IE5\MWUT39O1\MP900408864[1].jpg"/>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45655" y="1700808"/>
            <a:ext cx="1998345" cy="1998345"/>
          </a:xfrm>
          <a:prstGeom prst="rect">
            <a:avLst/>
          </a:prstGeom>
          <a:noFill/>
          <a:ln>
            <a:noFill/>
          </a:ln>
        </p:spPr>
      </p:pic>
      <p:pic>
        <p:nvPicPr>
          <p:cNvPr id="7" name="Picture 6"/>
          <p:cNvPicPr/>
          <p:nvPr/>
        </p:nvPicPr>
        <p:blipFill rotWithShape="1">
          <a:blip r:embed="rId4">
            <a:duotone>
              <a:schemeClr val="accent1">
                <a:shade val="45000"/>
                <a:satMod val="135000"/>
              </a:schemeClr>
              <a:prstClr val="white"/>
            </a:duotone>
          </a:blip>
          <a:srcRect l="67656" t="19149" r="7764" b="24782"/>
          <a:stretch/>
        </p:blipFill>
        <p:spPr bwMode="auto">
          <a:xfrm>
            <a:off x="7145655" y="4741841"/>
            <a:ext cx="1998345" cy="1861193"/>
          </a:xfrm>
          <a:prstGeom prst="rect">
            <a:avLst/>
          </a:prstGeom>
          <a:ln>
            <a:noFill/>
          </a:ln>
          <a:extLst>
            <a:ext uri="{53640926-AAD7-44D8-BBD7-CCE9431645EC}">
              <a14:shadowObscured xmlns:a14="http://schemas.microsoft.com/office/drawing/2010/main"/>
            </a:ext>
          </a:extLst>
        </p:spPr>
      </p:pic>
      <p:sp>
        <p:nvSpPr>
          <p:cNvPr id="8" name="Textfeld 7"/>
          <p:cNvSpPr txBox="1"/>
          <p:nvPr/>
        </p:nvSpPr>
        <p:spPr>
          <a:xfrm>
            <a:off x="7241998" y="4725144"/>
            <a:ext cx="1927160" cy="246221"/>
          </a:xfrm>
          <a:prstGeom prst="rect">
            <a:avLst/>
          </a:prstGeom>
          <a:noFill/>
        </p:spPr>
        <p:txBody>
          <a:bodyPr wrap="square" rtlCol="0">
            <a:spAutoFit/>
          </a:bodyPr>
          <a:lstStyle/>
          <a:p>
            <a:pPr algn="r"/>
            <a:r>
              <a:rPr lang="de-AT" sz="1000" dirty="0" smtClean="0">
                <a:solidFill>
                  <a:schemeClr val="accent1"/>
                </a:solidFill>
              </a:rPr>
              <a:t> </a:t>
            </a:r>
            <a:r>
              <a:rPr lang="de-AT" sz="800" dirty="0" smtClean="0">
                <a:solidFill>
                  <a:schemeClr val="accent1"/>
                </a:solidFill>
              </a:rPr>
              <a:t>Quelle: viadonau/ Jürgen Trögl</a:t>
            </a:r>
            <a:endParaRPr lang="de-DE" sz="800" dirty="0">
              <a:solidFill>
                <a:schemeClr val="accent1"/>
              </a:solidFill>
            </a:endParaRPr>
          </a:p>
        </p:txBody>
      </p:sp>
    </p:spTree>
    <p:extLst>
      <p:ext uri="{BB962C8B-B14F-4D97-AF65-F5344CB8AC3E}">
        <p14:creationId xmlns:p14="http://schemas.microsoft.com/office/powerpoint/2010/main" val="874253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Haftung - </a:t>
            </a:r>
            <a:br>
              <a:rPr lang="de-AT" b="1" dirty="0" smtClean="0">
                <a:solidFill>
                  <a:schemeClr val="accent1"/>
                </a:solidFill>
              </a:rPr>
            </a:br>
            <a:r>
              <a:rPr lang="de-AT" sz="2000" dirty="0" smtClean="0">
                <a:solidFill>
                  <a:schemeClr val="accent1"/>
                </a:solidFill>
              </a:rPr>
              <a:t>nach dem Budapester Übereinkommen</a:t>
            </a:r>
            <a:endParaRPr lang="de-AT" sz="2000" dirty="0">
              <a:solidFill>
                <a:schemeClr val="accent1"/>
              </a:solidFill>
            </a:endParaRPr>
          </a:p>
        </p:txBody>
      </p:sp>
      <p:sp>
        <p:nvSpPr>
          <p:cNvPr id="3" name="Content Placeholder 2"/>
          <p:cNvSpPr>
            <a:spLocks noGrp="1"/>
          </p:cNvSpPr>
          <p:nvPr>
            <p:ph idx="1"/>
          </p:nvPr>
        </p:nvSpPr>
        <p:spPr/>
        <p:txBody>
          <a:bodyPr/>
          <a:lstStyle/>
          <a:p>
            <a:r>
              <a:rPr lang="de-AT" sz="2200" dirty="0" smtClean="0">
                <a:solidFill>
                  <a:schemeClr val="accent1"/>
                </a:solidFill>
              </a:rPr>
              <a:t>Absender: Art 6</a:t>
            </a:r>
          </a:p>
          <a:p>
            <a:pPr lvl="1">
              <a:buFont typeface="Symbol" panose="05050102010706020507" pitchFamily="18" charset="2"/>
              <a:buChar char="-"/>
            </a:pPr>
            <a:r>
              <a:rPr lang="de-AT" sz="1800" dirty="0" smtClean="0">
                <a:solidFill>
                  <a:schemeClr val="accent1"/>
                </a:solidFill>
              </a:rPr>
              <a:t>Zahlungspflicht nach Frachtvertrag</a:t>
            </a:r>
          </a:p>
          <a:p>
            <a:pPr lvl="1">
              <a:buFont typeface="Symbol" panose="05050102010706020507" pitchFamily="18" charset="2"/>
              <a:buChar char="-"/>
            </a:pPr>
            <a:r>
              <a:rPr lang="de-AT" sz="1800" dirty="0" smtClean="0">
                <a:solidFill>
                  <a:schemeClr val="accent1"/>
                </a:solidFill>
              </a:rPr>
              <a:t>schriftliche Information über Güter</a:t>
            </a:r>
          </a:p>
          <a:p>
            <a:pPr lvl="1">
              <a:buFont typeface="Symbol" panose="05050102010706020507" pitchFamily="18" charset="2"/>
              <a:buChar char="-"/>
            </a:pPr>
            <a:r>
              <a:rPr lang="de-AT" sz="1800" dirty="0" smtClean="0">
                <a:solidFill>
                  <a:schemeClr val="accent1"/>
                </a:solidFill>
              </a:rPr>
              <a:t>angemessene Verpackungs- und Ladungspflicht</a:t>
            </a:r>
          </a:p>
          <a:p>
            <a:r>
              <a:rPr lang="de-AT" sz="2200" dirty="0" smtClean="0">
                <a:solidFill>
                  <a:schemeClr val="accent1"/>
                </a:solidFill>
              </a:rPr>
              <a:t>Frachtführer:</a:t>
            </a:r>
          </a:p>
          <a:p>
            <a:pPr lvl="1">
              <a:buFont typeface="Symbol" panose="05050102010706020507" pitchFamily="18" charset="2"/>
              <a:buChar char="-"/>
            </a:pPr>
            <a:r>
              <a:rPr lang="de-AT" sz="1800" dirty="0" smtClean="0">
                <a:solidFill>
                  <a:schemeClr val="accent1"/>
                </a:solidFill>
              </a:rPr>
              <a:t>Art 3 (1): „</a:t>
            </a:r>
            <a:r>
              <a:rPr lang="de-AT" sz="1600" dirty="0">
                <a:solidFill>
                  <a:schemeClr val="accent1"/>
                </a:solidFill>
              </a:rPr>
              <a:t>Der Frachtführer hat die Güter zu </a:t>
            </a:r>
            <a:r>
              <a:rPr lang="de-AT" sz="1600" dirty="0" smtClean="0">
                <a:solidFill>
                  <a:schemeClr val="accent1"/>
                </a:solidFill>
              </a:rPr>
              <a:t>befördern </a:t>
            </a:r>
            <a:r>
              <a:rPr lang="de-AT" sz="1600" dirty="0">
                <a:solidFill>
                  <a:schemeClr val="accent1"/>
                </a:solidFill>
              </a:rPr>
              <a:t>und fristgemäß </a:t>
            </a:r>
            <a:r>
              <a:rPr lang="de-AT" sz="1600" dirty="0" smtClean="0">
                <a:solidFill>
                  <a:schemeClr val="accent1"/>
                </a:solidFill>
              </a:rPr>
              <a:t>am Ablieferungsort </a:t>
            </a:r>
            <a:r>
              <a:rPr lang="de-AT" sz="1600" dirty="0">
                <a:solidFill>
                  <a:schemeClr val="accent1"/>
                </a:solidFill>
              </a:rPr>
              <a:t>in </a:t>
            </a:r>
            <a:r>
              <a:rPr lang="de-AT" sz="1600" dirty="0" smtClean="0">
                <a:solidFill>
                  <a:schemeClr val="accent1"/>
                </a:solidFill>
              </a:rPr>
              <a:t>demselben Zustand</a:t>
            </a:r>
            <a:r>
              <a:rPr lang="de-AT" sz="1600" dirty="0">
                <a:solidFill>
                  <a:schemeClr val="accent1"/>
                </a:solidFill>
              </a:rPr>
              <a:t>, in dem er sie erhalten </a:t>
            </a:r>
            <a:r>
              <a:rPr lang="de-AT" sz="1600" dirty="0" smtClean="0">
                <a:solidFill>
                  <a:schemeClr val="accent1"/>
                </a:solidFill>
              </a:rPr>
              <a:t>hat</a:t>
            </a:r>
            <a:r>
              <a:rPr lang="de-AT" sz="1600" dirty="0">
                <a:solidFill>
                  <a:schemeClr val="accent1"/>
                </a:solidFill>
              </a:rPr>
              <a:t>, an den Empfänger abzuliefern</a:t>
            </a:r>
            <a:r>
              <a:rPr lang="de-AT" sz="1600" dirty="0" smtClean="0">
                <a:solidFill>
                  <a:schemeClr val="accent1"/>
                </a:solidFill>
              </a:rPr>
              <a:t>.“</a:t>
            </a:r>
            <a:endParaRPr lang="de-AT" sz="1600" dirty="0">
              <a:solidFill>
                <a:schemeClr val="accent1"/>
              </a:solidFill>
            </a:endParaRPr>
          </a:p>
          <a:p>
            <a:pPr lvl="1">
              <a:buFont typeface="Symbol" panose="05050102010706020507" pitchFamily="18" charset="2"/>
              <a:buChar char="-"/>
            </a:pPr>
            <a:r>
              <a:rPr lang="de-AT" sz="1800" dirty="0" smtClean="0">
                <a:solidFill>
                  <a:schemeClr val="accent1"/>
                </a:solidFill>
              </a:rPr>
              <a:t>Art 10: Pflicht zur Ausstellung einer Frachturkunde</a:t>
            </a:r>
          </a:p>
          <a:p>
            <a:pPr lvl="1">
              <a:buFont typeface="Symbol" panose="05050102010706020507" pitchFamily="18" charset="2"/>
              <a:buChar char="-"/>
            </a:pPr>
            <a:r>
              <a:rPr lang="de-AT" sz="1800" dirty="0" smtClean="0">
                <a:solidFill>
                  <a:schemeClr val="accent1"/>
                </a:solidFill>
              </a:rPr>
              <a:t>Art 16: Verschuldenshaftung für Verlust oder Beschädigung</a:t>
            </a:r>
          </a:p>
          <a:p>
            <a:pPr lvl="1">
              <a:buFont typeface="Symbol" panose="05050102010706020507" pitchFamily="18" charset="2"/>
              <a:buChar char="-"/>
            </a:pPr>
            <a:r>
              <a:rPr lang="de-AT" sz="1800" dirty="0" smtClean="0">
                <a:solidFill>
                  <a:schemeClr val="accent1"/>
                </a:solidFill>
              </a:rPr>
              <a:t>Art 17: Haftung für dessen Bedienstete und Beauftragte</a:t>
            </a:r>
          </a:p>
          <a:p>
            <a:pPr lvl="1">
              <a:buFont typeface="Symbol" panose="05050102010706020507" pitchFamily="18" charset="2"/>
              <a:buChar char="-"/>
            </a:pPr>
            <a:r>
              <a:rPr lang="de-AT" sz="1800" dirty="0" smtClean="0">
                <a:solidFill>
                  <a:schemeClr val="accent1"/>
                </a:solidFill>
              </a:rPr>
              <a:t>Art 18: enthält Gründe die zu einem Haftungsausschluss führen</a:t>
            </a:r>
          </a:p>
          <a:p>
            <a:pPr lvl="1">
              <a:buFont typeface="Symbol" panose="05050102010706020507" pitchFamily="18" charset="2"/>
              <a:buChar char="-"/>
            </a:pPr>
            <a:r>
              <a:rPr lang="de-AT" sz="1800" dirty="0" smtClean="0">
                <a:solidFill>
                  <a:schemeClr val="accent1"/>
                </a:solidFill>
              </a:rPr>
              <a:t>Art 19: Entschädigung: Wert der Güter am Ort und Tag der Ablieferung, bzw. dessen Wertminderung</a:t>
            </a:r>
          </a:p>
          <a:p>
            <a:pPr lvl="1">
              <a:buFont typeface="Symbol" panose="05050102010706020507" pitchFamily="18" charset="2"/>
              <a:buChar char="-"/>
            </a:pPr>
            <a:r>
              <a:rPr lang="de-AT" sz="1800" dirty="0" smtClean="0">
                <a:solidFill>
                  <a:schemeClr val="accent1"/>
                </a:solidFill>
              </a:rPr>
              <a:t>Art 20: Haftungshöchstgrenzen</a:t>
            </a:r>
          </a:p>
          <a:p>
            <a:pPr lvl="1"/>
            <a:endParaRPr lang="de-AT" sz="1800" dirty="0" smtClean="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6" name="Picture 5" descr="C:\Users\P41184\AppData\Local\Microsoft\Windows\Temporary Internet Files\Content.IE5\8BUDXUL6\MC900297161[1].wmf"/>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94722" y="1628800"/>
            <a:ext cx="1331640" cy="1584176"/>
          </a:xfrm>
          <a:prstGeom prst="rect">
            <a:avLst/>
          </a:prstGeom>
          <a:noFill/>
          <a:ln>
            <a:noFill/>
          </a:ln>
        </p:spPr>
      </p:pic>
    </p:spTree>
    <p:extLst>
      <p:ext uri="{BB962C8B-B14F-4D97-AF65-F5344CB8AC3E}">
        <p14:creationId xmlns:p14="http://schemas.microsoft.com/office/powerpoint/2010/main" val="1592553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Haftung - </a:t>
            </a:r>
            <a:br>
              <a:rPr lang="de-AT" b="1" dirty="0" smtClean="0">
                <a:solidFill>
                  <a:schemeClr val="accent1"/>
                </a:solidFill>
              </a:rPr>
            </a:br>
            <a:r>
              <a:rPr lang="de-AT" sz="2000" dirty="0" smtClean="0">
                <a:solidFill>
                  <a:schemeClr val="accent1"/>
                </a:solidFill>
              </a:rPr>
              <a:t>in Österreich, Transportversicherung</a:t>
            </a:r>
            <a:endParaRPr lang="de-AT" sz="2000" dirty="0">
              <a:solidFill>
                <a:schemeClr val="accent1"/>
              </a:solidFill>
            </a:endParaRPr>
          </a:p>
        </p:txBody>
      </p:sp>
      <p:sp>
        <p:nvSpPr>
          <p:cNvPr id="3" name="Content Placeholder 2"/>
          <p:cNvSpPr>
            <a:spLocks noGrp="1"/>
          </p:cNvSpPr>
          <p:nvPr>
            <p:ph idx="1"/>
          </p:nvPr>
        </p:nvSpPr>
        <p:spPr/>
        <p:txBody>
          <a:bodyPr/>
          <a:lstStyle/>
          <a:p>
            <a:endParaRPr lang="de-AT" sz="2000" dirty="0" smtClean="0">
              <a:solidFill>
                <a:schemeClr val="accent1"/>
              </a:solidFill>
            </a:endParaRPr>
          </a:p>
          <a:p>
            <a:r>
              <a:rPr lang="de-AT" sz="2000" dirty="0" smtClean="0">
                <a:solidFill>
                  <a:schemeClr val="accent1"/>
                </a:solidFill>
              </a:rPr>
              <a:t>Haftung in Österreich</a:t>
            </a:r>
          </a:p>
          <a:p>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CMNI nur innerhalb von Österreich und  bei Transporten</a:t>
            </a:r>
          </a:p>
          <a:p>
            <a:pPr marL="274320" lvl="1" indent="0">
              <a:buNone/>
            </a:pPr>
            <a:r>
              <a:rPr lang="de-AT" sz="1800" dirty="0">
                <a:solidFill>
                  <a:schemeClr val="accent1"/>
                </a:solidFill>
              </a:rPr>
              <a:t> </a:t>
            </a:r>
            <a:r>
              <a:rPr lang="de-AT" sz="1800" dirty="0" smtClean="0">
                <a:solidFill>
                  <a:schemeClr val="accent1"/>
                </a:solidFill>
              </a:rPr>
              <a:t>  zwischen Österreich und Ukraine nicht anwendbar</a:t>
            </a:r>
          </a:p>
          <a:p>
            <a:pPr marL="274320" lvl="1" indent="0">
              <a:buNone/>
            </a:pPr>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CMNI oft durch Transportunternehmen als Teil der AGB</a:t>
            </a:r>
          </a:p>
          <a:p>
            <a:endParaRPr lang="de-AT" sz="2200" dirty="0" smtClean="0">
              <a:solidFill>
                <a:schemeClr val="accent1"/>
              </a:solidFill>
            </a:endParaRPr>
          </a:p>
          <a:p>
            <a:r>
              <a:rPr lang="de-AT" sz="2200" dirty="0" smtClean="0">
                <a:solidFill>
                  <a:schemeClr val="accent1"/>
                </a:solidFill>
              </a:rPr>
              <a:t>Transportversicherung:</a:t>
            </a:r>
          </a:p>
          <a:p>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Versicherung für Schäden auf dem Schiff (Frachtführer- Haftpflichtversicherung unter Einschluss des Gewässerschadenrisikos, Schiffskasko-Versicherung) üblicherweise durch Frachtführer </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Versicherung von Warenschäden üblicherweise durch Versender</a:t>
            </a: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Tree>
    <p:extLst>
      <p:ext uri="{BB962C8B-B14F-4D97-AF65-F5344CB8AC3E}">
        <p14:creationId xmlns:p14="http://schemas.microsoft.com/office/powerpoint/2010/main" val="2620232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smtClean="0">
                <a:solidFill>
                  <a:schemeClr val="accent1"/>
                </a:solidFill>
              </a:rPr>
              <a:t>Rechtliche Themenfelder</a:t>
            </a:r>
            <a:endParaRPr lang="de-AT" b="1" dirty="0">
              <a:solidFill>
                <a:schemeClr val="accent1"/>
              </a:solidFill>
            </a:endParaRPr>
          </a:p>
        </p:txBody>
      </p:sp>
      <p:sp>
        <p:nvSpPr>
          <p:cNvPr id="6" name="Datumsplatzhalt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22</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2453574759"/>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1681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Mindestbesatzung und Fahrzeiten</a:t>
            </a:r>
            <a:endParaRPr lang="de-AT" b="1" dirty="0">
              <a:solidFill>
                <a:schemeClr val="accent1"/>
              </a:solidFill>
            </a:endParaRPr>
          </a:p>
        </p:txBody>
      </p:sp>
      <p:sp>
        <p:nvSpPr>
          <p:cNvPr id="3" name="Content Placeholder 2"/>
          <p:cNvSpPr>
            <a:spLocks noGrp="1"/>
          </p:cNvSpPr>
          <p:nvPr>
            <p:ph idx="1"/>
          </p:nvPr>
        </p:nvSpPr>
        <p:spPr/>
        <p:txBody>
          <a:bodyPr>
            <a:normAutofit lnSpcReduction="10000"/>
          </a:bodyPr>
          <a:lstStyle/>
          <a:p>
            <a:endParaRPr lang="de-AT" sz="1000" dirty="0" smtClean="0">
              <a:solidFill>
                <a:schemeClr val="accent1"/>
              </a:solidFill>
            </a:endParaRPr>
          </a:p>
          <a:p>
            <a:r>
              <a:rPr lang="de-AT" dirty="0" smtClean="0">
                <a:solidFill>
                  <a:schemeClr val="accent1"/>
                </a:solidFill>
              </a:rPr>
              <a:t>Mindestbesatzung abhängig von </a:t>
            </a:r>
          </a:p>
          <a:p>
            <a:pPr marL="0" indent="0">
              <a:buNone/>
            </a:pPr>
            <a:r>
              <a:rPr lang="de-AT" dirty="0" smtClean="0">
                <a:solidFill>
                  <a:schemeClr val="accent1"/>
                </a:solidFill>
              </a:rPr>
              <a:t>   Größe, Ausstattung und Betriebsform</a:t>
            </a:r>
          </a:p>
          <a:p>
            <a:endParaRPr lang="de-AT" sz="1100" dirty="0" smtClean="0">
              <a:solidFill>
                <a:schemeClr val="accent1"/>
              </a:solidFill>
            </a:endParaRPr>
          </a:p>
          <a:p>
            <a:r>
              <a:rPr lang="de-AT" dirty="0" smtClean="0">
                <a:solidFill>
                  <a:schemeClr val="accent1"/>
                </a:solidFill>
              </a:rPr>
              <a:t>verschiedene Mitglieder</a:t>
            </a:r>
          </a:p>
          <a:p>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mit unterschiedlichen Kompetenzen und Zuständigkeiten</a:t>
            </a:r>
          </a:p>
          <a:p>
            <a:endParaRPr lang="de-AT" sz="500" dirty="0" smtClean="0">
              <a:solidFill>
                <a:schemeClr val="accent1"/>
              </a:solidFill>
            </a:endParaRPr>
          </a:p>
          <a:p>
            <a:pPr lvl="1">
              <a:buFont typeface="Symbol" panose="05050102010706020507" pitchFamily="18" charset="2"/>
              <a:buChar char="-"/>
            </a:pPr>
            <a:r>
              <a:rPr lang="de-AT" sz="1800" dirty="0" smtClean="0">
                <a:solidFill>
                  <a:schemeClr val="accent1"/>
                </a:solidFill>
              </a:rPr>
              <a:t>z.B. Kapitän/in, Steuermann/frau, Deckmannschaft, Maschinist, Lotse</a:t>
            </a:r>
          </a:p>
          <a:p>
            <a:endParaRPr lang="de-AT" sz="1100" dirty="0" smtClean="0">
              <a:solidFill>
                <a:schemeClr val="accent1"/>
              </a:solidFill>
            </a:endParaRPr>
          </a:p>
          <a:p>
            <a:r>
              <a:rPr lang="de-AT" dirty="0" smtClean="0">
                <a:solidFill>
                  <a:schemeClr val="accent1"/>
                </a:solidFill>
              </a:rPr>
              <a:t>Besatzungsempfehlung durch UNECE </a:t>
            </a:r>
            <a:r>
              <a:rPr lang="de-AT" sz="1800" dirty="0" smtClean="0">
                <a:solidFill>
                  <a:schemeClr val="accent1"/>
                </a:solidFill>
              </a:rPr>
              <a:t>(ansonsten national geregelt)</a:t>
            </a:r>
            <a:endParaRPr lang="de-AT" dirty="0" smtClean="0">
              <a:solidFill>
                <a:schemeClr val="accent1"/>
              </a:solidFill>
            </a:endParaRPr>
          </a:p>
          <a:p>
            <a:endParaRPr lang="de-AT" sz="1100" dirty="0" smtClean="0">
              <a:solidFill>
                <a:schemeClr val="accent1"/>
              </a:solidFill>
            </a:endParaRPr>
          </a:p>
          <a:p>
            <a:r>
              <a:rPr lang="de-AT" dirty="0" smtClean="0">
                <a:solidFill>
                  <a:schemeClr val="accent1"/>
                </a:solidFill>
              </a:rPr>
              <a:t>in Österreich durch </a:t>
            </a:r>
            <a:r>
              <a:rPr lang="de-AT" b="1" dirty="0" smtClean="0">
                <a:solidFill>
                  <a:schemeClr val="accent1"/>
                </a:solidFill>
              </a:rPr>
              <a:t>Schiffsbesatzungsverordnung </a:t>
            </a:r>
            <a:r>
              <a:rPr lang="de-AT" dirty="0" smtClean="0">
                <a:solidFill>
                  <a:schemeClr val="accent1"/>
                </a:solidFill>
              </a:rPr>
              <a:t>und </a:t>
            </a:r>
            <a:r>
              <a:rPr lang="de-AT" b="1" dirty="0" smtClean="0">
                <a:solidFill>
                  <a:schemeClr val="accent1"/>
                </a:solidFill>
              </a:rPr>
              <a:t>Arbeitszeitengesetz</a:t>
            </a:r>
            <a:r>
              <a:rPr lang="de-AT" dirty="0" smtClean="0">
                <a:solidFill>
                  <a:schemeClr val="accent1"/>
                </a:solidFill>
              </a:rPr>
              <a:t> (AZG) geregelt</a:t>
            </a:r>
          </a:p>
          <a:p>
            <a:endParaRPr lang="de-AT" sz="1100" dirty="0" smtClean="0">
              <a:solidFill>
                <a:schemeClr val="accent1"/>
              </a:solidFill>
            </a:endParaRPr>
          </a:p>
          <a:p>
            <a:r>
              <a:rPr lang="de-AT" dirty="0">
                <a:solidFill>
                  <a:schemeClr val="accent1"/>
                </a:solidFill>
              </a:rPr>
              <a:t>g</a:t>
            </a:r>
            <a:r>
              <a:rPr lang="de-AT" dirty="0" smtClean="0">
                <a:solidFill>
                  <a:schemeClr val="accent1"/>
                </a:solidFill>
              </a:rPr>
              <a:t>esetzliche Ruhezeiten beachten!</a:t>
            </a: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7" name="Picture 6"/>
          <p:cNvPicPr/>
          <p:nvPr/>
        </p:nvPicPr>
        <p:blipFill rotWithShape="1">
          <a:blip r:embed="rId3"/>
          <a:srcRect l="57288" t="28669" r="18267" b="29370"/>
          <a:stretch/>
        </p:blipFill>
        <p:spPr bwMode="auto">
          <a:xfrm>
            <a:off x="6444208" y="1700808"/>
            <a:ext cx="2699792" cy="1584176"/>
          </a:xfrm>
          <a:prstGeom prst="rect">
            <a:avLst/>
          </a:prstGeom>
          <a:ln>
            <a:noFill/>
          </a:ln>
          <a:extLst>
            <a:ext uri="{53640926-AAD7-44D8-BBD7-CCE9431645EC}">
              <a14:shadowObscured xmlns:a14="http://schemas.microsoft.com/office/drawing/2010/main"/>
            </a:ext>
          </a:extLst>
        </p:spPr>
      </p:pic>
      <p:sp>
        <p:nvSpPr>
          <p:cNvPr id="8" name="Rectangle 5"/>
          <p:cNvSpPr>
            <a:spLocks noChangeArrowheads="1"/>
          </p:cNvSpPr>
          <p:nvPr/>
        </p:nvSpPr>
        <p:spPr bwMode="auto">
          <a:xfrm>
            <a:off x="7380958" y="1593086"/>
            <a:ext cx="178286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rPr>
              <a:t>Quelle: </a:t>
            </a:r>
            <a:r>
              <a:rPr lang="de-DE" sz="800" dirty="0" smtClean="0">
                <a:solidFill>
                  <a:schemeClr val="accent1"/>
                </a:solidFill>
              </a:rPr>
              <a:t>viadonau/ Reinhard Reidinger</a:t>
            </a:r>
            <a:endParaRPr lang="de-DE" sz="800" dirty="0">
              <a:solidFill>
                <a:schemeClr val="accent1"/>
              </a:solidFill>
            </a:endParaRPr>
          </a:p>
        </p:txBody>
      </p:sp>
      <p:sp>
        <p:nvSpPr>
          <p:cNvPr id="9" name="Rectangle 5"/>
          <p:cNvSpPr>
            <a:spLocks noChangeArrowheads="1"/>
          </p:cNvSpPr>
          <p:nvPr/>
        </p:nvSpPr>
        <p:spPr bwMode="auto">
          <a:xfrm>
            <a:off x="6691962" y="3284984"/>
            <a:ext cx="247375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smtClean="0">
                <a:solidFill>
                  <a:schemeClr val="accent1"/>
                </a:solidFill>
              </a:rPr>
              <a:t>Matrosen bei der Verheftung eines Tankschubleichters</a:t>
            </a:r>
            <a:endParaRPr lang="de-DE" sz="800" dirty="0">
              <a:solidFill>
                <a:schemeClr val="accent1"/>
              </a:solidFill>
            </a:endParaRPr>
          </a:p>
        </p:txBody>
      </p:sp>
    </p:spTree>
    <p:extLst>
      <p:ext uri="{BB962C8B-B14F-4D97-AF65-F5344CB8AC3E}">
        <p14:creationId xmlns:p14="http://schemas.microsoft.com/office/powerpoint/2010/main" val="2959447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Treibstoffe</a:t>
            </a:r>
            <a:endParaRPr lang="de-AT" b="1" dirty="0">
              <a:solidFill>
                <a:schemeClr val="accent1"/>
              </a:solidFill>
            </a:endParaRPr>
          </a:p>
        </p:txBody>
      </p:sp>
      <p:sp>
        <p:nvSpPr>
          <p:cNvPr id="3" name="Content Placeholder 2"/>
          <p:cNvSpPr>
            <a:spLocks noGrp="1"/>
          </p:cNvSpPr>
          <p:nvPr>
            <p:ph idx="1"/>
          </p:nvPr>
        </p:nvSpPr>
        <p:spPr/>
        <p:txBody>
          <a:bodyPr>
            <a:normAutofit/>
          </a:bodyPr>
          <a:lstStyle/>
          <a:p>
            <a:endParaRPr lang="de-AT" sz="1500" dirty="0" smtClean="0">
              <a:solidFill>
                <a:schemeClr val="accent1"/>
              </a:solidFill>
            </a:endParaRPr>
          </a:p>
          <a:p>
            <a:r>
              <a:rPr lang="de-AT" dirty="0" smtClean="0">
                <a:solidFill>
                  <a:schemeClr val="accent1"/>
                </a:solidFill>
              </a:rPr>
              <a:t>Schiffe idR mit Dieselmotoren betrieben</a:t>
            </a:r>
          </a:p>
          <a:p>
            <a:endParaRPr lang="de-AT" sz="1500" dirty="0" smtClean="0">
              <a:solidFill>
                <a:schemeClr val="accent1"/>
              </a:solidFill>
            </a:endParaRPr>
          </a:p>
          <a:p>
            <a:r>
              <a:rPr lang="de-AT" dirty="0" smtClean="0">
                <a:solidFill>
                  <a:schemeClr val="accent1"/>
                </a:solidFill>
              </a:rPr>
              <a:t>Richtlinie 1999/32/EG </a:t>
            </a:r>
            <a:r>
              <a:rPr lang="de-AT" sz="1400" dirty="0" smtClean="0">
                <a:solidFill>
                  <a:schemeClr val="accent1"/>
                </a:solidFill>
              </a:rPr>
              <a:t>(zuletzt geändert durch 2012/33/EU) </a:t>
            </a:r>
          </a:p>
          <a:p>
            <a:pPr marL="0" indent="0">
              <a:buNone/>
            </a:pPr>
            <a:r>
              <a:rPr lang="de-AT" dirty="0">
                <a:solidFill>
                  <a:schemeClr val="accent1"/>
                </a:solidFill>
              </a:rPr>
              <a:t> </a:t>
            </a:r>
            <a:r>
              <a:rPr lang="de-AT" dirty="0" smtClean="0">
                <a:solidFill>
                  <a:schemeClr val="accent1"/>
                </a:solidFill>
              </a:rPr>
              <a:t> regelt maximalen Schwefelgehalt des Treibstoffes</a:t>
            </a:r>
          </a:p>
          <a:p>
            <a:pPr marL="0" indent="0">
              <a:buNone/>
            </a:pPr>
            <a:r>
              <a:rPr lang="de-AT" sz="1500" dirty="0">
                <a:solidFill>
                  <a:schemeClr val="accent1"/>
                </a:solidFill>
              </a:rPr>
              <a:t> </a:t>
            </a:r>
            <a:r>
              <a:rPr lang="de-AT" sz="1500" dirty="0" smtClean="0">
                <a:solidFill>
                  <a:schemeClr val="accent1"/>
                </a:solidFill>
              </a:rPr>
              <a:t> </a:t>
            </a:r>
          </a:p>
          <a:p>
            <a:r>
              <a:rPr lang="de-AT" dirty="0" smtClean="0">
                <a:solidFill>
                  <a:schemeClr val="accent1"/>
                </a:solidFill>
              </a:rPr>
              <a:t>zusätzlich in § 11.12 WVO </a:t>
            </a:r>
            <a:r>
              <a:rPr lang="de-AT" sz="1400" dirty="0" smtClean="0">
                <a:solidFill>
                  <a:schemeClr val="accent1"/>
                </a:solidFill>
              </a:rPr>
              <a:t>(Wasserstraßen-Verkehrsordnung) </a:t>
            </a:r>
            <a:r>
              <a:rPr lang="de-AT" dirty="0" smtClean="0">
                <a:solidFill>
                  <a:schemeClr val="accent1"/>
                </a:solidFill>
              </a:rPr>
              <a:t>geregelt:</a:t>
            </a:r>
          </a:p>
          <a:p>
            <a:pPr lvl="1">
              <a:buFont typeface="Symbol" panose="05050102010706020507" pitchFamily="18" charset="2"/>
              <a:buChar char="-"/>
            </a:pPr>
            <a:endParaRPr lang="de-AT" sz="500" dirty="0" smtClean="0">
              <a:solidFill>
                <a:schemeClr val="accent1"/>
              </a:solidFill>
            </a:endParaRPr>
          </a:p>
          <a:p>
            <a:pPr lvl="1">
              <a:buFont typeface="Symbol" panose="05050102010706020507" pitchFamily="18" charset="2"/>
              <a:buChar char="-"/>
            </a:pPr>
            <a:r>
              <a:rPr lang="de-AT" dirty="0" smtClean="0">
                <a:solidFill>
                  <a:schemeClr val="accent1"/>
                </a:solidFill>
              </a:rPr>
              <a:t>Schwefelgehalt im Schiffskraftstoff darf 0,001 Massenhundertteile </a:t>
            </a:r>
          </a:p>
          <a:p>
            <a:pPr marL="274320" lvl="1" indent="0">
              <a:buNone/>
            </a:pPr>
            <a:r>
              <a:rPr lang="de-AT" dirty="0">
                <a:solidFill>
                  <a:schemeClr val="accent1"/>
                </a:solidFill>
              </a:rPr>
              <a:t> </a:t>
            </a:r>
            <a:r>
              <a:rPr lang="de-AT" dirty="0" smtClean="0">
                <a:solidFill>
                  <a:schemeClr val="accent1"/>
                </a:solidFill>
              </a:rPr>
              <a:t>  (10 mg/kg) nicht überschreiten</a:t>
            </a:r>
          </a:p>
          <a:p>
            <a:endParaRPr lang="de-AT" sz="1500" dirty="0">
              <a:solidFill>
                <a:schemeClr val="accent1"/>
              </a:solidFill>
            </a:endParaRPr>
          </a:p>
          <a:p>
            <a:r>
              <a:rPr lang="de-AT" dirty="0" smtClean="0">
                <a:solidFill>
                  <a:schemeClr val="accent1"/>
                </a:solidFill>
              </a:rPr>
              <a:t>daher größtenteils schwefelarmes Marine Gas Oil (MGO) eingesetzt</a:t>
            </a:r>
          </a:p>
          <a:p>
            <a:pPr marL="0" indent="0">
              <a:buNone/>
            </a:pPr>
            <a:endParaRPr lang="de-AT" dirty="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pic>
        <p:nvPicPr>
          <p:cNvPr id="6" name="Picture 5" descr="C:\Users\P41184\AppData\Local\Microsoft\Windows\Temporary Internet Files\Content.IE5\GAL9TK10\MP900385989[1].jpg"/>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19414" y="1638204"/>
            <a:ext cx="2224586" cy="2141432"/>
          </a:xfrm>
          <a:prstGeom prst="rect">
            <a:avLst/>
          </a:prstGeom>
          <a:noFill/>
          <a:ln>
            <a:noFill/>
          </a:ln>
        </p:spPr>
      </p:pic>
    </p:spTree>
    <p:extLst>
      <p:ext uri="{BB962C8B-B14F-4D97-AF65-F5344CB8AC3E}">
        <p14:creationId xmlns:p14="http://schemas.microsoft.com/office/powerpoint/2010/main" val="741717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Exkurs: Gefahrguttransport</a:t>
            </a:r>
            <a:endParaRPr lang="de-AT" b="1" dirty="0">
              <a:solidFill>
                <a:schemeClr val="accent1"/>
              </a:solidFill>
            </a:endParaRPr>
          </a:p>
        </p:txBody>
      </p:sp>
      <p:sp>
        <p:nvSpPr>
          <p:cNvPr id="3" name="Content Placeholder 2"/>
          <p:cNvSpPr>
            <a:spLocks noGrp="1"/>
          </p:cNvSpPr>
          <p:nvPr>
            <p:ph idx="1"/>
          </p:nvPr>
        </p:nvSpPr>
        <p:spPr/>
        <p:txBody>
          <a:bodyPr>
            <a:normAutofit lnSpcReduction="10000"/>
          </a:bodyPr>
          <a:lstStyle/>
          <a:p>
            <a:r>
              <a:rPr lang="de-AT" sz="2000" dirty="0" smtClean="0">
                <a:solidFill>
                  <a:schemeClr val="accent1"/>
                </a:solidFill>
              </a:rPr>
              <a:t>Gefahrenpotenzial gewisser Güter </a:t>
            </a:r>
            <a:r>
              <a:rPr lang="de-AT" sz="2000" dirty="0" smtClean="0"/>
              <a:t>beim </a:t>
            </a:r>
            <a:r>
              <a:rPr lang="de-AT" sz="2000" dirty="0"/>
              <a:t>Transport </a:t>
            </a:r>
            <a:endParaRPr lang="de-AT" sz="2000" dirty="0" smtClean="0"/>
          </a:p>
          <a:p>
            <a:pPr marL="0" indent="0">
              <a:buNone/>
            </a:pPr>
            <a:r>
              <a:rPr lang="de-AT" sz="1800" dirty="0" smtClean="0">
                <a:solidFill>
                  <a:schemeClr val="accent1"/>
                </a:solidFill>
              </a:rPr>
              <a:t>   (für Mensch, Tier, </a:t>
            </a:r>
            <a:r>
              <a:rPr lang="de-AT" sz="1800" dirty="0">
                <a:solidFill>
                  <a:schemeClr val="accent1"/>
                </a:solidFill>
              </a:rPr>
              <a:t>Sachen oder die </a:t>
            </a:r>
            <a:r>
              <a:rPr lang="de-AT" sz="1800" dirty="0" smtClean="0">
                <a:solidFill>
                  <a:schemeClr val="accent1"/>
                </a:solidFill>
              </a:rPr>
              <a:t>Umwelt)</a:t>
            </a:r>
          </a:p>
          <a:p>
            <a:endParaRPr lang="de-AT" sz="800" dirty="0" smtClean="0">
              <a:solidFill>
                <a:schemeClr val="accent1"/>
              </a:solidFill>
            </a:endParaRPr>
          </a:p>
          <a:p>
            <a:r>
              <a:rPr lang="de-AT" sz="2000" dirty="0" smtClean="0">
                <a:solidFill>
                  <a:schemeClr val="accent1"/>
                </a:solidFill>
              </a:rPr>
              <a:t>z.B. Erdölerzeugnisse und gewisse Düngemittel</a:t>
            </a:r>
          </a:p>
          <a:p>
            <a:endParaRPr lang="de-AT" sz="800" dirty="0" smtClean="0">
              <a:solidFill>
                <a:schemeClr val="accent1"/>
              </a:solidFill>
            </a:endParaRPr>
          </a:p>
          <a:p>
            <a:r>
              <a:rPr lang="de-AT" sz="2000" dirty="0" smtClean="0">
                <a:solidFill>
                  <a:schemeClr val="accent1"/>
                </a:solidFill>
              </a:rPr>
              <a:t>nat. + int. Vorschriften zur Einstufung, </a:t>
            </a:r>
          </a:p>
          <a:p>
            <a:pPr marL="0" indent="0">
              <a:buNone/>
            </a:pPr>
            <a:r>
              <a:rPr lang="de-AT" sz="2000" dirty="0">
                <a:solidFill>
                  <a:schemeClr val="accent1"/>
                </a:solidFill>
              </a:rPr>
              <a:t> </a:t>
            </a:r>
            <a:r>
              <a:rPr lang="de-AT" sz="2000" dirty="0" smtClean="0">
                <a:solidFill>
                  <a:schemeClr val="accent1"/>
                </a:solidFill>
              </a:rPr>
              <a:t>  Verpackung, Kennzeichnung, Beförderung etc.</a:t>
            </a:r>
          </a:p>
          <a:p>
            <a:pPr marL="0" indent="0">
              <a:buNone/>
            </a:pPr>
            <a:endParaRPr lang="de-AT" sz="700" dirty="0" smtClean="0">
              <a:solidFill>
                <a:schemeClr val="accent1"/>
              </a:solidFill>
            </a:endParaRPr>
          </a:p>
          <a:p>
            <a:r>
              <a:rPr lang="de-AT" sz="2000" dirty="0" smtClean="0">
                <a:solidFill>
                  <a:schemeClr val="accent1"/>
                </a:solidFill>
              </a:rPr>
              <a:t>international in ADN geregelt </a:t>
            </a:r>
            <a:r>
              <a:rPr lang="de-AT" sz="1800" dirty="0" smtClean="0">
                <a:solidFill>
                  <a:schemeClr val="accent1"/>
                </a:solidFill>
              </a:rPr>
              <a:t>(Europ. Übereinkommen über die internationale          </a:t>
            </a:r>
          </a:p>
          <a:p>
            <a:pPr marL="0" indent="0">
              <a:buNone/>
            </a:pPr>
            <a:r>
              <a:rPr lang="de-AT" sz="1800" dirty="0">
                <a:solidFill>
                  <a:schemeClr val="accent1"/>
                </a:solidFill>
              </a:rPr>
              <a:t> </a:t>
            </a:r>
            <a:r>
              <a:rPr lang="de-AT" sz="1800" dirty="0" smtClean="0">
                <a:solidFill>
                  <a:schemeClr val="accent1"/>
                </a:solidFill>
              </a:rPr>
              <a:t>   Beförderung gefährlicher Güter auf Binnenwasserstraßen)</a:t>
            </a:r>
          </a:p>
          <a:p>
            <a:endParaRPr lang="de-AT" sz="700" dirty="0" smtClean="0">
              <a:solidFill>
                <a:schemeClr val="accent1"/>
              </a:solidFill>
            </a:endParaRPr>
          </a:p>
          <a:p>
            <a:r>
              <a:rPr lang="de-AT" sz="2000" dirty="0" smtClean="0">
                <a:solidFill>
                  <a:schemeClr val="accent1"/>
                </a:solidFill>
              </a:rPr>
              <a:t>Einstufung in Klassen – </a:t>
            </a:r>
            <a:r>
              <a:rPr lang="de-AT" sz="1800" dirty="0" smtClean="0">
                <a:solidFill>
                  <a:schemeClr val="accent1"/>
                </a:solidFill>
              </a:rPr>
              <a:t>z.B. Klasse 3 „entzündbare flüssige Stoffe“ – Erdölerzeugnisse fallen darunter</a:t>
            </a:r>
          </a:p>
          <a:p>
            <a:endParaRPr lang="de-AT" sz="500" dirty="0" smtClean="0">
              <a:solidFill>
                <a:schemeClr val="accent1"/>
              </a:solidFill>
            </a:endParaRPr>
          </a:p>
          <a:p>
            <a:r>
              <a:rPr lang="de-AT" sz="2000" dirty="0" smtClean="0">
                <a:solidFill>
                  <a:schemeClr val="accent1"/>
                </a:solidFill>
              </a:rPr>
              <a:t>national im Gefahrgutbeförderungsgesetz</a:t>
            </a:r>
            <a:r>
              <a:rPr lang="de-AT" sz="1800" dirty="0" smtClean="0">
                <a:solidFill>
                  <a:schemeClr val="accent1"/>
                </a:solidFill>
              </a:rPr>
              <a:t> (GGBG, verweist auf ADN)</a:t>
            </a:r>
          </a:p>
          <a:p>
            <a:endParaRPr lang="de-AT" sz="700" dirty="0" smtClean="0">
              <a:solidFill>
                <a:schemeClr val="accent1"/>
              </a:solidFill>
            </a:endParaRPr>
          </a:p>
          <a:p>
            <a:r>
              <a:rPr lang="de-AT" sz="2000" dirty="0" smtClean="0">
                <a:solidFill>
                  <a:schemeClr val="accent1"/>
                </a:solidFill>
              </a:rPr>
              <a:t>Meldepflicht solcher Transporte – ERI </a:t>
            </a:r>
            <a:r>
              <a:rPr lang="de-AT" sz="1600" dirty="0" smtClean="0">
                <a:solidFill>
                  <a:schemeClr val="accent1"/>
                </a:solidFill>
              </a:rPr>
              <a:t>(Electronic Reporting)</a:t>
            </a:r>
            <a:r>
              <a:rPr lang="de-AT" sz="2000" dirty="0" smtClean="0">
                <a:solidFill>
                  <a:schemeClr val="accent1"/>
                </a:solidFill>
              </a:rPr>
              <a:t>: </a:t>
            </a:r>
          </a:p>
          <a:p>
            <a:pPr lvl="1">
              <a:buFont typeface="Symbol" panose="05050102010706020507" pitchFamily="18" charset="2"/>
              <a:buChar char="-"/>
            </a:pPr>
            <a:r>
              <a:rPr lang="de-AT" sz="1800" dirty="0" smtClean="0">
                <a:solidFill>
                  <a:schemeClr val="accent1"/>
                </a:solidFill>
              </a:rPr>
              <a:t>elektronische Eingabe von Daten, länderübergreifend so nur einmal notwendig</a:t>
            </a:r>
            <a:endParaRPr lang="de-AT" sz="1800" dirty="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pic>
        <p:nvPicPr>
          <p:cNvPr id="6" name="Picture 5">
            <a:hlinkClick r:id="rId3"/>
          </p:cNvPr>
          <p:cNvPicPr/>
          <p:nvPr/>
        </p:nvPicPr>
        <p:blipFill rotWithShape="1">
          <a:blip r:embed="rId4"/>
          <a:srcRect l="60618" t="14166" r="21418" b="53191"/>
          <a:stretch/>
        </p:blipFill>
        <p:spPr bwMode="auto">
          <a:xfrm>
            <a:off x="6732240" y="1700808"/>
            <a:ext cx="2411760" cy="1224136"/>
          </a:xfrm>
          <a:prstGeom prst="rect">
            <a:avLst/>
          </a:prstGeom>
          <a:ln>
            <a:noFill/>
          </a:ln>
          <a:extLst>
            <a:ext uri="{53640926-AAD7-44D8-BBD7-CCE9431645EC}">
              <a14:shadowObscured xmlns:a14="http://schemas.microsoft.com/office/drawing/2010/main"/>
            </a:ext>
          </a:extLst>
        </p:spPr>
      </p:pic>
      <p:sp>
        <p:nvSpPr>
          <p:cNvPr id="7" name="Textfeld 1"/>
          <p:cNvSpPr txBox="1">
            <a:spLocks noChangeArrowheads="1"/>
          </p:cNvSpPr>
          <p:nvPr/>
        </p:nvSpPr>
        <p:spPr bwMode="auto">
          <a:xfrm>
            <a:off x="6732240" y="1895431"/>
            <a:ext cx="1650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mn-lt"/>
              </a:rPr>
              <a:t>Vertiefende Literatur der </a:t>
            </a:r>
          </a:p>
          <a:p>
            <a:pPr eaLnBrk="1" hangingPunct="1"/>
            <a:r>
              <a:rPr lang="de-DE" sz="800" dirty="0" smtClean="0">
                <a:solidFill>
                  <a:schemeClr val="accent1"/>
                </a:solidFill>
                <a:latin typeface="+mn-lt"/>
              </a:rPr>
              <a:t>Viadonau: nähere Infos hier:</a:t>
            </a:r>
            <a:endParaRPr lang="de-DE" sz="800" dirty="0">
              <a:solidFill>
                <a:schemeClr val="accent1"/>
              </a:solidFill>
              <a:latin typeface="+mn-lt"/>
            </a:endParaRPr>
          </a:p>
        </p:txBody>
      </p:sp>
    </p:spTree>
    <p:extLst>
      <p:ext uri="{BB962C8B-B14F-4D97-AF65-F5344CB8AC3E}">
        <p14:creationId xmlns:p14="http://schemas.microsoft.com/office/powerpoint/2010/main" val="799117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rmAutofit/>
          </a:bodyPr>
          <a:lstStyle/>
          <a:p>
            <a:endParaRPr lang="de-AT" dirty="0" smtClean="0">
              <a:solidFill>
                <a:schemeClr val="accent1"/>
              </a:solidFill>
            </a:endParaRPr>
          </a:p>
          <a:p>
            <a:r>
              <a:rPr lang="de-AT" spc="60" dirty="0" smtClean="0">
                <a:solidFill>
                  <a:schemeClr val="accent1"/>
                </a:solidFill>
              </a:rPr>
              <a:t>viadonau (2013): Handbuch der Donauschifffahrt </a:t>
            </a:r>
            <a:r>
              <a:rPr lang="de-DE" spc="60" dirty="0" smtClean="0">
                <a:solidFill>
                  <a:schemeClr val="accent1"/>
                </a:solidFill>
              </a:rPr>
              <a:t>, Wien.</a:t>
            </a:r>
          </a:p>
          <a:p>
            <a:pPr marL="0" indent="0">
              <a:buNone/>
            </a:pPr>
            <a:r>
              <a:rPr lang="de-DE" sz="1400" spc="60" dirty="0" smtClean="0">
                <a:solidFill>
                  <a:schemeClr val="accent1"/>
                </a:solidFill>
              </a:rPr>
              <a:t>    Bestellen :  www.via-donau.org/wirtschaft/online_services/handbuch_donauschifffahrt</a:t>
            </a:r>
            <a:r>
              <a:rPr lang="de-DE" sz="1400" spc="60" dirty="0">
                <a:solidFill>
                  <a:schemeClr val="accent1"/>
                </a:solidFill>
              </a:rPr>
              <a:t>/	</a:t>
            </a:r>
            <a:endParaRPr lang="de-DE" sz="1400" spc="60" dirty="0" smtClean="0">
              <a:solidFill>
                <a:schemeClr val="accent1"/>
              </a:solidFill>
            </a:endParaRPr>
          </a:p>
          <a:p>
            <a:pPr marL="0" indent="0">
              <a:buNone/>
            </a:pPr>
            <a:endParaRPr lang="de-DE" sz="1000" spc="60" dirty="0" smtClean="0">
              <a:solidFill>
                <a:schemeClr val="accent1"/>
              </a:solidFill>
            </a:endParaRPr>
          </a:p>
          <a:p>
            <a:r>
              <a:rPr lang="de-AT" spc="60" dirty="0" smtClean="0">
                <a:solidFill>
                  <a:schemeClr val="accent1"/>
                </a:solidFill>
              </a:rPr>
              <a:t>viadonau </a:t>
            </a:r>
            <a:r>
              <a:rPr lang="de-AT" spc="60" dirty="0">
                <a:solidFill>
                  <a:schemeClr val="accent1"/>
                </a:solidFill>
              </a:rPr>
              <a:t>(</a:t>
            </a:r>
            <a:r>
              <a:rPr lang="de-AT" spc="60" dirty="0" smtClean="0">
                <a:solidFill>
                  <a:schemeClr val="accent1"/>
                </a:solidFill>
              </a:rPr>
              <a:t>2005): </a:t>
            </a:r>
            <a:r>
              <a:rPr lang="de-AT" spc="60" dirty="0">
                <a:solidFill>
                  <a:schemeClr val="accent1"/>
                </a:solidFill>
              </a:rPr>
              <a:t>Handbuch der Donauschifffahrt </a:t>
            </a:r>
            <a:r>
              <a:rPr lang="de-DE" spc="60" dirty="0">
                <a:solidFill>
                  <a:schemeClr val="accent1"/>
                </a:solidFill>
              </a:rPr>
              <a:t>, Wien</a:t>
            </a:r>
            <a:r>
              <a:rPr lang="de-DE" spc="60" dirty="0" smtClean="0">
                <a:solidFill>
                  <a:schemeClr val="accent1"/>
                </a:solidFill>
              </a:rPr>
              <a:t>.</a:t>
            </a:r>
          </a:p>
          <a:p>
            <a:endParaRPr lang="de-DE" sz="1000" spc="60" dirty="0">
              <a:solidFill>
                <a:schemeClr val="accent1"/>
              </a:solidFill>
            </a:endParaRPr>
          </a:p>
          <a:p>
            <a:r>
              <a:rPr lang="de-DE" spc="60" dirty="0" smtClean="0">
                <a:solidFill>
                  <a:schemeClr val="accent1"/>
                </a:solidFill>
              </a:rPr>
              <a:t>viadonau (2013): </a:t>
            </a:r>
            <a:r>
              <a:rPr lang="de-DE" spc="60" dirty="0">
                <a:solidFill>
                  <a:schemeClr val="accent1"/>
                </a:solidFill>
              </a:rPr>
              <a:t>Donauschifffahrt in </a:t>
            </a:r>
            <a:r>
              <a:rPr lang="de-DE" spc="60" dirty="0" smtClean="0">
                <a:solidFill>
                  <a:schemeClr val="accent1"/>
                </a:solidFill>
              </a:rPr>
              <a:t>Österreich – </a:t>
            </a:r>
            <a:br>
              <a:rPr lang="de-DE" spc="60" dirty="0" smtClean="0">
                <a:solidFill>
                  <a:schemeClr val="accent1"/>
                </a:solidFill>
              </a:rPr>
            </a:br>
            <a:r>
              <a:rPr lang="de-DE" spc="60" dirty="0" smtClean="0">
                <a:solidFill>
                  <a:schemeClr val="accent1"/>
                </a:solidFill>
              </a:rPr>
              <a:t>Jahresbericht 2012, Wien.</a:t>
            </a:r>
          </a:p>
          <a:p>
            <a:pPr marL="0" indent="0">
              <a:buNone/>
            </a:pPr>
            <a:r>
              <a:rPr lang="de-AT" sz="1600" spc="60" dirty="0" smtClean="0">
                <a:solidFill>
                  <a:schemeClr val="accent1"/>
                </a:solidFill>
              </a:rPr>
              <a:t>    </a:t>
            </a:r>
            <a:r>
              <a:rPr lang="de-AT" sz="1400" spc="60" dirty="0" smtClean="0">
                <a:solidFill>
                  <a:schemeClr val="accent1"/>
                </a:solidFill>
              </a:rPr>
              <a:t>Download : </a:t>
            </a:r>
            <a:r>
              <a:rPr lang="de-DE" sz="1400" spc="60" dirty="0" smtClean="0">
                <a:solidFill>
                  <a:schemeClr val="accent1"/>
                </a:solidFill>
              </a:rPr>
              <a:t>www.via-donau.org/newsroom/broschueren</a:t>
            </a:r>
            <a:r>
              <a:rPr lang="de-DE" sz="1400" spc="60" dirty="0">
                <a:solidFill>
                  <a:schemeClr val="accent1"/>
                </a:solidFill>
              </a:rPr>
              <a:t>/</a:t>
            </a:r>
          </a:p>
          <a:p>
            <a:pPr>
              <a:buFont typeface="Courier New" panose="02070309020205020404" pitchFamily="49" charset="0"/>
              <a:buChar char="o"/>
            </a:pPr>
            <a:endParaRPr lang="de-AT" sz="1000" spc="60" dirty="0">
              <a:solidFill>
                <a:schemeClr val="accent1"/>
              </a:solidFill>
            </a:endParaRPr>
          </a:p>
          <a:p>
            <a:r>
              <a:rPr lang="de-AT" spc="60" dirty="0" smtClean="0">
                <a:solidFill>
                  <a:schemeClr val="accent1"/>
                </a:solidFill>
              </a:rPr>
              <a:t>INeS Danube Informationsplattform für den Bereich Intermodale Binnenschifffahrt</a:t>
            </a:r>
          </a:p>
          <a:p>
            <a:pPr marL="0" indent="0">
              <a:buNone/>
            </a:pPr>
            <a:r>
              <a:rPr lang="de-AT" sz="1600" spc="60" dirty="0" smtClean="0">
                <a:solidFill>
                  <a:schemeClr val="accent1"/>
                </a:solidFill>
              </a:rPr>
              <a:t>    </a:t>
            </a:r>
            <a:r>
              <a:rPr lang="de-AT" sz="1400" spc="60" dirty="0" smtClean="0">
                <a:solidFill>
                  <a:schemeClr val="accent1"/>
                </a:solidFill>
              </a:rPr>
              <a:t>Zugang: www.ines-danube.info</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Tree>
    <p:extLst>
      <p:ext uri="{BB962C8B-B14F-4D97-AF65-F5344CB8AC3E}">
        <p14:creationId xmlns:p14="http://schemas.microsoft.com/office/powerpoint/2010/main" val="1127652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Kontaktdaten</a:t>
            </a:r>
            <a:endParaRPr lang="de-AT" b="1" dirty="0">
              <a:solidFill>
                <a:schemeClr val="accent1"/>
              </a:solidFill>
            </a:endParaRPr>
          </a:p>
        </p:txBody>
      </p:sp>
      <p:sp>
        <p:nvSpPr>
          <p:cNvPr id="3" name="Content Placeholder 2"/>
          <p:cNvSpPr>
            <a:spLocks noGrp="1"/>
          </p:cNvSpPr>
          <p:nvPr>
            <p:ph idx="1"/>
          </p:nvPr>
        </p:nvSpPr>
        <p:spPr/>
        <p:txBody>
          <a:bodyPr>
            <a:normAutofit lnSpcReduction="10000"/>
          </a:bodyPr>
          <a:lstStyle/>
          <a:p>
            <a:pPr marL="0" indent="0">
              <a:buNone/>
            </a:pPr>
            <a:r>
              <a:rPr lang="de-AT" sz="2000" b="1" dirty="0" smtClean="0">
                <a:solidFill>
                  <a:schemeClr val="accent1"/>
                </a:solidFill>
              </a:rPr>
              <a:t>Ansprechpartnerin:</a:t>
            </a:r>
          </a:p>
          <a:p>
            <a:pPr marL="0" indent="0">
              <a:buNone/>
            </a:pPr>
            <a:endParaRPr lang="de-AT" sz="2000" b="1" dirty="0" smtClean="0">
              <a:solidFill>
                <a:schemeClr val="accent1"/>
              </a:solidFill>
            </a:endParaRPr>
          </a:p>
          <a:p>
            <a:pPr marL="0" indent="0">
              <a:buNone/>
            </a:pPr>
            <a:r>
              <a:rPr lang="de-AT" sz="2000" dirty="0" smtClean="0">
                <a:solidFill>
                  <a:schemeClr val="accent1"/>
                </a:solidFill>
              </a:rPr>
              <a:t>Lisa-Maria </a:t>
            </a:r>
            <a:r>
              <a:rPr lang="de-AT" sz="2000" dirty="0">
                <a:solidFill>
                  <a:schemeClr val="accent1"/>
                </a:solidFill>
              </a:rPr>
              <a:t>Putz, </a:t>
            </a:r>
            <a:r>
              <a:rPr lang="de-AT" sz="2000" dirty="0" smtClean="0">
                <a:solidFill>
                  <a:schemeClr val="accent1"/>
                </a:solidFill>
              </a:rPr>
              <a:t>BSc MA</a:t>
            </a:r>
            <a:endParaRPr lang="de-AT" sz="2000" dirty="0">
              <a:solidFill>
                <a:schemeClr val="accent1"/>
              </a:solidFill>
            </a:endParaRPr>
          </a:p>
          <a:p>
            <a:pPr marL="0" indent="0">
              <a:buNone/>
            </a:pPr>
            <a:r>
              <a:rPr lang="de-AT" sz="2000" dirty="0" smtClean="0">
                <a:solidFill>
                  <a:schemeClr val="accent1"/>
                </a:solidFill>
              </a:rPr>
              <a:t>Projektleiterin von REWWay</a:t>
            </a:r>
            <a:endParaRPr lang="de-AT" sz="2000" dirty="0">
              <a:solidFill>
                <a:schemeClr val="accent1"/>
              </a:solidFill>
            </a:endParaRPr>
          </a:p>
          <a:p>
            <a:pPr marL="0" indent="0">
              <a:buNone/>
            </a:pPr>
            <a:endParaRPr lang="de-AT" sz="2000" dirty="0">
              <a:solidFill>
                <a:schemeClr val="accent1"/>
              </a:solidFill>
            </a:endParaRPr>
          </a:p>
          <a:p>
            <a:pPr marL="0" indent="0">
              <a:buNone/>
            </a:pPr>
            <a:r>
              <a:rPr lang="de-AT" sz="2000" dirty="0">
                <a:solidFill>
                  <a:schemeClr val="accent1"/>
                </a:solidFill>
              </a:rPr>
              <a:t>Logistikum - die Logistik-Kompetenz der FH Oberösterreich in Steyr</a:t>
            </a:r>
          </a:p>
          <a:p>
            <a:pPr marL="0" indent="0">
              <a:buNone/>
            </a:pPr>
            <a:r>
              <a:rPr lang="de-AT" sz="2000" dirty="0">
                <a:solidFill>
                  <a:schemeClr val="accent1"/>
                </a:solidFill>
              </a:rPr>
              <a:t>FH OÖ Forschungs &amp; Entwicklungs GmbH</a:t>
            </a:r>
          </a:p>
          <a:p>
            <a:pPr marL="0" indent="0">
              <a:buNone/>
            </a:pPr>
            <a:r>
              <a:rPr lang="de-AT" sz="2000" dirty="0">
                <a:solidFill>
                  <a:schemeClr val="accent1"/>
                </a:solidFill>
              </a:rPr>
              <a:t>Wehrgrabengasse </a:t>
            </a:r>
            <a:r>
              <a:rPr lang="de-AT" sz="2000" dirty="0" smtClean="0">
                <a:solidFill>
                  <a:schemeClr val="accent1"/>
                </a:solidFill>
              </a:rPr>
              <a:t>1-3, 4400 </a:t>
            </a:r>
            <a:r>
              <a:rPr lang="de-AT" sz="2000" dirty="0">
                <a:solidFill>
                  <a:schemeClr val="accent1"/>
                </a:solidFill>
              </a:rPr>
              <a:t>Steyr/Austria</a:t>
            </a:r>
          </a:p>
          <a:p>
            <a:pPr marL="0" indent="0">
              <a:buNone/>
            </a:pPr>
            <a:r>
              <a:rPr lang="de-AT" sz="2000" dirty="0">
                <a:solidFill>
                  <a:schemeClr val="accent1"/>
                </a:solidFill>
              </a:rPr>
              <a:t>Tel.: +43 50804-33253</a:t>
            </a:r>
          </a:p>
          <a:p>
            <a:pPr marL="0" indent="0">
              <a:buNone/>
            </a:pPr>
            <a:r>
              <a:rPr lang="de-AT" sz="2000" dirty="0">
                <a:solidFill>
                  <a:schemeClr val="accent1"/>
                </a:solidFill>
              </a:rPr>
              <a:t>Fax: +43 50804-33299</a:t>
            </a:r>
          </a:p>
          <a:p>
            <a:pPr marL="0" indent="0">
              <a:buNone/>
            </a:pPr>
            <a:r>
              <a:rPr lang="de-AT" sz="2000" dirty="0">
                <a:solidFill>
                  <a:schemeClr val="accent1"/>
                </a:solidFill>
              </a:rPr>
              <a:t>e-mail: lisa-maria.putz@fh-steyr.at</a:t>
            </a:r>
          </a:p>
          <a:p>
            <a:pPr marL="0" indent="0">
              <a:buNone/>
            </a:pPr>
            <a:r>
              <a:rPr lang="de-AT" sz="2000" dirty="0">
                <a:solidFill>
                  <a:schemeClr val="accent1"/>
                </a:solidFill>
              </a:rPr>
              <a:t>web1: www.logistikum.at</a:t>
            </a:r>
          </a:p>
          <a:p>
            <a:pPr marL="0" indent="0">
              <a:buNone/>
            </a:pPr>
            <a:r>
              <a:rPr lang="de-AT" sz="2000" dirty="0">
                <a:solidFill>
                  <a:schemeClr val="accent1"/>
                </a:solidFill>
              </a:rPr>
              <a:t>web2: www.fh-ooe.at</a:t>
            </a:r>
          </a:p>
          <a:p>
            <a:pPr marL="0" indent="0">
              <a:buNone/>
            </a:pP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t>27</a:t>
            </a:fld>
            <a:endParaRPr lang="de-AT" dirty="0"/>
          </a:p>
        </p:txBody>
      </p:sp>
      <p:pic>
        <p:nvPicPr>
          <p:cNvPr id="6" name="Grafik 9" descr="logistikumLogo.jpg"/>
          <p:cNvPicPr>
            <a:picLocks noChangeAspect="1"/>
          </p:cNvPicPr>
          <p:nvPr/>
        </p:nvPicPr>
        <p:blipFill>
          <a:blip r:embed="rId3" cstate="print"/>
          <a:stretch>
            <a:fillRect/>
          </a:stretch>
        </p:blipFill>
        <p:spPr>
          <a:xfrm>
            <a:off x="5652120" y="5229200"/>
            <a:ext cx="3383280" cy="1237488"/>
          </a:xfrm>
          <a:prstGeom prst="rect">
            <a:avLst/>
          </a:prstGeom>
        </p:spPr>
      </p:pic>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Tree>
    <p:extLst>
      <p:ext uri="{BB962C8B-B14F-4D97-AF65-F5344CB8AC3E}">
        <p14:creationId xmlns:p14="http://schemas.microsoft.com/office/powerpoint/2010/main" val="1713724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smtClean="0">
                <a:solidFill>
                  <a:schemeClr val="accent1"/>
                </a:solidFill>
              </a:rPr>
              <a:t>Rechtliche Themenfelder</a:t>
            </a:r>
            <a:endParaRPr lang="de-AT" b="1" dirty="0">
              <a:solidFill>
                <a:schemeClr val="accent1"/>
              </a:solidFill>
            </a:endParaRPr>
          </a:p>
        </p:txBody>
      </p:sp>
      <p:sp>
        <p:nvSpPr>
          <p:cNvPr id="6" name="Datumsplatzhalt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3</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3726138891"/>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1603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Förderung der Binnenschifffahrt</a:t>
            </a:r>
            <a:endParaRPr lang="de-AT" sz="2000" dirty="0">
              <a:solidFill>
                <a:schemeClr val="accent1"/>
              </a:solidFill>
            </a:endParaRPr>
          </a:p>
        </p:txBody>
      </p:sp>
      <p:sp>
        <p:nvSpPr>
          <p:cNvPr id="3" name="Content Placeholder 2"/>
          <p:cNvSpPr>
            <a:spLocks noGrp="1"/>
          </p:cNvSpPr>
          <p:nvPr>
            <p:ph idx="1"/>
          </p:nvPr>
        </p:nvSpPr>
        <p:spPr/>
        <p:txBody>
          <a:bodyPr/>
          <a:lstStyle/>
          <a:p>
            <a:pPr marL="0" indent="0">
              <a:buNone/>
            </a:pPr>
            <a:endParaRPr lang="de-AT" sz="400" dirty="0" smtClean="0">
              <a:solidFill>
                <a:schemeClr val="accent1"/>
              </a:solidFill>
            </a:endParaRPr>
          </a:p>
          <a:p>
            <a:pPr marL="0" indent="0">
              <a:buNone/>
            </a:pPr>
            <a:r>
              <a:rPr lang="de-AT" dirty="0" smtClean="0">
                <a:solidFill>
                  <a:schemeClr val="accent1"/>
                </a:solidFill>
              </a:rPr>
              <a:t>nationale und internationale </a:t>
            </a:r>
            <a:r>
              <a:rPr lang="de-AT" b="1" dirty="0" smtClean="0">
                <a:solidFill>
                  <a:schemeClr val="accent1"/>
                </a:solidFill>
              </a:rPr>
              <a:t>Verkehrspolitik</a:t>
            </a:r>
          </a:p>
          <a:p>
            <a:pPr marL="0" indent="0">
              <a:buNone/>
            </a:pPr>
            <a:r>
              <a:rPr lang="de-AT" dirty="0" smtClean="0">
                <a:solidFill>
                  <a:schemeClr val="accent1"/>
                </a:solidFill>
              </a:rPr>
              <a:t>gibt </a:t>
            </a:r>
            <a:r>
              <a:rPr lang="de-AT" b="1" dirty="0" smtClean="0">
                <a:solidFill>
                  <a:schemeClr val="accent1"/>
                </a:solidFill>
              </a:rPr>
              <a:t>Entwicklungsrichtung</a:t>
            </a:r>
            <a:r>
              <a:rPr lang="de-AT" dirty="0" smtClean="0">
                <a:solidFill>
                  <a:schemeClr val="accent1"/>
                </a:solidFill>
              </a:rPr>
              <a:t> vor durch:</a:t>
            </a:r>
          </a:p>
          <a:p>
            <a:endParaRPr lang="de-AT" sz="1000" dirty="0">
              <a:solidFill>
                <a:schemeClr val="accent1"/>
              </a:solidFill>
            </a:endParaRPr>
          </a:p>
          <a:p>
            <a:pPr lvl="1"/>
            <a:r>
              <a:rPr lang="de-AT" sz="2200" dirty="0">
                <a:solidFill>
                  <a:schemeClr val="accent1"/>
                </a:solidFill>
              </a:rPr>
              <a:t>Definition </a:t>
            </a:r>
            <a:r>
              <a:rPr lang="de-AT" sz="2200" dirty="0" smtClean="0">
                <a:solidFill>
                  <a:schemeClr val="accent1"/>
                </a:solidFill>
              </a:rPr>
              <a:t>grundlegender </a:t>
            </a:r>
            <a:r>
              <a:rPr lang="de-AT" sz="2200" dirty="0">
                <a:solidFill>
                  <a:schemeClr val="accent1"/>
                </a:solidFill>
              </a:rPr>
              <a:t>Ziele </a:t>
            </a:r>
            <a:endParaRPr lang="de-AT" sz="2200" dirty="0" smtClean="0">
              <a:solidFill>
                <a:schemeClr val="accent1"/>
              </a:solidFill>
            </a:endParaRPr>
          </a:p>
          <a:p>
            <a:pPr marL="274320" lvl="1" indent="0">
              <a:buNone/>
            </a:pPr>
            <a:r>
              <a:rPr lang="de-AT" sz="2200" dirty="0">
                <a:solidFill>
                  <a:schemeClr val="accent1"/>
                </a:solidFill>
              </a:rPr>
              <a:t> </a:t>
            </a:r>
            <a:r>
              <a:rPr lang="de-AT" sz="2200" dirty="0" smtClean="0">
                <a:solidFill>
                  <a:schemeClr val="accent1"/>
                </a:solidFill>
              </a:rPr>
              <a:t> und </a:t>
            </a:r>
            <a:r>
              <a:rPr lang="de-AT" sz="2200" dirty="0">
                <a:solidFill>
                  <a:schemeClr val="accent1"/>
                </a:solidFill>
              </a:rPr>
              <a:t>Strategien</a:t>
            </a:r>
          </a:p>
          <a:p>
            <a:pPr marL="0" indent="0">
              <a:buNone/>
            </a:pPr>
            <a:endParaRPr lang="de-AT" sz="1000" dirty="0" smtClean="0">
              <a:solidFill>
                <a:schemeClr val="accent1"/>
              </a:solidFill>
            </a:endParaRPr>
          </a:p>
          <a:p>
            <a:pPr lvl="1"/>
            <a:r>
              <a:rPr lang="de-AT" sz="2200" dirty="0" smtClean="0">
                <a:solidFill>
                  <a:schemeClr val="accent1"/>
                </a:solidFill>
              </a:rPr>
              <a:t>Einführung/Umsetzung  von </a:t>
            </a:r>
          </a:p>
          <a:p>
            <a:pPr marL="274320" lvl="1" indent="0">
              <a:buNone/>
            </a:pPr>
            <a:r>
              <a:rPr lang="de-AT" sz="2200" dirty="0">
                <a:solidFill>
                  <a:schemeClr val="accent1"/>
                </a:solidFill>
              </a:rPr>
              <a:t> </a:t>
            </a:r>
            <a:r>
              <a:rPr lang="de-AT" sz="2200" dirty="0" smtClean="0">
                <a:solidFill>
                  <a:schemeClr val="accent1"/>
                </a:solidFill>
              </a:rPr>
              <a:t>  Infrastrukturprojekten</a:t>
            </a:r>
          </a:p>
          <a:p>
            <a:endParaRPr lang="de-AT" sz="1000" dirty="0" smtClean="0">
              <a:solidFill>
                <a:schemeClr val="accent1"/>
              </a:solidFill>
            </a:endParaRPr>
          </a:p>
          <a:p>
            <a:endParaRPr lang="de-AT" dirty="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9" name="Content Placeholder 2"/>
          <p:cNvSpPr txBox="1">
            <a:spLocks/>
          </p:cNvSpPr>
          <p:nvPr/>
        </p:nvSpPr>
        <p:spPr>
          <a:xfrm>
            <a:off x="395536" y="5589240"/>
            <a:ext cx="8496000" cy="864000"/>
          </a:xfrm>
          <a:prstGeom prst="rect">
            <a:avLst/>
          </a:prstGeom>
          <a:ln w="19050">
            <a:solidFill>
              <a:schemeClr val="accent1"/>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b="1" dirty="0" smtClean="0">
              <a:solidFill>
                <a:schemeClr val="accent1"/>
              </a:solidFill>
            </a:endParaRPr>
          </a:p>
          <a:p>
            <a:pPr marL="274320" lvl="1" indent="0">
              <a:buNone/>
            </a:pPr>
            <a:endParaRPr lang="de-AT" b="1" dirty="0">
              <a:solidFill>
                <a:schemeClr val="accent1"/>
              </a:solidFill>
            </a:endParaRPr>
          </a:p>
          <a:p>
            <a:pPr marL="274320" lvl="1" indent="0">
              <a:buNone/>
            </a:pPr>
            <a:r>
              <a:rPr lang="de-AT" sz="5500" b="1" dirty="0" smtClean="0">
                <a:solidFill>
                  <a:schemeClr val="accent1"/>
                </a:solidFill>
              </a:rPr>
              <a:t>       wichtig dabei: </a:t>
            </a:r>
            <a:r>
              <a:rPr lang="de-AT" sz="5500" dirty="0" smtClean="0">
                <a:solidFill>
                  <a:schemeClr val="accent1"/>
                </a:solidFill>
              </a:rPr>
              <a:t>Zusammenarbeit der Donauanrainerstaaten</a:t>
            </a:r>
            <a:endParaRPr lang="de-AT" sz="5500" dirty="0">
              <a:solidFill>
                <a:schemeClr val="accent1"/>
              </a:solidFill>
            </a:endParaRPr>
          </a:p>
          <a:p>
            <a:pPr marL="546100" indent="0">
              <a:buNone/>
            </a:pPr>
            <a:r>
              <a:rPr lang="de-DE" spc="60" dirty="0" smtClean="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5443" y="5771195"/>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rotWithShape="1">
          <a:blip r:embed="rId4"/>
          <a:srcRect l="61526" t="20624" r="12949" b="21693"/>
          <a:stretch/>
        </p:blipFill>
        <p:spPr bwMode="auto">
          <a:xfrm>
            <a:off x="5475597" y="2276872"/>
            <a:ext cx="3676524" cy="2920161"/>
          </a:xfrm>
          <a:prstGeom prst="rect">
            <a:avLst/>
          </a:prstGeom>
          <a:ln>
            <a:noFill/>
          </a:ln>
          <a:extLst>
            <a:ext uri="{53640926-AAD7-44D8-BBD7-CCE9431645EC}">
              <a14:shadowObscured xmlns:a14="http://schemas.microsoft.com/office/drawing/2010/main"/>
            </a:ext>
          </a:extLst>
        </p:spPr>
      </p:pic>
      <p:sp>
        <p:nvSpPr>
          <p:cNvPr id="12" name="Textfeld 7"/>
          <p:cNvSpPr txBox="1"/>
          <p:nvPr/>
        </p:nvSpPr>
        <p:spPr>
          <a:xfrm>
            <a:off x="5372546" y="2273531"/>
            <a:ext cx="1547664" cy="246221"/>
          </a:xfrm>
          <a:prstGeom prst="rect">
            <a:avLst/>
          </a:prstGeom>
          <a:noFill/>
        </p:spPr>
        <p:txBody>
          <a:bodyPr wrap="square" rtlCol="0">
            <a:spAutoFit/>
          </a:bodyPr>
          <a:lstStyle/>
          <a:p>
            <a:pPr algn="r"/>
            <a:r>
              <a:rPr lang="de-AT" sz="1000" dirty="0" smtClean="0">
                <a:solidFill>
                  <a:schemeClr val="accent1"/>
                </a:solidFill>
              </a:rPr>
              <a:t> </a:t>
            </a:r>
            <a:r>
              <a:rPr lang="de-AT" sz="800" dirty="0" smtClean="0">
                <a:solidFill>
                  <a:schemeClr val="accent1"/>
                </a:solidFill>
              </a:rPr>
              <a:t>Quelle: viadonau/Robert Trögel</a:t>
            </a:r>
            <a:endParaRPr lang="de-DE" sz="800" dirty="0">
              <a:solidFill>
                <a:schemeClr val="accent1"/>
              </a:solidFill>
            </a:endParaRPr>
          </a:p>
        </p:txBody>
      </p:sp>
      <p:sp>
        <p:nvSpPr>
          <p:cNvPr id="13" name="Textfeld 7"/>
          <p:cNvSpPr txBox="1"/>
          <p:nvPr/>
        </p:nvSpPr>
        <p:spPr>
          <a:xfrm>
            <a:off x="6012160" y="5189130"/>
            <a:ext cx="3139961" cy="369332"/>
          </a:xfrm>
          <a:prstGeom prst="rect">
            <a:avLst/>
          </a:prstGeom>
          <a:noFill/>
        </p:spPr>
        <p:txBody>
          <a:bodyPr wrap="square" rtlCol="0">
            <a:spAutoFit/>
          </a:bodyPr>
          <a:lstStyle/>
          <a:p>
            <a:pPr algn="r"/>
            <a:r>
              <a:rPr lang="de-AT" sz="900" dirty="0" smtClean="0">
                <a:solidFill>
                  <a:schemeClr val="accent1"/>
                </a:solidFill>
              </a:rPr>
              <a:t>Win-Win für Schifffahrt und Umwelt durch integrative  Wasserstraßen-Infrastrukturprojekte an der Donau</a:t>
            </a:r>
            <a:endParaRPr lang="de-DE" sz="700" dirty="0">
              <a:solidFill>
                <a:schemeClr val="accent1"/>
              </a:solidFill>
            </a:endParaRPr>
          </a:p>
        </p:txBody>
      </p:sp>
    </p:spTree>
    <p:extLst>
      <p:ext uri="{BB962C8B-B14F-4D97-AF65-F5344CB8AC3E}">
        <p14:creationId xmlns:p14="http://schemas.microsoft.com/office/powerpoint/2010/main" val="1064867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Verkehrspolitischer Rahmen -</a:t>
            </a:r>
            <a:br>
              <a:rPr lang="de-AT" b="1" dirty="0" smtClean="0">
                <a:solidFill>
                  <a:schemeClr val="accent1"/>
                </a:solidFill>
              </a:rPr>
            </a:br>
            <a:r>
              <a:rPr lang="de-AT" sz="2000" dirty="0" smtClean="0">
                <a:solidFill>
                  <a:schemeClr val="accent1"/>
                </a:solidFill>
              </a:rPr>
              <a:t>auf </a:t>
            </a:r>
            <a:r>
              <a:rPr lang="de-AT" sz="2000" dirty="0">
                <a:solidFill>
                  <a:schemeClr val="accent1"/>
                </a:solidFill>
              </a:rPr>
              <a:t>g</a:t>
            </a:r>
            <a:r>
              <a:rPr lang="de-AT" sz="2000" dirty="0" smtClean="0">
                <a:solidFill>
                  <a:schemeClr val="accent1"/>
                </a:solidFill>
              </a:rPr>
              <a:t>esamteuropäischer Ebene</a:t>
            </a:r>
            <a:endParaRPr lang="de-AT" dirty="0">
              <a:solidFill>
                <a:schemeClr val="accent1"/>
              </a:solidFill>
            </a:endParaRPr>
          </a:p>
        </p:txBody>
      </p:sp>
      <p:sp>
        <p:nvSpPr>
          <p:cNvPr id="3" name="Content Placeholder 2"/>
          <p:cNvSpPr>
            <a:spLocks noGrp="1"/>
          </p:cNvSpPr>
          <p:nvPr>
            <p:ph idx="1"/>
          </p:nvPr>
        </p:nvSpPr>
        <p:spPr/>
        <p:txBody>
          <a:bodyPr>
            <a:normAutofit fontScale="92500" lnSpcReduction="10000"/>
          </a:bodyPr>
          <a:lstStyle/>
          <a:p>
            <a:endParaRPr lang="de-DE" sz="400" dirty="0" smtClean="0">
              <a:solidFill>
                <a:schemeClr val="accent1"/>
              </a:solidFill>
            </a:endParaRPr>
          </a:p>
          <a:p>
            <a:pPr marL="0" indent="0">
              <a:buNone/>
            </a:pPr>
            <a:r>
              <a:rPr lang="de-DE" sz="2200" b="1" dirty="0" smtClean="0">
                <a:solidFill>
                  <a:schemeClr val="accent1"/>
                </a:solidFill>
              </a:rPr>
              <a:t>EU-Strategie </a:t>
            </a:r>
            <a:r>
              <a:rPr lang="de-DE" sz="2200" b="1" dirty="0">
                <a:solidFill>
                  <a:schemeClr val="accent1"/>
                </a:solidFill>
              </a:rPr>
              <a:t>Europa 2020 </a:t>
            </a:r>
            <a:r>
              <a:rPr lang="de-AT" sz="1700" dirty="0">
                <a:solidFill>
                  <a:schemeClr val="accent1"/>
                </a:solidFill>
              </a:rPr>
              <a:t>(Europäische Kommission, 2010a</a:t>
            </a:r>
            <a:r>
              <a:rPr lang="de-AT" sz="1700" dirty="0" smtClean="0">
                <a:solidFill>
                  <a:schemeClr val="accent1"/>
                </a:solidFill>
              </a:rPr>
              <a:t>)</a:t>
            </a:r>
          </a:p>
          <a:p>
            <a:endParaRPr lang="de-AT" sz="400" dirty="0" smtClean="0">
              <a:solidFill>
                <a:schemeClr val="accent1"/>
              </a:solidFill>
            </a:endParaRPr>
          </a:p>
          <a:p>
            <a:r>
              <a:rPr lang="de-DE" sz="2100" dirty="0" smtClean="0">
                <a:solidFill>
                  <a:schemeClr val="accent1"/>
                </a:solidFill>
              </a:rPr>
              <a:t>legt übergeordnete (verkehrs-)politische Ziele fest</a:t>
            </a:r>
          </a:p>
          <a:p>
            <a:endParaRPr lang="de-DE" sz="800" dirty="0" smtClean="0">
              <a:solidFill>
                <a:schemeClr val="accent1"/>
              </a:solidFill>
            </a:endParaRPr>
          </a:p>
          <a:p>
            <a:r>
              <a:rPr lang="de-DE" sz="2100" dirty="0" smtClean="0">
                <a:solidFill>
                  <a:schemeClr val="accent1"/>
                </a:solidFill>
              </a:rPr>
              <a:t>z.B. Reduktion der Treibhausgasemissionen</a:t>
            </a:r>
          </a:p>
          <a:p>
            <a:endParaRPr lang="de-DE" sz="800" dirty="0" smtClean="0">
              <a:solidFill>
                <a:schemeClr val="accent1"/>
              </a:solidFill>
            </a:endParaRPr>
          </a:p>
          <a:p>
            <a:r>
              <a:rPr lang="de-DE" sz="2100" dirty="0" smtClean="0">
                <a:solidFill>
                  <a:schemeClr val="accent1"/>
                </a:solidFill>
              </a:rPr>
              <a:t>gibt Entwicklungsrahmen für Binnenschifffahrt vor</a:t>
            </a:r>
          </a:p>
          <a:p>
            <a:pPr lvl="1">
              <a:buFont typeface="Symbol" panose="05050102010706020507" pitchFamily="18" charset="2"/>
              <a:buChar char="-"/>
            </a:pPr>
            <a:endParaRPr lang="de-DE" dirty="0">
              <a:solidFill>
                <a:schemeClr val="accent1"/>
              </a:solidFill>
            </a:endParaRPr>
          </a:p>
          <a:p>
            <a:pPr marL="0" indent="0">
              <a:buNone/>
            </a:pPr>
            <a:r>
              <a:rPr lang="de-DE" sz="2200" b="1" dirty="0">
                <a:solidFill>
                  <a:schemeClr val="accent1"/>
                </a:solidFill>
              </a:rPr>
              <a:t>Weißbuch Verkehr </a:t>
            </a:r>
            <a:r>
              <a:rPr lang="de-AT" sz="1700" dirty="0">
                <a:solidFill>
                  <a:schemeClr val="accent1"/>
                </a:solidFill>
              </a:rPr>
              <a:t>(Europäische Kommission, 2011</a:t>
            </a:r>
            <a:r>
              <a:rPr lang="de-AT" sz="1700" dirty="0" smtClean="0">
                <a:solidFill>
                  <a:schemeClr val="accent1"/>
                </a:solidFill>
              </a:rPr>
              <a:t>)</a:t>
            </a:r>
          </a:p>
          <a:p>
            <a:endParaRPr lang="de-AT" sz="400" dirty="0" smtClean="0">
              <a:solidFill>
                <a:schemeClr val="accent1"/>
              </a:solidFill>
            </a:endParaRPr>
          </a:p>
          <a:p>
            <a:r>
              <a:rPr lang="de-DE" sz="1900" dirty="0" smtClean="0">
                <a:solidFill>
                  <a:schemeClr val="accent1"/>
                </a:solidFill>
              </a:rPr>
              <a:t>Zielvorgaben zur Reduktion der Co2 Emissionen und Erdölabhängigkeit:</a:t>
            </a:r>
          </a:p>
          <a:p>
            <a:pPr>
              <a:buFont typeface="Symbol" panose="05050102010706020507" pitchFamily="18" charset="2"/>
              <a:buChar char="-"/>
            </a:pPr>
            <a:endParaRPr lang="de-DE" sz="800" dirty="0" smtClean="0">
              <a:solidFill>
                <a:schemeClr val="accent1"/>
              </a:solidFill>
            </a:endParaRPr>
          </a:p>
          <a:p>
            <a:pPr lvl="1">
              <a:buFont typeface="Symbol" panose="05050102010706020507" pitchFamily="18" charset="2"/>
              <a:buChar char="-"/>
            </a:pPr>
            <a:r>
              <a:rPr lang="de-DE" sz="1900" dirty="0" smtClean="0">
                <a:solidFill>
                  <a:schemeClr val="accent1"/>
                </a:solidFill>
              </a:rPr>
              <a:t>Verlagerung </a:t>
            </a:r>
            <a:r>
              <a:rPr lang="de-DE" sz="1900" dirty="0">
                <a:solidFill>
                  <a:schemeClr val="accent1"/>
                </a:solidFill>
              </a:rPr>
              <a:t>von 30% des Straßengüterverkehrs &gt;300 km bis </a:t>
            </a:r>
            <a:r>
              <a:rPr lang="de-DE" sz="1900" dirty="0" smtClean="0">
                <a:solidFill>
                  <a:schemeClr val="accent1"/>
                </a:solidFill>
              </a:rPr>
              <a:t>2030</a:t>
            </a:r>
          </a:p>
          <a:p>
            <a:pPr lvl="1">
              <a:buFont typeface="Symbol" panose="05050102010706020507" pitchFamily="18" charset="2"/>
              <a:buChar char="-"/>
            </a:pPr>
            <a:endParaRPr lang="de-DE" sz="500" dirty="0" smtClean="0">
              <a:solidFill>
                <a:schemeClr val="accent1"/>
              </a:solidFill>
            </a:endParaRPr>
          </a:p>
          <a:p>
            <a:pPr lvl="1">
              <a:buFont typeface="Symbol" panose="05050102010706020507" pitchFamily="18" charset="2"/>
              <a:buChar char="-"/>
            </a:pPr>
            <a:r>
              <a:rPr lang="de-AT" sz="1900" dirty="0" smtClean="0">
                <a:solidFill>
                  <a:schemeClr val="accent1"/>
                </a:solidFill>
              </a:rPr>
              <a:t>Einrichtung eines voll funktionsfähigen EU-weiten transeuropäischen Kernnetzes </a:t>
            </a:r>
            <a:r>
              <a:rPr lang="de-AT" sz="1900" dirty="0">
                <a:solidFill>
                  <a:schemeClr val="accent1"/>
                </a:solidFill>
              </a:rPr>
              <a:t>bis </a:t>
            </a:r>
            <a:r>
              <a:rPr lang="de-AT" sz="1900" dirty="0" smtClean="0">
                <a:solidFill>
                  <a:schemeClr val="accent1"/>
                </a:solidFill>
              </a:rPr>
              <a:t>2030 </a:t>
            </a:r>
            <a:r>
              <a:rPr lang="de-AT" sz="1900" dirty="0">
                <a:solidFill>
                  <a:schemeClr val="accent1"/>
                </a:solidFill>
              </a:rPr>
              <a:t>(EU Leitlinie, 2010</a:t>
            </a:r>
            <a:r>
              <a:rPr lang="de-AT" sz="1900" dirty="0" smtClean="0">
                <a:solidFill>
                  <a:schemeClr val="accent1"/>
                </a:solidFill>
              </a:rPr>
              <a:t>)</a:t>
            </a:r>
          </a:p>
          <a:p>
            <a:pPr lvl="1">
              <a:buFont typeface="Symbol" panose="05050102010706020507" pitchFamily="18" charset="2"/>
              <a:buChar char="-"/>
            </a:pPr>
            <a:endParaRPr lang="de-AT" sz="500" dirty="0">
              <a:solidFill>
                <a:schemeClr val="accent1"/>
              </a:solidFill>
            </a:endParaRPr>
          </a:p>
          <a:p>
            <a:pPr lvl="1">
              <a:buFont typeface="Symbol" panose="05050102010706020507" pitchFamily="18" charset="2"/>
              <a:buChar char="-"/>
            </a:pPr>
            <a:r>
              <a:rPr lang="de-AT" sz="1900" dirty="0" smtClean="0">
                <a:solidFill>
                  <a:schemeClr val="accent1"/>
                </a:solidFill>
              </a:rPr>
              <a:t>Einführung äquivalenter River Information Services (RIS)</a:t>
            </a:r>
            <a:endParaRPr lang="de-DE" sz="1900" dirty="0">
              <a:solidFill>
                <a:schemeClr val="accent1"/>
              </a:solidFill>
            </a:endParaRPr>
          </a:p>
          <a:p>
            <a:pPr>
              <a:buFont typeface="Symbol" panose="05050102010706020507" pitchFamily="18" charset="2"/>
              <a:buChar char="-"/>
            </a:pPr>
            <a:endParaRPr lang="de-DE" sz="800" dirty="0" smtClean="0">
              <a:solidFill>
                <a:schemeClr val="accent1"/>
              </a:solidFill>
            </a:endParaRPr>
          </a:p>
          <a:p>
            <a:r>
              <a:rPr lang="de-DE" sz="1900" dirty="0" smtClean="0">
                <a:solidFill>
                  <a:schemeClr val="accent1"/>
                </a:solidFill>
              </a:rPr>
              <a:t>Binnenschifffahrt darin als energieeffizienter Verkehrsträger anerkannt</a:t>
            </a: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sp>
        <p:nvSpPr>
          <p:cNvPr id="6" name="TextBox 5"/>
          <p:cNvSpPr txBox="1"/>
          <p:nvPr/>
        </p:nvSpPr>
        <p:spPr>
          <a:xfrm>
            <a:off x="7576408" y="1642258"/>
            <a:ext cx="1587520" cy="830997"/>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weitere Infos zur EU-Strategie: </a:t>
            </a:r>
            <a:r>
              <a:rPr lang="de-AT" sz="1200" dirty="0" smtClean="0">
                <a:solidFill>
                  <a:schemeClr val="accent1"/>
                </a:solidFill>
                <a:hlinkClick r:id="rId3"/>
              </a:rPr>
              <a:t>Europa 2020 </a:t>
            </a:r>
            <a:endParaRPr lang="de-AT" sz="1200" dirty="0" smtClean="0">
              <a:solidFill>
                <a:schemeClr val="accent1"/>
              </a:solidFill>
            </a:endParaRPr>
          </a:p>
          <a:p>
            <a:endParaRPr lang="de-AT" sz="1200" dirty="0"/>
          </a:p>
        </p:txBody>
      </p:sp>
      <p:sp>
        <p:nvSpPr>
          <p:cNvPr id="7" name="TextBox 6"/>
          <p:cNvSpPr txBox="1"/>
          <p:nvPr/>
        </p:nvSpPr>
        <p:spPr>
          <a:xfrm>
            <a:off x="7576408" y="5619965"/>
            <a:ext cx="1567592" cy="1015663"/>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das Weißbuch Verkehr der Europäischen Kommission finden Sie </a:t>
            </a:r>
            <a:r>
              <a:rPr lang="de-AT" sz="1200" dirty="0" smtClean="0">
                <a:solidFill>
                  <a:schemeClr val="accent1"/>
                </a:solidFill>
                <a:hlinkClick r:id="rId4"/>
              </a:rPr>
              <a:t>hier</a:t>
            </a:r>
            <a:endParaRPr lang="de-AT" sz="1200" dirty="0">
              <a:solidFill>
                <a:schemeClr val="accent1"/>
              </a:solidFill>
            </a:endParaRPr>
          </a:p>
        </p:txBody>
      </p:sp>
    </p:spTree>
    <p:extLst>
      <p:ext uri="{BB962C8B-B14F-4D97-AF65-F5344CB8AC3E}">
        <p14:creationId xmlns:p14="http://schemas.microsoft.com/office/powerpoint/2010/main" val="2133822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Verkehrspolitischer </a:t>
            </a:r>
            <a:r>
              <a:rPr lang="de-AT" b="1" dirty="0">
                <a:solidFill>
                  <a:schemeClr val="accent1"/>
                </a:solidFill>
              </a:rPr>
              <a:t>Rahmen -</a:t>
            </a:r>
            <a:br>
              <a:rPr lang="de-AT" b="1" dirty="0">
                <a:solidFill>
                  <a:schemeClr val="accent1"/>
                </a:solidFill>
              </a:rPr>
            </a:br>
            <a:r>
              <a:rPr lang="de-AT" sz="2000" dirty="0">
                <a:solidFill>
                  <a:schemeClr val="accent1"/>
                </a:solidFill>
              </a:rPr>
              <a:t>auf </a:t>
            </a:r>
            <a:r>
              <a:rPr lang="de-AT" sz="2000" dirty="0" smtClean="0">
                <a:solidFill>
                  <a:schemeClr val="accent1"/>
                </a:solidFill>
              </a:rPr>
              <a:t>gesamteuropäischer Ebene</a:t>
            </a:r>
            <a:endParaRPr lang="de-AT" dirty="0"/>
          </a:p>
        </p:txBody>
      </p:sp>
      <p:sp>
        <p:nvSpPr>
          <p:cNvPr id="3" name="Content Placeholder 2"/>
          <p:cNvSpPr>
            <a:spLocks noGrp="1"/>
          </p:cNvSpPr>
          <p:nvPr>
            <p:ph idx="1"/>
          </p:nvPr>
        </p:nvSpPr>
        <p:spPr>
          <a:xfrm>
            <a:off x="457200" y="1700808"/>
            <a:ext cx="8435280" cy="4896544"/>
          </a:xfrm>
        </p:spPr>
        <p:txBody>
          <a:bodyPr>
            <a:normAutofit/>
          </a:bodyPr>
          <a:lstStyle/>
          <a:p>
            <a:pPr marL="0" indent="0">
              <a:buNone/>
            </a:pPr>
            <a:r>
              <a:rPr lang="de-DE" sz="2000" b="1" dirty="0" smtClean="0">
                <a:solidFill>
                  <a:schemeClr val="accent1"/>
                </a:solidFill>
              </a:rPr>
              <a:t>NAIADES </a:t>
            </a:r>
            <a:r>
              <a:rPr lang="de-AT" sz="1600" dirty="0" smtClean="0">
                <a:solidFill>
                  <a:schemeClr val="accent1"/>
                </a:solidFill>
              </a:rPr>
              <a:t>(</a:t>
            </a:r>
            <a:r>
              <a:rPr lang="de-AT" sz="1600" dirty="0">
                <a:solidFill>
                  <a:schemeClr val="accent1"/>
                </a:solidFill>
              </a:rPr>
              <a:t>Europäische Kommission, 2006)</a:t>
            </a:r>
            <a:r>
              <a:rPr lang="de-DE" sz="1600" dirty="0">
                <a:solidFill>
                  <a:schemeClr val="accent1"/>
                </a:solidFill>
              </a:rPr>
              <a:t> </a:t>
            </a:r>
            <a:r>
              <a:rPr lang="de-DE" sz="2000" dirty="0">
                <a:solidFill>
                  <a:schemeClr val="accent1"/>
                </a:solidFill>
              </a:rPr>
              <a:t>und </a:t>
            </a:r>
            <a:r>
              <a:rPr lang="de-DE" sz="2000" b="1" dirty="0" smtClean="0">
                <a:solidFill>
                  <a:schemeClr val="accent1"/>
                </a:solidFill>
              </a:rPr>
              <a:t>NAIADES II – </a:t>
            </a:r>
          </a:p>
          <a:p>
            <a:pPr marL="0" indent="0">
              <a:buNone/>
            </a:pPr>
            <a:r>
              <a:rPr lang="de-DE" sz="2000" dirty="0" smtClean="0">
                <a:solidFill>
                  <a:schemeClr val="accent1"/>
                </a:solidFill>
              </a:rPr>
              <a:t>Aktionsprogramm </a:t>
            </a:r>
            <a:r>
              <a:rPr lang="de-DE" sz="2000" dirty="0">
                <a:solidFill>
                  <a:schemeClr val="accent1"/>
                </a:solidFill>
              </a:rPr>
              <a:t>zur Förderung der Binnenschifffahrt </a:t>
            </a:r>
            <a:r>
              <a:rPr lang="de-DE" sz="2000" dirty="0" smtClean="0">
                <a:solidFill>
                  <a:schemeClr val="accent1"/>
                </a:solidFill>
              </a:rPr>
              <a:t>:</a:t>
            </a:r>
          </a:p>
          <a:p>
            <a:pPr marL="0" indent="0">
              <a:buNone/>
            </a:pPr>
            <a:endParaRPr lang="de-DE" sz="400" dirty="0" smtClean="0">
              <a:solidFill>
                <a:schemeClr val="accent1"/>
              </a:solidFill>
            </a:endParaRPr>
          </a:p>
          <a:p>
            <a:r>
              <a:rPr lang="de-DE" sz="1800" dirty="0" smtClean="0">
                <a:solidFill>
                  <a:schemeClr val="accent1"/>
                </a:solidFill>
              </a:rPr>
              <a:t>Leitlinien zur Stärkung der Binnenschifffahrt</a:t>
            </a:r>
          </a:p>
          <a:p>
            <a:endParaRPr lang="de-DE" sz="400" dirty="0" smtClean="0">
              <a:solidFill>
                <a:schemeClr val="accent1"/>
              </a:solidFill>
            </a:endParaRPr>
          </a:p>
          <a:p>
            <a:r>
              <a:rPr lang="de-DE" sz="1800" dirty="0" smtClean="0">
                <a:solidFill>
                  <a:schemeClr val="accent1"/>
                </a:solidFill>
              </a:rPr>
              <a:t>Bereiche: Infrastruktur, Märkte, Flotte,  Arbeitsplätze/Kenntnisse und RIS</a:t>
            </a:r>
          </a:p>
          <a:p>
            <a:endParaRPr lang="de-DE" sz="400" dirty="0" smtClean="0">
              <a:solidFill>
                <a:schemeClr val="accent1"/>
              </a:solidFill>
            </a:endParaRPr>
          </a:p>
          <a:p>
            <a:r>
              <a:rPr lang="de-DE" sz="1800" dirty="0" smtClean="0">
                <a:solidFill>
                  <a:schemeClr val="accent1"/>
                </a:solidFill>
              </a:rPr>
              <a:t>Ziel: Steigerung der Auslastung und Nachhaltigkeit</a:t>
            </a:r>
          </a:p>
          <a:p>
            <a:endParaRPr lang="de-DE" sz="400" dirty="0" smtClean="0">
              <a:solidFill>
                <a:schemeClr val="accent1"/>
              </a:solidFill>
            </a:endParaRPr>
          </a:p>
          <a:p>
            <a:r>
              <a:rPr lang="de-DE" sz="1800" b="1" dirty="0" smtClean="0">
                <a:solidFill>
                  <a:schemeClr val="accent1"/>
                </a:solidFill>
              </a:rPr>
              <a:t>PLATINA</a:t>
            </a:r>
            <a:r>
              <a:rPr lang="de-DE" sz="1800" dirty="0" smtClean="0">
                <a:solidFill>
                  <a:schemeClr val="accent1"/>
                </a:solidFill>
              </a:rPr>
              <a:t>: Plattform zur koordinierten Umsetzung von NAIADES</a:t>
            </a:r>
          </a:p>
          <a:p>
            <a:endParaRPr lang="de-DE" sz="1500" dirty="0">
              <a:solidFill>
                <a:schemeClr val="accent1"/>
              </a:solidFill>
            </a:endParaRPr>
          </a:p>
          <a:p>
            <a:pPr marL="0" indent="0">
              <a:buNone/>
            </a:pPr>
            <a:r>
              <a:rPr lang="de-DE" sz="2000" b="1" dirty="0" smtClean="0">
                <a:solidFill>
                  <a:schemeClr val="accent1"/>
                </a:solidFill>
              </a:rPr>
              <a:t>EU </a:t>
            </a:r>
            <a:r>
              <a:rPr lang="de-DE" sz="2000" b="1" dirty="0">
                <a:solidFill>
                  <a:schemeClr val="accent1"/>
                </a:solidFill>
              </a:rPr>
              <a:t>Donauraumstrategie </a:t>
            </a:r>
            <a:r>
              <a:rPr lang="de-DE" dirty="0">
                <a:solidFill>
                  <a:schemeClr val="accent1"/>
                </a:solidFill>
              </a:rPr>
              <a:t>– </a:t>
            </a:r>
            <a:r>
              <a:rPr lang="de-DE" sz="1800" dirty="0">
                <a:solidFill>
                  <a:schemeClr val="accent1"/>
                </a:solidFill>
              </a:rPr>
              <a:t>EUSDR </a:t>
            </a:r>
            <a:r>
              <a:rPr lang="de-AT" sz="1600" dirty="0">
                <a:solidFill>
                  <a:schemeClr val="accent1"/>
                </a:solidFill>
              </a:rPr>
              <a:t>(Europäische Kommission, 2010</a:t>
            </a:r>
            <a:r>
              <a:rPr lang="de-AT" sz="1600" dirty="0" smtClean="0">
                <a:solidFill>
                  <a:schemeClr val="accent1"/>
                </a:solidFill>
              </a:rPr>
              <a:t>)</a:t>
            </a:r>
          </a:p>
          <a:p>
            <a:r>
              <a:rPr lang="de-AT" sz="1800" dirty="0" smtClean="0">
                <a:solidFill>
                  <a:schemeClr val="accent1"/>
                </a:solidFill>
              </a:rPr>
              <a:t>Donaustaaten + Interessensvertretungen </a:t>
            </a:r>
          </a:p>
          <a:p>
            <a:endParaRPr lang="de-AT" sz="400" dirty="0" smtClean="0">
              <a:solidFill>
                <a:schemeClr val="accent1"/>
              </a:solidFill>
            </a:endParaRPr>
          </a:p>
          <a:p>
            <a:r>
              <a:rPr lang="de-AT" sz="1800" dirty="0" smtClean="0">
                <a:solidFill>
                  <a:schemeClr val="accent1"/>
                </a:solidFill>
              </a:rPr>
              <a:t>Aktionsplan mit Zielen bis 2020</a:t>
            </a:r>
          </a:p>
          <a:p>
            <a:endParaRPr lang="de-AT" sz="400" dirty="0" smtClean="0">
              <a:solidFill>
                <a:schemeClr val="accent1"/>
              </a:solidFill>
            </a:endParaRPr>
          </a:p>
          <a:p>
            <a:r>
              <a:rPr lang="de-AT" sz="1800" dirty="0" smtClean="0">
                <a:solidFill>
                  <a:schemeClr val="accent1"/>
                </a:solidFill>
              </a:rPr>
              <a:t>z.B. Erhöhung des Güterverkehrs auf der Donau um 20% </a:t>
            </a:r>
            <a:r>
              <a:rPr lang="de-AT" sz="1600" dirty="0" smtClean="0">
                <a:solidFill>
                  <a:schemeClr val="accent1"/>
                </a:solidFill>
              </a:rPr>
              <a:t>(im Vergleich zu 2010)</a:t>
            </a:r>
            <a:endParaRPr lang="de-AT" sz="1600" dirty="0">
              <a:solidFill>
                <a:schemeClr val="accent1"/>
              </a:solidFill>
            </a:endParaRPr>
          </a:p>
        </p:txBody>
      </p:sp>
      <p:sp>
        <p:nvSpPr>
          <p:cNvPr id="4" name="Date Placeholder 3"/>
          <p:cNvSpPr>
            <a:spLocks noGrp="1"/>
          </p:cNvSpPr>
          <p:nvPr>
            <p:ph type="dt" sz="half" idx="10"/>
          </p:nvPr>
        </p:nvSpPr>
        <p:spPr/>
        <p:txBody>
          <a:bodyPr/>
          <a:lstStyle/>
          <a:p>
            <a:r>
              <a:rPr lang="de-DE">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6" name="TextBox 5"/>
          <p:cNvSpPr txBox="1"/>
          <p:nvPr/>
        </p:nvSpPr>
        <p:spPr>
          <a:xfrm>
            <a:off x="7576408" y="1642258"/>
            <a:ext cx="1587520" cy="830997"/>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Website des NAIADES-</a:t>
            </a:r>
          </a:p>
          <a:p>
            <a:r>
              <a:rPr lang="de-AT" sz="1200" dirty="0" smtClean="0">
                <a:solidFill>
                  <a:schemeClr val="accent1"/>
                </a:solidFill>
              </a:rPr>
              <a:t>Aktionsprogrammes:</a:t>
            </a:r>
          </a:p>
          <a:p>
            <a:r>
              <a:rPr lang="de-AT" sz="1200" dirty="0" smtClean="0">
                <a:solidFill>
                  <a:schemeClr val="accent1"/>
                </a:solidFill>
                <a:hlinkClick r:id="rId3"/>
              </a:rPr>
              <a:t>www.naiades.info</a:t>
            </a:r>
            <a:r>
              <a:rPr lang="de-AT" sz="1200" dirty="0" smtClean="0">
                <a:solidFill>
                  <a:schemeClr val="accent1"/>
                </a:solidFill>
              </a:rPr>
              <a:t> </a:t>
            </a:r>
          </a:p>
          <a:p>
            <a:endParaRPr lang="de-AT" sz="1200" dirty="0"/>
          </a:p>
        </p:txBody>
      </p:sp>
      <p:sp>
        <p:nvSpPr>
          <p:cNvPr id="7" name="TextBox 6"/>
          <p:cNvSpPr txBox="1"/>
          <p:nvPr/>
        </p:nvSpPr>
        <p:spPr>
          <a:xfrm>
            <a:off x="7576408" y="2780928"/>
            <a:ext cx="1587520" cy="830997"/>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Website von PLATINA: </a:t>
            </a:r>
            <a:r>
              <a:rPr lang="de-AT" sz="1200" dirty="0" smtClean="0">
                <a:solidFill>
                  <a:schemeClr val="accent1"/>
                </a:solidFill>
                <a:hlinkClick r:id="rId4"/>
              </a:rPr>
              <a:t>www.naiades.info/platina</a:t>
            </a:r>
            <a:r>
              <a:rPr lang="de-AT" sz="1200" dirty="0" smtClean="0">
                <a:solidFill>
                  <a:schemeClr val="accent1"/>
                </a:solidFill>
              </a:rPr>
              <a:t> </a:t>
            </a:r>
          </a:p>
          <a:p>
            <a:endParaRPr lang="de-AT" sz="1200" dirty="0"/>
          </a:p>
        </p:txBody>
      </p:sp>
      <p:sp>
        <p:nvSpPr>
          <p:cNvPr id="8" name="TextBox 7"/>
          <p:cNvSpPr txBox="1"/>
          <p:nvPr/>
        </p:nvSpPr>
        <p:spPr>
          <a:xfrm>
            <a:off x="7380312" y="4437112"/>
            <a:ext cx="1783616" cy="830997"/>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Web-Plattform zur Donauraumstrategie: </a:t>
            </a:r>
            <a:r>
              <a:rPr lang="de-AT" sz="1200" dirty="0" smtClean="0">
                <a:solidFill>
                  <a:schemeClr val="accent1"/>
                </a:solidFill>
                <a:hlinkClick r:id="rId5"/>
              </a:rPr>
              <a:t>www.danube-region.eu</a:t>
            </a:r>
            <a:r>
              <a:rPr lang="de-AT" sz="1200" dirty="0" smtClean="0">
                <a:solidFill>
                  <a:schemeClr val="accent1"/>
                </a:solidFill>
              </a:rPr>
              <a:t> </a:t>
            </a:r>
          </a:p>
          <a:p>
            <a:endParaRPr lang="de-AT" sz="1200" dirty="0"/>
          </a:p>
        </p:txBody>
      </p:sp>
    </p:spTree>
    <p:extLst>
      <p:ext uri="{BB962C8B-B14F-4D97-AF65-F5344CB8AC3E}">
        <p14:creationId xmlns:p14="http://schemas.microsoft.com/office/powerpoint/2010/main" val="3394832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Verkehrspolitischer </a:t>
            </a:r>
            <a:r>
              <a:rPr lang="de-AT" b="1" dirty="0">
                <a:solidFill>
                  <a:schemeClr val="accent1"/>
                </a:solidFill>
              </a:rPr>
              <a:t>Rahmen -</a:t>
            </a:r>
            <a:br>
              <a:rPr lang="de-AT" b="1" dirty="0">
                <a:solidFill>
                  <a:schemeClr val="accent1"/>
                </a:solidFill>
              </a:rPr>
            </a:br>
            <a:r>
              <a:rPr lang="de-AT" sz="2000" dirty="0">
                <a:solidFill>
                  <a:schemeClr val="accent1"/>
                </a:solidFill>
              </a:rPr>
              <a:t>auf </a:t>
            </a:r>
            <a:r>
              <a:rPr lang="de-AT" sz="2000" dirty="0" smtClean="0">
                <a:solidFill>
                  <a:schemeClr val="accent1"/>
                </a:solidFill>
              </a:rPr>
              <a:t>österreichischer </a:t>
            </a:r>
            <a:r>
              <a:rPr lang="de-AT" sz="2000" dirty="0">
                <a:solidFill>
                  <a:schemeClr val="accent1"/>
                </a:solidFill>
              </a:rPr>
              <a:t>Ebene</a:t>
            </a:r>
            <a:endParaRPr lang="de-AT" dirty="0"/>
          </a:p>
        </p:txBody>
      </p:sp>
      <p:sp>
        <p:nvSpPr>
          <p:cNvPr id="3" name="Content Placeholder 2"/>
          <p:cNvSpPr>
            <a:spLocks noGrp="1"/>
          </p:cNvSpPr>
          <p:nvPr>
            <p:ph idx="1"/>
          </p:nvPr>
        </p:nvSpPr>
        <p:spPr/>
        <p:txBody>
          <a:bodyPr>
            <a:normAutofit/>
          </a:bodyPr>
          <a:lstStyle/>
          <a:p>
            <a:r>
              <a:rPr lang="de-AT" sz="2000" b="1" dirty="0">
                <a:solidFill>
                  <a:schemeClr val="accent1"/>
                </a:solidFill>
              </a:rPr>
              <a:t>Gesamtverkehrsplan</a:t>
            </a:r>
            <a:r>
              <a:rPr lang="de-AT" dirty="0">
                <a:solidFill>
                  <a:schemeClr val="accent1"/>
                </a:solidFill>
              </a:rPr>
              <a:t> </a:t>
            </a:r>
            <a:r>
              <a:rPr lang="de-AT" sz="1600" dirty="0">
                <a:solidFill>
                  <a:schemeClr val="accent1"/>
                </a:solidFill>
              </a:rPr>
              <a:t>(bmvit, 2012</a:t>
            </a:r>
            <a:r>
              <a:rPr lang="de-AT" sz="1600" dirty="0" smtClean="0">
                <a:solidFill>
                  <a:schemeClr val="accent1"/>
                </a:solidFill>
              </a:rPr>
              <a:t>)</a:t>
            </a:r>
          </a:p>
          <a:p>
            <a:endParaRPr lang="de-AT" sz="400" dirty="0" smtClean="0">
              <a:solidFill>
                <a:schemeClr val="accent1"/>
              </a:solidFill>
            </a:endParaRPr>
          </a:p>
          <a:p>
            <a:pPr lvl="1">
              <a:buFont typeface="Symbol" panose="05050102010706020507" pitchFamily="18" charset="2"/>
              <a:buChar char="-"/>
            </a:pPr>
            <a:r>
              <a:rPr lang="de-AT" dirty="0" smtClean="0">
                <a:solidFill>
                  <a:schemeClr val="accent1"/>
                </a:solidFill>
              </a:rPr>
              <a:t>regelt gesamte Verkehrsinfrastruktur von 2011-2016</a:t>
            </a:r>
          </a:p>
          <a:p>
            <a:pPr lvl="1"/>
            <a:endParaRPr lang="de-DE" dirty="0">
              <a:solidFill>
                <a:schemeClr val="accent1"/>
              </a:solidFill>
            </a:endParaRPr>
          </a:p>
          <a:p>
            <a:r>
              <a:rPr lang="de-AT" sz="2000" b="1" dirty="0">
                <a:solidFill>
                  <a:schemeClr val="accent1"/>
                </a:solidFill>
              </a:rPr>
              <a:t>Nationaler Aktionsplan </a:t>
            </a:r>
            <a:r>
              <a:rPr lang="de-AT" sz="2000" b="1" dirty="0" smtClean="0">
                <a:solidFill>
                  <a:schemeClr val="accent1"/>
                </a:solidFill>
              </a:rPr>
              <a:t>Donauschifffahrt – NAP</a:t>
            </a:r>
            <a:r>
              <a:rPr lang="de-AT" sz="2000" dirty="0" smtClean="0">
                <a:solidFill>
                  <a:schemeClr val="accent1"/>
                </a:solidFill>
              </a:rPr>
              <a:t> </a:t>
            </a:r>
            <a:r>
              <a:rPr lang="de-AT" sz="1600" dirty="0">
                <a:solidFill>
                  <a:schemeClr val="accent1"/>
                </a:solidFill>
              </a:rPr>
              <a:t>(bmvit, </a:t>
            </a:r>
            <a:r>
              <a:rPr lang="de-AT" sz="1600" dirty="0" smtClean="0">
                <a:solidFill>
                  <a:schemeClr val="accent1"/>
                </a:solidFill>
              </a:rPr>
              <a:t>viadonau</a:t>
            </a:r>
            <a:r>
              <a:rPr lang="de-AT" sz="1600" dirty="0">
                <a:solidFill>
                  <a:schemeClr val="accent1"/>
                </a:solidFill>
              </a:rPr>
              <a:t>, 2006</a:t>
            </a:r>
            <a:r>
              <a:rPr lang="de-AT" sz="1600" dirty="0" smtClean="0">
                <a:solidFill>
                  <a:schemeClr val="accent1"/>
                </a:solidFill>
              </a:rPr>
              <a:t>)</a:t>
            </a:r>
          </a:p>
          <a:p>
            <a:endParaRPr lang="de-DE" sz="400" dirty="0">
              <a:solidFill>
                <a:schemeClr val="accent1"/>
              </a:solidFill>
            </a:endParaRPr>
          </a:p>
          <a:p>
            <a:pPr lvl="1">
              <a:buFont typeface="Symbol" panose="05050102010706020507" pitchFamily="18" charset="2"/>
              <a:buChar char="-"/>
            </a:pPr>
            <a:r>
              <a:rPr lang="de-AT" dirty="0" smtClean="0">
                <a:solidFill>
                  <a:schemeClr val="accent1"/>
                </a:solidFill>
              </a:rPr>
              <a:t>Maßnahmen zur Stärkung der Binnenschifffahrt</a:t>
            </a:r>
          </a:p>
          <a:p>
            <a:pPr lvl="1">
              <a:buFont typeface="Symbol" panose="05050102010706020507" pitchFamily="18" charset="2"/>
              <a:buChar char="-"/>
            </a:pPr>
            <a:endParaRPr lang="de-AT" sz="400" dirty="0" smtClean="0">
              <a:solidFill>
                <a:schemeClr val="accent1"/>
              </a:solidFill>
            </a:endParaRPr>
          </a:p>
          <a:p>
            <a:pPr lvl="1">
              <a:buFont typeface="Symbol" panose="05050102010706020507" pitchFamily="18" charset="2"/>
              <a:buChar char="-"/>
            </a:pPr>
            <a:r>
              <a:rPr lang="de-AT" dirty="0" smtClean="0">
                <a:solidFill>
                  <a:schemeClr val="accent1"/>
                </a:solidFill>
              </a:rPr>
              <a:t>im Einklang mit EU weiter Donauraumstrategie</a:t>
            </a:r>
          </a:p>
          <a:p>
            <a:pPr lvl="1">
              <a:buFont typeface="Symbol" panose="05050102010706020507" pitchFamily="18" charset="2"/>
              <a:buChar char="-"/>
            </a:pPr>
            <a:endParaRPr lang="de-AT" sz="800" dirty="0" smtClean="0">
              <a:solidFill>
                <a:schemeClr val="accent1"/>
              </a:solidFill>
            </a:endParaRPr>
          </a:p>
          <a:p>
            <a:pPr lvl="1">
              <a:buFont typeface="Symbol" panose="05050102010706020507" pitchFamily="18" charset="2"/>
              <a:buChar char="-"/>
            </a:pPr>
            <a:r>
              <a:rPr lang="de-AT" dirty="0" smtClean="0">
                <a:solidFill>
                  <a:schemeClr val="accent1"/>
                </a:solidFill>
              </a:rPr>
              <a:t>seit 2007 im österreichischen </a:t>
            </a:r>
          </a:p>
          <a:p>
            <a:pPr marL="274320" lvl="1" indent="0">
              <a:buNone/>
            </a:pPr>
            <a:r>
              <a:rPr lang="de-AT" dirty="0">
                <a:solidFill>
                  <a:schemeClr val="accent1"/>
                </a:solidFill>
              </a:rPr>
              <a:t> </a:t>
            </a:r>
            <a:r>
              <a:rPr lang="de-AT" dirty="0" smtClean="0">
                <a:solidFill>
                  <a:schemeClr val="accent1"/>
                </a:solidFill>
              </a:rPr>
              <a:t>   Regierungsprogramm verankert</a:t>
            </a:r>
          </a:p>
          <a:p>
            <a:pPr lvl="1">
              <a:buFont typeface="Symbol" panose="05050102010706020507" pitchFamily="18" charset="2"/>
              <a:buChar char="-"/>
            </a:pPr>
            <a:endParaRPr lang="de-AT" sz="400" dirty="0" smtClean="0">
              <a:solidFill>
                <a:schemeClr val="accent1"/>
              </a:solidFill>
            </a:endParaRPr>
          </a:p>
          <a:p>
            <a:pPr lvl="1">
              <a:buFont typeface="Symbol" panose="05050102010706020507" pitchFamily="18" charset="2"/>
              <a:buChar char="-"/>
            </a:pPr>
            <a:r>
              <a:rPr lang="de-AT" dirty="0" smtClean="0">
                <a:solidFill>
                  <a:schemeClr val="accent1"/>
                </a:solidFill>
              </a:rPr>
              <a:t>vom bmvit und viadonau umgesetzt</a:t>
            </a:r>
            <a:endParaRPr lang="de-AT" dirty="0">
              <a:solidFill>
                <a:schemeClr val="accent1"/>
              </a:solidFill>
            </a:endParaRP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pic>
        <p:nvPicPr>
          <p:cNvPr id="6" name="Picture 5"/>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b="9101"/>
          <a:stretch/>
        </p:blipFill>
        <p:spPr bwMode="auto">
          <a:xfrm>
            <a:off x="5461838" y="4293096"/>
            <a:ext cx="3682162" cy="2084555"/>
          </a:xfrm>
          <a:prstGeom prst="rect">
            <a:avLst/>
          </a:prstGeom>
          <a:ln>
            <a:noFill/>
          </a:ln>
          <a:extLst>
            <a:ext uri="{53640926-AAD7-44D8-BBD7-CCE9431645EC}">
              <a14:shadowObscured xmlns:a14="http://schemas.microsoft.com/office/drawing/2010/main"/>
            </a:ext>
          </a:extLst>
        </p:spPr>
      </p:pic>
      <p:sp>
        <p:nvSpPr>
          <p:cNvPr id="7" name="Textfeld 1"/>
          <p:cNvSpPr txBox="1">
            <a:spLocks noChangeArrowheads="1"/>
          </p:cNvSpPr>
          <p:nvPr/>
        </p:nvSpPr>
        <p:spPr bwMode="auto">
          <a:xfrm>
            <a:off x="8135888" y="4247664"/>
            <a:ext cx="1008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alibri"/>
              </a:rPr>
              <a:t>Quelle: viadonau</a:t>
            </a:r>
            <a:endParaRPr lang="de-DE" sz="800" dirty="0">
              <a:solidFill>
                <a:srgbClr val="3C628F"/>
              </a:solidFill>
              <a:latin typeface="Calibri"/>
            </a:endParaRPr>
          </a:p>
        </p:txBody>
      </p:sp>
      <p:sp>
        <p:nvSpPr>
          <p:cNvPr id="8" name="Textfeld 7"/>
          <p:cNvSpPr txBox="1"/>
          <p:nvPr/>
        </p:nvSpPr>
        <p:spPr>
          <a:xfrm>
            <a:off x="4923919" y="6377651"/>
            <a:ext cx="4220081" cy="230832"/>
          </a:xfrm>
          <a:prstGeom prst="rect">
            <a:avLst/>
          </a:prstGeom>
          <a:noFill/>
        </p:spPr>
        <p:txBody>
          <a:bodyPr wrap="square" rtlCol="0">
            <a:spAutoFit/>
          </a:bodyPr>
          <a:lstStyle/>
          <a:p>
            <a:pPr algn="r"/>
            <a:r>
              <a:rPr lang="de-AT" sz="900" dirty="0" smtClean="0">
                <a:solidFill>
                  <a:schemeClr val="accent1"/>
                </a:solidFill>
              </a:rPr>
              <a:t>Das Wirkungsgefüge des österreichischen Nationalen Aktionsplans Donauschifffahrt</a:t>
            </a:r>
            <a:endParaRPr lang="de-DE" sz="700" dirty="0">
              <a:solidFill>
                <a:schemeClr val="accent1"/>
              </a:solidFill>
            </a:endParaRPr>
          </a:p>
        </p:txBody>
      </p:sp>
      <p:sp>
        <p:nvSpPr>
          <p:cNvPr id="9" name="TextBox 8"/>
          <p:cNvSpPr txBox="1"/>
          <p:nvPr/>
        </p:nvSpPr>
        <p:spPr>
          <a:xfrm>
            <a:off x="7365614" y="3429000"/>
            <a:ext cx="1783616" cy="646331"/>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weitere Infos zum NAP finden Sie </a:t>
            </a:r>
            <a:r>
              <a:rPr lang="de-AT" sz="1200" dirty="0" smtClean="0">
                <a:solidFill>
                  <a:schemeClr val="accent1"/>
                </a:solidFill>
                <a:hlinkClick r:id="rId4"/>
              </a:rPr>
              <a:t>hier</a:t>
            </a:r>
            <a:endParaRPr lang="de-AT" sz="1200" dirty="0" smtClean="0">
              <a:solidFill>
                <a:schemeClr val="accent1"/>
              </a:solidFill>
            </a:endParaRPr>
          </a:p>
          <a:p>
            <a:endParaRPr lang="de-AT" sz="1200" dirty="0"/>
          </a:p>
        </p:txBody>
      </p:sp>
    </p:spTree>
    <p:extLst>
      <p:ext uri="{BB962C8B-B14F-4D97-AF65-F5344CB8AC3E}">
        <p14:creationId xmlns:p14="http://schemas.microsoft.com/office/powerpoint/2010/main" val="3915570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Förderung des </a:t>
            </a:r>
            <a:br>
              <a:rPr lang="de-AT" b="1" dirty="0" smtClean="0">
                <a:solidFill>
                  <a:schemeClr val="accent1"/>
                </a:solidFill>
              </a:rPr>
            </a:br>
            <a:r>
              <a:rPr lang="de-AT" b="1" dirty="0">
                <a:solidFill>
                  <a:schemeClr val="accent1"/>
                </a:solidFill>
              </a:rPr>
              <a:t>K</a:t>
            </a:r>
            <a:r>
              <a:rPr lang="de-AT" b="1" dirty="0" smtClean="0">
                <a:solidFill>
                  <a:schemeClr val="accent1"/>
                </a:solidFill>
              </a:rPr>
              <a:t>ombinierten Verkehrs</a:t>
            </a:r>
            <a:endParaRPr lang="de-AT" b="1" dirty="0">
              <a:solidFill>
                <a:schemeClr val="accent1"/>
              </a:solidFill>
            </a:endParaRPr>
          </a:p>
        </p:txBody>
      </p:sp>
      <p:sp>
        <p:nvSpPr>
          <p:cNvPr id="3" name="Content Placeholder 2"/>
          <p:cNvSpPr>
            <a:spLocks noGrp="1"/>
          </p:cNvSpPr>
          <p:nvPr>
            <p:ph idx="1"/>
          </p:nvPr>
        </p:nvSpPr>
        <p:spPr/>
        <p:txBody>
          <a:bodyPr>
            <a:normAutofit fontScale="92500" lnSpcReduction="10000"/>
          </a:bodyPr>
          <a:lstStyle/>
          <a:p>
            <a:pPr marL="0" indent="0">
              <a:buNone/>
            </a:pPr>
            <a:endParaRPr lang="de-AT" sz="400" dirty="0" smtClean="0">
              <a:solidFill>
                <a:schemeClr val="accent1"/>
              </a:solidFill>
            </a:endParaRPr>
          </a:p>
          <a:p>
            <a:r>
              <a:rPr lang="de-AT" dirty="0" smtClean="0">
                <a:solidFill>
                  <a:schemeClr val="accent1"/>
                </a:solidFill>
              </a:rPr>
              <a:t>Kombinierter Verkehr: Transport per Schiff oder Bahn, </a:t>
            </a:r>
          </a:p>
          <a:p>
            <a:pPr marL="0" indent="0">
              <a:buNone/>
            </a:pPr>
            <a:r>
              <a:rPr lang="de-AT" dirty="0">
                <a:solidFill>
                  <a:schemeClr val="accent1"/>
                </a:solidFill>
              </a:rPr>
              <a:t> </a:t>
            </a:r>
            <a:r>
              <a:rPr lang="de-AT" dirty="0" smtClean="0">
                <a:solidFill>
                  <a:schemeClr val="accent1"/>
                </a:solidFill>
              </a:rPr>
              <a:t>  Vor- und Nachlauf auf Straße möglichst gering</a:t>
            </a:r>
          </a:p>
          <a:p>
            <a:pPr marL="0" indent="0">
              <a:buNone/>
            </a:pPr>
            <a:endParaRPr lang="de-AT" sz="1100" dirty="0" smtClean="0">
              <a:solidFill>
                <a:schemeClr val="accent1"/>
              </a:solidFill>
            </a:endParaRPr>
          </a:p>
          <a:p>
            <a:r>
              <a:rPr lang="de-AT" dirty="0" smtClean="0">
                <a:solidFill>
                  <a:schemeClr val="accent1"/>
                </a:solidFill>
              </a:rPr>
              <a:t>starker Anstieg des Güterverkehrsaufkommens -&gt; </a:t>
            </a:r>
          </a:p>
          <a:p>
            <a:pPr marL="0" indent="0">
              <a:buNone/>
            </a:pPr>
            <a:endParaRPr lang="de-AT" sz="1000" dirty="0" smtClean="0">
              <a:solidFill>
                <a:schemeClr val="accent1"/>
              </a:solidFill>
            </a:endParaRPr>
          </a:p>
          <a:p>
            <a:r>
              <a:rPr lang="de-AT" dirty="0" smtClean="0">
                <a:solidFill>
                  <a:schemeClr val="accent1"/>
                </a:solidFill>
              </a:rPr>
              <a:t>EU-Richtlinie zur Liberalisierung </a:t>
            </a:r>
          </a:p>
          <a:p>
            <a:pPr marL="0" indent="0">
              <a:buNone/>
            </a:pPr>
            <a:r>
              <a:rPr lang="de-AT" dirty="0">
                <a:solidFill>
                  <a:schemeClr val="accent1"/>
                </a:solidFill>
              </a:rPr>
              <a:t> </a:t>
            </a:r>
            <a:r>
              <a:rPr lang="de-AT" dirty="0" smtClean="0">
                <a:solidFill>
                  <a:schemeClr val="accent1"/>
                </a:solidFill>
              </a:rPr>
              <a:t> von Vor- und Nachlauf bei kombiniertem Verkehr</a:t>
            </a:r>
          </a:p>
          <a:p>
            <a:endParaRPr lang="de-AT" sz="1000" dirty="0" smtClean="0">
              <a:solidFill>
                <a:schemeClr val="accent1"/>
              </a:solidFill>
            </a:endParaRPr>
          </a:p>
          <a:p>
            <a:r>
              <a:rPr lang="de-AT" dirty="0" smtClean="0">
                <a:solidFill>
                  <a:schemeClr val="accent1"/>
                </a:solidFill>
              </a:rPr>
              <a:t>gesteigerte Attraktivität des kombinierten Verkehrs durch:</a:t>
            </a:r>
          </a:p>
          <a:p>
            <a:endParaRPr lang="de-AT" sz="1000" dirty="0" smtClean="0">
              <a:solidFill>
                <a:schemeClr val="accent1"/>
              </a:solidFill>
            </a:endParaRPr>
          </a:p>
          <a:p>
            <a:pPr lvl="1">
              <a:buFont typeface="Symbol" panose="05050102010706020507" pitchFamily="18" charset="2"/>
              <a:buChar char="-"/>
            </a:pPr>
            <a:r>
              <a:rPr lang="de-AT" dirty="0" smtClean="0">
                <a:solidFill>
                  <a:schemeClr val="accent1"/>
                </a:solidFill>
              </a:rPr>
              <a:t>Erleichterung des grenzüberschreitenden Verkehrs</a:t>
            </a:r>
          </a:p>
          <a:p>
            <a:pPr lvl="1">
              <a:buFont typeface="Symbol" panose="05050102010706020507" pitchFamily="18" charset="2"/>
              <a:buChar char="-"/>
            </a:pPr>
            <a:endParaRPr lang="de-AT" sz="400" dirty="0" smtClean="0">
              <a:solidFill>
                <a:schemeClr val="accent1"/>
              </a:solidFill>
            </a:endParaRPr>
          </a:p>
          <a:p>
            <a:pPr lvl="1">
              <a:buFont typeface="Symbol" panose="05050102010706020507" pitchFamily="18" charset="2"/>
              <a:buChar char="-"/>
            </a:pPr>
            <a:r>
              <a:rPr lang="de-AT" dirty="0" smtClean="0">
                <a:solidFill>
                  <a:schemeClr val="accent1"/>
                </a:solidFill>
              </a:rPr>
              <a:t>steuerliche Vorteile (z.B. Begünstigung KFZ-Steuer) </a:t>
            </a:r>
          </a:p>
          <a:p>
            <a:pPr lvl="1">
              <a:buFont typeface="Symbol" panose="05050102010706020507" pitchFamily="18" charset="2"/>
              <a:buChar char="-"/>
            </a:pPr>
            <a:endParaRPr lang="de-AT" sz="400" dirty="0" smtClean="0">
              <a:solidFill>
                <a:schemeClr val="accent1"/>
              </a:solidFill>
            </a:endParaRPr>
          </a:p>
          <a:p>
            <a:pPr lvl="1">
              <a:buFont typeface="Symbol" panose="05050102010706020507" pitchFamily="18" charset="2"/>
              <a:buChar char="-"/>
            </a:pPr>
            <a:r>
              <a:rPr lang="de-AT" dirty="0" smtClean="0">
                <a:solidFill>
                  <a:schemeClr val="accent1"/>
                </a:solidFill>
              </a:rPr>
              <a:t>finanzielle Förderungen</a:t>
            </a:r>
          </a:p>
          <a:p>
            <a:pPr lvl="1">
              <a:buFont typeface="Symbol" panose="05050102010706020507" pitchFamily="18" charset="2"/>
              <a:buChar char="-"/>
            </a:pPr>
            <a:endParaRPr lang="de-AT" sz="400" dirty="0" smtClean="0">
              <a:solidFill>
                <a:schemeClr val="accent1"/>
              </a:solidFill>
            </a:endParaRPr>
          </a:p>
          <a:p>
            <a:pPr lvl="1">
              <a:buFont typeface="Symbol" panose="05050102010706020507" pitchFamily="18" charset="2"/>
              <a:buChar char="-"/>
            </a:pPr>
            <a:r>
              <a:rPr lang="de-AT" dirty="0" smtClean="0">
                <a:solidFill>
                  <a:schemeClr val="accent1"/>
                </a:solidFill>
              </a:rPr>
              <a:t>sonstige Vorteile: Befreiung vom Nachtfahrverbot, von Wochenend- und Feiertagsfahrverbot, etc…</a:t>
            </a:r>
          </a:p>
        </p:txBody>
      </p:sp>
      <p:sp>
        <p:nvSpPr>
          <p:cNvPr id="4" name="Date Placehold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a:stretch/>
        </p:blipFill>
        <p:spPr bwMode="auto">
          <a:xfrm>
            <a:off x="7164288" y="1700809"/>
            <a:ext cx="1979712" cy="1440159"/>
          </a:xfrm>
          <a:prstGeom prst="rect">
            <a:avLst/>
          </a:prstGeom>
          <a:ln>
            <a:noFill/>
          </a:ln>
          <a:extLst>
            <a:ext uri="{53640926-AAD7-44D8-BBD7-CCE9431645EC}">
              <a14:shadowObscured xmlns:a14="http://schemas.microsoft.com/office/drawing/2010/main"/>
            </a:ext>
          </a:extLst>
        </p:spPr>
      </p:pic>
      <p:sp>
        <p:nvSpPr>
          <p:cNvPr id="7" name="Textfeld 7"/>
          <p:cNvSpPr txBox="1"/>
          <p:nvPr/>
        </p:nvSpPr>
        <p:spPr>
          <a:xfrm>
            <a:off x="7855910" y="1604098"/>
            <a:ext cx="1288090" cy="246221"/>
          </a:xfrm>
          <a:prstGeom prst="rect">
            <a:avLst/>
          </a:prstGeom>
          <a:noFill/>
        </p:spPr>
        <p:txBody>
          <a:bodyPr wrap="square" rtlCol="0">
            <a:spAutoFit/>
          </a:bodyPr>
          <a:lstStyle/>
          <a:p>
            <a:pPr algn="r"/>
            <a:r>
              <a:rPr lang="de-AT" sz="1000" dirty="0" smtClean="0">
                <a:solidFill>
                  <a:schemeClr val="accent1"/>
                </a:solidFill>
              </a:rPr>
              <a:t> </a:t>
            </a:r>
            <a:r>
              <a:rPr lang="de-AT" sz="800" dirty="0" smtClean="0">
                <a:solidFill>
                  <a:schemeClr val="accent1"/>
                </a:solidFill>
              </a:rPr>
              <a:t>Quelle: viadonau</a:t>
            </a:r>
            <a:endParaRPr lang="de-DE" sz="800" dirty="0">
              <a:solidFill>
                <a:schemeClr val="accent1"/>
              </a:solidFill>
            </a:endParaRPr>
          </a:p>
        </p:txBody>
      </p:sp>
      <p:sp>
        <p:nvSpPr>
          <p:cNvPr id="8" name="TextBox 7"/>
          <p:cNvSpPr txBox="1"/>
          <p:nvPr/>
        </p:nvSpPr>
        <p:spPr>
          <a:xfrm>
            <a:off x="7360384" y="4437112"/>
            <a:ext cx="1783616" cy="1015663"/>
          </a:xfrm>
          <a:prstGeom prst="rect">
            <a:avLst/>
          </a:prstGeom>
          <a:solidFill>
            <a:schemeClr val="accent1">
              <a:lumMod val="40000"/>
              <a:lumOff val="60000"/>
            </a:schemeClr>
          </a:solidFill>
        </p:spPr>
        <p:txBody>
          <a:bodyPr wrap="square" rtlCol="0">
            <a:spAutoFit/>
          </a:bodyPr>
          <a:lstStyle/>
          <a:p>
            <a:r>
              <a:rPr lang="de-AT" sz="1200" dirty="0" smtClean="0">
                <a:solidFill>
                  <a:schemeClr val="accent1"/>
                </a:solidFill>
              </a:rPr>
              <a:t>weitere Infos zur Förderung des kombinierten Verkehrs finden Sie </a:t>
            </a:r>
            <a:r>
              <a:rPr lang="de-AT" sz="1200" dirty="0" smtClean="0">
                <a:solidFill>
                  <a:schemeClr val="accent1"/>
                </a:solidFill>
                <a:hlinkClick r:id="rId4"/>
              </a:rPr>
              <a:t>hier</a:t>
            </a:r>
            <a:endParaRPr lang="de-AT" sz="1200" dirty="0" smtClean="0">
              <a:solidFill>
                <a:schemeClr val="accent1"/>
              </a:solidFill>
            </a:endParaRPr>
          </a:p>
          <a:p>
            <a:endParaRPr lang="de-AT" sz="1200" dirty="0"/>
          </a:p>
        </p:txBody>
      </p:sp>
    </p:spTree>
    <p:extLst>
      <p:ext uri="{BB962C8B-B14F-4D97-AF65-F5344CB8AC3E}">
        <p14:creationId xmlns:p14="http://schemas.microsoft.com/office/powerpoint/2010/main" val="767950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smtClean="0">
                <a:solidFill>
                  <a:schemeClr val="accent1"/>
                </a:solidFill>
              </a:rPr>
              <a:t>rechtliche Themenfelder</a:t>
            </a:r>
            <a:endParaRPr lang="de-AT" b="1" dirty="0">
              <a:solidFill>
                <a:schemeClr val="accent1"/>
              </a:solidFill>
            </a:endParaRPr>
          </a:p>
        </p:txBody>
      </p:sp>
      <p:sp>
        <p:nvSpPr>
          <p:cNvPr id="6" name="Datumsplatzhalter 3"/>
          <p:cNvSpPr>
            <a:spLocks noGrp="1"/>
          </p:cNvSpPr>
          <p:nvPr>
            <p:ph type="dt" sz="half" idx="10"/>
          </p:nvPr>
        </p:nvSpPr>
        <p:spPr/>
        <p:txBody>
          <a:bodyPr/>
          <a:lstStyle/>
          <a:p>
            <a:r>
              <a:rPr lang="de-DE" dirty="0">
                <a:solidFill>
                  <a:prstClr val="white"/>
                </a:solidFill>
              </a:rPr>
              <a:t>04.08.2014</a:t>
            </a:r>
            <a:endParaRPr lang="de-AT" dirty="0">
              <a:solidFill>
                <a:prstClr val="white"/>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9</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43845479"/>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168171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ustom 2">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5549</Words>
  <Application>Microsoft Office PowerPoint</Application>
  <PresentationFormat>On-screen Show (4:3)</PresentationFormat>
  <Paragraphs>584</Paragraphs>
  <Slides>27</Slides>
  <Notes>27</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Custom Design</vt:lpstr>
      <vt:lpstr>1_Clarity</vt:lpstr>
      <vt:lpstr>2_Clarity</vt:lpstr>
      <vt:lpstr>RECHTLICHE ASPEKTE DER BINNENSCHIFFFAHRT</vt:lpstr>
      <vt:lpstr>Übersicht Rechtliche Aspekte der Binnenschifffahrt</vt:lpstr>
      <vt:lpstr>Rechtliche Themenfelder</vt:lpstr>
      <vt:lpstr>Förderung der Binnenschifffahrt</vt:lpstr>
      <vt:lpstr>Verkehrspolitischer Rahmen - auf gesamteuropäischer Ebene</vt:lpstr>
      <vt:lpstr>Verkehrspolitischer Rahmen - auf gesamteuropäischer Ebene</vt:lpstr>
      <vt:lpstr>Verkehrspolitischer Rahmen - auf österreichischer Ebene</vt:lpstr>
      <vt:lpstr>Förderung des  Kombinierten Verkehrs</vt:lpstr>
      <vt:lpstr>rechtliche Themenfelder</vt:lpstr>
      <vt:lpstr>Gesamteuropäische Ebene - Belgrader Konvention</vt:lpstr>
      <vt:lpstr>Belgrader Konvention - Freiheit der Schifffahrt</vt:lpstr>
      <vt:lpstr>Klassifizierung von  Binnenwasserstraßen</vt:lpstr>
      <vt:lpstr>Nationales Recht   Schifffahrtsgesetz, Wasserstraßengesetz</vt:lpstr>
      <vt:lpstr>Nationales Recht  - Wasserstraßen-Verkehrsordnung (WVO)</vt:lpstr>
      <vt:lpstr>Rechtliche Themenfelder</vt:lpstr>
      <vt:lpstr>Transportvarianten</vt:lpstr>
      <vt:lpstr>Frachtvertrag</vt:lpstr>
      <vt:lpstr>Bratislavaer Abkommen</vt:lpstr>
      <vt:lpstr>Budapester Übereinkommen –  CMNI</vt:lpstr>
      <vt:lpstr>Haftung -  nach dem Budapester Übereinkommen</vt:lpstr>
      <vt:lpstr>Haftung -  in Österreich, Transportversicherung</vt:lpstr>
      <vt:lpstr>Rechtliche Themenfelder</vt:lpstr>
      <vt:lpstr>Mindestbesatzung und Fahrzeiten</vt:lpstr>
      <vt:lpstr>Treibstoffe</vt:lpstr>
      <vt:lpstr>Exkurs: Gefahrguttransport</vt:lpstr>
      <vt:lpstr>Quellenverzeichnis</vt:lpstr>
      <vt:lpstr>Kontaktdaten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517</cp:revision>
  <cp:lastPrinted>2013-12-10T06:53:20Z</cp:lastPrinted>
  <dcterms:created xsi:type="dcterms:W3CDTF">2012-09-17T08:31:25Z</dcterms:created>
  <dcterms:modified xsi:type="dcterms:W3CDTF">2014-08-04T12:53:46Z</dcterms:modified>
</cp:coreProperties>
</file>