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 id="2147483704" r:id="rId4"/>
  </p:sldMasterIdLst>
  <p:notesMasterIdLst>
    <p:notesMasterId r:id="rId45"/>
  </p:notesMasterIdLst>
  <p:handoutMasterIdLst>
    <p:handoutMasterId r:id="rId46"/>
  </p:handoutMasterIdLst>
  <p:sldIdLst>
    <p:sldId id="528" r:id="rId5"/>
    <p:sldId id="534" r:id="rId6"/>
    <p:sldId id="256" r:id="rId7"/>
    <p:sldId id="527" r:id="rId8"/>
    <p:sldId id="499" r:id="rId9"/>
    <p:sldId id="531" r:id="rId10"/>
    <p:sldId id="532" r:id="rId11"/>
    <p:sldId id="533" r:id="rId12"/>
    <p:sldId id="535" r:id="rId13"/>
    <p:sldId id="539" r:id="rId14"/>
    <p:sldId id="394" r:id="rId15"/>
    <p:sldId id="507" r:id="rId16"/>
    <p:sldId id="506" r:id="rId17"/>
    <p:sldId id="536" r:id="rId18"/>
    <p:sldId id="537" r:id="rId19"/>
    <p:sldId id="547" r:id="rId20"/>
    <p:sldId id="548" r:id="rId21"/>
    <p:sldId id="529" r:id="rId22"/>
    <p:sldId id="500" r:id="rId23"/>
    <p:sldId id="543" r:id="rId24"/>
    <p:sldId id="508" r:id="rId25"/>
    <p:sldId id="501" r:id="rId26"/>
    <p:sldId id="540" r:id="rId27"/>
    <p:sldId id="518" r:id="rId28"/>
    <p:sldId id="523" r:id="rId29"/>
    <p:sldId id="524" r:id="rId30"/>
    <p:sldId id="470" r:id="rId31"/>
    <p:sldId id="514" r:id="rId32"/>
    <p:sldId id="516" r:id="rId33"/>
    <p:sldId id="517" r:id="rId34"/>
    <p:sldId id="541" r:id="rId35"/>
    <p:sldId id="519" r:id="rId36"/>
    <p:sldId id="482" r:id="rId37"/>
    <p:sldId id="515" r:id="rId38"/>
    <p:sldId id="538" r:id="rId39"/>
    <p:sldId id="522" r:id="rId40"/>
    <p:sldId id="542" r:id="rId41"/>
    <p:sldId id="530" r:id="rId42"/>
    <p:sldId id="521" r:id="rId43"/>
    <p:sldId id="526" r:id="rId44"/>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a:srgbClr val="B0B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75553" autoAdjust="0"/>
  </p:normalViewPr>
  <p:slideViewPr>
    <p:cSldViewPr showGuides="1">
      <p:cViewPr varScale="1">
        <p:scale>
          <a:sx n="98" d="100"/>
          <a:sy n="98" d="100"/>
        </p:scale>
        <p:origin x="2202" y="72"/>
      </p:cViewPr>
      <p:guideLst>
        <p:guide orient="horz" pos="2160"/>
        <p:guide pos="2880"/>
      </p:guideLst>
    </p:cSldViewPr>
  </p:slideViewPr>
  <p:notesTextViewPr>
    <p:cViewPr>
      <p:scale>
        <a:sx n="1" d="1"/>
        <a:sy n="1" d="1"/>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_rels/data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Waterways</a:t>
          </a:r>
          <a:endParaRPr lang="de-DE" sz="2400" dirty="0">
            <a:solidFill>
              <a:schemeClr val="accent1"/>
            </a:solidFill>
            <a:latin typeface="Corbel" panose="020B0503020204020204" pitchFamily="34" charset="0"/>
          </a:endParaRP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Freight Transport by Inland Vessel</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Vessels – Crew, Equipment, Drive</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custScaleX="101327">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rgbClr val="3C628F"/>
        </a:solidFill>
        <a:ln w="28575">
          <a:solidFill>
            <a:schemeClr val="accent1"/>
          </a:solidFill>
        </a:ln>
      </dgm:spPr>
    </dgm:pt>
    <dgm:pt modelId="{77ECFE10-46D2-48B0-947A-2C85B551FC94}" type="pres">
      <dgm:prSet presAssocID="{F24300EC-4372-4D89-B437-9F81F6228517}" presName="text_2" presStyleLbl="node1" presStyleIdx="1" presStyleCnt="4" custScaleX="101390">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custScaleX="101390">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custScaleX="101327">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Waterways</a:t>
          </a:r>
          <a:endParaRPr lang="de-DE" sz="2400" dirty="0">
            <a:solidFill>
              <a:schemeClr val="accent1"/>
            </a:solidFill>
            <a:latin typeface="Corbel" panose="020B0503020204020204" pitchFamily="34" charset="0"/>
          </a:endParaRP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Freight Transport by Inland Vessel</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Vessels –</a:t>
          </a:r>
          <a:r>
            <a:rPr lang="de-DE" sz="1800" dirty="0">
              <a:solidFill>
                <a:schemeClr val="accent1"/>
              </a:solidFill>
              <a:latin typeface="Corbel" panose="020B0503020204020204" pitchFamily="34" charset="0"/>
            </a:rPr>
            <a:t> </a:t>
          </a:r>
          <a:r>
            <a:rPr lang="de-DE" sz="2400" dirty="0">
              <a:solidFill>
                <a:schemeClr val="accent1"/>
              </a:solidFill>
              <a:latin typeface="Corbel" panose="020B0503020204020204" pitchFamily="34" charset="0"/>
            </a:rPr>
            <a:t>Crew, Equipment, Drive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custScaleX="101327">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rgbClr val="B0B8D1"/>
        </a:solidFill>
        <a:ln w="28575">
          <a:solidFill>
            <a:schemeClr val="accent1"/>
          </a:solidFill>
        </a:ln>
      </dgm:spPr>
    </dgm:pt>
    <dgm:pt modelId="{77ECFE10-46D2-48B0-947A-2C85B551FC94}" type="pres">
      <dgm:prSet presAssocID="{F24300EC-4372-4D89-B437-9F81F6228517}" presName="text_2" presStyleLbl="node1" presStyleIdx="1" presStyleCnt="4" custScaleX="101390">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rgbClr val="3C628F"/>
        </a:solidFill>
        <a:ln w="28575">
          <a:solidFill>
            <a:schemeClr val="accent1"/>
          </a:solidFill>
        </a:ln>
      </dgm:spPr>
    </dgm:pt>
    <dgm:pt modelId="{6B0ECE05-8828-4C0A-A479-6C928C989F2D}" type="pres">
      <dgm:prSet presAssocID="{173351EC-E710-4201-8F33-1AD5623FE62E}" presName="text_3" presStyleLbl="node1" presStyleIdx="2" presStyleCnt="4" custScaleX="101390">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custScaleX="101327">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39EA9A2F-C4C4-4E51-9485-52C9A3A9B27C}" type="presOf" srcId="{624E2F07-CA2B-4ED9-89E9-4ED31FD7F6BD}" destId="{93855F07-44CB-45DE-B464-761E63A71CD5}"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564A724B-464F-43EA-B3F9-08B30D823942}" type="presOf" srcId="{F2941672-F5FC-4F5F-8FF3-57791CAF8C56}" destId="{AB399548-C0EB-4691-9CE6-7284291054B6}" srcOrd="0" destOrd="0" presId="urn:microsoft.com/office/officeart/2008/layout/VerticalCurvedList"/>
    <dgm:cxn modelId="{34FC95A1-E7F4-471D-868A-D636D3B7A56C}"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B274FDC1-7E59-40F9-AA51-6338718BE116}" type="presOf" srcId="{173351EC-E710-4201-8F33-1AD5623FE62E}" destId="{6B0ECE05-8828-4C0A-A479-6C928C989F2D}" srcOrd="0" destOrd="0" presId="urn:microsoft.com/office/officeart/2008/layout/VerticalCurvedList"/>
    <dgm:cxn modelId="{03E625D1-C733-48D8-923A-D2C842D84372}" type="presOf" srcId="{6755B75A-DA2F-4942-9466-602DAA2B76D4}" destId="{91210F3F-D8B2-42DD-8F99-15CEF9439F8A}" srcOrd="0" destOrd="0" presId="urn:microsoft.com/office/officeart/2008/layout/VerticalCurvedList"/>
    <dgm:cxn modelId="{29C6E8F1-0DA8-40F1-8C46-28A377C1D222}" type="presOf" srcId="{F24300EC-4372-4D89-B437-9F81F6228517}" destId="{77ECFE10-46D2-48B0-947A-2C85B551FC94}" srcOrd="0" destOrd="0" presId="urn:microsoft.com/office/officeart/2008/layout/VerticalCurvedList"/>
    <dgm:cxn modelId="{9145D229-8220-4951-A2CA-A36BF9470A02}" type="presParOf" srcId="{AE6139D5-D84B-4711-8A6A-A5161E022A99}" destId="{00F42187-34FD-4D8B-A449-F316E9EB9AFA}" srcOrd="0" destOrd="0" presId="urn:microsoft.com/office/officeart/2008/layout/VerticalCurvedList"/>
    <dgm:cxn modelId="{D535CA7B-7B99-4E8D-BE4B-36914613F2E9}" type="presParOf" srcId="{00F42187-34FD-4D8B-A449-F316E9EB9AFA}" destId="{C168C53D-163A-4892-8EF0-B5326C3FF8C8}" srcOrd="0" destOrd="0" presId="urn:microsoft.com/office/officeart/2008/layout/VerticalCurvedList"/>
    <dgm:cxn modelId="{5E6778BD-FA22-4708-BD35-8D60621AA2C4}" type="presParOf" srcId="{C168C53D-163A-4892-8EF0-B5326C3FF8C8}" destId="{0FAB2C97-DF89-43B9-B7B2-C745E026F562}" srcOrd="0" destOrd="0" presId="urn:microsoft.com/office/officeart/2008/layout/VerticalCurvedList"/>
    <dgm:cxn modelId="{5CAB1E48-0A59-4542-89ED-27724819164E}" type="presParOf" srcId="{C168C53D-163A-4892-8EF0-B5326C3FF8C8}" destId="{93855F07-44CB-45DE-B464-761E63A71CD5}" srcOrd="1" destOrd="0" presId="urn:microsoft.com/office/officeart/2008/layout/VerticalCurvedList"/>
    <dgm:cxn modelId="{877458A1-BC06-4228-98F1-F930C3E41FBB}" type="presParOf" srcId="{C168C53D-163A-4892-8EF0-B5326C3FF8C8}" destId="{D258DE45-194F-4470-A0BE-D234AB24927B}" srcOrd="2" destOrd="0" presId="urn:microsoft.com/office/officeart/2008/layout/VerticalCurvedList"/>
    <dgm:cxn modelId="{0B7D731A-DCA9-40BD-AF80-59B837B858EE}" type="presParOf" srcId="{C168C53D-163A-4892-8EF0-B5326C3FF8C8}" destId="{BF8CDB65-7F63-46ED-AD6F-299BB5E410A3}" srcOrd="3" destOrd="0" presId="urn:microsoft.com/office/officeart/2008/layout/VerticalCurvedList"/>
    <dgm:cxn modelId="{1658E823-1CA6-4A97-BAA6-D5E0D570B365}" type="presParOf" srcId="{00F42187-34FD-4D8B-A449-F316E9EB9AFA}" destId="{AB399548-C0EB-4691-9CE6-7284291054B6}" srcOrd="1" destOrd="0" presId="urn:microsoft.com/office/officeart/2008/layout/VerticalCurvedList"/>
    <dgm:cxn modelId="{ECBDA577-F05E-4A1D-846C-05974B8AFA80}" type="presParOf" srcId="{00F42187-34FD-4D8B-A449-F316E9EB9AFA}" destId="{0B7AF41F-095F-4954-9948-F3B9C7302B4D}" srcOrd="2" destOrd="0" presId="urn:microsoft.com/office/officeart/2008/layout/VerticalCurvedList"/>
    <dgm:cxn modelId="{D54797A1-EAB9-4006-B974-87C8D0470830}" type="presParOf" srcId="{0B7AF41F-095F-4954-9948-F3B9C7302B4D}" destId="{9AF5ED78-341F-403E-97B4-875F8057A202}" srcOrd="0" destOrd="0" presId="urn:microsoft.com/office/officeart/2008/layout/VerticalCurvedList"/>
    <dgm:cxn modelId="{B10D97D9-9BF6-4FC8-A693-3B3CFB507300}" type="presParOf" srcId="{00F42187-34FD-4D8B-A449-F316E9EB9AFA}" destId="{77ECFE10-46D2-48B0-947A-2C85B551FC94}" srcOrd="3" destOrd="0" presId="urn:microsoft.com/office/officeart/2008/layout/VerticalCurvedList"/>
    <dgm:cxn modelId="{D3746416-584F-4651-8371-570DADC236AF}" type="presParOf" srcId="{00F42187-34FD-4D8B-A449-F316E9EB9AFA}" destId="{FEECF01B-4C91-4B01-BFA5-F1DFA7020B0A}" srcOrd="4" destOrd="0" presId="urn:microsoft.com/office/officeart/2008/layout/VerticalCurvedList"/>
    <dgm:cxn modelId="{E20F32EE-E5C3-4717-AD48-F227C65F5BA9}" type="presParOf" srcId="{FEECF01B-4C91-4B01-BFA5-F1DFA7020B0A}" destId="{EF12B5F5-AB8A-4523-B395-C351AAF3CDFA}" srcOrd="0" destOrd="0" presId="urn:microsoft.com/office/officeart/2008/layout/VerticalCurvedList"/>
    <dgm:cxn modelId="{3F540E02-1B8A-448D-B2E4-5AB13365A153}" type="presParOf" srcId="{00F42187-34FD-4D8B-A449-F316E9EB9AFA}" destId="{6B0ECE05-8828-4C0A-A479-6C928C989F2D}" srcOrd="5" destOrd="0" presId="urn:microsoft.com/office/officeart/2008/layout/VerticalCurvedList"/>
    <dgm:cxn modelId="{C1F5A26A-42C9-40D0-8174-E3D74B64A02F}" type="presParOf" srcId="{00F42187-34FD-4D8B-A449-F316E9EB9AFA}" destId="{1A41940D-DA6D-4168-B61B-2046AB904AF1}" srcOrd="6" destOrd="0" presId="urn:microsoft.com/office/officeart/2008/layout/VerticalCurvedList"/>
    <dgm:cxn modelId="{D850782E-803E-4B76-9086-F4D609A325B2}" type="presParOf" srcId="{1A41940D-DA6D-4168-B61B-2046AB904AF1}" destId="{84FECD7B-556D-40CD-80FE-E856FE6C01BC}" srcOrd="0" destOrd="0" presId="urn:microsoft.com/office/officeart/2008/layout/VerticalCurvedList"/>
    <dgm:cxn modelId="{5F4CBD57-72A9-43F4-BFF2-A52B531C0F9C}" type="presParOf" srcId="{00F42187-34FD-4D8B-A449-F316E9EB9AFA}" destId="{91210F3F-D8B2-42DD-8F99-15CEF9439F8A}" srcOrd="7" destOrd="0" presId="urn:microsoft.com/office/officeart/2008/layout/VerticalCurvedList"/>
    <dgm:cxn modelId="{0BCAA843-8A42-43A7-9184-5719B057F2EC}" type="presParOf" srcId="{00F42187-34FD-4D8B-A449-F316E9EB9AFA}" destId="{D9DCCA26-62B6-4763-8EFA-968C560C11C4}" srcOrd="8" destOrd="0" presId="urn:microsoft.com/office/officeart/2008/layout/VerticalCurvedList"/>
    <dgm:cxn modelId="{C3B0ADD3-A307-4899-91BC-722CC539D96A}"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Waterways</a:t>
          </a:r>
          <a:endParaRPr lang="de-DE" sz="2400" dirty="0">
            <a:solidFill>
              <a:schemeClr val="accent1"/>
            </a:solidFill>
            <a:latin typeface="Corbel" panose="020B0503020204020204" pitchFamily="34" charset="0"/>
          </a:endParaRP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Freight Transport by Inland Vessels</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Vessels</a:t>
          </a:r>
          <a:r>
            <a:rPr lang="de-DE" sz="2400" dirty="0">
              <a:solidFill>
                <a:schemeClr val="accent1"/>
              </a:solidFill>
              <a:latin typeface="Corbel" panose="020B0503020204020204" pitchFamily="34" charset="0"/>
            </a:rPr>
            <a:t> – Crew, Equipment, Drive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custScaleX="101327">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blipFill rotWithShape="0">
          <a:blip xmlns:r="http://schemas.openxmlformats.org/officeDocument/2006/relationships" r:embed="rId1"/>
          <a:stretch>
            <a:fillRect/>
          </a:stretch>
        </a:blipFill>
        <a:ln w="28575">
          <a:solidFill>
            <a:schemeClr val="accent1"/>
          </a:solidFill>
        </a:ln>
      </dgm:spPr>
    </dgm:pt>
    <dgm:pt modelId="{77ECFE10-46D2-48B0-947A-2C85B551FC94}" type="pres">
      <dgm:prSet presAssocID="{F24300EC-4372-4D89-B437-9F81F6228517}" presName="text_2" presStyleLbl="node1" presStyleIdx="1" presStyleCnt="4" custScaleX="101390">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custScaleX="101390">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blipFill rotWithShape="0">
          <a:blip xmlns:r="http://schemas.openxmlformats.org/officeDocument/2006/relationships" r:embed="rId2"/>
          <a:stretch>
            <a:fillRect/>
          </a:stretch>
        </a:blipFill>
        <a:ln w="28575">
          <a:solidFill>
            <a:schemeClr val="accent1"/>
          </a:solidFill>
        </a:ln>
      </dgm:spPr>
    </dgm:pt>
    <dgm:pt modelId="{91210F3F-D8B2-42DD-8F99-15CEF9439F8A}" type="pres">
      <dgm:prSet presAssocID="{6755B75A-DA2F-4942-9466-602DAA2B76D4}" presName="text_4" presStyleLbl="node1" presStyleIdx="3" presStyleCnt="4" custScaleX="101327">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D834A543-775D-4D0D-856A-17C60D987C05}" type="presOf" srcId="{6755B75A-DA2F-4942-9466-602DAA2B76D4}" destId="{91210F3F-D8B2-42DD-8F99-15CEF9439F8A}" srcOrd="0" destOrd="0" presId="urn:microsoft.com/office/officeart/2008/layout/VerticalCurvedList"/>
    <dgm:cxn modelId="{F8BA6F7B-78DA-4065-BEC4-FFA99860CB02}" type="presOf" srcId="{F24300EC-4372-4D89-B437-9F81F6228517}" destId="{77ECFE10-46D2-48B0-947A-2C85B551FC94}" srcOrd="0" destOrd="0" presId="urn:microsoft.com/office/officeart/2008/layout/VerticalCurvedList"/>
    <dgm:cxn modelId="{3FFDBD7F-BA94-40B4-B375-BD13C9B642BC}" type="presOf" srcId="{624E2F07-CA2B-4ED9-89E9-4ED31FD7F6BD}" destId="{93855F07-44CB-45DE-B464-761E63A71CD5}"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B812B8B3-63ED-4C25-8C89-639B4AA61E93}" type="presOf" srcId="{F2941672-F5FC-4F5F-8FF3-57791CAF8C56}" destId="{AB399548-C0EB-4691-9CE6-7284291054B6}"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6EBAE1CF-8DC9-4794-AC36-F3BC50F58670}" type="presOf" srcId="{754914D3-2823-4D9D-9B5F-8AAE908A2791}" destId="{AE6139D5-D84B-4711-8A6A-A5161E022A99}" srcOrd="0" destOrd="0" presId="urn:microsoft.com/office/officeart/2008/layout/VerticalCurvedList"/>
    <dgm:cxn modelId="{941082F5-5EA2-47AF-8189-B535E67B5A20}" type="presOf" srcId="{173351EC-E710-4201-8F33-1AD5623FE62E}" destId="{6B0ECE05-8828-4C0A-A479-6C928C989F2D}" srcOrd="0" destOrd="0" presId="urn:microsoft.com/office/officeart/2008/layout/VerticalCurvedList"/>
    <dgm:cxn modelId="{01CE1A52-DEF5-465D-B5C2-691DCD823DDA}" type="presParOf" srcId="{AE6139D5-D84B-4711-8A6A-A5161E022A99}" destId="{00F42187-34FD-4D8B-A449-F316E9EB9AFA}" srcOrd="0" destOrd="0" presId="urn:microsoft.com/office/officeart/2008/layout/VerticalCurvedList"/>
    <dgm:cxn modelId="{426D732B-783F-4A8F-A064-DC0440AFCEA0}" type="presParOf" srcId="{00F42187-34FD-4D8B-A449-F316E9EB9AFA}" destId="{C168C53D-163A-4892-8EF0-B5326C3FF8C8}" srcOrd="0" destOrd="0" presId="urn:microsoft.com/office/officeart/2008/layout/VerticalCurvedList"/>
    <dgm:cxn modelId="{1E3F7EF2-713A-4584-B2FE-010977F09215}" type="presParOf" srcId="{C168C53D-163A-4892-8EF0-B5326C3FF8C8}" destId="{0FAB2C97-DF89-43B9-B7B2-C745E026F562}" srcOrd="0" destOrd="0" presId="urn:microsoft.com/office/officeart/2008/layout/VerticalCurvedList"/>
    <dgm:cxn modelId="{016CF4AC-850E-4B47-9F69-DCE022FDD642}" type="presParOf" srcId="{C168C53D-163A-4892-8EF0-B5326C3FF8C8}" destId="{93855F07-44CB-45DE-B464-761E63A71CD5}" srcOrd="1" destOrd="0" presId="urn:microsoft.com/office/officeart/2008/layout/VerticalCurvedList"/>
    <dgm:cxn modelId="{1510D225-0160-4353-B099-7DCB72DE9E75}" type="presParOf" srcId="{C168C53D-163A-4892-8EF0-B5326C3FF8C8}" destId="{D258DE45-194F-4470-A0BE-D234AB24927B}" srcOrd="2" destOrd="0" presId="urn:microsoft.com/office/officeart/2008/layout/VerticalCurvedList"/>
    <dgm:cxn modelId="{F4B75406-1221-4268-984B-9A24F4DC52AA}" type="presParOf" srcId="{C168C53D-163A-4892-8EF0-B5326C3FF8C8}" destId="{BF8CDB65-7F63-46ED-AD6F-299BB5E410A3}" srcOrd="3" destOrd="0" presId="urn:microsoft.com/office/officeart/2008/layout/VerticalCurvedList"/>
    <dgm:cxn modelId="{9C1B0EB9-7CEA-477E-A35E-976B536784D5}" type="presParOf" srcId="{00F42187-34FD-4D8B-A449-F316E9EB9AFA}" destId="{AB399548-C0EB-4691-9CE6-7284291054B6}" srcOrd="1" destOrd="0" presId="urn:microsoft.com/office/officeart/2008/layout/VerticalCurvedList"/>
    <dgm:cxn modelId="{42B4A8DB-39F0-445D-B200-E41C9095E2B1}" type="presParOf" srcId="{00F42187-34FD-4D8B-A449-F316E9EB9AFA}" destId="{0B7AF41F-095F-4954-9948-F3B9C7302B4D}" srcOrd="2" destOrd="0" presId="urn:microsoft.com/office/officeart/2008/layout/VerticalCurvedList"/>
    <dgm:cxn modelId="{DE8B92F4-06F1-46CC-B64A-DC76B8BDB44D}" type="presParOf" srcId="{0B7AF41F-095F-4954-9948-F3B9C7302B4D}" destId="{9AF5ED78-341F-403E-97B4-875F8057A202}" srcOrd="0" destOrd="0" presId="urn:microsoft.com/office/officeart/2008/layout/VerticalCurvedList"/>
    <dgm:cxn modelId="{38FB7A98-1F63-42C5-877B-7D0B3B84BE3D}" type="presParOf" srcId="{00F42187-34FD-4D8B-A449-F316E9EB9AFA}" destId="{77ECFE10-46D2-48B0-947A-2C85B551FC94}" srcOrd="3" destOrd="0" presId="urn:microsoft.com/office/officeart/2008/layout/VerticalCurvedList"/>
    <dgm:cxn modelId="{7D4B473B-229F-47C0-ACA3-090C2E3EF6E9}" type="presParOf" srcId="{00F42187-34FD-4D8B-A449-F316E9EB9AFA}" destId="{FEECF01B-4C91-4B01-BFA5-F1DFA7020B0A}" srcOrd="4" destOrd="0" presId="urn:microsoft.com/office/officeart/2008/layout/VerticalCurvedList"/>
    <dgm:cxn modelId="{79FCA6CF-7E4F-48A3-96AA-2D982B8CA7B2}" type="presParOf" srcId="{FEECF01B-4C91-4B01-BFA5-F1DFA7020B0A}" destId="{EF12B5F5-AB8A-4523-B395-C351AAF3CDFA}" srcOrd="0" destOrd="0" presId="urn:microsoft.com/office/officeart/2008/layout/VerticalCurvedList"/>
    <dgm:cxn modelId="{F0FA477E-E904-4406-92B4-4D03293DA5AB}" type="presParOf" srcId="{00F42187-34FD-4D8B-A449-F316E9EB9AFA}" destId="{6B0ECE05-8828-4C0A-A479-6C928C989F2D}" srcOrd="5" destOrd="0" presId="urn:microsoft.com/office/officeart/2008/layout/VerticalCurvedList"/>
    <dgm:cxn modelId="{E9F7409C-037B-49D5-9699-39E4D542D0B2}" type="presParOf" srcId="{00F42187-34FD-4D8B-A449-F316E9EB9AFA}" destId="{1A41940D-DA6D-4168-B61B-2046AB904AF1}" srcOrd="6" destOrd="0" presId="urn:microsoft.com/office/officeart/2008/layout/VerticalCurvedList"/>
    <dgm:cxn modelId="{02291695-7580-4294-A236-814709563696}" type="presParOf" srcId="{1A41940D-DA6D-4168-B61B-2046AB904AF1}" destId="{84FECD7B-556D-40CD-80FE-E856FE6C01BC}" srcOrd="0" destOrd="0" presId="urn:microsoft.com/office/officeart/2008/layout/VerticalCurvedList"/>
    <dgm:cxn modelId="{66F26392-B03C-4E3D-9D4D-EA19001D253F}" type="presParOf" srcId="{00F42187-34FD-4D8B-A449-F316E9EB9AFA}" destId="{91210F3F-D8B2-42DD-8F99-15CEF9439F8A}" srcOrd="7" destOrd="0" presId="urn:microsoft.com/office/officeart/2008/layout/VerticalCurvedList"/>
    <dgm:cxn modelId="{1CFA6FFF-FD0D-45EA-AF41-07491687F1FC}" type="presParOf" srcId="{00F42187-34FD-4D8B-A449-F316E9EB9AFA}" destId="{D9DCCA26-62B6-4763-8EFA-968C560C11C4}" srcOrd="8" destOrd="0" presId="urn:microsoft.com/office/officeart/2008/layout/VerticalCurvedList"/>
    <dgm:cxn modelId="{2C1D8EA2-4DF4-4708-87E7-2C5590B38332}"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Waterways</a:t>
          </a:r>
          <a:endParaRPr lang="de-DE" sz="2400" dirty="0">
            <a:solidFill>
              <a:schemeClr val="accent1"/>
            </a:solidFill>
            <a:latin typeface="Corbel" panose="020B0503020204020204" pitchFamily="34" charset="0"/>
          </a:endParaRP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Freight Transport by Inland Vessel</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Inland Vessels – Crew, Equipment, Drive</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blipFill rotWithShape="0">
          <a:blip xmlns:r="http://schemas.openxmlformats.org/officeDocument/2006/relationships" r:embed="rId2"/>
          <a:stretch>
            <a:fillRect/>
          </a:stretch>
        </a:blip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B1606133-9179-4D5F-AADD-9CDBC3D86DE7}" type="presOf" srcId="{F2941672-F5FC-4F5F-8FF3-57791CAF8C56}" destId="{AB399548-C0EB-4691-9CE6-7284291054B6}"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951AA750-B41F-4101-A914-EA2C1A8C39AB}" type="presOf" srcId="{F24300EC-4372-4D89-B437-9F81F6228517}" destId="{77ECFE10-46D2-48B0-947A-2C85B551FC94}" srcOrd="0" destOrd="0" presId="urn:microsoft.com/office/officeart/2008/layout/VerticalCurvedList"/>
    <dgm:cxn modelId="{72B11D7A-C9DC-4088-9004-4BAF8E4B08FC}" type="presOf" srcId="{754914D3-2823-4D9D-9B5F-8AAE908A2791}" destId="{AE6139D5-D84B-4711-8A6A-A5161E022A99}" srcOrd="0" destOrd="0" presId="urn:microsoft.com/office/officeart/2008/layout/VerticalCurvedList"/>
    <dgm:cxn modelId="{1D857E8C-D922-4F7A-A0A2-ED17E939F196}" type="presOf" srcId="{624E2F07-CA2B-4ED9-89E9-4ED31FD7F6BD}" destId="{93855F07-44CB-45DE-B464-761E63A71CD5}"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2C8864E3-9B6D-4646-98E8-30C9CE0C0912}" type="presOf" srcId="{6755B75A-DA2F-4942-9466-602DAA2B76D4}" destId="{91210F3F-D8B2-42DD-8F99-15CEF9439F8A}" srcOrd="0" destOrd="0" presId="urn:microsoft.com/office/officeart/2008/layout/VerticalCurvedList"/>
    <dgm:cxn modelId="{5C5D81FE-069E-4322-A9D6-0F222BF7E72C}" type="presOf" srcId="{173351EC-E710-4201-8F33-1AD5623FE62E}" destId="{6B0ECE05-8828-4C0A-A479-6C928C989F2D}" srcOrd="0" destOrd="0" presId="urn:microsoft.com/office/officeart/2008/layout/VerticalCurvedList"/>
    <dgm:cxn modelId="{A0ACCC90-3929-4897-801C-9C7663412D07}" type="presParOf" srcId="{AE6139D5-D84B-4711-8A6A-A5161E022A99}" destId="{00F42187-34FD-4D8B-A449-F316E9EB9AFA}" srcOrd="0" destOrd="0" presId="urn:microsoft.com/office/officeart/2008/layout/VerticalCurvedList"/>
    <dgm:cxn modelId="{09DAC5DD-A0DD-4102-9A12-C3479E4DB274}" type="presParOf" srcId="{00F42187-34FD-4D8B-A449-F316E9EB9AFA}" destId="{C168C53D-163A-4892-8EF0-B5326C3FF8C8}" srcOrd="0" destOrd="0" presId="urn:microsoft.com/office/officeart/2008/layout/VerticalCurvedList"/>
    <dgm:cxn modelId="{74676BD7-4824-49B5-8852-ECCF2849F784}" type="presParOf" srcId="{C168C53D-163A-4892-8EF0-B5326C3FF8C8}" destId="{0FAB2C97-DF89-43B9-B7B2-C745E026F562}" srcOrd="0" destOrd="0" presId="urn:microsoft.com/office/officeart/2008/layout/VerticalCurvedList"/>
    <dgm:cxn modelId="{A299AD72-FA93-43EA-807C-E1D108DB2C9F}" type="presParOf" srcId="{C168C53D-163A-4892-8EF0-B5326C3FF8C8}" destId="{93855F07-44CB-45DE-B464-761E63A71CD5}" srcOrd="1" destOrd="0" presId="urn:microsoft.com/office/officeart/2008/layout/VerticalCurvedList"/>
    <dgm:cxn modelId="{ACEF3100-7BDF-4AD5-8D4D-C45327E3BB17}" type="presParOf" srcId="{C168C53D-163A-4892-8EF0-B5326C3FF8C8}" destId="{D258DE45-194F-4470-A0BE-D234AB24927B}" srcOrd="2" destOrd="0" presId="urn:microsoft.com/office/officeart/2008/layout/VerticalCurvedList"/>
    <dgm:cxn modelId="{EB487D73-A7D7-4927-8B63-752544670697}" type="presParOf" srcId="{C168C53D-163A-4892-8EF0-B5326C3FF8C8}" destId="{BF8CDB65-7F63-46ED-AD6F-299BB5E410A3}" srcOrd="3" destOrd="0" presId="urn:microsoft.com/office/officeart/2008/layout/VerticalCurvedList"/>
    <dgm:cxn modelId="{B1B15921-841C-4E4D-BE52-EB3EE8DB877F}" type="presParOf" srcId="{00F42187-34FD-4D8B-A449-F316E9EB9AFA}" destId="{AB399548-C0EB-4691-9CE6-7284291054B6}" srcOrd="1" destOrd="0" presId="urn:microsoft.com/office/officeart/2008/layout/VerticalCurvedList"/>
    <dgm:cxn modelId="{32C9A81F-E741-4396-A872-BDE9667DF93A}" type="presParOf" srcId="{00F42187-34FD-4D8B-A449-F316E9EB9AFA}" destId="{0B7AF41F-095F-4954-9948-F3B9C7302B4D}" srcOrd="2" destOrd="0" presId="urn:microsoft.com/office/officeart/2008/layout/VerticalCurvedList"/>
    <dgm:cxn modelId="{6B11D038-8F53-477A-83C6-63B910EC5C52}" type="presParOf" srcId="{0B7AF41F-095F-4954-9948-F3B9C7302B4D}" destId="{9AF5ED78-341F-403E-97B4-875F8057A202}" srcOrd="0" destOrd="0" presId="urn:microsoft.com/office/officeart/2008/layout/VerticalCurvedList"/>
    <dgm:cxn modelId="{A1CD0946-99F7-4A12-A32C-A19ADDDC47E0}" type="presParOf" srcId="{00F42187-34FD-4D8B-A449-F316E9EB9AFA}" destId="{77ECFE10-46D2-48B0-947A-2C85B551FC94}" srcOrd="3" destOrd="0" presId="urn:microsoft.com/office/officeart/2008/layout/VerticalCurvedList"/>
    <dgm:cxn modelId="{D2E18C1D-ED1B-4B3D-9838-E48DCA6886D3}" type="presParOf" srcId="{00F42187-34FD-4D8B-A449-F316E9EB9AFA}" destId="{FEECF01B-4C91-4B01-BFA5-F1DFA7020B0A}" srcOrd="4" destOrd="0" presId="urn:microsoft.com/office/officeart/2008/layout/VerticalCurvedList"/>
    <dgm:cxn modelId="{D450697E-884B-48EE-BD0A-64AEEBB98FC0}" type="presParOf" srcId="{FEECF01B-4C91-4B01-BFA5-F1DFA7020B0A}" destId="{EF12B5F5-AB8A-4523-B395-C351AAF3CDFA}" srcOrd="0" destOrd="0" presId="urn:microsoft.com/office/officeart/2008/layout/VerticalCurvedList"/>
    <dgm:cxn modelId="{A6D0FC3C-E33A-417E-B0F5-58F5C932B1BC}" type="presParOf" srcId="{00F42187-34FD-4D8B-A449-F316E9EB9AFA}" destId="{6B0ECE05-8828-4C0A-A479-6C928C989F2D}" srcOrd="5" destOrd="0" presId="urn:microsoft.com/office/officeart/2008/layout/VerticalCurvedList"/>
    <dgm:cxn modelId="{364E7678-5132-4D90-839F-3213F82676AE}" type="presParOf" srcId="{00F42187-34FD-4D8B-A449-F316E9EB9AFA}" destId="{1A41940D-DA6D-4168-B61B-2046AB904AF1}" srcOrd="6" destOrd="0" presId="urn:microsoft.com/office/officeart/2008/layout/VerticalCurvedList"/>
    <dgm:cxn modelId="{F3993A1F-4724-466A-92DB-2081DC423403}" type="presParOf" srcId="{1A41940D-DA6D-4168-B61B-2046AB904AF1}" destId="{84FECD7B-556D-40CD-80FE-E856FE6C01BC}" srcOrd="0" destOrd="0" presId="urn:microsoft.com/office/officeart/2008/layout/VerticalCurvedList"/>
    <dgm:cxn modelId="{02418E61-B1FB-46D3-A7D5-3DFFBAE6CCBC}" type="presParOf" srcId="{00F42187-34FD-4D8B-A449-F316E9EB9AFA}" destId="{91210F3F-D8B2-42DD-8F99-15CEF9439F8A}" srcOrd="7" destOrd="0" presId="urn:microsoft.com/office/officeart/2008/layout/VerticalCurvedList"/>
    <dgm:cxn modelId="{C71C08C2-424E-4BF1-B7AE-DAEF283E1095}" type="presParOf" srcId="{00F42187-34FD-4D8B-A449-F316E9EB9AFA}" destId="{D9DCCA26-62B6-4763-8EFA-968C560C11C4}" srcOrd="8" destOrd="0" presId="urn:microsoft.com/office/officeart/2008/layout/VerticalCurvedList"/>
    <dgm:cxn modelId="{CC4A19EB-DEB0-45AD-B3C2-FE0418A53A19}"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5844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09599" y="315550"/>
          <a:ext cx="560158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a:t>
          </a:r>
          <a:r>
            <a:rPr lang="de-DE" sz="2400" kern="1200" dirty="0" err="1">
              <a:solidFill>
                <a:schemeClr val="accent1"/>
              </a:solidFill>
              <a:latin typeface="Corbel" panose="020B0503020204020204" pitchFamily="34" charset="0"/>
            </a:rPr>
            <a:t>Waterways</a:t>
          </a:r>
          <a:endParaRPr lang="de-DE" sz="2400" kern="1200" dirty="0">
            <a:solidFill>
              <a:schemeClr val="accent1"/>
            </a:solidFill>
            <a:latin typeface="Corbel" panose="020B0503020204020204" pitchFamily="34" charset="0"/>
          </a:endParaRPr>
        </a:p>
      </dsp:txBody>
      <dsp:txXfrm>
        <a:off x="409599" y="315550"/>
        <a:ext cx="5601586" cy="631429"/>
      </dsp:txXfrm>
    </dsp:sp>
    <dsp:sp modelId="{9AF5ED78-341F-403E-97B4-875F8057A202}">
      <dsp:nvSpPr>
        <dsp:cNvPr id="0" name=""/>
        <dsp:cNvSpPr/>
      </dsp:nvSpPr>
      <dsp:spPr>
        <a:xfrm>
          <a:off x="51636" y="236621"/>
          <a:ext cx="789286" cy="789286"/>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772387" y="1262859"/>
          <a:ext cx="523802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Promotion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Inland Navigation</a:t>
          </a:r>
        </a:p>
      </dsp:txBody>
      <dsp:txXfrm>
        <a:off x="772387" y="1262859"/>
        <a:ext cx="5238024" cy="631429"/>
      </dsp:txXfrm>
    </dsp:sp>
    <dsp:sp modelId="{EF12B5F5-AB8A-4523-B395-C351AAF3CDFA}">
      <dsp:nvSpPr>
        <dsp:cNvPr id="0" name=""/>
        <dsp:cNvSpPr/>
      </dsp:nvSpPr>
      <dsp:spPr>
        <a:xfrm>
          <a:off x="41364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772387" y="2210167"/>
          <a:ext cx="523802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Freight Transport by Inland Vessel</a:t>
          </a:r>
        </a:p>
      </dsp:txBody>
      <dsp:txXfrm>
        <a:off x="772387" y="2210167"/>
        <a:ext cx="5238024" cy="631429"/>
      </dsp:txXfrm>
    </dsp:sp>
    <dsp:sp modelId="{84FECD7B-556D-40CD-80FE-E856FE6C01BC}">
      <dsp:nvSpPr>
        <dsp:cNvPr id="0" name=""/>
        <dsp:cNvSpPr/>
      </dsp:nvSpPr>
      <dsp:spPr>
        <a:xfrm>
          <a:off x="41364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09599" y="3157475"/>
          <a:ext cx="560158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Vessels – Crew, Equipment, Drive</a:t>
          </a:r>
          <a:endParaRPr lang="de-DE" sz="1800" kern="1200" dirty="0">
            <a:solidFill>
              <a:schemeClr val="accent1"/>
            </a:solidFill>
            <a:latin typeface="Corbel" panose="020B0503020204020204" pitchFamily="34" charset="0"/>
          </a:endParaRPr>
        </a:p>
      </dsp:txBody>
      <dsp:txXfrm>
        <a:off x="409599" y="3157475"/>
        <a:ext cx="5601586" cy="631429"/>
      </dsp:txXfrm>
    </dsp:sp>
    <dsp:sp modelId="{2D85C60B-45A6-47F1-BDC4-779963C33EA5}">
      <dsp:nvSpPr>
        <dsp:cNvPr id="0" name=""/>
        <dsp:cNvSpPr/>
      </dsp:nvSpPr>
      <dsp:spPr>
        <a:xfrm>
          <a:off x="5163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5844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09599" y="315550"/>
          <a:ext cx="560158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a:t>
          </a:r>
          <a:r>
            <a:rPr lang="de-DE" sz="2400" kern="1200" dirty="0" err="1">
              <a:solidFill>
                <a:schemeClr val="accent1"/>
              </a:solidFill>
              <a:latin typeface="Corbel" panose="020B0503020204020204" pitchFamily="34" charset="0"/>
            </a:rPr>
            <a:t>Waterways</a:t>
          </a:r>
          <a:endParaRPr lang="de-DE" sz="2400" kern="1200" dirty="0">
            <a:solidFill>
              <a:schemeClr val="accent1"/>
            </a:solidFill>
            <a:latin typeface="Corbel" panose="020B0503020204020204" pitchFamily="34" charset="0"/>
          </a:endParaRPr>
        </a:p>
      </dsp:txBody>
      <dsp:txXfrm>
        <a:off x="409599" y="315550"/>
        <a:ext cx="5601586" cy="631429"/>
      </dsp:txXfrm>
    </dsp:sp>
    <dsp:sp modelId="{9AF5ED78-341F-403E-97B4-875F8057A202}">
      <dsp:nvSpPr>
        <dsp:cNvPr id="0" name=""/>
        <dsp:cNvSpPr/>
      </dsp:nvSpPr>
      <dsp:spPr>
        <a:xfrm>
          <a:off x="51636" y="236621"/>
          <a:ext cx="789286" cy="789286"/>
        </a:xfrm>
        <a:prstGeom prst="ellipse">
          <a:avLst/>
        </a:prstGeom>
        <a:solidFill>
          <a:srgbClr val="B0B8D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772387" y="1262859"/>
          <a:ext cx="523802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Promotion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Inland Navigation</a:t>
          </a:r>
        </a:p>
      </dsp:txBody>
      <dsp:txXfrm>
        <a:off x="772387" y="1262859"/>
        <a:ext cx="5238024" cy="631429"/>
      </dsp:txXfrm>
    </dsp:sp>
    <dsp:sp modelId="{EF12B5F5-AB8A-4523-B395-C351AAF3CDFA}">
      <dsp:nvSpPr>
        <dsp:cNvPr id="0" name=""/>
        <dsp:cNvSpPr/>
      </dsp:nvSpPr>
      <dsp:spPr>
        <a:xfrm>
          <a:off x="413649" y="1183930"/>
          <a:ext cx="789286" cy="789286"/>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772387" y="2210167"/>
          <a:ext cx="523802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Freight Transport by Inland Vessel</a:t>
          </a:r>
        </a:p>
      </dsp:txBody>
      <dsp:txXfrm>
        <a:off x="772387" y="2210167"/>
        <a:ext cx="5238024" cy="631429"/>
      </dsp:txXfrm>
    </dsp:sp>
    <dsp:sp modelId="{84FECD7B-556D-40CD-80FE-E856FE6C01BC}">
      <dsp:nvSpPr>
        <dsp:cNvPr id="0" name=""/>
        <dsp:cNvSpPr/>
      </dsp:nvSpPr>
      <dsp:spPr>
        <a:xfrm>
          <a:off x="41364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09599" y="3157475"/>
          <a:ext cx="560158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Vessels –</a:t>
          </a:r>
          <a:r>
            <a:rPr lang="de-DE" sz="1800" kern="1200" dirty="0">
              <a:solidFill>
                <a:schemeClr val="accent1"/>
              </a:solidFill>
              <a:latin typeface="Corbel" panose="020B0503020204020204" pitchFamily="34" charset="0"/>
            </a:rPr>
            <a:t> </a:t>
          </a:r>
          <a:r>
            <a:rPr lang="de-DE" sz="2400" kern="1200" dirty="0">
              <a:solidFill>
                <a:schemeClr val="accent1"/>
              </a:solidFill>
              <a:latin typeface="Corbel" panose="020B0503020204020204" pitchFamily="34" charset="0"/>
            </a:rPr>
            <a:t>Crew, Equipment, Drive</a:t>
          </a:r>
        </a:p>
      </dsp:txBody>
      <dsp:txXfrm>
        <a:off x="409599" y="3157475"/>
        <a:ext cx="5601586" cy="631429"/>
      </dsp:txXfrm>
    </dsp:sp>
    <dsp:sp modelId="{2D85C60B-45A6-47F1-BDC4-779963C33EA5}">
      <dsp:nvSpPr>
        <dsp:cNvPr id="0" name=""/>
        <dsp:cNvSpPr/>
      </dsp:nvSpPr>
      <dsp:spPr>
        <a:xfrm>
          <a:off x="5163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5844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09599" y="315550"/>
          <a:ext cx="560158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a:t>
          </a:r>
          <a:r>
            <a:rPr lang="de-DE" sz="2400" kern="1200" dirty="0" err="1">
              <a:solidFill>
                <a:schemeClr val="accent1"/>
              </a:solidFill>
              <a:latin typeface="Corbel" panose="020B0503020204020204" pitchFamily="34" charset="0"/>
            </a:rPr>
            <a:t>Waterways</a:t>
          </a:r>
          <a:endParaRPr lang="de-DE" sz="2400" kern="1200" dirty="0">
            <a:solidFill>
              <a:schemeClr val="accent1"/>
            </a:solidFill>
            <a:latin typeface="Corbel" panose="020B0503020204020204" pitchFamily="34" charset="0"/>
          </a:endParaRPr>
        </a:p>
      </dsp:txBody>
      <dsp:txXfrm>
        <a:off x="409599" y="315550"/>
        <a:ext cx="5601586" cy="631429"/>
      </dsp:txXfrm>
    </dsp:sp>
    <dsp:sp modelId="{9AF5ED78-341F-403E-97B4-875F8057A202}">
      <dsp:nvSpPr>
        <dsp:cNvPr id="0" name=""/>
        <dsp:cNvSpPr/>
      </dsp:nvSpPr>
      <dsp:spPr>
        <a:xfrm>
          <a:off x="51636" y="236621"/>
          <a:ext cx="789286" cy="78928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772387" y="1262859"/>
          <a:ext cx="523802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Promotion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Inland Navigation</a:t>
          </a:r>
        </a:p>
      </dsp:txBody>
      <dsp:txXfrm>
        <a:off x="772387" y="1262859"/>
        <a:ext cx="5238024" cy="631429"/>
      </dsp:txXfrm>
    </dsp:sp>
    <dsp:sp modelId="{EF12B5F5-AB8A-4523-B395-C351AAF3CDFA}">
      <dsp:nvSpPr>
        <dsp:cNvPr id="0" name=""/>
        <dsp:cNvSpPr/>
      </dsp:nvSpPr>
      <dsp:spPr>
        <a:xfrm>
          <a:off x="41364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772387" y="2210167"/>
          <a:ext cx="523802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Freight Transport by Inland Vessels</a:t>
          </a:r>
        </a:p>
      </dsp:txBody>
      <dsp:txXfrm>
        <a:off x="772387" y="2210167"/>
        <a:ext cx="5238024" cy="631429"/>
      </dsp:txXfrm>
    </dsp:sp>
    <dsp:sp modelId="{84FECD7B-556D-40CD-80FE-E856FE6C01BC}">
      <dsp:nvSpPr>
        <dsp:cNvPr id="0" name=""/>
        <dsp:cNvSpPr/>
      </dsp:nvSpPr>
      <dsp:spPr>
        <a:xfrm>
          <a:off x="413649" y="2131238"/>
          <a:ext cx="789286" cy="789286"/>
        </a:xfrm>
        <a:prstGeom prst="ellipse">
          <a:avLst/>
        </a:prstGeom>
        <a:blipFill rotWithShape="0">
          <a:blip xmlns:r="http://schemas.openxmlformats.org/officeDocument/2006/relationships" r:embed="rId2"/>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09599" y="3157475"/>
          <a:ext cx="560158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a:t>
          </a:r>
          <a:r>
            <a:rPr lang="de-DE" sz="2400" kern="1200" dirty="0" err="1">
              <a:solidFill>
                <a:schemeClr val="accent1"/>
              </a:solidFill>
              <a:latin typeface="Corbel" panose="020B0503020204020204" pitchFamily="34" charset="0"/>
            </a:rPr>
            <a:t>Vessels</a:t>
          </a:r>
          <a:r>
            <a:rPr lang="de-DE" sz="2400" kern="1200" dirty="0">
              <a:solidFill>
                <a:schemeClr val="accent1"/>
              </a:solidFill>
              <a:latin typeface="Corbel" panose="020B0503020204020204" pitchFamily="34" charset="0"/>
            </a:rPr>
            <a:t> – Crew, Equipment, Drive</a:t>
          </a:r>
        </a:p>
      </dsp:txBody>
      <dsp:txXfrm>
        <a:off x="409599" y="3157475"/>
        <a:ext cx="5601586" cy="631429"/>
      </dsp:txXfrm>
    </dsp:sp>
    <dsp:sp modelId="{2D85C60B-45A6-47F1-BDC4-779963C33EA5}">
      <dsp:nvSpPr>
        <dsp:cNvPr id="0" name=""/>
        <dsp:cNvSpPr/>
      </dsp:nvSpPr>
      <dsp:spPr>
        <a:xfrm>
          <a:off x="5163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60023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a:t>
          </a:r>
          <a:r>
            <a:rPr lang="de-DE" sz="2400" kern="1200" dirty="0" err="1">
              <a:solidFill>
                <a:schemeClr val="accent1"/>
              </a:solidFill>
              <a:latin typeface="Corbel" panose="020B0503020204020204" pitchFamily="34" charset="0"/>
            </a:rPr>
            <a:t>Waterways</a:t>
          </a:r>
          <a:endParaRPr lang="de-DE" sz="2400" kern="1200" dirty="0">
            <a:solidFill>
              <a:schemeClr val="accent1"/>
            </a:solidFill>
            <a:latin typeface="Corbel" panose="020B0503020204020204" pitchFamily="34" charset="0"/>
          </a:endParaRPr>
        </a:p>
      </dsp:txBody>
      <dsp:txXfrm>
        <a:off x="464619" y="315550"/>
        <a:ext cx="5600234"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238221"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Promotion </a:t>
          </a:r>
          <a:r>
            <a:rPr lang="de-DE" sz="2400" kern="1200" dirty="0" err="1">
              <a:solidFill>
                <a:schemeClr val="accent1"/>
              </a:solidFill>
              <a:latin typeface="Corbel" panose="020B0503020204020204" pitchFamily="34" charset="0"/>
            </a:rPr>
            <a:t>of</a:t>
          </a:r>
          <a:r>
            <a:rPr lang="de-DE" sz="2400" kern="1200" dirty="0">
              <a:solidFill>
                <a:schemeClr val="accent1"/>
              </a:solidFill>
              <a:latin typeface="Corbel" panose="020B0503020204020204" pitchFamily="34" charset="0"/>
            </a:rPr>
            <a:t> Inland Navigation</a:t>
          </a:r>
        </a:p>
      </dsp:txBody>
      <dsp:txXfrm>
        <a:off x="826632" y="1262859"/>
        <a:ext cx="5238221" cy="631429"/>
      </dsp:txXfrm>
    </dsp:sp>
    <dsp:sp modelId="{EF12B5F5-AB8A-4523-B395-C351AAF3CDFA}">
      <dsp:nvSpPr>
        <dsp:cNvPr id="0" name=""/>
        <dsp:cNvSpPr/>
      </dsp:nvSpPr>
      <dsp:spPr>
        <a:xfrm>
          <a:off x="431989" y="1183930"/>
          <a:ext cx="789286" cy="78928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238221"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Freight Transport by Inland Vessel</a:t>
          </a:r>
        </a:p>
      </dsp:txBody>
      <dsp:txXfrm>
        <a:off x="826632" y="2210167"/>
        <a:ext cx="5238221"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600234"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Inland Vessels – Crew, Equipment, Drive</a:t>
          </a:r>
          <a:endParaRPr lang="de-DE" sz="1800" kern="1200" dirty="0">
            <a:solidFill>
              <a:schemeClr val="accent1"/>
            </a:solidFill>
            <a:latin typeface="Corbel" panose="020B0503020204020204" pitchFamily="34" charset="0"/>
          </a:endParaRPr>
        </a:p>
      </dsp:txBody>
      <dsp:txXfrm>
        <a:off x="464619" y="3157475"/>
        <a:ext cx="5600234" cy="631429"/>
      </dsp:txXfrm>
    </dsp:sp>
    <dsp:sp modelId="{2D85C60B-45A6-47F1-BDC4-779963C33EA5}">
      <dsp:nvSpPr>
        <dsp:cNvPr id="0" name=""/>
        <dsp:cNvSpPr/>
      </dsp:nvSpPr>
      <dsp:spPr>
        <a:xfrm>
          <a:off x="69976" y="3078547"/>
          <a:ext cx="789286" cy="789286"/>
        </a:xfrm>
        <a:prstGeom prst="ellipse">
          <a:avLst/>
        </a:prstGeom>
        <a:blipFill rotWithShape="0">
          <a:blip xmlns:r="http://schemas.openxmlformats.org/officeDocument/2006/relationships" r:embed="rId2"/>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02.11.2022</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‹Nr.›</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02.11.2022</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202047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future development of the mobility system is defined by national and European transport policies. This is achieved by determining basic objectives and strategies as well as by their implementation in important infrastructure and innovation projects. Based on this, the co-functioning of transport modes is promoted and negative consequences of mobility are reduced</a:t>
            </a: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Source: </a:t>
            </a:r>
            <a:r>
              <a:rPr lang="de-AT" dirty="0" err="1"/>
              <a:t>viadonau</a:t>
            </a:r>
            <a:r>
              <a:rPr lang="de-AT" dirty="0"/>
              <a:t>, Manual on </a:t>
            </a:r>
            <a:r>
              <a:rPr lang="de-AT" dirty="0" err="1"/>
              <a:t>Danube</a:t>
            </a:r>
            <a:r>
              <a:rPr lang="de-AT" dirty="0"/>
              <a:t> Navigation, </a:t>
            </a:r>
            <a:r>
              <a:rPr lang="de-AT" dirty="0" err="1"/>
              <a:t>page</a:t>
            </a:r>
            <a:r>
              <a:rPr lang="de-AT" dirty="0"/>
              <a:t> 24.</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01897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 strategy Europe 2020, which was adopted in 2010, describes the essential overarching (transport) policy objectives and strategies of the European Union for the year 2020. Accordingly, the strategy also provides the policy framework for the further development of inland navigation.  In a rapidly changing world, the EU is aiming for growth which is:</a:t>
            </a:r>
          </a:p>
          <a:p>
            <a:r>
              <a:rPr lang="en-US" dirty="0"/>
              <a:t>•  smart (through effective investments in education, research and innovation),</a:t>
            </a:r>
          </a:p>
          <a:p>
            <a:r>
              <a:rPr lang="en-US" dirty="0"/>
              <a:t>•  sustainable (thanks to a decisive move towards a low-carbon economy and      competitive industry) and</a:t>
            </a:r>
          </a:p>
          <a:p>
            <a:r>
              <a:rPr lang="en-US" dirty="0"/>
              <a:t>•  inclusive (with a strong emphasis on job creation and poverty reduction).</a:t>
            </a:r>
          </a:p>
          <a:p>
            <a:endParaRPr lang="de-DE" dirty="0"/>
          </a:p>
          <a:p>
            <a:r>
              <a:rPr lang="en-US" dirty="0"/>
              <a:t>The process was guided on the basis of five policy objectives that allow its implementation to be measured. The fields of climate change and energy  together with research and development are of particular relevance to inland navigation. In the field of climate change and energy, objectives have been set to cut greenhouse gas emissions in the range of 20 to 30% in comparison to 1990, to raise the share of renewable energy to 20% and to boost energy efficiency by 20%. For research and development in Europe, 3% of the gross domestic product of the EU will be made available. The European Commission publishes ongoing monitoring reports on the indicators, which are accessible online (refer to the link in the margin).</a:t>
            </a:r>
          </a:p>
          <a:p>
            <a:endParaRPr lang="en-US" dirty="0"/>
          </a:p>
          <a:p>
            <a:r>
              <a:rPr lang="en-US" dirty="0"/>
              <a:t>An evaluation, unfortunately, could not be found to date.</a:t>
            </a:r>
          </a:p>
          <a:p>
            <a:endParaRPr lang="de-AT" dirty="0"/>
          </a:p>
          <a:p>
            <a:r>
              <a:rPr lang="de-AT" dirty="0"/>
              <a:t>Source: </a:t>
            </a:r>
            <a:r>
              <a:rPr lang="de-AT" dirty="0" err="1"/>
              <a:t>viadonau</a:t>
            </a:r>
            <a:r>
              <a:rPr lang="de-AT" dirty="0"/>
              <a:t>,</a:t>
            </a:r>
            <a:r>
              <a:rPr lang="de-AT" baseline="0" dirty="0"/>
              <a:t> </a:t>
            </a:r>
            <a:r>
              <a:rPr lang="de-AT" dirty="0"/>
              <a:t>Manual on </a:t>
            </a:r>
            <a:r>
              <a:rPr lang="de-AT" dirty="0" err="1"/>
              <a:t>Danube</a:t>
            </a:r>
            <a:r>
              <a:rPr lang="de-AT" dirty="0"/>
              <a:t> Navigation, </a:t>
            </a:r>
            <a:r>
              <a:rPr lang="de-AT" dirty="0" err="1"/>
              <a:t>page</a:t>
            </a:r>
            <a:r>
              <a:rPr lang="de-AT" dirty="0"/>
              <a:t> 26.</a:t>
            </a:r>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Source: European </a:t>
            </a:r>
            <a:r>
              <a:rPr lang="de-DE" dirty="0" err="1"/>
              <a:t>Commission</a:t>
            </a:r>
            <a:r>
              <a:rPr lang="de-DE" dirty="0"/>
              <a:t>, </a:t>
            </a:r>
            <a:r>
              <a:rPr lang="en-US" sz="1200" b="0" i="0" u="none" strike="noStrike" kern="1200" dirty="0">
                <a:solidFill>
                  <a:schemeClr val="tx1"/>
                </a:solidFill>
                <a:effectLst/>
                <a:latin typeface="+mn-lt"/>
                <a:ea typeface="+mn-ea"/>
                <a:cs typeface="+mn-cs"/>
              </a:rPr>
              <a:t>Communication and roadmap on the European Green Deal, </a:t>
            </a:r>
            <a:r>
              <a:rPr lang="de-DE" dirty="0"/>
              <a:t>https://eur-lex.europa.eu/legal-content/EN/TXT/?qid=1576150542719&amp;uri=COM%3A2019%3A640%3AFIN.</a:t>
            </a:r>
            <a:r>
              <a:rPr lang="de-DE" baseline="0" dirty="0"/>
              <a:t> [10.08.2020]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406619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a:t>
            </a:r>
            <a:r>
              <a:rPr lang="en-GB" baseline="0" noProof="0" dirty="0"/>
              <a:t> goal of the European Union is to become worlds first climate-neutral continent until 2050. Therefore an action plan with key actions was elaborated to reach this goals. </a:t>
            </a:r>
          </a:p>
          <a:p>
            <a:r>
              <a:rPr lang="en-GB" baseline="0" noProof="0" dirty="0"/>
              <a:t>An overview of this key action can be found in the source below. In this documents also special actions concerning sustainable and smart mobility can be found. Among others goals are to elaborate a new/revised proposal for a Directive on combined transport as well as initiatives to increase the capacity of railways and inland waterways and also to better manage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Additionally stricter standards for air pollutant emission for combustion-engine vehicles will be elaborated.</a:t>
            </a:r>
            <a:endParaRPr lang="en-GB" noProof="0" dirty="0"/>
          </a:p>
          <a:p>
            <a:r>
              <a:rPr lang="en-GB" baseline="0" noProof="0" dirty="0"/>
              <a:t>.</a:t>
            </a:r>
            <a:endParaRPr lang="de-AT" dirty="0"/>
          </a:p>
          <a:p>
            <a:endParaRPr lang="de-AT" dirty="0"/>
          </a:p>
          <a:p>
            <a:r>
              <a:rPr lang="de-AT" dirty="0"/>
              <a:t>Source: European</a:t>
            </a:r>
            <a:r>
              <a:rPr lang="de-AT" baseline="0" dirty="0"/>
              <a:t> </a:t>
            </a:r>
            <a:r>
              <a:rPr lang="de-AT" baseline="0" dirty="0" err="1"/>
              <a:t>Commission</a:t>
            </a:r>
            <a:r>
              <a:rPr lang="de-AT" baseline="0" dirty="0"/>
              <a:t>, </a:t>
            </a:r>
            <a:r>
              <a:rPr lang="en-US" baseline="0" dirty="0"/>
              <a:t>Annex to the Communication on the European Green Deal Roadmap - Key actions</a:t>
            </a:r>
            <a:r>
              <a:rPr lang="de-AT" sz="1200" b="0" i="0" u="none" strike="noStrike" kern="1200" dirty="0">
                <a:solidFill>
                  <a:schemeClr val="tx1"/>
                </a:solidFill>
                <a:effectLst/>
                <a:latin typeface="+mn-lt"/>
                <a:ea typeface="+mn-ea"/>
                <a:cs typeface="+mn-cs"/>
              </a:rPr>
              <a:t>, </a:t>
            </a:r>
            <a:r>
              <a:rPr lang="de-AT" dirty="0"/>
              <a:t>https://ec.europa.eu/info/sites/info/files/european-green-deal-communication-annex-roadmap_en.pdf.</a:t>
            </a:r>
            <a:r>
              <a:rPr lang="de-AT" baseline="0" dirty="0"/>
              <a:t> [10.08.2020]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62333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the end of 2020, the Commission of the European Union published strategies for sustainable and intelligent mobility. This strategy is part of the European Green Deal and aims to reduce transport emissions by 90% by 2050. To this end, 82 measures have been defined in 10 flagship initiatives.</a:t>
            </a:r>
          </a:p>
          <a:p>
            <a:endParaRPr lang="en-US" baseline="0" dirty="0"/>
          </a:p>
          <a:p>
            <a:r>
              <a:rPr lang="en-US" baseline="0" dirty="0"/>
              <a:t>A milestone concerning inland navigation is the increase of inland waterway transport by 25% until 2030 and by 50% until 2050.</a:t>
            </a:r>
            <a:endParaRPr lang="de-DE" baseline="0" dirty="0"/>
          </a:p>
          <a:p>
            <a:endParaRPr lang="de-DE" baseline="0" dirty="0"/>
          </a:p>
          <a:p>
            <a:r>
              <a:rPr lang="de-DE" baseline="0" dirty="0"/>
              <a:t>Source: European </a:t>
            </a:r>
            <a:r>
              <a:rPr lang="de-DE" baseline="0" dirty="0" err="1"/>
              <a:t>Commission</a:t>
            </a:r>
            <a:r>
              <a:rPr lang="de-DE" baseline="0" dirty="0"/>
              <a:t>, </a:t>
            </a:r>
            <a:r>
              <a:rPr lang="en-US" dirty="0"/>
              <a:t>Sustainable and Smart Mobility Strategy – putting European transport on track for the future</a:t>
            </a:r>
            <a:r>
              <a:rPr lang="de-AT" dirty="0"/>
              <a:t>, https://eur-lex.europa.eu/resource.html?uri=cellar:5e601657-3b06-11eb-b27b-01aa75ed71a1.0001.02/DOC_1&amp;format=PDF, [02.11.2022]</a:t>
            </a:r>
          </a:p>
          <a:p>
            <a:endParaRPr lang="de-AT" baseline="0" dirty="0"/>
          </a:p>
          <a:p>
            <a:r>
              <a:rPr lang="de-AT" baseline="0" dirty="0"/>
              <a:t>Bundesministerium für Klimaschutz, Umwelt, Energie, Mobilität, Innovation und Technologie, </a:t>
            </a:r>
            <a:r>
              <a:rPr lang="de-AT" b="0" i="0" dirty="0">
                <a:solidFill>
                  <a:srgbClr val="38713F"/>
                </a:solidFill>
                <a:effectLst/>
                <a:latin typeface="Source Sans Pro" panose="020B0503030403020204" pitchFamily="34" charset="0"/>
              </a:rPr>
              <a:t>Strategie für nachhaltige und intelligente Mobilität der Europäischen Kommission, https://www.bmk.gv.at/themen/verkehr/luftfahrt/umwelttechnologien/nachhaltige_mobilitaet.html#:~:text=Ende%202020%20hat%20die%20Kommission,2050%20um%2090%20Prozent%20verringert</a:t>
            </a:r>
            <a:r>
              <a:rPr lang="de-AT" b="0" i="0" baseline="0" dirty="0">
                <a:solidFill>
                  <a:srgbClr val="38713F"/>
                </a:solidFill>
                <a:effectLst/>
                <a:latin typeface="Source Sans Pro" panose="020B0503030403020204" pitchFamily="34" charset="0"/>
              </a:rPr>
              <a:t> [02.11.2022]</a:t>
            </a:r>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81254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rPr>
              <a:t>With the regulation on the Trans-European Transport Network (TEN-T) (REGULATION (EU) No. 1315/2013 )the EU aims to promote the development of an effective, EU-wide and multimodal transport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rPr>
              <a:t>In addition to general priorities and targets, e.g. the reduction of transport-related greenhouse gas emissions by 60% by 2020 compared to 1990, inland navigation is treated separately in Section 2 in Art. 14-16. One focus is on setting priorities for the development of inland waterway infrastructure.</a:t>
            </a:r>
            <a:endParaRPr lang="de-AT" baseline="0" dirty="0"/>
          </a:p>
          <a:p>
            <a:endParaRPr lang="de-AT" baseline="0" dirty="0"/>
          </a:p>
          <a:p>
            <a:r>
              <a:rPr lang="de-AT" dirty="0"/>
              <a:t>Source:</a:t>
            </a:r>
            <a:r>
              <a:rPr lang="de-AT" baseline="0" dirty="0"/>
              <a:t> </a:t>
            </a:r>
            <a:r>
              <a:rPr lang="en-US" dirty="0"/>
              <a:t>REGULATION (EU) No 1315/2013 OF THE EUROPEAN PARLIAMENT AND OF THE COUNCIL of 11 December 2013 on Union guidelines for the development of the trans-European transport network and repealing Decision No 661/2010/EU</a:t>
            </a:r>
            <a:r>
              <a:rPr lang="de-AT" dirty="0"/>
              <a:t>, http://publications.europa.eu/resource/cellar/f277232a-699e-11e3-8e4e-01aa75ed71a1.0006.01/DOC_1 [02.11.2022]</a:t>
            </a:r>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European Commission’s 2011 White Paper on Transport titled ‘Roadmap to a Single European Transport Area – Towards a competitive and resource efficient transport system’ sets ambitious objectives for  reducing oil dependency and CO2 emissions. The latter should be reduced by 60%  by 2050 in comparison to 1990.</a:t>
            </a:r>
          </a:p>
          <a:p>
            <a:r>
              <a:rPr lang="en-US" dirty="0"/>
              <a:t>The White Paper </a:t>
            </a:r>
            <a:r>
              <a:rPr lang="en-US" dirty="0" err="1"/>
              <a:t>recognises</a:t>
            </a:r>
            <a:r>
              <a:rPr lang="en-US" dirty="0"/>
              <a:t> inland navigation as an energy-efficient transport mode and encourages the raising of its share in the modal split.</a:t>
            </a:r>
          </a:p>
          <a:p>
            <a:endParaRPr lang="de-DE" dirty="0"/>
          </a:p>
          <a:p>
            <a:r>
              <a:rPr lang="en-US" dirty="0"/>
              <a:t>The following goals of the White Paper are specifically relevant for inland navigation:</a:t>
            </a:r>
          </a:p>
          <a:p>
            <a:endParaRPr lang="en-US" dirty="0"/>
          </a:p>
          <a:p>
            <a:r>
              <a:rPr lang="en-US" dirty="0"/>
              <a:t>•  30% of road freight over 300 </a:t>
            </a:r>
            <a:r>
              <a:rPr lang="en-US" dirty="0" err="1"/>
              <a:t>kilometres</a:t>
            </a:r>
            <a:r>
              <a:rPr lang="en-US" dirty="0"/>
              <a:t> should shift to other transport modes such      as waterway transport by 2030, and more than 50% by 2050. This shall be </a:t>
            </a:r>
            <a:r>
              <a:rPr lang="en-US" dirty="0" err="1"/>
              <a:t>facilita</a:t>
            </a:r>
            <a:r>
              <a:rPr lang="en-US" dirty="0"/>
              <a:t>-     ted by efficient and green multimodal transport corridors. The Danube is part of      such a corridor within the scope of the EU’s trans-European transport network      (TEN-T), i.e. core network corridor No. 10 ‘Strasbourg – Danube’.</a:t>
            </a:r>
          </a:p>
          <a:p>
            <a:endParaRPr lang="en-US" dirty="0"/>
          </a:p>
          <a:p>
            <a:r>
              <a:rPr lang="en-US" dirty="0"/>
              <a:t>•  A fully functional and EU-wide multimodal TEN-T core network shall exist by 2030,      with an extended network of high quality and high capacity by 2050 with a </a:t>
            </a:r>
            <a:r>
              <a:rPr lang="en-US" dirty="0" err="1"/>
              <a:t>corres</a:t>
            </a:r>
            <a:r>
              <a:rPr lang="en-US" dirty="0"/>
              <a:t>-     ponding set of information services. Special relevance is given to the European     ports in their function as interfaces between the transport modes.</a:t>
            </a:r>
          </a:p>
          <a:p>
            <a:endParaRPr lang="en-US" dirty="0"/>
          </a:p>
          <a:p>
            <a:r>
              <a:rPr lang="en-US" dirty="0"/>
              <a:t>•  Equivalent management systems for land and waterway transport     (River Information Services – RIS) shall be deployed.</a:t>
            </a:r>
          </a:p>
          <a:p>
            <a:endParaRPr lang="en-US" dirty="0"/>
          </a:p>
          <a:p>
            <a:r>
              <a:rPr lang="en-US" dirty="0"/>
              <a:t>•  The principles of ‘user pays’ and ‘polluter pays’ shall be fully applied in the      transport sector and a higher level of engagement by the private sector should      be encouraged. This shall contribute to the elimination of distortion, generate      revenue and ensure financing for future transport investment.</a:t>
            </a:r>
          </a:p>
          <a:p>
            <a:endParaRPr lang="en-US" dirty="0"/>
          </a:p>
          <a:p>
            <a:r>
              <a:rPr lang="en-US" dirty="0"/>
              <a:t>The objectives of the White Paper shall be achieved by means of a roadmap of 40 project activities. For Danube navigation, relevant project activities include the creation of a multimodal core network, the establishment of a suitable framework for inland navigation and the development of multimodal freight transport backed by telematics systems (‘e-freight’).</a:t>
            </a:r>
          </a:p>
          <a:p>
            <a:endParaRPr lang="en-US" dirty="0"/>
          </a:p>
          <a:p>
            <a:r>
              <a:rPr lang="de-AT" dirty="0"/>
              <a:t>Source:</a:t>
            </a:r>
            <a:r>
              <a:rPr lang="de-AT" baseline="0" dirty="0"/>
              <a:t> </a:t>
            </a:r>
            <a:r>
              <a:rPr lang="de-AT" baseline="0" dirty="0" err="1"/>
              <a:t>viadonau</a:t>
            </a:r>
            <a:r>
              <a:rPr lang="de-AT" baseline="0" dirty="0"/>
              <a:t>, </a:t>
            </a:r>
            <a:r>
              <a:rPr lang="de-AT" dirty="0"/>
              <a:t>Manual on </a:t>
            </a:r>
            <a:r>
              <a:rPr lang="de-AT" dirty="0" err="1"/>
              <a:t>Danube</a:t>
            </a:r>
            <a:r>
              <a:rPr lang="de-AT" dirty="0"/>
              <a:t> Navigation, </a:t>
            </a:r>
            <a:r>
              <a:rPr lang="de-AT" dirty="0" err="1"/>
              <a:t>page</a:t>
            </a:r>
            <a:r>
              <a:rPr lang="de-AT" dirty="0"/>
              <a:t> 26 –</a:t>
            </a:r>
            <a:r>
              <a:rPr lang="de-AT" baseline="0" dirty="0"/>
              <a:t> 28.</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355583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European Commission's Action </a:t>
            </a:r>
            <a:r>
              <a:rPr lang="en-US" dirty="0" err="1"/>
              <a:t>Programme</a:t>
            </a:r>
            <a:r>
              <a:rPr lang="en-US" dirty="0"/>
              <a:t> for the Promotion of Inland Waterway Transport "NAIADES" and "NAIADES III" sets out the European Union's shipping policy. It was first published in 2006 and provides the member states and the EU itself with guidelines for joint action to strengthen inland navigation. The NAIADES III Action Plan to 2027 aims to create the conditions for the inland navigation sector to better exploit the opportunities of the transition to a zero-emission and digital economy. Among the proposed measures is the revision of the Combined Transport Directive, which will enable greater integration of inland navigation into a modern, trans-European intermodal transport </a:t>
            </a:r>
            <a:r>
              <a:rPr lang="en-US" dirty="0" err="1"/>
              <a:t>system.PLATINA</a:t>
            </a:r>
            <a:r>
              <a:rPr lang="en-US" dirty="0"/>
              <a:t> (Platform for the Implementation of NAIADES) was installed as a platform for the coordinated implementation of NAIADES strategies and measures. It has contributed significantly to better implementation so far, enabling, for example, better access to funding for innovation, the development of training standards, the definition of strategic research needs, and guidelines for sustainable planning of waterway development projects. NAIADES and PLATINA have already been able to create essential conditions for strengthening inland navigation, which will serve as an important basis for the work in the coming years.</a:t>
            </a:r>
          </a:p>
          <a:p>
            <a:endParaRPr lang="en-US" dirty="0"/>
          </a:p>
          <a:p>
            <a:r>
              <a:rPr lang="en-US" dirty="0"/>
              <a:t>EUSDR:</a:t>
            </a:r>
          </a:p>
          <a:p>
            <a:r>
              <a:rPr lang="en-US" b="0" dirty="0"/>
              <a:t>The Strategy of the European Union for the Danube Region (EUSDR) has been in force since 2011. It is a macro-regional strategy comprising the 14 Danube countries, among them EU Member States, accession candidates and third countries. Additionally, a large number of stakeholders are involved in the process of the strategy’s implementation.</a:t>
            </a:r>
          </a:p>
          <a:p>
            <a:r>
              <a:rPr lang="en-US" b="0" dirty="0"/>
              <a:t>The strategy is intended to be implemented on the basis of an action plan which rests on four pillars: Connecting the Danube Region, Protecting the Environment in the Danube Region, Building Prosperity in the Danube Region and Strengthening the Danube Region. For each pillar, distinct objectives and actions have been specified by the EU and the Danube countries.</a:t>
            </a:r>
          </a:p>
          <a:p>
            <a:endParaRPr lang="en-US" b="0" dirty="0"/>
          </a:p>
          <a:p>
            <a:endParaRPr lang="de-AT" dirty="0"/>
          </a:p>
          <a:p>
            <a:endParaRPr lang="de-AT" dirty="0"/>
          </a:p>
          <a:p>
            <a:r>
              <a:rPr lang="de-AT" dirty="0"/>
              <a:t>Source:</a:t>
            </a:r>
            <a:r>
              <a:rPr lang="de-AT" baseline="0" dirty="0"/>
              <a:t> </a:t>
            </a:r>
            <a:r>
              <a:rPr lang="de-AT" baseline="0" dirty="0" err="1"/>
              <a:t>viadonau</a:t>
            </a:r>
            <a:r>
              <a:rPr lang="de-AT" baseline="0" dirty="0"/>
              <a:t>, </a:t>
            </a:r>
            <a:r>
              <a:rPr lang="de-AT" dirty="0"/>
              <a:t>Manual on Danube Navigation </a:t>
            </a:r>
            <a:r>
              <a:rPr lang="de-AT" dirty="0" err="1"/>
              <a:t>page</a:t>
            </a:r>
            <a:r>
              <a:rPr lang="de-AT" dirty="0"/>
              <a:t> 27 –</a:t>
            </a:r>
            <a:r>
              <a:rPr lang="de-AT" baseline="0" dirty="0"/>
              <a:t> 28.</a:t>
            </a:r>
          </a:p>
          <a:p>
            <a:r>
              <a:rPr lang="de-AT" dirty="0"/>
              <a:t>NAIADES III (2021): https://ec.europa.eu/transport/sites/default/files/com20210324-naiades.pdf </a:t>
            </a:r>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195384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the Austrian level, the new Mobility Master Plan 2030 regulates the entire Austrian transport policy for the years 2020-2030. The specific goal of the Mobility Master Plan 2030 is to achieve a sensible mix of traffic avoidance, modal shift and efficiency improvement in the individual modes of transport in order to achieve climate neutrality in the transport sector by 2040. In inland navigation, the goal of climate neutrality by 2040 must also be achieved. Coupled with economic and energy efficiency, inland vessels should become central components of climate-neutral supply chains by 2040.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https://www.bmk.gv.at/dam/jcr:6318aa6f-f02b-4eb0-9eb9-1ffabf369432/BMK_Mobilitaetsmasterplan2030_DE_UA.pdf </a:t>
            </a:r>
          </a:p>
          <a:p>
            <a:endParaRPr lang="en-US" dirty="0"/>
          </a:p>
          <a:p>
            <a:endParaRPr lang="de-AT" dirty="0"/>
          </a:p>
        </p:txBody>
      </p:sp>
      <p:sp>
        <p:nvSpPr>
          <p:cNvPr id="4" name="Foliennummernplatzhalter 3"/>
          <p:cNvSpPr>
            <a:spLocks noGrp="1"/>
          </p:cNvSpPr>
          <p:nvPr>
            <p:ph type="sldNum" sz="quarter" idx="5"/>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65853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This set of slides provides</a:t>
            </a:r>
            <a:r>
              <a:rPr lang="en-GB" baseline="0" noProof="0" dirty="0"/>
              <a:t> an overview of the legal aspects of inland navigation. Among others, the document contains information on the promotion of inland navigation, on the legal aspects of inland waterways as well as of inland vessels as transport mode, starting from the freight contract to liability issues to the crew and technical equipment.</a:t>
            </a:r>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‘Overall Transport Plan for Austria’ sets out the objectives and policies of Austrian transport planning until 2025 for all transport modes.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detailed basis for the Austrian navigation policy is defined until 2022 in the Action </a:t>
            </a:r>
            <a:r>
              <a:rPr lang="en-US" dirty="0" err="1"/>
              <a:t>Programme</a:t>
            </a:r>
            <a:r>
              <a:rPr lang="en-US" dirty="0"/>
              <a:t> Danube (APD), whose objectives, for the first time, apply equally to ecology and flood protection in addition to navigation itself. By proceeding in this way, the </a:t>
            </a:r>
            <a:r>
              <a:rPr lang="en-US" dirty="0" err="1"/>
              <a:t>programme</a:t>
            </a:r>
            <a:r>
              <a:rPr lang="en-US" dirty="0"/>
              <a:t> reflects the multifunctional character of the Danube and uses synergies between these three fields of action. The </a:t>
            </a:r>
            <a:r>
              <a:rPr lang="en-US" dirty="0" err="1"/>
              <a:t>programme</a:t>
            </a:r>
            <a:r>
              <a:rPr lang="en-US" dirty="0"/>
              <a:t> is being implemented by </a:t>
            </a:r>
            <a:r>
              <a:rPr lang="en-US" dirty="0" err="1"/>
              <a:t>viadonau</a:t>
            </a:r>
            <a:r>
              <a:rPr lang="en-US" dirty="0"/>
              <a:t> – </a:t>
            </a:r>
            <a:r>
              <a:rPr lang="en-US" dirty="0" err="1"/>
              <a:t>Österreichische</a:t>
            </a:r>
            <a:r>
              <a:rPr lang="en-US" dirty="0"/>
              <a:t> </a:t>
            </a:r>
            <a:r>
              <a:rPr lang="en-US" dirty="0" err="1"/>
              <a:t>Wasserstraßen-Gesellschaft</a:t>
            </a:r>
            <a:r>
              <a:rPr lang="en-US" dirty="0"/>
              <a:t> </a:t>
            </a:r>
            <a:r>
              <a:rPr lang="en-US" dirty="0" err="1"/>
              <a:t>mbH</a:t>
            </a:r>
            <a:r>
              <a:rPr lang="en-US" dirty="0"/>
              <a:t>, together with the Federal Ministry for climate, action,</a:t>
            </a:r>
            <a:r>
              <a:rPr lang="en-US" baseline="0" dirty="0"/>
              <a:t> environment, energy, mobility, innovation and technology (BMK) </a:t>
            </a:r>
            <a:r>
              <a:rPr lang="en-US" dirty="0"/>
              <a:t>, as well as in close cooperation with the relevant stakeholders.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action </a:t>
            </a:r>
            <a:r>
              <a:rPr lang="en-US" dirty="0" err="1"/>
              <a:t>programme’s</a:t>
            </a:r>
            <a:r>
              <a:rPr lang="en-US" dirty="0"/>
              <a:t> six impact objectives (as shown in the diagram above) will be implemented in 23 measures, each of which contributes to one, two or all three fields of action. Underlying the efforts is the intention to continue strengthening inland navigation within the overall system of Austrian transport – also based on the European guidelines. The measures included in the action field of inland navigation refer to the areas of waterway infrastructure, lock operations, provision of user information (River Information Services), transport development, fleet </a:t>
            </a:r>
            <a:r>
              <a:rPr lang="en-US" dirty="0" err="1"/>
              <a:t>modernisation</a:t>
            </a:r>
            <a:r>
              <a:rPr lang="en-US" dirty="0"/>
              <a:t> and knowledge management. </a:t>
            </a: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Source:</a:t>
            </a:r>
            <a:r>
              <a:rPr lang="de-AT" baseline="0" dirty="0"/>
              <a:t> </a:t>
            </a:r>
            <a:r>
              <a:rPr lang="de-AT" baseline="0" dirty="0" err="1"/>
              <a:t>viadonau</a:t>
            </a:r>
            <a:r>
              <a:rPr lang="de-AT" baseline="0" dirty="0"/>
              <a:t>, </a:t>
            </a:r>
            <a:r>
              <a:rPr lang="de-AT" dirty="0"/>
              <a:t>Manual on Danube Navigation </a:t>
            </a:r>
            <a:r>
              <a:rPr lang="de-AT" dirty="0" err="1"/>
              <a:t>page</a:t>
            </a:r>
            <a:r>
              <a:rPr lang="de-AT" baseline="0" dirty="0"/>
              <a:t> 31.</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587138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079">
              <a:defRPr/>
            </a:pPr>
            <a:r>
              <a:rPr lang="en-US" dirty="0"/>
              <a:t>An important step in enhancing the use of combined transport has been achieved through the adoption of a Directive on the establishment of common rules for certain types of combined transport of goods between Member States by the European Union  (</a:t>
            </a:r>
            <a:r>
              <a:rPr lang="de-AT" sz="1200" b="1" i="0" u="none" strike="noStrike" kern="1200" dirty="0" err="1">
                <a:solidFill>
                  <a:schemeClr val="tx1"/>
                </a:solidFill>
                <a:effectLst/>
                <a:latin typeface="+mn-lt"/>
                <a:ea typeface="+mn-ea"/>
                <a:cs typeface="+mn-cs"/>
              </a:rPr>
              <a:t>Directive</a:t>
            </a:r>
            <a:r>
              <a:rPr lang="de-AT" sz="1200" b="0" i="0" u="none" strike="noStrike" kern="1200" dirty="0">
                <a:solidFill>
                  <a:schemeClr val="tx1"/>
                </a:solidFill>
                <a:effectLst/>
                <a:latin typeface="+mn-lt"/>
                <a:ea typeface="+mn-ea"/>
                <a:cs typeface="+mn-cs"/>
              </a:rPr>
              <a:t> 92/106/EEC</a:t>
            </a:r>
            <a:r>
              <a:rPr lang="en-US" dirty="0"/>
              <a:t>). This directive aims to increase the attractiveness of combined transport by </a:t>
            </a:r>
            <a:r>
              <a:rPr lang="en-US" dirty="0" err="1"/>
              <a:t>liberalising</a:t>
            </a:r>
            <a:r>
              <a:rPr lang="en-US" dirty="0"/>
              <a:t> pre- and end haulage. Consequently, the main focus is set on simplifying cross-border transport. In addition, tax benefits for combined transport are included.</a:t>
            </a:r>
          </a:p>
          <a:p>
            <a:pPr defTabSz="906079">
              <a:defRPr/>
            </a:pPr>
            <a:endParaRPr lang="de-DE" dirty="0"/>
          </a:p>
          <a:p>
            <a:pPr defTabSz="906079">
              <a:defRPr/>
            </a:pPr>
            <a:r>
              <a:rPr lang="en-US" b="1" dirty="0"/>
              <a:t>Promotion of combined transport in Austria  </a:t>
            </a:r>
          </a:p>
          <a:p>
            <a:pPr defTabSz="906079">
              <a:defRPr/>
            </a:pPr>
            <a:r>
              <a:rPr lang="en-US" u="sng" dirty="0"/>
              <a:t>Financial subsidies: </a:t>
            </a:r>
            <a:r>
              <a:rPr lang="en-US" dirty="0"/>
              <a:t>Special funding </a:t>
            </a:r>
            <a:r>
              <a:rPr lang="en-US" dirty="0" err="1"/>
              <a:t>programmes</a:t>
            </a:r>
            <a:r>
              <a:rPr lang="en-US" dirty="0"/>
              <a:t> are made available under certain circumstances by the Federal Ministry for climate, action,</a:t>
            </a:r>
            <a:r>
              <a:rPr lang="en-US" baseline="0" dirty="0"/>
              <a:t> environment, energy, mobility, innovation and technology (BMK) </a:t>
            </a:r>
            <a:r>
              <a:rPr lang="en-US" dirty="0"/>
              <a:t>to provide financial support for the investment and operating costs of combined transports (e.g. terminal support or the innovation </a:t>
            </a:r>
            <a:r>
              <a:rPr lang="en-US" dirty="0" err="1"/>
              <a:t>programme</a:t>
            </a:r>
            <a:r>
              <a:rPr lang="en-US" dirty="0"/>
              <a:t> Combined Cargo Transport). </a:t>
            </a:r>
          </a:p>
          <a:p>
            <a:pPr defTabSz="906079">
              <a:defRPr/>
            </a:pPr>
            <a:r>
              <a:rPr lang="en-US" u="sng" dirty="0"/>
              <a:t>Vehicle tax concessions: </a:t>
            </a:r>
            <a:r>
              <a:rPr lang="en-US" dirty="0"/>
              <a:t>Vehicles registered in Austria that engage exclusively in in pre- and end-haulage transport to the closest technically suitable combined transport terminal are exempted entirely from vehicle tax (Motor Vehicles Tax Act, Federal Law Gazette 449/1992).</a:t>
            </a:r>
          </a:p>
          <a:p>
            <a:pPr defTabSz="906079">
              <a:defRPr/>
            </a:pPr>
            <a:r>
              <a:rPr lang="en-US" u="sng" dirty="0"/>
              <a:t>Exemption from the ban on night-time driving:</a:t>
            </a:r>
            <a:r>
              <a:rPr lang="en-US" dirty="0"/>
              <a:t> Trucks with a maximum permissible weight of more than 7.5 tons are not permitted to drive between 10:00 pm and 5:00 am; excepted from this provision are tours undertaken in combined transport along precisely defined stretched between border crossings (Road Traffic Code, Federal Law Gazette 159/1960 and Ordinance, Federal Law Gazette 1027/1994).</a:t>
            </a:r>
          </a:p>
          <a:p>
            <a:pPr defTabSz="906079">
              <a:defRPr/>
            </a:pPr>
            <a:r>
              <a:rPr lang="en-US" u="sng" dirty="0"/>
              <a:t>Exemption from the ban on weekend and public holiday driving: </a:t>
            </a:r>
            <a:r>
              <a:rPr lang="en-US" dirty="0"/>
              <a:t>As a rule, trucks with a maximum permissible weight of more than 3.5 tons are not permitted to drive between 3:00 pm and 12:00 am on Saturdays or between 12:00 am and 10:00 pm on Sundays and public holidays; excepted from this provision are tours undertaken in combined transport within the vicinity of defined railway stations and ports (Road Traffic Code, Federal Law Gazette 159/1960 and Ordinance, Federal Law Gazette 855/1994).</a:t>
            </a:r>
          </a:p>
          <a:p>
            <a:pPr defTabSz="906079">
              <a:defRPr/>
            </a:pPr>
            <a:r>
              <a:rPr lang="en-US" dirty="0"/>
              <a:t>Exemption from the ban on driving to facilitate holiday traffic: Trucks or articulated vehicles with a maximum permissible weight of more than 7.5 tons are not permitted to drive between 8:00 am, i.e. 10:00 am and 3:00 pm on all Saturdays in the holiday months of July and August; excepted from this provision are tours undertaken in combined transport from or to the closest combined transport terminal (Travel Ban Calendar, Federal Law Gazette II 110/2017).</a:t>
            </a:r>
          </a:p>
          <a:p>
            <a:pPr defTabSz="906079">
              <a:defRPr/>
            </a:pPr>
            <a:r>
              <a:rPr lang="en-US" u="sng" dirty="0"/>
              <a:t>Compensation of payloads: </a:t>
            </a:r>
            <a:r>
              <a:rPr lang="en-US" dirty="0"/>
              <a:t>An increase in the total weight of a vehicle from 40 to 44 tons is possible in pre- and end-haulage runs within combined transport (Motor Vehicles Act, Federal Law Gazette 267/1967).</a:t>
            </a:r>
          </a:p>
          <a:p>
            <a:pPr defTabSz="906079">
              <a:defRPr/>
            </a:pPr>
            <a:r>
              <a:rPr lang="en-US" dirty="0" err="1"/>
              <a:t>Liberalisations</a:t>
            </a:r>
            <a:r>
              <a:rPr lang="en-US" dirty="0"/>
              <a:t>: Cross-border pre- and end-haulage is </a:t>
            </a:r>
            <a:r>
              <a:rPr lang="en-US" dirty="0" err="1"/>
              <a:t>liberalised</a:t>
            </a:r>
            <a:r>
              <a:rPr lang="en-US" dirty="0"/>
              <a:t> for vehicles registered in EEA states and possessing a community license (Ordinance, Federal Law Gazette II 399/1997). In addition, bilateral </a:t>
            </a:r>
            <a:r>
              <a:rPr lang="en-US" dirty="0" err="1"/>
              <a:t>authorisation</a:t>
            </a:r>
            <a:r>
              <a:rPr lang="en-US" dirty="0"/>
              <a:t> is not required for pre- and end-haulage on road corridors leading to and from the six major rolling road terminals in Austria.</a:t>
            </a:r>
          </a:p>
          <a:p>
            <a:pPr defTabSz="906079">
              <a:defRPr/>
            </a:pPr>
            <a:r>
              <a:rPr lang="en-US" u="sng" dirty="0"/>
              <a:t>Rest periods on rolling and floating roads:</a:t>
            </a:r>
            <a:r>
              <a:rPr lang="en-US" dirty="0"/>
              <a:t> According to EU regulations (Regulation (EC) No 561/2006 and the Working Hours Act, Federal Law Gazette 461/1969), the time that truck drivers spend on rolling or floating roads counts toward the mandatory rest periods.</a:t>
            </a:r>
            <a:endParaRPr lang="de-AT" dirty="0"/>
          </a:p>
          <a:p>
            <a:pPr defTabSz="906079">
              <a:defRPr/>
            </a:pPr>
            <a:endParaRPr lang="de-AT" dirty="0"/>
          </a:p>
          <a:p>
            <a:pPr defTabSz="906079">
              <a:defRPr/>
            </a:pPr>
            <a:r>
              <a:rPr lang="de-AT" dirty="0"/>
              <a:t>Source: </a:t>
            </a:r>
            <a:r>
              <a:rPr lang="de-AT" dirty="0" err="1"/>
              <a:t>viadonau</a:t>
            </a:r>
            <a:r>
              <a:rPr lang="de-AT" dirty="0"/>
              <a:t>,</a:t>
            </a:r>
            <a:r>
              <a:rPr lang="de-AT" baseline="0" dirty="0"/>
              <a:t> </a:t>
            </a:r>
            <a:r>
              <a:rPr lang="de-AT" dirty="0"/>
              <a:t>Manua</a:t>
            </a:r>
            <a:r>
              <a:rPr lang="de-AT" baseline="0" dirty="0"/>
              <a:t>l on Danube Navigation </a:t>
            </a:r>
            <a:r>
              <a:rPr lang="de-AT" baseline="0" dirty="0" err="1"/>
              <a:t>page</a:t>
            </a:r>
            <a:r>
              <a:rPr lang="de-AT" baseline="0" dirty="0"/>
              <a:t> 199 – 201.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By when should a fully operational EU-wide trans-European core network be established?</a:t>
            </a:r>
          </a:p>
          <a:p>
            <a:r>
              <a:rPr lang="de-AT" dirty="0"/>
              <a:t>2030</a:t>
            </a:r>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727082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 companies offer cargo space either in its entirety (full load) or as part of the available cargo hold (part load). However, the freight contract concluded with the client can also apply to the transport of individual ‘packages’. This is known as general cargo transport. The transport of heavy and oversized goods (project cargo) differs from traditional shipping of general cargo primarily due to the need for special vessel and </a:t>
            </a:r>
            <a:r>
              <a:rPr lang="en-US" dirty="0" err="1"/>
              <a:t>transhipment</a:t>
            </a:r>
            <a:r>
              <a:rPr lang="en-US" dirty="0"/>
              <a:t> equipment and long-term transport planning.</a:t>
            </a:r>
          </a:p>
          <a:p>
            <a:endParaRPr lang="de-DE" dirty="0"/>
          </a:p>
          <a:p>
            <a:r>
              <a:rPr lang="en-US" dirty="0"/>
              <a:t>Conventional bulk cargo transport on the Danube usually takes the form of contract trips, meaning several trips on the basis of a contract for a specific period of time. Contract trips are often agreed for a longer period in the form of an annual contract. This type of transport has the following characteristics:</a:t>
            </a:r>
          </a:p>
          <a:p>
            <a:r>
              <a:rPr lang="en-US" dirty="0"/>
              <a:t>• An agreed annual total quantity, whereby the time of the transport operations     involved as well as the size of the part deliveries is not specified (this allows for     the prevention of goods being transported during low-water periods) • Transport of full loads by motor cargo vessels or pushed convoys • More generous timeframes regarding arrivals and departures • Transport of the goods between one port of loading and one port of discharge • Involvement of just one consignor and one consignee</a:t>
            </a:r>
          </a:p>
          <a:p>
            <a:r>
              <a:rPr lang="en-US" dirty="0"/>
              <a:t>In addition to contract trips, ship transports are also carried out on the spot  market, which means on the basis of a freight contract that is concluded for  individual trips or ship loads according to the current market prices.  Spot transport has the following characteristics:</a:t>
            </a:r>
          </a:p>
          <a:p>
            <a:r>
              <a:rPr lang="en-US" dirty="0"/>
              <a:t>• Conclusion of a freight contract (contract of carriage) applicable to a full,     part or package good load • Specification of fixed delivery times (in part involving contractually agreed     payment of penalties) • Fiercer competition before conclusion of the contract, because several quotes     from different transport companies are generally obtained at short notice • Regular involvement of several actors (for instance forwarders, agencies)</a:t>
            </a:r>
          </a:p>
          <a:p>
            <a:r>
              <a:rPr lang="en-US" dirty="0"/>
              <a:t>Decreasing shipment sizes and an increasing number of suppliers and customers means that a high degree of punctuality and reliability with regard to departure and arrival times is expected. Multimodal liner services offer a solution in this case. Like passenger ships or regular-service buses, the cargo vessels of a liner service travel according to a fixed timetable to specific ports in which the cargo is generally </a:t>
            </a:r>
            <a:r>
              <a:rPr lang="en-US" dirty="0" err="1"/>
              <a:t>transhipped</a:t>
            </a:r>
            <a:r>
              <a:rPr lang="en-US" dirty="0"/>
              <a:t> for further transport by truck or rail. The flexibility in the formation of pushed convoys enables the simultaneous transport of different types of goods (for instance rolling goods, containers or bulk cargo) and helps to counterbalance disparity of traffic, i.e. different transport volumes on the route travelled.</a:t>
            </a:r>
          </a:p>
          <a:p>
            <a:endParaRPr lang="de-AT" dirty="0"/>
          </a:p>
          <a:p>
            <a:r>
              <a:rPr lang="de-AT" dirty="0"/>
              <a:t>Source:</a:t>
            </a:r>
            <a:r>
              <a:rPr lang="de-AT" baseline="0" dirty="0"/>
              <a:t> </a:t>
            </a:r>
            <a:r>
              <a:rPr lang="de-AT" baseline="0" dirty="0" err="1"/>
              <a:t>viadonau</a:t>
            </a:r>
            <a:r>
              <a:rPr lang="de-AT" baseline="0" dirty="0"/>
              <a:t>, </a:t>
            </a:r>
            <a:r>
              <a:rPr lang="de-AT" dirty="0"/>
              <a:t>Manual on Danube Navigation </a:t>
            </a:r>
            <a:r>
              <a:rPr lang="de-AT" dirty="0" err="1"/>
              <a:t>page</a:t>
            </a:r>
            <a:r>
              <a:rPr lang="de-AT" dirty="0"/>
              <a:t> 166-167.</a:t>
            </a:r>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25</a:t>
            </a:fld>
            <a:endParaRPr lang="de-AT" dirty="0">
              <a:solidFill>
                <a:prstClr val="black"/>
              </a:solidFill>
            </a:endParaRPr>
          </a:p>
        </p:txBody>
      </p:sp>
    </p:spTree>
    <p:extLst>
      <p:ext uri="{BB962C8B-B14F-4D97-AF65-F5344CB8AC3E}">
        <p14:creationId xmlns:p14="http://schemas.microsoft.com/office/powerpoint/2010/main" val="3774862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latin typeface="Corbel" panose="020B0503020204020204" pitchFamily="34" charset="0"/>
              </a:rPr>
              <a:t>A freight carrier commercially accepts the transport of goods at its own responsibility using its own or other ships</a:t>
            </a:r>
            <a:r>
              <a:rPr lang="en-GB" dirty="0">
                <a:solidFill>
                  <a:schemeClr val="accent1"/>
                </a:solidFill>
                <a:latin typeface="Corbel" panose="020B0503020204020204" pitchFamily="34" charset="0"/>
              </a:rPr>
              <a:t> </a:t>
            </a:r>
            <a:r>
              <a:rPr lang="en-GB" sz="1000" dirty="0">
                <a:solidFill>
                  <a:schemeClr val="accent1"/>
                </a:solidFill>
                <a:latin typeface="Corbel" panose="020B0503020204020204" pitchFamily="34" charset="0"/>
              </a:rPr>
              <a:t>(e.g. shipping companies or forwarders) </a:t>
            </a:r>
            <a:endParaRPr lang="en-GB" sz="1000" dirty="0">
              <a:solidFill>
                <a:srgbClr val="FF0000"/>
              </a:solidFill>
              <a:latin typeface="Corbel" panose="020B0503020204020204" pitchFamily="34" charset="0"/>
            </a:endParaRPr>
          </a:p>
          <a:p>
            <a:endParaRPr lang="en-US" dirty="0"/>
          </a:p>
          <a:p>
            <a:r>
              <a:rPr lang="en-US" dirty="0"/>
              <a:t>Transport operations are carried out on the basis of a freight contract (or contract of carriage) which is concluded between the consignor and the freight carrier either directly or indirectly. In the case of direct conclusion, the contract is concluded directly between the cargo owner and the shipping company. In contrast, there is at least one other party involved who acts as an intermediary if a contract is concluded indirectly (e.g. a forwarder or freighting company). The freight contract is concluded consensually between the parties. There is no special form required (freedom from any formal requirements).</a:t>
            </a:r>
          </a:p>
          <a:p>
            <a:r>
              <a:rPr lang="en-US" dirty="0"/>
              <a:t>A consignment note that serves as documentation for the transport operation is drawn up for each individual freight order. A bill of lading often regulates the legal relationship between the freight carrier and the consignee in inland navigation. The bill of lading provides the consignee with evidence of the right to receive the consignment and obliges the freight carrier to hand over the goods only on submission of the bill of lading. This transport document is customary in inland navigation and constitutes a document of title, the submission of which leads to a transfer of ownership of the goods. In other words, the bill of lading functions as a certificate of receipt for the goods, as a carriage promise for the transport of the goods and a promise to hand over the goods to the legitimate owner of the bill.</a:t>
            </a:r>
            <a:endParaRPr lang="de-AT" dirty="0"/>
          </a:p>
          <a:p>
            <a:endParaRPr lang="de-DE" dirty="0"/>
          </a:p>
          <a:p>
            <a:r>
              <a:rPr lang="en-US" dirty="0"/>
              <a:t>The Budapest Convention on the Contract for the Carriage of Goods by Inland Waterway (CMNI) is an international convention that </a:t>
            </a:r>
            <a:r>
              <a:rPr lang="en-US" dirty="0" err="1"/>
              <a:t>harmonised</a:t>
            </a:r>
            <a:r>
              <a:rPr lang="en-US" dirty="0"/>
              <a:t> the legal provisions governing contracts for the cross-border transport of cargo on inland waterways.</a:t>
            </a:r>
            <a:endParaRPr lang="de-AT" dirty="0"/>
          </a:p>
          <a:p>
            <a:endParaRPr lang="de-AT" dirty="0"/>
          </a:p>
          <a:p>
            <a:r>
              <a:rPr lang="de-AT" dirty="0"/>
              <a:t>Source, </a:t>
            </a:r>
            <a:r>
              <a:rPr lang="de-AT" dirty="0" err="1"/>
              <a:t>viadonau</a:t>
            </a:r>
            <a:r>
              <a:rPr lang="de-AT" dirty="0"/>
              <a:t>, Manual on Danube navigation </a:t>
            </a:r>
            <a:r>
              <a:rPr lang="de-AT" dirty="0" err="1"/>
              <a:t>page</a:t>
            </a:r>
            <a:r>
              <a:rPr lang="de-AT" dirty="0"/>
              <a:t> 157,172-173, 219.</a:t>
            </a:r>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Bratislava Agreements are a collection of contracts under private law whose purpose is to regulate the cooperation among shipping companies operating on the Danube. Among these, the Agreement on General Conditions for the International Carriage of Goods on the River Danube is of particular importance. This regulates the rights and obligations of shippers and shipping companies in connection with the carriage of goods. Although the formally prescribed customer order sheet for transport is still provided for in the agreement, it no longer has any bearing on day-to-day practice. The most important provisions of the agreement pertain to the drawing up of transport documents, the accepting and handing over of the cargo to be transported, loading and unloading of vessels, calculating freight charges, liability, impediments to contract performance, the exercise of rights of lien and dealing with complaints. In recent years the regulations of the Bratislava Agreements have increasingly receded into the background and have given way to the CMNI.</a:t>
            </a: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Source: </a:t>
            </a:r>
            <a:r>
              <a:rPr lang="de-AT" baseline="0" dirty="0" err="1"/>
              <a:t>viadonau</a:t>
            </a:r>
            <a:r>
              <a:rPr lang="de-AT" baseline="0" dirty="0"/>
              <a:t>, Manual on Danube Navigation </a:t>
            </a:r>
            <a:r>
              <a:rPr lang="de-AT" baseline="0" dirty="0" err="1"/>
              <a:t>page</a:t>
            </a:r>
            <a:r>
              <a:rPr lang="de-AT" baseline="0" dirty="0"/>
              <a:t> 173.</a:t>
            </a:r>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The Budapest Convention on the Contract for the Carriage of Goods by Inland Waterway (CMNI) is an international convention that </a:t>
            </a:r>
            <a:r>
              <a:rPr lang="en-US" baseline="0" noProof="0" dirty="0" err="1"/>
              <a:t>harmonised</a:t>
            </a:r>
            <a:r>
              <a:rPr lang="en-US" baseline="0" noProof="0" dirty="0"/>
              <a:t> the legal provisions governing contracts for the cross-border transport of cargo on inland waterways for the very first time. The convention was concluded on 22 June 2001 under the patronage of the Central Commission for the Navigation of the Rhine, the Danube Commission and the United Nations Economic Commission for Europe and came into force on 1 April 2005 (  Central Commission for the Navigation of the Rhine et al., 2000). The convention applies to all contracts of carriage for transporting cargo by inland waterway where the port of loading or the port of discharge is located in a state that is party to the convention. It regulates the general rights and obligations of the contractual parties, primarily those of the freight carrier, the consignor and the consignee. In general, the convention includes regulations pertaining to</a:t>
            </a:r>
          </a:p>
          <a:p>
            <a:r>
              <a:rPr lang="en-US" baseline="0" noProof="0" dirty="0"/>
              <a:t>• type and content of the transport documents, • liability in the event of loss or damage to cargo during transport and • circumstances and situations that allow exemption from liability.</a:t>
            </a:r>
          </a:p>
          <a:p>
            <a:r>
              <a:rPr lang="en-US" baseline="0" noProof="0" dirty="0"/>
              <a:t>All Rhine and Danube riparian states have ratified the Budapest Convention, with the exception of Austria. Therefore, from a purely legal perspective, the provisions of this convention are applied to all cross-border transfers, as either the port of loading or discharge is located within the CMNI territory and the regulations are hence valid.</a:t>
            </a:r>
          </a:p>
          <a:p>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Source:</a:t>
            </a:r>
            <a:r>
              <a:rPr lang="en-GB" baseline="0" noProof="0" dirty="0"/>
              <a:t> </a:t>
            </a:r>
            <a:r>
              <a:rPr lang="en-GB" baseline="0" noProof="0" dirty="0" err="1"/>
              <a:t>viadonau</a:t>
            </a:r>
            <a:r>
              <a:rPr lang="en-GB" baseline="0" noProof="0" dirty="0"/>
              <a:t>, </a:t>
            </a:r>
            <a:r>
              <a:rPr lang="en-GB" noProof="0" dirty="0"/>
              <a:t>Manual on Danube Navigation page 172-173.</a:t>
            </a:r>
          </a:p>
          <a:p>
            <a:endParaRPr lang="en-GB"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noProof="0" dirty="0"/>
              <a:t>The entire CMNI can be found here: http://www.unece.org/fileadmin/DAM/trans/main/sc3/cmniconf/cmni.english.pdf </a:t>
            </a:r>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Rhine and Danube countries except Austria have ratified the Budapest Convention. From a purely legal point of view, therefore, the provisions of this Convention are only not applied to transports within Austria. In all other cases, either the port of loading or the port of discharge is located in the CMNI area, which means that the regulations are valid here.</a:t>
            </a:r>
          </a:p>
          <a:p>
            <a:endParaRPr lang="en-US" baseline="0" dirty="0"/>
          </a:p>
          <a:p>
            <a:r>
              <a:rPr lang="en-US" baseline="0" dirty="0"/>
              <a:t>Source: </a:t>
            </a:r>
            <a:r>
              <a:rPr lang="en-US" baseline="0" dirty="0" err="1"/>
              <a:t>viadonau</a:t>
            </a:r>
            <a:r>
              <a:rPr lang="en-US" baseline="0" dirty="0"/>
              <a:t>, Manual on Danube Navigation, page 172-173.</a:t>
            </a:r>
          </a:p>
          <a:p>
            <a:endParaRPr lang="en-US" baseline="0" dirty="0"/>
          </a:p>
          <a:p>
            <a:r>
              <a:rPr lang="en-US" b="1" baseline="0" dirty="0"/>
              <a:t>Goods transport insurance </a:t>
            </a:r>
            <a:r>
              <a:rPr lang="en-US" baseline="0" dirty="0"/>
              <a:t>is intended to cover the interest in the goods measurable in money; it is therefore aimed at the risks of transport and storage (=interest in integrity). Naturally, this interest accrues to the party who would suffer the damage, i.e. usually the sender or the recipient, depending on the ownership of the goods at the time of transport. Specifically, the risks to the goods are insured during transport, so it is a pure goods (transport) insurance, which in a certain way includes an interest in preserving the goods. The freight forwarder and the carrier are not obliged to take out goods transport insurance without an order from the consignor, but they do have a duty to provide advice, as they are supposed to represent the interests of the consignor in the best possible way - especially if the consignor is obviously inexperienced. </a:t>
            </a:r>
          </a:p>
          <a:p>
            <a:r>
              <a:rPr lang="en-US" baseline="0" dirty="0"/>
              <a:t>In contrast to goods transport insurance, </a:t>
            </a:r>
            <a:r>
              <a:rPr lang="en-US" b="1" baseline="0" dirty="0"/>
              <a:t>carrier liability insurance </a:t>
            </a:r>
            <a:r>
              <a:rPr lang="en-US" baseline="0" dirty="0"/>
              <a:t>is a pure liability insurance. As already mentioned, it must be taken into account as a differentiating factor who has a special interest in the respective insurance. The target group for transport liability insurance (or otherwise called carrier liability insurance) are forwarders, carriers and warehouse keepers to insure their liability risk for damage to goods during their period of custody. In addition to classic damage to goods, the scope of cover usually also includes damage caused by delay and damage due to gross negligence. In contrast to goods transport insurance, which insures the owner (shipper or recipient) (=interest in integrity), transport liability insurance thus protects the forwarder, carrier or warehouse keeper against any claims for damages by the shipper/recipient in the event of damage occurring in connection with the transport, which are usually covered by the transport liability insurance through the insurer. In Austria there is no legal obligation to take out transport liability insurance.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a:t>
            </a:r>
            <a:r>
              <a:rPr lang="de-AT" sz="1200" kern="1200" dirty="0">
                <a:solidFill>
                  <a:schemeClr val="tx1"/>
                </a:solidFill>
                <a:effectLst/>
                <a:latin typeface="+mn-lt"/>
                <a:ea typeface="+mn-ea"/>
                <a:cs typeface="+mn-cs"/>
              </a:rPr>
              <a:t>Thume, Versicherungen des Transports - Einführung, </a:t>
            </a:r>
            <a:r>
              <a:rPr lang="de-AT" sz="1200" kern="1200" dirty="0" err="1">
                <a:solidFill>
                  <a:schemeClr val="tx1"/>
                </a:solidFill>
                <a:effectLst/>
                <a:latin typeface="+mn-lt"/>
                <a:ea typeface="+mn-ea"/>
                <a:cs typeface="+mn-cs"/>
              </a:rPr>
              <a:t>TranspR</a:t>
            </a:r>
            <a:r>
              <a:rPr lang="de-AT" sz="1200" kern="1200" dirty="0">
                <a:solidFill>
                  <a:schemeClr val="tx1"/>
                </a:solidFill>
                <a:effectLst/>
                <a:latin typeface="+mn-lt"/>
                <a:ea typeface="+mn-ea"/>
                <a:cs typeface="+mn-cs"/>
              </a:rPr>
              <a:t> (2006), 1 (3-4).</a:t>
            </a:r>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The questions mentioned in the slide above can be used as a warm up exercise for the topic “Legal aspects”. The aim is to discuss the questions in plenum with students. Answers to the questions will be provided during </a:t>
            </a:r>
            <a:r>
              <a:rPr lang="en-US" baseline="0" dirty="0"/>
              <a:t>the presentation</a:t>
            </a:r>
            <a:r>
              <a:rPr lang="en-US" baseline="0" noProof="0" dirty="0"/>
              <a:t>. Therefore, the questions can be discussed again at the end of the presentation.</a:t>
            </a:r>
          </a:p>
          <a:p>
            <a:endParaRPr lang="de-AT" baseline="0" dirty="0"/>
          </a:p>
          <a:p>
            <a:pPr defTabSz="911348"/>
            <a:r>
              <a:rPr lang="en-US" b="1" baseline="0" noProof="0" dirty="0"/>
              <a:t>Discussion questions (5-10 Minute Discussion)</a:t>
            </a:r>
            <a:r>
              <a:rPr lang="en-US" baseline="0" noProof="0" dirty="0"/>
              <a:t>: </a:t>
            </a:r>
          </a:p>
          <a:p>
            <a:pPr defTabSz="911348"/>
            <a:endParaRPr lang="en-US" baseline="0" noProof="0" dirty="0"/>
          </a:p>
          <a:p>
            <a:pPr defTabSz="911348"/>
            <a:r>
              <a:rPr lang="en-US" baseline="0" noProof="0" dirty="0"/>
              <a:t>Who creates the transport policy in Europe</a:t>
            </a:r>
            <a:r>
              <a:rPr lang="de-AT" baseline="0" dirty="0"/>
              <a:t>?</a:t>
            </a:r>
          </a:p>
          <a:p>
            <a:pPr defTabSz="911348"/>
            <a:r>
              <a:rPr lang="de-AT" baseline="0" dirty="0"/>
              <a:t>European Union, </a:t>
            </a:r>
            <a:r>
              <a:rPr lang="de-AT" baseline="0" dirty="0" err="1"/>
              <a:t>the</a:t>
            </a:r>
            <a:r>
              <a:rPr lang="de-AT" baseline="0" dirty="0"/>
              <a:t> </a:t>
            </a:r>
            <a:r>
              <a:rPr lang="de-AT" baseline="0" dirty="0" err="1"/>
              <a:t>states</a:t>
            </a:r>
            <a:r>
              <a:rPr lang="de-AT" baseline="0" dirty="0"/>
              <a:t> </a:t>
            </a:r>
            <a:r>
              <a:rPr lang="de-AT" baseline="0" dirty="0" err="1"/>
              <a:t>individually</a:t>
            </a:r>
            <a:endParaRPr lang="de-AT" baseline="0" dirty="0"/>
          </a:p>
          <a:p>
            <a:pPr defTabSz="911348"/>
            <a:r>
              <a:rPr lang="en-US" baseline="0" noProof="0" dirty="0"/>
              <a:t>What is the European Green Deal and what is its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a:t>
            </a:r>
            <a:r>
              <a:rPr lang="en-GB" baseline="0" noProof="0" dirty="0"/>
              <a:t> goal of the European Union is to become worlds first climate-neutral continent until 2050. Therefore an action plan with key actions was elaborated to reach this goals. </a:t>
            </a:r>
          </a:p>
          <a:p>
            <a:r>
              <a:rPr lang="de-DE" baseline="0" dirty="0"/>
              <a:t>Further </a:t>
            </a:r>
            <a:r>
              <a:rPr lang="de-DE" baseline="0" dirty="0" err="1"/>
              <a:t>information</a:t>
            </a:r>
            <a:r>
              <a:rPr lang="de-DE" baseline="0" dirty="0"/>
              <a:t> on </a:t>
            </a:r>
            <a:r>
              <a:rPr lang="de-DE" baseline="0" dirty="0" err="1"/>
              <a:t>slide</a:t>
            </a:r>
            <a:r>
              <a:rPr lang="de-DE" baseline="0" dirty="0"/>
              <a:t> 18 </a:t>
            </a:r>
            <a:r>
              <a:rPr lang="de-DE" baseline="0" dirty="0" err="1"/>
              <a:t>and</a:t>
            </a:r>
            <a:r>
              <a:rPr lang="de-DE" baseline="0" dirty="0"/>
              <a:t> 19</a:t>
            </a:r>
            <a:endParaRPr lang="de-AT" baseline="0" dirty="0"/>
          </a:p>
          <a:p>
            <a:endParaRPr lang="de-DE"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What</a:t>
            </a:r>
            <a:r>
              <a:rPr lang="de-AT" dirty="0"/>
              <a:t> </a:t>
            </a:r>
            <a:r>
              <a:rPr lang="de-AT" dirty="0" err="1"/>
              <a:t>is</a:t>
            </a:r>
            <a:r>
              <a:rPr lang="de-AT" dirty="0"/>
              <a:t> a </a:t>
            </a:r>
            <a:r>
              <a:rPr lang="de-AT" dirty="0" err="1"/>
              <a:t>freight</a:t>
            </a:r>
            <a:r>
              <a:rPr lang="de-AT" dirty="0"/>
              <a:t> </a:t>
            </a:r>
            <a:r>
              <a:rPr lang="de-AT" dirty="0" err="1"/>
              <a:t>carrier</a:t>
            </a:r>
            <a:r>
              <a:rPr lang="de-AT" dirty="0"/>
              <a:t>?</a:t>
            </a:r>
          </a:p>
          <a:p>
            <a:r>
              <a:rPr lang="de-AT" dirty="0"/>
              <a:t>a) e.g. </a:t>
            </a:r>
            <a:r>
              <a:rPr lang="de-AT" dirty="0" err="1"/>
              <a:t>shipping</a:t>
            </a:r>
            <a:r>
              <a:rPr lang="de-AT" dirty="0"/>
              <a:t> </a:t>
            </a:r>
            <a:r>
              <a:rPr lang="de-AT" dirty="0" err="1"/>
              <a:t>company</a:t>
            </a:r>
            <a:r>
              <a:rPr lang="de-AT" dirty="0"/>
              <a:t> </a:t>
            </a:r>
            <a:r>
              <a:rPr lang="de-AT" dirty="0" err="1"/>
              <a:t>or</a:t>
            </a:r>
            <a:r>
              <a:rPr lang="de-AT" dirty="0"/>
              <a:t> </a:t>
            </a:r>
            <a:r>
              <a:rPr lang="de-AT" dirty="0" err="1"/>
              <a:t>forwarder</a:t>
            </a:r>
            <a:endParaRPr lang="de-AT" dirty="0"/>
          </a:p>
          <a:p>
            <a:r>
              <a:rPr lang="de-DE" dirty="0"/>
              <a:t>b) </a:t>
            </a:r>
            <a:r>
              <a:rPr lang="de-DE" dirty="0" err="1"/>
              <a:t>person</a:t>
            </a:r>
            <a:r>
              <a:rPr lang="de-DE" dirty="0"/>
              <a:t>, </a:t>
            </a:r>
            <a:r>
              <a:rPr lang="de-DE" dirty="0" err="1"/>
              <a:t>who</a:t>
            </a:r>
            <a:r>
              <a:rPr lang="de-DE" baseline="0" dirty="0"/>
              <a:t> </a:t>
            </a:r>
            <a:r>
              <a:rPr lang="de-DE" baseline="0" dirty="0" err="1"/>
              <a:t>commercially</a:t>
            </a:r>
            <a:r>
              <a:rPr lang="de-DE" baseline="0" dirty="0"/>
              <a:t> </a:t>
            </a:r>
            <a:r>
              <a:rPr lang="de-DE" baseline="0" dirty="0" err="1"/>
              <a:t>accepts</a:t>
            </a:r>
            <a:r>
              <a:rPr lang="de-DE" baseline="0" dirty="0"/>
              <a:t> </a:t>
            </a:r>
            <a:r>
              <a:rPr lang="de-DE" baseline="0" dirty="0" err="1"/>
              <a:t>the</a:t>
            </a:r>
            <a:r>
              <a:rPr lang="de-DE" baseline="0" dirty="0"/>
              <a:t> </a:t>
            </a:r>
            <a:r>
              <a:rPr lang="de-DE" baseline="0" dirty="0" err="1"/>
              <a:t>transport</a:t>
            </a:r>
            <a:r>
              <a:rPr lang="de-DE" baseline="0" dirty="0"/>
              <a:t> </a:t>
            </a:r>
            <a:r>
              <a:rPr lang="de-DE" baseline="0" dirty="0" err="1"/>
              <a:t>of</a:t>
            </a:r>
            <a:r>
              <a:rPr lang="de-DE" baseline="0" dirty="0"/>
              <a:t> </a:t>
            </a:r>
            <a:r>
              <a:rPr lang="de-DE" baseline="0" dirty="0" err="1"/>
              <a:t>goods</a:t>
            </a:r>
            <a:r>
              <a:rPr lang="de-DE" baseline="0" dirty="0"/>
              <a:t> at ist </a:t>
            </a:r>
            <a:r>
              <a:rPr lang="de-DE" baseline="0" dirty="0" err="1"/>
              <a:t>own</a:t>
            </a:r>
            <a:r>
              <a:rPr lang="de-DE" baseline="0" dirty="0"/>
              <a:t> </a:t>
            </a:r>
            <a:r>
              <a:rPr lang="de-DE" baseline="0" dirty="0" err="1"/>
              <a:t>responsibility</a:t>
            </a:r>
            <a:r>
              <a:rPr lang="de-DE" baseline="0" dirty="0"/>
              <a:t> </a:t>
            </a:r>
            <a:r>
              <a:rPr lang="de-DE" baseline="0" dirty="0" err="1"/>
              <a:t>using</a:t>
            </a:r>
            <a:r>
              <a:rPr lang="de-DE" baseline="0" dirty="0"/>
              <a:t> ist </a:t>
            </a:r>
            <a:r>
              <a:rPr lang="de-DE" baseline="0" dirty="0" err="1"/>
              <a:t>own</a:t>
            </a:r>
            <a:r>
              <a:rPr lang="de-DE" baseline="0" dirty="0"/>
              <a:t> </a:t>
            </a:r>
            <a:r>
              <a:rPr lang="de-DE" baseline="0" dirty="0" err="1"/>
              <a:t>or</a:t>
            </a:r>
            <a:r>
              <a:rPr lang="de-DE" baseline="0" dirty="0"/>
              <a:t> </a:t>
            </a:r>
            <a:r>
              <a:rPr lang="de-DE" baseline="0" dirty="0" err="1"/>
              <a:t>other</a:t>
            </a:r>
            <a:r>
              <a:rPr lang="de-DE" baseline="0" dirty="0"/>
              <a:t> </a:t>
            </a:r>
            <a:r>
              <a:rPr lang="de-DE" baseline="0" dirty="0" err="1"/>
              <a:t>ships</a:t>
            </a:r>
            <a:endParaRPr lang="de-DE" baseline="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1004651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An inland vessel is operated by a crew comprising of different members with different competencies and tasks. The minimum crew for inland vessels and the composition of the crew depends on the size and equipment of the vessel and on its operating structure.</a:t>
            </a:r>
          </a:p>
          <a:p>
            <a:r>
              <a:rPr lang="en-US" b="0" baseline="0" dirty="0"/>
              <a:t>Recommendations with respect to the crew of inland vessels can be found in Chapter 23 of Resolution No. 61 of the United Nations Economic Commission for Europe (UNECE) concerning the technical requirements for inland vessels. The minimum crew number and composition as well as the competencies of crew members are regulated by national legislation along the Danube. On the Rhine, the relevant requirements are laid down by the Rhine Vessel Inspection Regulations.</a:t>
            </a:r>
          </a:p>
          <a:p>
            <a:endParaRPr lang="en-US" b="0" baseline="0" dirty="0"/>
          </a:p>
          <a:p>
            <a:r>
              <a:rPr lang="en-US" b="0" baseline="0" dirty="0"/>
              <a:t>The crew prescribed for the respective operating modes must be on board the vessel at all times while it is travelling, with due consideration of worktime and rest period regulations. Departure is not permitted without the prescribed number of minimum crew. The number of members of the minimum crew for motor cargo vessels, pushers and vessel convoys depends on the length of the vessel or convoy and the respective mode of operation.</a:t>
            </a:r>
          </a:p>
          <a:p>
            <a:endParaRPr lang="en-US" b="0" baseline="0" dirty="0"/>
          </a:p>
          <a:p>
            <a:r>
              <a:rPr lang="en-US" b="0" baseline="0" dirty="0"/>
              <a:t> The following distinctions are made for modes of operation:</a:t>
            </a:r>
          </a:p>
          <a:p>
            <a:r>
              <a:rPr lang="en-US" b="0" baseline="0" dirty="0"/>
              <a:t>• A1: Daytime navigation for maximum 14 hours within a period of 24 hours</a:t>
            </a:r>
          </a:p>
          <a:p>
            <a:r>
              <a:rPr lang="en-US" b="0" baseline="0" dirty="0"/>
              <a:t>• A2: Semi-continuous navigation for not more than 18 hours within a period of 24 hours </a:t>
            </a:r>
          </a:p>
          <a:p>
            <a:r>
              <a:rPr lang="en-US" b="0" baseline="0" dirty="0"/>
              <a:t>• B: Continuous navigation for 24 hours and more</a:t>
            </a:r>
            <a:endParaRPr lang="de-AT" b="0" baseline="0" dirty="0"/>
          </a:p>
          <a:p>
            <a:endParaRPr lang="de-AT" b="0" baseline="0" dirty="0"/>
          </a:p>
          <a:p>
            <a:r>
              <a:rPr lang="de-AT" b="0" baseline="0" dirty="0"/>
              <a:t>Source: </a:t>
            </a:r>
            <a:r>
              <a:rPr lang="de-AT" b="0" baseline="0" dirty="0" err="1"/>
              <a:t>viadonau</a:t>
            </a:r>
            <a:r>
              <a:rPr lang="de-AT" b="0" baseline="0" dirty="0"/>
              <a:t>, Manual on Danube Navigation </a:t>
            </a:r>
            <a:r>
              <a:rPr lang="de-AT" b="0" baseline="0" dirty="0" err="1"/>
              <a:t>page</a:t>
            </a:r>
            <a:r>
              <a:rPr lang="de-AT" b="0" baseline="0" dirty="0"/>
              <a:t> 140-141.</a:t>
            </a:r>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the medium term, diesel engines appear to remain the most common type of propulsion in inland navigation. In the long term, the use of gas-powered engines and fuel cells is conceivable. This offers great potential for a significant reduction in emissions from inland waterway vessels.</a:t>
            </a:r>
          </a:p>
          <a:p>
            <a:r>
              <a:rPr lang="en-US" b="0" dirty="0"/>
              <a:t>In January 2011 the EU Directive 2009/30/EC came into force, which limits the </a:t>
            </a:r>
            <a:r>
              <a:rPr lang="en-US" b="0" dirty="0" err="1"/>
              <a:t>sulphur</a:t>
            </a:r>
            <a:r>
              <a:rPr lang="en-US" b="0" dirty="0"/>
              <a:t> content in all fuels used in inland navigation to 0.001% (10 ppm), thus leading to a reduction of </a:t>
            </a:r>
            <a:r>
              <a:rPr lang="en-US" b="0" dirty="0" err="1"/>
              <a:t>SOx</a:t>
            </a:r>
            <a:r>
              <a:rPr lang="en-US" b="0" dirty="0"/>
              <a:t> emissions by almost 100%.</a:t>
            </a:r>
          </a:p>
          <a:p>
            <a:endParaRPr lang="en-US" b="0" dirty="0"/>
          </a:p>
          <a:p>
            <a:r>
              <a:rPr lang="en-US" b="0" dirty="0"/>
              <a:t>Legislation regarding emissions is becoming increasingly stringent and environmental friendliness is becoming an increasingly important competitive advantage. It is therefore necessary to </a:t>
            </a:r>
            <a:r>
              <a:rPr lang="en-US" b="0" dirty="0" err="1"/>
              <a:t>optimise</a:t>
            </a:r>
            <a:r>
              <a:rPr lang="en-US" b="0" dirty="0"/>
              <a:t> engines in terms of fuel consumption and emission performance. The diesel engines currently used in inland navigation are emission-</a:t>
            </a:r>
            <a:r>
              <a:rPr lang="en-US" b="0" dirty="0" err="1"/>
              <a:t>optimised</a:t>
            </a:r>
            <a:r>
              <a:rPr lang="en-US" b="0" dirty="0"/>
              <a:t> and their specific fuel consumption is 0.2 kg/kWh. This value has remained unchanged for several years, as nitrogen oxide emissions had to be reduced at the expense of fuel consumption. When a ship's engine is replaced, its average age is about 15 years or even more. It will therefore take much longer for inland waterway transport to meet new emission standards than for trucks, whose engines have an average service life of five years.</a:t>
            </a:r>
          </a:p>
          <a:p>
            <a:endParaRPr lang="en-US" b="0" dirty="0"/>
          </a:p>
          <a:p>
            <a:r>
              <a:rPr lang="en-US" b="0" dirty="0"/>
              <a:t>International research projects and trials have shown that the most effective techniques for reducing engine emissions and fuel consumption are as follows:</a:t>
            </a:r>
          </a:p>
          <a:p>
            <a:r>
              <a:rPr lang="en-US" b="0" dirty="0"/>
              <a:t>Engines for liquefied natural gas (LNG)</a:t>
            </a:r>
          </a:p>
          <a:p>
            <a:r>
              <a:rPr lang="en-US" b="0" dirty="0"/>
              <a:t>Low </a:t>
            </a:r>
            <a:r>
              <a:rPr lang="en-US" b="0" dirty="0" err="1"/>
              <a:t>sulphur</a:t>
            </a:r>
            <a:r>
              <a:rPr lang="en-US" b="0" dirty="0"/>
              <a:t> fuel</a:t>
            </a:r>
          </a:p>
          <a:p>
            <a:r>
              <a:rPr lang="en-US" b="0" dirty="0"/>
              <a:t>Diesel oxidation catalyst (requires low </a:t>
            </a:r>
            <a:r>
              <a:rPr lang="en-US" b="0" dirty="0" err="1"/>
              <a:t>sulphur</a:t>
            </a:r>
            <a:r>
              <a:rPr lang="en-US" b="0" dirty="0"/>
              <a:t> fuel)</a:t>
            </a:r>
          </a:p>
          <a:p>
            <a:r>
              <a:rPr lang="en-US" b="0" dirty="0"/>
              <a:t>Selective catalytic reduction</a:t>
            </a:r>
          </a:p>
          <a:p>
            <a:r>
              <a:rPr lang="en-US" b="0" dirty="0"/>
              <a:t>Fine dust filter</a:t>
            </a:r>
          </a:p>
          <a:p>
            <a:r>
              <a:rPr lang="en-US" b="0" dirty="0"/>
              <a:t>Advising </a:t>
            </a:r>
            <a:r>
              <a:rPr lang="en-US" b="0" dirty="0" err="1"/>
              <a:t>Tempomaat</a:t>
            </a:r>
            <a:endParaRPr lang="de-AT" b="0" dirty="0"/>
          </a:p>
          <a:p>
            <a:endParaRPr lang="de-AT" b="0" dirty="0"/>
          </a:p>
          <a:p>
            <a:endParaRPr lang="de-AT" b="0" dirty="0"/>
          </a:p>
          <a:p>
            <a:r>
              <a:rPr lang="de-AT" b="0" dirty="0"/>
              <a:t>Source: </a:t>
            </a:r>
            <a:r>
              <a:rPr lang="de-AT" b="0" dirty="0" err="1"/>
              <a:t>viadonau</a:t>
            </a:r>
            <a:r>
              <a:rPr lang="de-AT" b="0" dirty="0"/>
              <a:t>, Manual</a:t>
            </a:r>
            <a:r>
              <a:rPr lang="de-AT" b="0" baseline="0" dirty="0"/>
              <a:t> on Danube Navigation </a:t>
            </a:r>
            <a:r>
              <a:rPr lang="de-AT" b="0" baseline="0" dirty="0" err="1"/>
              <a:t>page</a:t>
            </a:r>
            <a:r>
              <a:rPr lang="de-AT" b="0" baseline="0" dirty="0"/>
              <a:t> 132-133.</a:t>
            </a:r>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Regulation (EU) 2016/1628 (also known as the Non-Road Mobile Machinery/NRMM Regulation) regulates the limits for exhaust emissions from new engines. The limit values to be met are very strict, which is probably why emission reduction technologies such as exhaust gas </a:t>
            </a:r>
            <a:r>
              <a:rPr lang="en-US" dirty="0" err="1"/>
              <a:t>aftertreatment</a:t>
            </a:r>
            <a:r>
              <a:rPr lang="en-US" dirty="0"/>
              <a:t> by selective catalytic reduction (SCR) and particle filters must be used. For the first time, a limit value for the number of particulates must also be complied with (engines with a power output P ≥ 300 kW).  </a:t>
            </a:r>
          </a:p>
          <a:p>
            <a:endParaRPr lang="en-US" dirty="0"/>
          </a:p>
          <a:p>
            <a:r>
              <a:rPr lang="en-US" dirty="0"/>
              <a:t>In the meantime, the EU Commission is also discussing voluntary environmental standards which could also be applied to existing ships. Currently, there are such standards in Belgium and the Netherlands, compliance with which is marked by the so-called Green Award. Ships that have this award can receive reductions of up to 30 percent in port fees.</a:t>
            </a:r>
          </a:p>
          <a:p>
            <a:endParaRPr lang="en-US" dirty="0"/>
          </a:p>
          <a:p>
            <a:r>
              <a:rPr lang="en-US" dirty="0"/>
              <a:t>Source: </a:t>
            </a:r>
            <a:r>
              <a:rPr lang="en-US" dirty="0" err="1"/>
              <a:t>viadonau</a:t>
            </a:r>
            <a:r>
              <a:rPr lang="en-US" dirty="0"/>
              <a:t>, Manual on Danube Navigation,</a:t>
            </a:r>
            <a:r>
              <a:rPr lang="en-US" baseline="0" dirty="0"/>
              <a:t> page 132-133.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126384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transport of hazardous goods by inland vessel is regulated by the European Agreement Concerning the International Carriage of Dangerous Goods by Inland Waterways (ADN). This agreement encompasses all hazardous goods and specifies whether or not these can be transported by inland vessel. There are special regulations for the approved hazardous goods concerning the following points:</a:t>
            </a:r>
          </a:p>
          <a:p>
            <a:r>
              <a:rPr lang="en-US" noProof="0" dirty="0"/>
              <a:t>• Classification of the goods, including allocation criteria and review procedures • Use of packaging, tanks and containers for bulk cargo • Shipping procedures (e.g. marking and labelling) • Regulations concerning the loading, transport, unloading and other handling of goods • Regulations concerning a ship’s crew, equipment, operation and documentation • Regulations for shipbuilding</a:t>
            </a:r>
          </a:p>
          <a:p>
            <a:endParaRPr lang="en-US" noProof="0" dirty="0"/>
          </a:p>
          <a:p>
            <a:r>
              <a:rPr lang="en-US" noProof="0" dirty="0"/>
              <a:t>Source:</a:t>
            </a:r>
            <a:r>
              <a:rPr lang="en-US" baseline="0" noProof="0" dirty="0"/>
              <a:t> </a:t>
            </a:r>
            <a:r>
              <a:rPr lang="en-US" baseline="0" noProof="0" dirty="0" err="1"/>
              <a:t>viadonau</a:t>
            </a:r>
            <a:r>
              <a:rPr lang="en-US" baseline="0" noProof="0" dirty="0"/>
              <a:t>, Manual of Danube Navigation, p. 174.</a:t>
            </a:r>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Which</a:t>
            </a:r>
            <a:r>
              <a:rPr lang="de-AT" dirty="0"/>
              <a:t> </a:t>
            </a:r>
            <a:r>
              <a:rPr lang="de-AT" dirty="0" err="1"/>
              <a:t>of</a:t>
            </a:r>
            <a:r>
              <a:rPr lang="de-AT" baseline="0" dirty="0"/>
              <a:t> </a:t>
            </a:r>
            <a:r>
              <a:rPr lang="de-AT" baseline="0" dirty="0" err="1"/>
              <a:t>the</a:t>
            </a:r>
            <a:r>
              <a:rPr lang="de-AT" baseline="0" dirty="0"/>
              <a:t> </a:t>
            </a:r>
            <a:r>
              <a:rPr lang="de-AT" baseline="0" dirty="0" err="1"/>
              <a:t>following</a:t>
            </a:r>
            <a:r>
              <a:rPr lang="de-AT" baseline="0" dirty="0"/>
              <a:t> </a:t>
            </a:r>
            <a:r>
              <a:rPr lang="de-AT" baseline="0" dirty="0" err="1"/>
              <a:t>goods</a:t>
            </a:r>
            <a:r>
              <a:rPr lang="de-AT" baseline="0" dirty="0"/>
              <a:t> </a:t>
            </a:r>
            <a:r>
              <a:rPr lang="de-AT" baseline="0" dirty="0" err="1"/>
              <a:t>is</a:t>
            </a:r>
            <a:r>
              <a:rPr lang="de-AT" baseline="0" dirty="0"/>
              <a:t> an </a:t>
            </a:r>
            <a:r>
              <a:rPr lang="de-AT" baseline="0" dirty="0" err="1"/>
              <a:t>hazardous</a:t>
            </a:r>
            <a:r>
              <a:rPr lang="de-AT" baseline="0" dirty="0"/>
              <a:t> </a:t>
            </a:r>
            <a:r>
              <a:rPr lang="de-AT" baseline="0" dirty="0" err="1"/>
              <a:t>good</a:t>
            </a:r>
            <a:r>
              <a:rPr lang="de-AT" baseline="0" dirty="0"/>
              <a:t>?</a:t>
            </a:r>
            <a:endParaRPr lang="de-AT" dirty="0"/>
          </a:p>
          <a:p>
            <a:r>
              <a:rPr lang="de-AT" dirty="0"/>
              <a:t>Petroleum </a:t>
            </a:r>
            <a:r>
              <a:rPr lang="de-AT" dirty="0" err="1"/>
              <a:t>products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501079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394138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Convention Regarding the Regime of Navigation on the Danube was signed by all Danube riparian states (‘Belgrade Convention’ of 1948). Its main objectives are to safeguard the freedom of navigation on the Danube for all states as well as to oblige the Danube states to maintain their sections of the Danube waterway to a navigable condition.</a:t>
            </a:r>
          </a:p>
          <a:p>
            <a:r>
              <a:rPr lang="en-US" baseline="0" dirty="0"/>
              <a:t>The implementation of the Belgrade Convention, together with adherence to its  provisions, is supervised by the Danube Commission which is based in Budapest. The Commission is made up of the signatory states of the Belgrade Convention.</a:t>
            </a:r>
          </a:p>
          <a:p>
            <a:endParaRPr lang="de-AT" baseline="0" dirty="0"/>
          </a:p>
          <a:p>
            <a:r>
              <a:rPr lang="de-AT" baseline="0" dirty="0"/>
              <a:t>Source: </a:t>
            </a:r>
            <a:r>
              <a:rPr lang="de-AT" baseline="0" dirty="0" err="1"/>
              <a:t>viadonau</a:t>
            </a:r>
            <a:r>
              <a:rPr lang="de-AT" baseline="0" dirty="0"/>
              <a:t>, Manual on </a:t>
            </a:r>
            <a:r>
              <a:rPr lang="de-AT" baseline="0" dirty="0" err="1"/>
              <a:t>Danube</a:t>
            </a:r>
            <a:r>
              <a:rPr lang="de-AT" baseline="0" dirty="0"/>
              <a:t> Navigation, </a:t>
            </a:r>
            <a:r>
              <a:rPr lang="de-AT" baseline="0" dirty="0" err="1"/>
              <a:t>page</a:t>
            </a:r>
            <a:r>
              <a:rPr lang="de-AT" baseline="0" dirty="0"/>
              <a:t> 29.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28510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section of the Danube from </a:t>
            </a:r>
            <a:r>
              <a:rPr lang="en-US" dirty="0" err="1"/>
              <a:t>Kelheim</a:t>
            </a:r>
            <a:r>
              <a:rPr lang="en-US" dirty="0"/>
              <a:t> to </a:t>
            </a:r>
            <a:r>
              <a:rPr lang="en-US" dirty="0" err="1"/>
              <a:t>Sulina</a:t>
            </a:r>
            <a:r>
              <a:rPr lang="en-US" dirty="0"/>
              <a:t> is defined as an international waterway, in compliance with the ‘Convention Regarding the Regime of Navigation on the Danube’ dated 18 August 1948 (Belgrade Convention), and can therefore be used free of charge by navigation, it is not subject to any navigation dues. The 63-km </a:t>
            </a:r>
            <a:r>
              <a:rPr lang="en-US" dirty="0" err="1"/>
              <a:t>Sulina</a:t>
            </a:r>
            <a:r>
              <a:rPr lang="en-US" dirty="0"/>
              <a:t> Canal used almost exclusively by sea-river or seagoing vessels is an exception. The Romanian River Administration of the Lower Danube charges dues calculated per ton deadweight of a vessel for maintenance purposes. </a:t>
            </a:r>
          </a:p>
          <a:p>
            <a:r>
              <a:rPr lang="en-US" dirty="0"/>
              <a:t>The authorities charge dues for infrastructure maintenance on national waterways that do not fall under the Belgrade Convention. This applies to the Ukrainian </a:t>
            </a:r>
            <a:r>
              <a:rPr lang="en-US" dirty="0" err="1"/>
              <a:t>Bystroe</a:t>
            </a:r>
            <a:r>
              <a:rPr lang="en-US" dirty="0"/>
              <a:t> arm (maritime stretch of the Danube) and to the Romanian Danube-Black Sea Canal (links the Danube to the Black Sea and the seaport of </a:t>
            </a:r>
            <a:r>
              <a:rPr lang="en-US" dirty="0" err="1"/>
              <a:t>Constanța</a:t>
            </a:r>
            <a:r>
              <a:rPr lang="en-US" dirty="0"/>
              <a:t> at </a:t>
            </a:r>
            <a:r>
              <a:rPr lang="en-US" dirty="0" err="1"/>
              <a:t>Cernavodă</a:t>
            </a:r>
            <a:r>
              <a:rPr lang="en-US" dirty="0"/>
              <a:t>). </a:t>
            </a:r>
          </a:p>
          <a:p>
            <a:endParaRPr lang="en-US" dirty="0"/>
          </a:p>
          <a:p>
            <a:r>
              <a:rPr lang="en-US" dirty="0"/>
              <a:t>Source:</a:t>
            </a:r>
            <a:r>
              <a:rPr lang="en-US" baseline="0" dirty="0"/>
              <a:t> </a:t>
            </a:r>
            <a:r>
              <a:rPr lang="en-US" baseline="0" dirty="0" err="1"/>
              <a:t>viadonau</a:t>
            </a:r>
            <a:r>
              <a:rPr lang="en-US" baseline="0" dirty="0"/>
              <a:t>, Manual on Danube Navigation, page 171.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345329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waterway is a body of surface water serving as a route of transport for goods and/ or passengers by means of vessels. Navigable inland transport routes are called inland waterways. Natural inland waterways are provided by rivers and lakes, whereas canals are artificial waterways.</a:t>
            </a:r>
          </a:p>
          <a:p>
            <a:r>
              <a:rPr lang="en-US" dirty="0"/>
              <a:t>In order to create the most uniform conditions possible for the development, maintenance and commercial use of Europe’s inland waterways, in 1996 the Inland Transport Committee of the United Nations Economic Commission for Europe (UNECE) adopted the European Agreement on Main Inland Waterways of International Importance (AGN) (  United Nations Economic Commission for Europe, 2010). The Agreement, which came into force in 1999, constitutes an international legal framework for the planning of the development and maintenance of the European inland waterway network and for ports of international importance, and is based on technical and operational parameters.</a:t>
            </a:r>
          </a:p>
          <a:p>
            <a:r>
              <a:rPr lang="en-US" dirty="0"/>
              <a:t>By ratifying the Agreement, the contracting parties express their intention to implement the coordinated plan for the development and construction of the so-called  E waterway network. The E waterway network consists of European inland waterways and coastal routes which are of importance for international freight transport, including the ports situated on these waterways. </a:t>
            </a:r>
          </a:p>
          <a:p>
            <a:r>
              <a:rPr lang="en-US" dirty="0"/>
              <a:t>E waterways are designated by the letter ‘E’ followed by a number or a combination of numbers, whereby main inland waterways are identified by two-digit numbers and branches by four- or six-digit numbers (for branches of branches). The international waterway of the Danube is designated as E 80, and its navigable tributary the Sava, for example, as E 80-12.</a:t>
            </a:r>
          </a:p>
          <a:p>
            <a:r>
              <a:rPr lang="en-US" dirty="0"/>
              <a:t>Waterway classes are identified by Roman numbers from I to VII. Waterways of class IV or higher are of economic importance to international freight transport. Classes I to III identify waterways of regional or national importance.</a:t>
            </a:r>
          </a:p>
          <a:p>
            <a:r>
              <a:rPr lang="en-US" dirty="0"/>
              <a:t>The class of an inland waterway is determined by the maximum dimensions of the vessels which are able to operate on this waterway. Decisive factors in this respect are the width and length of inland vessels and convoys, as they constitute fixed reference parameters. Restrictions regarding the minimum draught loaded of vessels, which is set at 2.50 </a:t>
            </a:r>
            <a:r>
              <a:rPr lang="en-US" dirty="0" err="1"/>
              <a:t>metres</a:t>
            </a:r>
            <a:r>
              <a:rPr lang="en-US" dirty="0"/>
              <a:t> for an international waterway, as well as the minimum height under bridges (5.25 </a:t>
            </a:r>
            <a:r>
              <a:rPr lang="en-US" dirty="0" err="1"/>
              <a:t>metres</a:t>
            </a:r>
            <a:r>
              <a:rPr lang="en-US" dirty="0"/>
              <a:t> in relation to the highest navigable water level) can be made only as an exception for existing waterways.</a:t>
            </a:r>
          </a:p>
          <a:p>
            <a:r>
              <a:rPr lang="en-US" dirty="0"/>
              <a:t>The table above shows the parameters of international waterway classes based on type of vessels and convoys which can navigate the waterway of the respective class.</a:t>
            </a:r>
          </a:p>
          <a:p>
            <a:endParaRPr lang="de-AT" dirty="0"/>
          </a:p>
          <a:p>
            <a:r>
              <a:rPr lang="de-AT" dirty="0"/>
              <a:t>Source:</a:t>
            </a:r>
            <a:r>
              <a:rPr lang="de-AT" baseline="0" dirty="0"/>
              <a:t> </a:t>
            </a:r>
            <a:r>
              <a:rPr lang="de-AT" baseline="0" dirty="0" err="1"/>
              <a:t>viadonau</a:t>
            </a:r>
            <a:r>
              <a:rPr lang="de-AT" baseline="0" dirty="0"/>
              <a:t>, </a:t>
            </a:r>
            <a:r>
              <a:rPr lang="de-AT" dirty="0"/>
              <a:t>Manual on </a:t>
            </a:r>
            <a:r>
              <a:rPr lang="de-AT" dirty="0" err="1"/>
              <a:t>Danube</a:t>
            </a:r>
            <a:r>
              <a:rPr lang="de-AT" dirty="0"/>
              <a:t> Navigation, page 42-43.</a:t>
            </a:r>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86121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What</a:t>
            </a:r>
            <a:r>
              <a:rPr lang="de-AT" dirty="0"/>
              <a:t> </a:t>
            </a:r>
            <a:r>
              <a:rPr lang="de-AT" dirty="0" err="1"/>
              <a:t>is</a:t>
            </a:r>
            <a:r>
              <a:rPr lang="de-AT" baseline="0" dirty="0"/>
              <a:t> </a:t>
            </a:r>
            <a:r>
              <a:rPr lang="de-AT" baseline="0" dirty="0" err="1"/>
              <a:t>the</a:t>
            </a:r>
            <a:r>
              <a:rPr lang="de-AT" baseline="0" dirty="0"/>
              <a:t> </a:t>
            </a:r>
            <a:r>
              <a:rPr lang="de-AT" baseline="0" dirty="0" err="1"/>
              <a:t>Belgrade</a:t>
            </a:r>
            <a:r>
              <a:rPr lang="de-AT" baseline="0" dirty="0"/>
              <a:t> </a:t>
            </a:r>
            <a:r>
              <a:rPr lang="de-AT" baseline="0" dirty="0" err="1"/>
              <a:t>Convention</a:t>
            </a:r>
            <a:r>
              <a:rPr lang="de-AT" baseline="0" dirty="0"/>
              <a:t>?</a:t>
            </a:r>
            <a:endParaRPr lang="de-AT" dirty="0"/>
          </a:p>
          <a:p>
            <a:r>
              <a:rPr lang="de-AT" dirty="0" err="1"/>
              <a:t>Convention</a:t>
            </a:r>
            <a:r>
              <a:rPr lang="de-AT" dirty="0"/>
              <a:t> on</a:t>
            </a:r>
            <a:r>
              <a:rPr lang="de-AT" baseline="0" dirty="0"/>
              <a:t> </a:t>
            </a:r>
            <a:r>
              <a:rPr lang="de-AT" baseline="0" dirty="0" err="1"/>
              <a:t>the</a:t>
            </a:r>
            <a:r>
              <a:rPr lang="de-AT" baseline="0" dirty="0"/>
              <a:t> Regulation </a:t>
            </a:r>
            <a:r>
              <a:rPr lang="de-AT" baseline="0" dirty="0" err="1"/>
              <a:t>of</a:t>
            </a:r>
            <a:r>
              <a:rPr lang="de-AT" baseline="0" dirty="0"/>
              <a:t> Navigation on </a:t>
            </a:r>
            <a:r>
              <a:rPr lang="de-AT" baseline="0" dirty="0" err="1"/>
              <a:t>the</a:t>
            </a:r>
            <a:r>
              <a:rPr lang="de-AT" baseline="0" dirty="0"/>
              <a:t> </a:t>
            </a:r>
            <a:r>
              <a:rPr lang="de-AT" baseline="0" dirty="0" err="1"/>
              <a:t>Danube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25997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D6290CB-EFFA-4992-A8C1-D369EFADA0EB}" type="datetime7">
              <a:rPr lang="de-AT" smtClean="0"/>
              <a:t>Nov-22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01BC673-F8CD-48C0-A4C0-47274C42D79C}"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08A34-F6FD-43C6-9C7B-B1D8AF1F5FF4}"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D6D28F-D0D1-4D32-8946-AC4E6A42462F}" type="datetime7">
              <a:rPr lang="de-AT" smtClean="0">
                <a:solidFill>
                  <a:prstClr val="black"/>
                </a:solidFill>
              </a:rPr>
              <a:t>Nov-22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CE7BA-0197-4392-A457-2DEDB159A5F6}"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A711A4-5448-4D30-A38D-B07392F4894F}" type="datetime7">
              <a:rPr lang="de-AT" smtClean="0">
                <a:solidFill>
                  <a:prstClr val="white"/>
                </a:solidFill>
              </a:rPr>
              <a:t>Nov-22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32433B-029E-4289-B15E-B6ADBAA861A3}" type="datetime7">
              <a:rPr lang="de-AT" smtClean="0">
                <a:solidFill>
                  <a:prstClr val="white"/>
                </a:solidFill>
              </a:rPr>
              <a:t>Nov-22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4D582-435B-4ECE-A0AF-7E4C6A38C003}"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180752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DEC72-F154-4EFC-AF6A-41342B7C66F5}" type="datetime7">
              <a:rPr lang="de-AT" smtClean="0">
                <a:solidFill>
                  <a:prstClr val="white"/>
                </a:solidFill>
              </a:rPr>
              <a:t>Nov-22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B4AEC-D6F9-4F67-8504-02900CE79BB0}"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B5E8AD-358D-4962-BC29-C163D73861D6}"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A9B51-14D8-4578-AD53-630177F10258}"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0D776-2731-47DE-B8BA-ED74D43D6CE6}"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2B0B8FF-3AEB-4E43-BD2C-A23A613A8727}" type="datetime6">
              <a:rPr lang="en-US" smtClean="0">
                <a:solidFill>
                  <a:prstClr val="white"/>
                </a:solidFill>
              </a:rPr>
              <a:pPr/>
              <a:t>November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795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5F344-DB03-45A3-8AF1-2755FDF41622}" type="datetime6">
              <a:rPr lang="en-US" smtClean="0">
                <a:solidFill>
                  <a:prstClr val="white"/>
                </a:solidFill>
              </a:rPr>
              <a:pPr/>
              <a:t>November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4205545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C19C9-753A-459E-97DE-96EFC8B8D1AC}" type="datetime6">
              <a:rPr lang="en-US" smtClean="0">
                <a:solidFill>
                  <a:prstClr val="black"/>
                </a:solidFill>
              </a:rPr>
              <a:pPr/>
              <a:t>November 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96816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2C1983-AB53-429F-8F81-D378E12159C3}" type="datetime6">
              <a:rPr lang="en-US" smtClean="0">
                <a:solidFill>
                  <a:prstClr val="white"/>
                </a:solidFill>
              </a:rPr>
              <a:pPr/>
              <a:t>November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909992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30D247-EF13-48D4-83B4-4B1DFB0E4686}" type="datetime6">
              <a:rPr lang="en-US" smtClean="0">
                <a:solidFill>
                  <a:prstClr val="white"/>
                </a:solidFill>
              </a:rPr>
              <a:pPr/>
              <a:t>November 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09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312B754-4F4B-43D6-8AB5-ADBFFC018638}" type="datetime6">
              <a:rPr lang="en-US" smtClean="0">
                <a:solidFill>
                  <a:prstClr val="white"/>
                </a:solidFill>
              </a:rPr>
              <a:pPr/>
              <a:t>November 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580068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CAB6F-2D36-454B-8D0A-03B159D2D59E}" type="datetime6">
              <a:rPr lang="en-US" smtClean="0">
                <a:solidFill>
                  <a:prstClr val="white"/>
                </a:solidFill>
              </a:rPr>
              <a:pPr/>
              <a:t>November 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07705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E834FB-3E9F-4446-A823-BDAA39890622}" type="datetime6">
              <a:rPr lang="en-US" smtClean="0">
                <a:solidFill>
                  <a:prstClr val="white"/>
                </a:solidFill>
              </a:rPr>
              <a:pPr/>
              <a:t>November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42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99226-023E-4499-8399-DDFE2DF6E4D8}" type="datetime6">
              <a:rPr lang="en-US" smtClean="0">
                <a:solidFill>
                  <a:prstClr val="white"/>
                </a:solidFill>
              </a:rPr>
              <a:pPr/>
              <a:t>November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476810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A17F1-5AEE-452A-BE93-1E56C2D0C4BD}" type="datetime6">
              <a:rPr lang="en-US" smtClean="0">
                <a:solidFill>
                  <a:prstClr val="white"/>
                </a:solidFill>
              </a:rPr>
              <a:pPr/>
              <a:t>November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42138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5CC7C-92C5-4C63-B2FE-FDB6A148C975}" type="datetime6">
              <a:rPr lang="en-US" smtClean="0">
                <a:solidFill>
                  <a:prstClr val="white"/>
                </a:solidFill>
              </a:rPr>
              <a:pPr/>
              <a:t>November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80822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t>Nov-22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t>Nov-22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t>Nov-22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t>Nov-22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24A1E-4A20-47A0-A08E-F216C7B3F30D}" type="datetime7">
              <a:rPr lang="de-AT" smtClean="0"/>
              <a:t>Nov-22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03"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t>Nov-22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75F6689C-4EF0-41E7-BD59-481BFB518B4D}" type="datetime7">
              <a:rPr lang="de-AT" smtClean="0">
                <a:solidFill>
                  <a:prstClr val="white"/>
                </a:solidFill>
              </a:rPr>
              <a:t>Nov-22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86559ED9-A750-423C-849E-0CE6A8305F22}" type="datetime6">
              <a:rPr lang="en-US" smtClean="0">
                <a:solidFill>
                  <a:prstClr val="white"/>
                </a:solidFill>
              </a:rPr>
              <a:pPr/>
              <a:t>November 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5878241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europe2020/index_en.ht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nEWiL7A9kIY" TargetMode="External"/><Relationship Id="rId5" Type="http://schemas.openxmlformats.org/officeDocument/2006/relationships/hyperlink" Target="https://ec.europa.eu/info/sites/info/files/european-green-deal-communication-annex-roadmap_en.pdf"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publications.europa.eu/resource/cellar/f277232a-699e-11e3-8e4e-01aa75ed71a1.0006.01/DOC_1"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ec.europa.eu/transport/themes/strategies/doc/2011_white_paper/white-paper-illustrated-brochure_en.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www.danube-region.eu/"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www.naiades.info/platina" TargetMode="External"/><Relationship Id="rId4" Type="http://schemas.openxmlformats.org/officeDocument/2006/relationships/hyperlink" Target="https://ec.europa.eu/transport/modes/inland/news/2021-06-24-naiades-iii-action-plan_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hyperlink" Target="http://www.viadonau.org/en/newsroom/publications/manual-on-danube-navigation/" TargetMode="External"/><Relationship Id="rId3" Type="http://schemas.openxmlformats.org/officeDocument/2006/relationships/hyperlink" Target="https://www.bmk.gv.at/dam/jcr:6318aa6f-f02b-4eb0-9eb9-1ffabf369432/BMK_Mobilitaetsmasterplan2030_DE_UA.pdf" TargetMode="External"/><Relationship Id="rId7" Type="http://schemas.openxmlformats.org/officeDocument/2006/relationships/hyperlink" Target="https://ec.europa.eu/transport/sites/default/files/com20210324-naiades.pdf"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hyperlink" Target="https://eur-lex.europa.eu/legal-content/DE/TXT/?uri=COM%3A2019%3A640%3AFIN" TargetMode="External"/><Relationship Id="rId5" Type="http://schemas.openxmlformats.org/officeDocument/2006/relationships/hyperlink" Target="https://eur-lex.europa.eu/legal-content/EN/TXT/?qid=1576150542719&amp;uri=COM%3A2019%3A640%3AFIN" TargetMode="External"/><Relationship Id="rId4" Type="http://schemas.openxmlformats.org/officeDocument/2006/relationships/hyperlink" Target="https://ec.europa.eu/info/sites/info/files/european-green-deal-communication-annex-roadmap_en.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mailto:rewway@fh-steyr.at" TargetMode="External"/><Relationship Id="rId7"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34.jp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F497D"/>
                </a:solidFill>
                <a:latin typeface="Corbel" panose="020B0503020204020204" pitchFamily="34" charset="0"/>
              </a:rPr>
              <a:t>How to work with this learning material</a:t>
            </a:r>
          </a:p>
        </p:txBody>
      </p:sp>
      <p:sp>
        <p:nvSpPr>
          <p:cNvPr id="2" name="Content Placeholder 1"/>
          <p:cNvSpPr>
            <a:spLocks noGrp="1"/>
          </p:cNvSpPr>
          <p:nvPr>
            <p:ph idx="1"/>
          </p:nvPr>
        </p:nvSpPr>
        <p:spPr/>
        <p:txBody>
          <a:bodyPr>
            <a:normAutofit/>
          </a:bodyPr>
          <a:lstStyle/>
          <a:p>
            <a:pPr>
              <a:buClr>
                <a:srgbClr val="189BC4"/>
              </a:buClr>
            </a:pPr>
            <a:r>
              <a:rPr lang="en-GB" sz="1900" b="1" dirty="0">
                <a:solidFill>
                  <a:srgbClr val="189BC4"/>
                </a:solidFill>
                <a:latin typeface="Corbel" panose="020B0503020204020204" pitchFamily="34" charset="0"/>
              </a:rPr>
              <a:t>Power Point</a:t>
            </a:r>
          </a:p>
          <a:p>
            <a:pPr marL="0" indent="0">
              <a:buClr>
                <a:srgbClr val="189BC4"/>
              </a:buClr>
              <a:buNone/>
            </a:pPr>
            <a:r>
              <a:rPr lang="en-GB" sz="1800" dirty="0">
                <a:solidFill>
                  <a:srgbClr val="1F497D"/>
                </a:solidFill>
                <a:latin typeface="Corbel" panose="020B0503020204020204" pitchFamily="34" charset="0"/>
              </a:rPr>
              <a:t>The following power point presents </a:t>
            </a:r>
            <a:r>
              <a:rPr lang="en-GB" sz="1800" cap="all" dirty="0">
                <a:solidFill>
                  <a:srgbClr val="1F497D"/>
                </a:solidFill>
                <a:latin typeface="Corbel" panose="020B0503020204020204" pitchFamily="34" charset="0"/>
              </a:rPr>
              <a:t>legal aspects</a:t>
            </a:r>
            <a:r>
              <a:rPr lang="en-GB" sz="1800" dirty="0">
                <a:solidFill>
                  <a:srgbClr val="1F497D"/>
                </a:solidFill>
                <a:latin typeface="Corbel" panose="020B0503020204020204" pitchFamily="34" charset="0"/>
              </a:rPr>
              <a:t>. The slides are described in the notes below and you can also find the link to the source if you need further information.</a:t>
            </a:r>
          </a:p>
          <a:p>
            <a:pPr>
              <a:buClr>
                <a:srgbClr val="189BC4"/>
              </a:buClr>
            </a:pPr>
            <a:r>
              <a:rPr lang="en-GB" sz="1900" b="1" dirty="0">
                <a:solidFill>
                  <a:srgbClr val="189BC4"/>
                </a:solidFill>
                <a:latin typeface="Corbel" panose="020B0503020204020204" pitchFamily="34" charset="0"/>
              </a:rPr>
              <a:t>Reader</a:t>
            </a:r>
          </a:p>
          <a:p>
            <a:pPr marL="0" indent="0">
              <a:buClr>
                <a:srgbClr val="189BC4"/>
              </a:buClr>
              <a:buNone/>
            </a:pPr>
            <a:r>
              <a:rPr lang="en-GB" sz="1800" dirty="0">
                <a:solidFill>
                  <a:srgbClr val="1F497D"/>
                </a:solidFill>
                <a:latin typeface="Corbel" panose="020B0503020204020204" pitchFamily="34" charset="0"/>
              </a:rPr>
              <a:t>In addition to the power point presentation, you can also use the reader provided on our platform. It’s more detailed and can be used as a script for your lessons. </a:t>
            </a:r>
          </a:p>
          <a:p>
            <a:pPr>
              <a:buClr>
                <a:srgbClr val="189BC4"/>
              </a:buClr>
            </a:pPr>
            <a:r>
              <a:rPr lang="en-GB" sz="1900" b="1" dirty="0">
                <a:solidFill>
                  <a:srgbClr val="189BC4"/>
                </a:solidFill>
                <a:latin typeface="Corbel" panose="020B0503020204020204" pitchFamily="34" charset="0"/>
              </a:rPr>
              <a:t>Links </a:t>
            </a:r>
          </a:p>
          <a:p>
            <a:pPr marL="0" indent="0">
              <a:buClr>
                <a:srgbClr val="189BC4"/>
              </a:buClr>
              <a:buNone/>
            </a:pPr>
            <a:r>
              <a:rPr lang="en-GB" sz="1800" dirty="0">
                <a:solidFill>
                  <a:srgbClr val="1F497D"/>
                </a:solidFill>
                <a:latin typeface="Corbel" panose="020B0503020204020204" pitchFamily="34" charset="0"/>
              </a:rPr>
              <a:t>You can also find the sources of our presentation and reader in the links section of the relevant bundled teaching </a:t>
            </a:r>
            <a:r>
              <a:rPr lang="en-GB" sz="1800">
                <a:solidFill>
                  <a:srgbClr val="1F497D"/>
                </a:solidFill>
                <a:latin typeface="Corbel" panose="020B0503020204020204" pitchFamily="34" charset="0"/>
              </a:rPr>
              <a:t>material.</a:t>
            </a:r>
            <a:endParaRPr lang="en-GB" sz="1800" dirty="0">
              <a:solidFill>
                <a:srgbClr val="1F497D"/>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207515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Inland </a:t>
            </a:r>
            <a:r>
              <a:rPr lang="de-AT" sz="2400" dirty="0" err="1">
                <a:solidFill>
                  <a:schemeClr val="accent1"/>
                </a:solidFill>
                <a:latin typeface="Corbel" panose="020B0503020204020204" pitchFamily="34" charset="0"/>
              </a:rPr>
              <a:t>waterways</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2051720" y="1700808"/>
            <a:ext cx="5040560" cy="4776192"/>
          </a:xfrm>
        </p:spPr>
        <p:txBody>
          <a:bodyPr>
            <a:normAutofit/>
          </a:bodyPr>
          <a:lstStyle/>
          <a:p>
            <a:pPr marL="0" indent="0">
              <a:buNone/>
            </a:pPr>
            <a:endParaRPr lang="de-AT" dirty="0">
              <a:solidFill>
                <a:srgbClr val="3C628F"/>
              </a:solidFill>
              <a:latin typeface="Corbel" panose="020B0503020204020204" pitchFamily="34" charset="0"/>
            </a:endParaRPr>
          </a:p>
          <a:p>
            <a:pPr marL="0" indent="0" algn="ctr">
              <a:buNone/>
            </a:pPr>
            <a:r>
              <a:rPr lang="en-US" sz="2000" dirty="0">
                <a:solidFill>
                  <a:srgbClr val="3C628F"/>
                </a:solidFill>
                <a:latin typeface="Corbel" panose="020B0503020204020204" pitchFamily="34" charset="0"/>
              </a:rPr>
              <a:t>What is the Belgrade Convention?</a:t>
            </a:r>
            <a:r>
              <a:rPr lang="de-AT" sz="2000" dirty="0">
                <a:solidFill>
                  <a:srgbClr val="3C628F"/>
                </a:solidFill>
                <a:latin typeface="Corbel" panose="020B0503020204020204" pitchFamily="34" charset="0"/>
              </a:rPr>
              <a:t>?</a:t>
            </a:r>
          </a:p>
          <a:p>
            <a:pPr marL="0" indent="0" algn="ctr">
              <a:buNone/>
            </a:pPr>
            <a:endParaRPr lang="de-AT" sz="2000" dirty="0">
              <a:solidFill>
                <a:srgbClr val="3C628F"/>
              </a:solidFill>
              <a:latin typeface="Corbel" panose="020B0503020204020204" pitchFamily="34" charset="0"/>
            </a:endParaRP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US" sz="1800" dirty="0">
                <a:solidFill>
                  <a:schemeClr val="accent1"/>
                </a:solidFill>
                <a:latin typeface="Corbel" panose="020B0503020204020204" pitchFamily="34" charset="0"/>
              </a:rPr>
              <a:t>Convention on the Regulation of Navigation on the Danube</a:t>
            </a:r>
            <a:endParaRPr lang="de-AT" sz="1800" dirty="0">
              <a:solidFill>
                <a:schemeClr val="accent1"/>
              </a:solidFill>
              <a:latin typeface="Corbel" panose="020B0503020204020204" pitchFamily="34" charset="0"/>
            </a:endParaRP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US" sz="1800" dirty="0">
                <a:solidFill>
                  <a:schemeClr val="accent1"/>
                </a:solidFill>
                <a:latin typeface="Corbel" panose="020B0503020204020204" pitchFamily="34" charset="0"/>
              </a:rPr>
              <a:t>Division of waterways into classes</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US" sz="1800" dirty="0">
                <a:solidFill>
                  <a:schemeClr val="accent1"/>
                </a:solidFill>
                <a:latin typeface="Corbel" panose="020B0503020204020204" pitchFamily="34" charset="0"/>
              </a:rPr>
              <a:t>Regulation of the tasks and </a:t>
            </a:r>
            <a:r>
              <a:rPr lang="en-US" sz="1800" dirty="0" err="1">
                <a:solidFill>
                  <a:schemeClr val="accent1"/>
                </a:solidFill>
                <a:latin typeface="Corbel" panose="020B0503020204020204" pitchFamily="34" charset="0"/>
              </a:rPr>
              <a:t>organisation</a:t>
            </a:r>
            <a:r>
              <a:rPr lang="en-US" sz="1800" dirty="0">
                <a:solidFill>
                  <a:schemeClr val="accent1"/>
                </a:solidFill>
                <a:latin typeface="Corbel" panose="020B0503020204020204" pitchFamily="34" charset="0"/>
              </a:rPr>
              <a:t> of the Austrian Federal Waterways Administration</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US" sz="1800" dirty="0">
                <a:solidFill>
                  <a:schemeClr val="accent1"/>
                </a:solidFill>
                <a:latin typeface="Corbel" panose="020B0503020204020204" pitchFamily="34" charset="0"/>
              </a:rPr>
              <a:t>detailed rules for navigating Austrian waterways</a:t>
            </a: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8" name="Ellipse 7"/>
          <p:cNvSpPr/>
          <p:nvPr/>
        </p:nvSpPr>
        <p:spPr>
          <a:xfrm>
            <a:off x="2231232" y="2780928"/>
            <a:ext cx="4356992" cy="7920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rotWithShape="1">
          <a:blip r:embed="rId3">
            <a:clrChange>
              <a:clrFrom>
                <a:srgbClr val="FFFFFF"/>
              </a:clrFrom>
              <a:clrTo>
                <a:srgbClr val="FFFFFF">
                  <a:alpha val="0"/>
                </a:srgbClr>
              </a:clrTo>
            </a:clrChange>
          </a:blip>
          <a:srcRect l="21154" r="17308"/>
          <a:stretch/>
        </p:blipFill>
        <p:spPr>
          <a:xfrm>
            <a:off x="107504" y="2204864"/>
            <a:ext cx="2123728" cy="3451058"/>
          </a:xfrm>
          <a:prstGeom prst="rect">
            <a:avLst/>
          </a:prstGeom>
        </p:spPr>
      </p:pic>
      <p:pic>
        <p:nvPicPr>
          <p:cNvPr id="10" name="Grafik 9"/>
          <p:cNvPicPr>
            <a:picLocks noChangeAspect="1"/>
          </p:cNvPicPr>
          <p:nvPr/>
        </p:nvPicPr>
        <p:blipFill rotWithShape="1">
          <a:blip r:embed="rId4">
            <a:clrChange>
              <a:clrFrom>
                <a:srgbClr val="FFFFFF"/>
              </a:clrFrom>
              <a:clrTo>
                <a:srgbClr val="FFFFFF">
                  <a:alpha val="0"/>
                </a:srgbClr>
              </a:clrTo>
            </a:clrChange>
          </a:blip>
          <a:srcRect l="28146" t="12082" r="9203" b="4811"/>
          <a:stretch/>
        </p:blipFill>
        <p:spPr>
          <a:xfrm>
            <a:off x="6307399" y="1900944"/>
            <a:ext cx="3059832" cy="4058897"/>
          </a:xfrm>
          <a:prstGeom prst="rect">
            <a:avLst/>
          </a:prstGeom>
        </p:spPr>
      </p:pic>
      <p:sp>
        <p:nvSpPr>
          <p:cNvPr id="11" name="Textfeld 10"/>
          <p:cNvSpPr txBox="1"/>
          <p:nvPr/>
        </p:nvSpPr>
        <p:spPr>
          <a:xfrm>
            <a:off x="457200" y="5527403"/>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Source: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12" name="Textfeld 11"/>
          <p:cNvSpPr txBox="1"/>
          <p:nvPr/>
        </p:nvSpPr>
        <p:spPr>
          <a:xfrm>
            <a:off x="7364091" y="5532811"/>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Source: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5268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Legal Aspects</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11</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2570930084"/>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60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3C628F"/>
                </a:solidFill>
                <a:latin typeface="Corbel" panose="020B0503020204020204" pitchFamily="34" charset="0"/>
              </a:rPr>
              <a:t>Promotion</a:t>
            </a:r>
            <a:r>
              <a:rPr lang="en-GB" b="1" dirty="0">
                <a:solidFill>
                  <a:schemeClr val="accent1"/>
                </a:solidFill>
                <a:latin typeface="Corbel" panose="020B0503020204020204" pitchFamily="34" charset="0"/>
              </a:rPr>
              <a:t> of Inland Navigation</a:t>
            </a:r>
            <a:endParaRPr lang="en-GB"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marL="0" indent="0">
              <a:buNone/>
            </a:pPr>
            <a:endParaRPr lang="de-AT" sz="1800" dirty="0">
              <a:solidFill>
                <a:schemeClr val="accent1"/>
              </a:solidFill>
              <a:latin typeface="Corbel" panose="020B0503020204020204" pitchFamily="34" charset="0"/>
            </a:endParaRPr>
          </a:p>
          <a:p>
            <a:pPr marL="0" indent="0">
              <a:buNone/>
            </a:pPr>
            <a:r>
              <a:rPr lang="en-GB" sz="1800" dirty="0">
                <a:solidFill>
                  <a:schemeClr val="accent1"/>
                </a:solidFill>
                <a:latin typeface="Corbel" panose="020B0503020204020204" pitchFamily="34" charset="0"/>
              </a:rPr>
              <a:t>National and international </a:t>
            </a:r>
            <a:r>
              <a:rPr lang="en-GB" sz="1800" b="1" dirty="0">
                <a:solidFill>
                  <a:srgbClr val="189BC4"/>
                </a:solidFill>
                <a:latin typeface="Corbel" panose="020B0503020204020204" pitchFamily="34" charset="0"/>
              </a:rPr>
              <a:t>Transport Policy</a:t>
            </a:r>
          </a:p>
          <a:p>
            <a:pPr marL="0" indent="0">
              <a:buNone/>
            </a:pPr>
            <a:r>
              <a:rPr lang="en-GB" sz="1800" dirty="0">
                <a:solidFill>
                  <a:schemeClr val="accent1"/>
                </a:solidFill>
                <a:latin typeface="Corbel" panose="020B0503020204020204" pitchFamily="34" charset="0"/>
              </a:rPr>
              <a:t>sets direction for</a:t>
            </a:r>
            <a:r>
              <a:rPr lang="en-GB" sz="1800" b="1" dirty="0">
                <a:solidFill>
                  <a:schemeClr val="accent1"/>
                </a:solidFill>
                <a:latin typeface="Corbel" panose="020B0503020204020204" pitchFamily="34" charset="0"/>
              </a:rPr>
              <a:t> </a:t>
            </a:r>
            <a:r>
              <a:rPr lang="en-GB" sz="1800" b="1" dirty="0">
                <a:solidFill>
                  <a:srgbClr val="189BC4"/>
                </a:solidFill>
                <a:latin typeface="Corbel" panose="020B0503020204020204" pitchFamily="34" charset="0"/>
              </a:rPr>
              <a:t>further development</a:t>
            </a:r>
            <a:r>
              <a:rPr lang="en-GB" sz="1800" b="1" dirty="0">
                <a:solidFill>
                  <a:schemeClr val="accent1"/>
                </a:solidFill>
                <a:latin typeface="Corbel" panose="020B0503020204020204" pitchFamily="34" charset="0"/>
              </a:rPr>
              <a:t> </a:t>
            </a:r>
            <a:r>
              <a:rPr lang="en-GB" sz="1800" dirty="0">
                <a:solidFill>
                  <a:schemeClr val="accent1"/>
                </a:solidFill>
                <a:latin typeface="Corbel" panose="020B0503020204020204" pitchFamily="34" charset="0"/>
              </a:rPr>
              <a:t>by:</a:t>
            </a:r>
          </a:p>
          <a:p>
            <a:endParaRPr lang="en-GB" sz="18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defining basic targets and </a:t>
            </a:r>
            <a:br>
              <a:rPr lang="en-GB" sz="1800" dirty="0">
                <a:solidFill>
                  <a:schemeClr val="accent1"/>
                </a:solidFill>
                <a:latin typeface="Corbel" panose="020B0503020204020204" pitchFamily="34" charset="0"/>
              </a:rPr>
            </a:br>
            <a:r>
              <a:rPr lang="en-GB" sz="1800" dirty="0">
                <a:solidFill>
                  <a:schemeClr val="accent1"/>
                </a:solidFill>
                <a:latin typeface="Corbel" panose="020B0503020204020204" pitchFamily="34" charset="0"/>
              </a:rPr>
              <a:t>strategies</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establishing infrastructural projects</a:t>
            </a:r>
          </a:p>
          <a:p>
            <a:endParaRPr lang="de-AT" sz="1000"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9" name="Content Placeholder 2"/>
          <p:cNvSpPr txBox="1">
            <a:spLocks/>
          </p:cNvSpPr>
          <p:nvPr/>
        </p:nvSpPr>
        <p:spPr>
          <a:xfrm>
            <a:off x="457200" y="5124793"/>
            <a:ext cx="8496000" cy="864000"/>
          </a:xfrm>
          <a:prstGeom prst="rect">
            <a:avLst/>
          </a:prstGeom>
          <a:ln w="19050">
            <a:solidFill>
              <a:schemeClr val="accent1"/>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sz="3800" b="1" dirty="0">
              <a:solidFill>
                <a:schemeClr val="accent1"/>
              </a:solidFill>
            </a:endParaRPr>
          </a:p>
          <a:p>
            <a:pPr marL="540000" lvl="1" indent="0">
              <a:buNone/>
            </a:pPr>
            <a:r>
              <a:rPr lang="en-GB" sz="5500" b="1" dirty="0">
                <a:solidFill>
                  <a:srgbClr val="189BC4"/>
                </a:solidFill>
                <a:latin typeface="Corbel" panose="020B0503020204020204" pitchFamily="34" charset="0"/>
              </a:rPr>
              <a:t>Important: </a:t>
            </a:r>
            <a:r>
              <a:rPr lang="en-GB" sz="5500" dirty="0">
                <a:solidFill>
                  <a:schemeClr val="accent1"/>
                </a:solidFill>
                <a:latin typeface="Corbel" panose="020B0503020204020204" pitchFamily="34" charset="0"/>
              </a:rPr>
              <a:t>Teamwork between the Danube riparian states</a:t>
            </a:r>
          </a:p>
          <a:p>
            <a:pPr marL="546100" indent="0">
              <a:buNone/>
            </a:pPr>
            <a:r>
              <a:rPr lang="de-DE" spc="60" dirty="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08" y="5306748"/>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rotWithShape="1">
          <a:blip r:embed="rId4"/>
          <a:srcRect l="61526" t="20624" r="12949" b="21693"/>
          <a:stretch/>
        </p:blipFill>
        <p:spPr bwMode="auto">
          <a:xfrm>
            <a:off x="6084167" y="2009551"/>
            <a:ext cx="3067953" cy="2211537"/>
          </a:xfrm>
          <a:prstGeom prst="rect">
            <a:avLst/>
          </a:prstGeom>
          <a:ln>
            <a:noFill/>
          </a:ln>
          <a:extLst>
            <a:ext uri="{53640926-AAD7-44D8-BBD7-CCE9431645EC}">
              <a14:shadowObscured xmlns:a14="http://schemas.microsoft.com/office/drawing/2010/main"/>
            </a:ext>
          </a:extLst>
        </p:spPr>
      </p:pic>
      <p:sp>
        <p:nvSpPr>
          <p:cNvPr id="12" name="Textfeld 7"/>
          <p:cNvSpPr txBox="1"/>
          <p:nvPr/>
        </p:nvSpPr>
        <p:spPr>
          <a:xfrm>
            <a:off x="6062499" y="2003267"/>
            <a:ext cx="1647726"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source: via donau/Robert Trögel</a:t>
            </a:r>
            <a:endParaRPr lang="de-DE" sz="800" dirty="0">
              <a:solidFill>
                <a:schemeClr val="accent1"/>
              </a:solidFill>
              <a:latin typeface="Corbel" panose="020B0503020204020204" pitchFamily="34" charset="0"/>
            </a:endParaRPr>
          </a:p>
        </p:txBody>
      </p:sp>
      <p:sp>
        <p:nvSpPr>
          <p:cNvPr id="13" name="Textfeld 7"/>
          <p:cNvSpPr txBox="1"/>
          <p:nvPr/>
        </p:nvSpPr>
        <p:spPr>
          <a:xfrm>
            <a:off x="6084166" y="4221088"/>
            <a:ext cx="3067953" cy="415498"/>
          </a:xfrm>
          <a:prstGeom prst="rect">
            <a:avLst/>
          </a:prstGeom>
          <a:noFill/>
        </p:spPr>
        <p:txBody>
          <a:bodyPr wrap="square" rtlCol="0">
            <a:spAutoFit/>
          </a:bodyPr>
          <a:lstStyle/>
          <a:p>
            <a:pPr algn="r"/>
            <a:r>
              <a:rPr lang="en-GB" sz="1050" dirty="0">
                <a:solidFill>
                  <a:schemeClr val="accent1"/>
                </a:solidFill>
                <a:latin typeface="Corbel" panose="020B0503020204020204" pitchFamily="34" charset="0"/>
              </a:rPr>
              <a:t>Win-Win for navigation and ecology by integrative waterway infrastructure projects on the Danube</a:t>
            </a:r>
            <a:endParaRPr lang="en-GB" sz="900" dirty="0">
              <a:solidFill>
                <a:schemeClr val="accent1"/>
              </a:solidFill>
              <a:latin typeface="Corbel" panose="020B0503020204020204" pitchFamily="34" charset="0"/>
            </a:endParaRPr>
          </a:p>
        </p:txBody>
      </p:sp>
      <p:sp>
        <p:nvSpPr>
          <p:cNvPr id="14" name="Textfeld 13"/>
          <p:cNvSpPr txBox="1"/>
          <p:nvPr/>
        </p:nvSpPr>
        <p:spPr>
          <a:xfrm>
            <a:off x="8218748" y="6400056"/>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6486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1"/>
                </a:solidFill>
                <a:latin typeface="Corbel" panose="020B0503020204020204" pitchFamily="34" charset="0"/>
              </a:rPr>
              <a:t>Transport Policy - on Pan-European Level</a:t>
            </a:r>
            <a:br>
              <a:rPr lang="en-GB"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endParaRPr lang="en-GB"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915816" y="1700807"/>
            <a:ext cx="5770984" cy="4888653"/>
          </a:xfrm>
        </p:spPr>
        <p:txBody>
          <a:bodyPr>
            <a:normAutofit/>
          </a:bodyPr>
          <a:lstStyle/>
          <a:p>
            <a:endParaRPr lang="de-DE" sz="400" dirty="0">
              <a:solidFill>
                <a:schemeClr val="accent1"/>
              </a:solidFill>
              <a:latin typeface="Corbel" panose="020B0503020204020204" pitchFamily="34" charset="0"/>
            </a:endParaRPr>
          </a:p>
          <a:p>
            <a:pPr marL="0" indent="0">
              <a:buNone/>
            </a:pPr>
            <a:endParaRPr lang="en-GB" sz="2000" b="1" dirty="0">
              <a:solidFill>
                <a:srgbClr val="189BC4"/>
              </a:solidFill>
              <a:latin typeface="Corbel" panose="020B0503020204020204" pitchFamily="34" charset="0"/>
            </a:endParaRPr>
          </a:p>
          <a:p>
            <a:pPr marL="0" indent="0">
              <a:buNone/>
            </a:pPr>
            <a:r>
              <a:rPr lang="en-GB" sz="2000" b="1" dirty="0">
                <a:solidFill>
                  <a:srgbClr val="189BC4"/>
                </a:solidFill>
                <a:latin typeface="Corbel" panose="020B0503020204020204" pitchFamily="34" charset="0"/>
              </a:rPr>
              <a:t>Past: EU-Strategy Europe 2020 </a:t>
            </a:r>
            <a:r>
              <a:rPr lang="en-GB" sz="2000" dirty="0">
                <a:solidFill>
                  <a:schemeClr val="accent1"/>
                </a:solidFill>
                <a:latin typeface="Corbel" panose="020B0503020204020204" pitchFamily="34" charset="0"/>
              </a:rPr>
              <a:t>(European Commission, 2010a)</a:t>
            </a:r>
          </a:p>
          <a:p>
            <a:endParaRPr lang="en-GB" sz="20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definition of main transport policy targets and strategies</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e.g. reduce greenhouse gas emissions</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provides policy framework for further development of inland navigation</a:t>
            </a:r>
          </a:p>
          <a:p>
            <a:pPr lvl="1">
              <a:buFont typeface="Symbol" panose="05050102010706020507" pitchFamily="18" charset="2"/>
              <a:buChar char="-"/>
            </a:pPr>
            <a:endParaRPr lang="en-GB" sz="11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6" name="TextBox 5"/>
          <p:cNvSpPr txBox="1"/>
          <p:nvPr/>
        </p:nvSpPr>
        <p:spPr>
          <a:xfrm>
            <a:off x="714455" y="4629660"/>
            <a:ext cx="1587520" cy="646331"/>
          </a:xfrm>
          <a:prstGeom prst="rect">
            <a:avLst/>
          </a:prstGeom>
          <a:solidFill>
            <a:srgbClr val="B0B8D1"/>
          </a:solidFill>
        </p:spPr>
        <p:txBody>
          <a:bodyPr wrap="square" rtlCol="0">
            <a:spAutoFit/>
          </a:bodyPr>
          <a:lstStyle/>
          <a:p>
            <a:pPr algn="ctr"/>
            <a:r>
              <a:rPr lang="de-AT" sz="1200" dirty="0">
                <a:solidFill>
                  <a:schemeClr val="accent1"/>
                </a:solidFill>
                <a:latin typeface="Corbel" panose="020B0503020204020204" pitchFamily="34" charset="0"/>
              </a:rPr>
              <a:t>Further information on the </a:t>
            </a:r>
            <a:r>
              <a:rPr lang="en-GB" sz="1200" dirty="0">
                <a:solidFill>
                  <a:schemeClr val="accent1"/>
                </a:solidFill>
                <a:latin typeface="Corbel" panose="020B0503020204020204" pitchFamily="34" charset="0"/>
              </a:rPr>
              <a:t>EU-Strategy</a:t>
            </a:r>
            <a:r>
              <a:rPr lang="de-AT" sz="1200" dirty="0">
                <a:solidFill>
                  <a:schemeClr val="accent1"/>
                </a:solidFill>
                <a:latin typeface="Corbel" panose="020B0503020204020204" pitchFamily="34" charset="0"/>
              </a:rPr>
              <a:t>: </a:t>
            </a:r>
            <a:r>
              <a:rPr lang="de-AT" sz="1200" dirty="0">
                <a:solidFill>
                  <a:schemeClr val="accent1"/>
                </a:solidFill>
                <a:latin typeface="Corbel" panose="020B0503020204020204" pitchFamily="34" charset="0"/>
                <a:hlinkClick r:id="rId3"/>
              </a:rPr>
              <a:t>Europe 2020 </a:t>
            </a:r>
            <a:endParaRPr lang="de-AT" sz="1200" dirty="0">
              <a:solidFill>
                <a:schemeClr val="accent1"/>
              </a:solidFill>
              <a:latin typeface="Corbel" panose="020B0503020204020204" pitchFamily="34" charset="0"/>
            </a:endParaRPr>
          </a:p>
        </p:txBody>
      </p:sp>
      <p:pic>
        <p:nvPicPr>
          <p:cNvPr id="8" name="Grafik 7"/>
          <p:cNvPicPr>
            <a:picLocks noChangeAspect="1"/>
          </p:cNvPicPr>
          <p:nvPr/>
        </p:nvPicPr>
        <p:blipFill>
          <a:blip r:embed="rId4"/>
          <a:stretch>
            <a:fillRect/>
          </a:stretch>
        </p:blipFill>
        <p:spPr>
          <a:xfrm>
            <a:off x="179512" y="2288589"/>
            <a:ext cx="2657406" cy="1770912"/>
          </a:xfrm>
          <a:prstGeom prst="rect">
            <a:avLst/>
          </a:prstGeom>
        </p:spPr>
      </p:pic>
      <p:sp>
        <p:nvSpPr>
          <p:cNvPr id="9" name="Textfeld 8"/>
          <p:cNvSpPr txBox="1"/>
          <p:nvPr/>
        </p:nvSpPr>
        <p:spPr>
          <a:xfrm>
            <a:off x="179512" y="2258538"/>
            <a:ext cx="936104" cy="215444"/>
          </a:xfrm>
          <a:prstGeom prst="rect">
            <a:avLst/>
          </a:prstGeom>
          <a:noFill/>
        </p:spPr>
        <p:txBody>
          <a:bodyPr wrap="squar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10" name="Textfeld 9"/>
          <p:cNvSpPr txBox="1"/>
          <p:nvPr/>
        </p:nvSpPr>
        <p:spPr>
          <a:xfrm>
            <a:off x="8218748" y="6400056"/>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3382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3C628F"/>
                </a:solidFill>
              </a:rPr>
              <a:t>The European Green Deal</a:t>
            </a:r>
            <a:endParaRPr lang="de-AT" dirty="0">
              <a:solidFill>
                <a:srgbClr val="3C628F"/>
              </a:solidFill>
            </a:endParaRPr>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t>Nov-22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pic>
        <p:nvPicPr>
          <p:cNvPr id="9" name="Content Placeholder 8"/>
          <p:cNvPicPr>
            <a:picLocks noGrp="1" noChangeAspect="1"/>
          </p:cNvPicPr>
          <p:nvPr>
            <p:ph idx="1"/>
          </p:nvPr>
        </p:nvPicPr>
        <p:blipFill>
          <a:blip r:embed="rId3"/>
          <a:stretch>
            <a:fillRect/>
          </a:stretch>
        </p:blipFill>
        <p:spPr>
          <a:xfrm>
            <a:off x="0" y="1916832"/>
            <a:ext cx="6629687" cy="4309551"/>
          </a:xfrm>
          <a:prstGeom prst="rect">
            <a:avLst/>
          </a:prstGeom>
        </p:spPr>
      </p:pic>
      <p:sp>
        <p:nvSpPr>
          <p:cNvPr id="7" name="Textfeld 6">
            <a:extLst>
              <a:ext uri="{FF2B5EF4-FFF2-40B4-BE49-F238E27FC236}">
                <a16:creationId xmlns:a16="http://schemas.microsoft.com/office/drawing/2014/main" id="{3C2D0781-BBCF-4309-BF74-2151C3758FBC}"/>
              </a:ext>
            </a:extLst>
          </p:cNvPr>
          <p:cNvSpPr txBox="1"/>
          <p:nvPr/>
        </p:nvSpPr>
        <p:spPr>
          <a:xfrm>
            <a:off x="6804248" y="1844824"/>
            <a:ext cx="2088232" cy="4278094"/>
          </a:xfrm>
          <a:prstGeom prst="rect">
            <a:avLst/>
          </a:prstGeom>
          <a:noFill/>
        </p:spPr>
        <p:txBody>
          <a:bodyPr wrap="square">
            <a:spAutoFit/>
          </a:bodyPr>
          <a:lstStyle/>
          <a:p>
            <a:r>
              <a:rPr lang="en-GB" sz="1600" b="1" dirty="0">
                <a:solidFill>
                  <a:srgbClr val="189BC4"/>
                </a:solidFill>
              </a:rPr>
              <a:t>European Green Deal </a:t>
            </a:r>
            <a:r>
              <a:rPr lang="en-GB" sz="1600" dirty="0">
                <a:solidFill>
                  <a:schemeClr val="accent1"/>
                </a:solidFill>
              </a:rPr>
              <a:t>(European Commission, 2019)</a:t>
            </a:r>
          </a:p>
          <a:p>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Accelerate the shift to sustainable and smart mobility.</a:t>
            </a:r>
          </a:p>
          <a:p>
            <a:pPr marL="285750" indent="-285750">
              <a:buFont typeface="Arial" panose="020B0604020202020204" pitchFamily="34" charset="0"/>
              <a:buChar char="•"/>
            </a:pPr>
            <a:r>
              <a:rPr lang="en-GB" sz="1600" dirty="0">
                <a:solidFill>
                  <a:schemeClr val="accent1"/>
                </a:solidFill>
              </a:rPr>
              <a:t>Reduce greenhouse gas emissions from the transport sector by 90% by 2050</a:t>
            </a:r>
          </a:p>
          <a:p>
            <a:pPr marL="285750" indent="-285750">
              <a:buFont typeface="Arial" panose="020B0604020202020204" pitchFamily="34" charset="0"/>
              <a:buChar char="•"/>
            </a:pPr>
            <a:r>
              <a:rPr lang="en-GB" sz="1600" dirty="0">
                <a:solidFill>
                  <a:schemeClr val="accent1"/>
                </a:solidFill>
              </a:rPr>
              <a:t>Greater shift of road freight transport to rail and inland waterways</a:t>
            </a:r>
          </a:p>
        </p:txBody>
      </p:sp>
    </p:spTree>
    <p:extLst>
      <p:ext uri="{BB962C8B-B14F-4D97-AF65-F5344CB8AC3E}">
        <p14:creationId xmlns:p14="http://schemas.microsoft.com/office/powerpoint/2010/main" val="389065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3C628F"/>
                </a:solidFill>
              </a:rPr>
              <a:t>The European Green Deal</a:t>
            </a:r>
            <a:endParaRPr lang="de-AT" dirty="0">
              <a:solidFill>
                <a:srgbClr val="3C628F"/>
              </a:solidFill>
            </a:endParaRPr>
          </a:p>
        </p:txBody>
      </p:sp>
      <p:pic>
        <p:nvPicPr>
          <p:cNvPr id="6" name="nEWiL7A9kIY"/>
          <p:cNvPicPr>
            <a:picLocks noGrp="1" noRot="1" noChangeAspect="1"/>
          </p:cNvPicPr>
          <p:nvPr>
            <p:ph idx="1"/>
            <a:videoFile r:link="rId1"/>
          </p:nvPr>
        </p:nvPicPr>
        <p:blipFill>
          <a:blip r:embed="rId4"/>
          <a:stretch>
            <a:fillRect/>
          </a:stretch>
        </p:blipFill>
        <p:spPr>
          <a:xfrm>
            <a:off x="6092169" y="4797152"/>
            <a:ext cx="2907815" cy="1635646"/>
          </a:xfrm>
          <a:prstGeom prst="rect">
            <a:avLst/>
          </a:prstGeom>
        </p:spPr>
      </p:pic>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t>Nov-22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7" name="TextBox 6"/>
          <p:cNvSpPr txBox="1"/>
          <p:nvPr/>
        </p:nvSpPr>
        <p:spPr>
          <a:xfrm>
            <a:off x="457200" y="1916832"/>
            <a:ext cx="8147248" cy="3108543"/>
          </a:xfrm>
          <a:prstGeom prst="rect">
            <a:avLst/>
          </a:prstGeom>
          <a:noFill/>
        </p:spPr>
        <p:txBody>
          <a:bodyPr wrap="square" rtlCol="0">
            <a:spAutoFit/>
          </a:bodyPr>
          <a:lstStyle/>
          <a:p>
            <a:r>
              <a:rPr lang="en-GB" b="1" dirty="0">
                <a:solidFill>
                  <a:schemeClr val="accent1"/>
                </a:solidFill>
              </a:rPr>
              <a:t>European Goal</a:t>
            </a:r>
            <a:r>
              <a:rPr lang="en-GB" dirty="0">
                <a:solidFill>
                  <a:schemeClr val="accent1"/>
                </a:solidFill>
              </a:rPr>
              <a:t>: Become first climate-neutral continent until 2050</a:t>
            </a:r>
          </a:p>
          <a:p>
            <a:endParaRPr lang="en-GB" dirty="0">
              <a:solidFill>
                <a:schemeClr val="accent1"/>
              </a:solidFill>
            </a:endParaRPr>
          </a:p>
          <a:p>
            <a:r>
              <a:rPr lang="en-GB" dirty="0">
                <a:solidFill>
                  <a:schemeClr val="accent1"/>
                </a:solidFill>
              </a:rPr>
              <a:t>An </a:t>
            </a:r>
            <a:r>
              <a:rPr lang="en-GB" dirty="0">
                <a:solidFill>
                  <a:schemeClr val="accent1"/>
                </a:solidFill>
                <a:hlinkClick r:id="rId5">
                  <a:extLst>
                    <a:ext uri="{A12FA001-AC4F-418D-AE19-62706E023703}">
                      <ahyp:hlinkClr xmlns:ahyp="http://schemas.microsoft.com/office/drawing/2018/hyperlinkcolor" val="tx"/>
                    </a:ext>
                  </a:extLst>
                </a:hlinkClick>
              </a:rPr>
              <a:t>action plan </a:t>
            </a:r>
            <a:r>
              <a:rPr lang="en-GB" dirty="0">
                <a:solidFill>
                  <a:schemeClr val="accent1"/>
                </a:solidFill>
              </a:rPr>
              <a:t>with key actions was elaborated to reach this goal</a:t>
            </a:r>
          </a:p>
          <a:p>
            <a:endParaRPr lang="en-GB" dirty="0">
              <a:solidFill>
                <a:schemeClr val="accent1"/>
              </a:solidFill>
            </a:endParaRPr>
          </a:p>
          <a:p>
            <a:r>
              <a:rPr lang="en-GB" dirty="0">
                <a:solidFill>
                  <a:schemeClr val="accent1"/>
                </a:solidFill>
              </a:rPr>
              <a:t>Actions concerning </a:t>
            </a:r>
            <a:r>
              <a:rPr lang="en-GB" u="sng" dirty="0">
                <a:solidFill>
                  <a:schemeClr val="accent1"/>
                </a:solidFill>
              </a:rPr>
              <a:t>sustainable</a:t>
            </a:r>
            <a:r>
              <a:rPr lang="en-GB" dirty="0">
                <a:solidFill>
                  <a:schemeClr val="accent1"/>
                </a:solidFill>
              </a:rPr>
              <a:t> and </a:t>
            </a:r>
            <a:r>
              <a:rPr lang="en-GB" u="sng" dirty="0">
                <a:solidFill>
                  <a:schemeClr val="accent1"/>
                </a:solidFill>
              </a:rPr>
              <a:t>smart mobility </a:t>
            </a:r>
            <a:r>
              <a:rPr lang="en-GB" dirty="0">
                <a:solidFill>
                  <a:schemeClr val="accent1"/>
                </a:solidFill>
              </a:rPr>
              <a:t>e.g.:</a:t>
            </a:r>
          </a:p>
          <a:p>
            <a:endParaRPr lang="en-GB" dirty="0">
              <a:solidFill>
                <a:schemeClr val="accent1"/>
              </a:solidFill>
            </a:endParaRPr>
          </a:p>
          <a:p>
            <a:pPr marL="285750" indent="-285750">
              <a:buFont typeface="Arial" panose="020B0604020202020204" pitchFamily="34" charset="0"/>
              <a:buChar char="•"/>
            </a:pPr>
            <a:r>
              <a:rPr lang="en-GB" dirty="0">
                <a:solidFill>
                  <a:schemeClr val="accent1"/>
                </a:solidFill>
              </a:rPr>
              <a:t>Elaborate a new/revised proposal for a Directive on Combined Transport</a:t>
            </a:r>
          </a:p>
          <a:p>
            <a:pPr marL="285750" indent="-285750">
              <a:buFont typeface="Arial" panose="020B0604020202020204" pitchFamily="34" charset="0"/>
              <a:buChar char="•"/>
            </a:pPr>
            <a:endParaRPr lang="en-GB" sz="800" dirty="0">
              <a:solidFill>
                <a:schemeClr val="accent1"/>
              </a:solidFill>
            </a:endParaRPr>
          </a:p>
          <a:p>
            <a:pPr marL="285750" indent="-285750">
              <a:buFont typeface="Arial" panose="020B0604020202020204" pitchFamily="34" charset="0"/>
              <a:buChar char="•"/>
            </a:pPr>
            <a:r>
              <a:rPr lang="en-GB" dirty="0">
                <a:solidFill>
                  <a:schemeClr val="accent1"/>
                </a:solidFill>
              </a:rPr>
              <a:t>Initiatives to increase capacity of railways and inland waterways </a:t>
            </a:r>
          </a:p>
          <a:p>
            <a:pPr marL="285750" indent="-285750">
              <a:buFont typeface="Arial" panose="020B0604020202020204" pitchFamily="34" charset="0"/>
              <a:buChar char="•"/>
            </a:pPr>
            <a:endParaRPr lang="en-GB" sz="800" dirty="0">
              <a:solidFill>
                <a:schemeClr val="accent1"/>
              </a:solidFill>
            </a:endParaRPr>
          </a:p>
          <a:p>
            <a:pPr marL="285750" indent="-285750">
              <a:buFont typeface="Arial" panose="020B0604020202020204" pitchFamily="34" charset="0"/>
              <a:buChar char="•"/>
            </a:pPr>
            <a:r>
              <a:rPr lang="en-GB" dirty="0">
                <a:solidFill>
                  <a:schemeClr val="accent1"/>
                </a:solidFill>
              </a:rPr>
              <a:t>Elaborate stricter standards for air pollutant emissions for combustion-engine vehicles</a:t>
            </a:r>
          </a:p>
        </p:txBody>
      </p:sp>
    </p:spTree>
    <p:extLst>
      <p:ext uri="{BB962C8B-B14F-4D97-AF65-F5344CB8AC3E}">
        <p14:creationId xmlns:p14="http://schemas.microsoft.com/office/powerpoint/2010/main" val="1267287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solidFill>
                  <a:srgbClr val="3C628F"/>
                </a:solidFill>
              </a:rPr>
              <a:t>The European Green Deal</a:t>
            </a:r>
            <a:br>
              <a:rPr lang="de-DE" dirty="0">
                <a:solidFill>
                  <a:srgbClr val="3C628F"/>
                </a:solidFill>
              </a:rPr>
            </a:br>
            <a:r>
              <a:rPr lang="en-US" sz="1600" dirty="0">
                <a:solidFill>
                  <a:schemeClr val="accent1"/>
                </a:solidFill>
                <a:latin typeface="Corbel" panose="020B0503020204020204" pitchFamily="34" charset="0"/>
              </a:rPr>
              <a:t>Sustainable and Smart Mobility Strategy</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US" sz="2000" dirty="0">
                <a:solidFill>
                  <a:srgbClr val="3C628F"/>
                </a:solidFill>
              </a:rPr>
              <a:t>End 2020: Sustainable and Smart Mobility Strategy of the Commission of the EU as part of the European Green Deal.</a:t>
            </a:r>
          </a:p>
          <a:p>
            <a:endParaRPr lang="en-US" sz="2000" dirty="0">
              <a:solidFill>
                <a:srgbClr val="3C628F"/>
              </a:solidFill>
            </a:endParaRPr>
          </a:p>
          <a:p>
            <a:r>
              <a:rPr lang="en-US" sz="2000" dirty="0">
                <a:solidFill>
                  <a:srgbClr val="3C628F"/>
                </a:solidFill>
              </a:rPr>
              <a:t>Goal: Reduce transport-related emissions by 90% by 2050.</a:t>
            </a:r>
          </a:p>
          <a:p>
            <a:endParaRPr lang="en-US" sz="2000" dirty="0">
              <a:solidFill>
                <a:srgbClr val="3C628F"/>
              </a:solidFill>
            </a:endParaRPr>
          </a:p>
          <a:p>
            <a:r>
              <a:rPr lang="en-US" sz="2000" dirty="0">
                <a:solidFill>
                  <a:srgbClr val="3C628F"/>
                </a:solidFill>
              </a:rPr>
              <a:t>Comprises 10 flagship initiatives with &gt; 80 measures</a:t>
            </a:r>
          </a:p>
          <a:p>
            <a:endParaRPr lang="en-US" sz="2000" dirty="0">
              <a:solidFill>
                <a:srgbClr val="3C628F"/>
              </a:solidFill>
            </a:endParaRPr>
          </a:p>
          <a:p>
            <a:r>
              <a:rPr lang="en-US" sz="2000" dirty="0">
                <a:solidFill>
                  <a:srgbClr val="3C628F"/>
                </a:solidFill>
              </a:rPr>
              <a:t>Inland waterway transport milestone: increase inland waterway transport by 25% by 2030 and by 50% by 2050</a:t>
            </a:r>
            <a:endParaRPr lang="de-AT" sz="2000"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Tree>
    <p:extLst>
      <p:ext uri="{BB962C8B-B14F-4D97-AF65-F5344CB8AC3E}">
        <p14:creationId xmlns:p14="http://schemas.microsoft.com/office/powerpoint/2010/main" val="670009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a:bodyPr>
          <a:lstStyle/>
          <a:p>
            <a:r>
              <a:rPr lang="en-GB" sz="2400" b="1" dirty="0">
                <a:solidFill>
                  <a:schemeClr val="accent1"/>
                </a:solidFill>
                <a:latin typeface="Corbel" panose="020B0503020204020204" pitchFamily="34" charset="0"/>
              </a:rPr>
              <a:t>Transport Policy - on Pan-European Level</a:t>
            </a:r>
            <a:br>
              <a:rPr lang="en-GB" sz="1800" dirty="0">
                <a:solidFill>
                  <a:schemeClr val="accent1"/>
                </a:solidFill>
                <a:latin typeface="Corbel" panose="020B0503020204020204" pitchFamily="34" charset="0"/>
              </a:rPr>
            </a:br>
            <a:r>
              <a:rPr lang="de-DE" sz="2000" dirty="0">
                <a:solidFill>
                  <a:schemeClr val="accent1"/>
                </a:solidFill>
                <a:latin typeface="Corbel" panose="020B0503020204020204" pitchFamily="34" charset="0"/>
              </a:rPr>
              <a:t>Promotion </a:t>
            </a:r>
            <a:r>
              <a:rPr lang="de-DE" sz="2000" dirty="0" err="1">
                <a:solidFill>
                  <a:schemeClr val="accent1"/>
                </a:solidFill>
                <a:latin typeface="Corbel" panose="020B0503020204020204" pitchFamily="34" charset="0"/>
              </a:rPr>
              <a:t>of</a:t>
            </a:r>
            <a:r>
              <a:rPr lang="de-DE" sz="2000" dirty="0">
                <a:solidFill>
                  <a:schemeClr val="accent1"/>
                </a:solidFill>
                <a:latin typeface="Corbel" panose="020B0503020204020204" pitchFamily="34" charset="0"/>
              </a:rPr>
              <a:t> Inland Navigation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084984" y="2390837"/>
            <a:ext cx="6059016" cy="3324200"/>
          </a:xfrm>
        </p:spPr>
        <p:txBody>
          <a:bodyPr>
            <a:normAutofit/>
          </a:bodyPr>
          <a:lstStyle/>
          <a:p>
            <a:pPr marL="0" indent="0">
              <a:spcBef>
                <a:spcPts val="600"/>
              </a:spcBef>
              <a:spcAft>
                <a:spcPts val="600"/>
              </a:spcAft>
              <a:buNone/>
            </a:pPr>
            <a:r>
              <a:rPr lang="de-AT" sz="1800" b="1" dirty="0">
                <a:solidFill>
                  <a:srgbClr val="189BC4"/>
                </a:solidFill>
                <a:latin typeface="Corbel" panose="020B0503020204020204" pitchFamily="34" charset="0"/>
              </a:rPr>
              <a:t>TEN-T Network</a:t>
            </a:r>
            <a:endParaRPr lang="de-AT" sz="1800" dirty="0">
              <a:solidFill>
                <a:schemeClr val="accent1"/>
              </a:solidFill>
              <a:latin typeface="Corbel" panose="020B0503020204020204" pitchFamily="34" charset="0"/>
            </a:endParaRPr>
          </a:p>
          <a:p>
            <a:pPr marL="0" indent="0">
              <a:spcBef>
                <a:spcPts val="600"/>
              </a:spcBef>
              <a:spcAft>
                <a:spcPts val="600"/>
              </a:spcAft>
              <a:buNone/>
            </a:pPr>
            <a:endParaRPr lang="de-AT" sz="1800" dirty="0">
              <a:solidFill>
                <a:schemeClr val="accent1"/>
              </a:solidFill>
              <a:latin typeface="Corbel" panose="020B0503020204020204" pitchFamily="34" charset="0"/>
            </a:endParaRPr>
          </a:p>
          <a:p>
            <a:pPr lvl="1">
              <a:spcBef>
                <a:spcPts val="600"/>
              </a:spcBef>
              <a:spcAft>
                <a:spcPts val="600"/>
              </a:spcAft>
              <a:buFont typeface="Symbol" panose="05050102010706020507" pitchFamily="18" charset="2"/>
              <a:buChar char="-"/>
            </a:pPr>
            <a:r>
              <a:rPr lang="en-US" sz="1600" b="0" i="0" dirty="0">
                <a:solidFill>
                  <a:srgbClr val="000000"/>
                </a:solidFill>
                <a:effectLst/>
                <a:latin typeface="Arial" panose="020B0604020202020204" pitchFamily="34" charset="0"/>
              </a:rPr>
              <a:t>With the Trans-European Transport Network (TEN-T) Regulation, the EU aims to promote the development of an effective, EU-wide and multimodal transport network.</a:t>
            </a:r>
          </a:p>
          <a:p>
            <a:pPr lvl="1">
              <a:spcBef>
                <a:spcPts val="600"/>
              </a:spcBef>
              <a:spcAft>
                <a:spcPts val="600"/>
              </a:spcAft>
              <a:buFont typeface="Symbol" panose="05050102010706020507" pitchFamily="18" charset="2"/>
              <a:buChar char="-"/>
            </a:pPr>
            <a:r>
              <a:rPr lang="en-US" sz="1600" b="0" i="0" dirty="0">
                <a:solidFill>
                  <a:srgbClr val="000000"/>
                </a:solidFill>
                <a:effectLst/>
                <a:latin typeface="Arial" panose="020B0604020202020204" pitchFamily="34" charset="0"/>
              </a:rPr>
              <a:t>General priorities and objectives include reducing transport-related greenhouse gas emissions by 60% below 1990 levels by 2050.</a:t>
            </a:r>
          </a:p>
          <a:p>
            <a:pPr lvl="1">
              <a:spcBef>
                <a:spcPts val="600"/>
              </a:spcBef>
              <a:spcAft>
                <a:spcPts val="600"/>
              </a:spcAft>
              <a:buFont typeface="Symbol" panose="05050102010706020507" pitchFamily="18" charset="2"/>
              <a:buChar char="-"/>
            </a:pPr>
            <a:r>
              <a:rPr lang="en-US" sz="1600" b="0" i="0" dirty="0">
                <a:solidFill>
                  <a:srgbClr val="000000"/>
                </a:solidFill>
                <a:effectLst/>
                <a:latin typeface="Arial" panose="020B0604020202020204" pitchFamily="34" charset="0"/>
              </a:rPr>
              <a:t>Section 2, Art 14-16 deals with inland navigation in detail</a:t>
            </a: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TextBox 5"/>
          <p:cNvSpPr txBox="1"/>
          <p:nvPr/>
        </p:nvSpPr>
        <p:spPr>
          <a:xfrm>
            <a:off x="726838" y="4544524"/>
            <a:ext cx="1587520" cy="523220"/>
          </a:xfrm>
          <a:prstGeom prst="rect">
            <a:avLst/>
          </a:prstGeom>
          <a:solidFill>
            <a:srgbClr val="B0B8D1"/>
          </a:solidFill>
        </p:spPr>
        <p:txBody>
          <a:bodyPr wrap="square" rtlCol="0">
            <a:spAutoFit/>
          </a:bodyPr>
          <a:lstStyle/>
          <a:p>
            <a:pPr algn="ctr"/>
            <a:r>
              <a:rPr lang="de-AT" sz="1400" dirty="0">
                <a:solidFill>
                  <a:schemeClr val="accent1"/>
                </a:solidFill>
                <a:latin typeface="Corbel" panose="020B0503020204020204" pitchFamily="34" charset="0"/>
              </a:rPr>
              <a:t>Further </a:t>
            </a:r>
            <a:r>
              <a:rPr lang="de-AT" sz="1400" dirty="0">
                <a:solidFill>
                  <a:schemeClr val="accent1"/>
                </a:solidFill>
                <a:latin typeface="Corbel" panose="020B0503020204020204" pitchFamily="34" charset="0"/>
                <a:hlinkClick r:id="rId3"/>
              </a:rPr>
              <a:t>information</a:t>
            </a:r>
            <a:r>
              <a:rPr lang="de-AT" sz="1400" dirty="0">
                <a:solidFill>
                  <a:schemeClr val="accent1"/>
                </a:solidFill>
                <a:latin typeface="Corbel" panose="020B0503020204020204" pitchFamily="34" charset="0"/>
              </a:rPr>
              <a:t> </a:t>
            </a:r>
          </a:p>
        </p:txBody>
      </p:sp>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stretch>
            <a:fillRect/>
          </a:stretch>
        </p:blipFill>
        <p:spPr>
          <a:xfrm>
            <a:off x="179512" y="2420888"/>
            <a:ext cx="2657406" cy="1770912"/>
          </a:xfrm>
          <a:prstGeom prst="rect">
            <a:avLst/>
          </a:prstGeom>
        </p:spPr>
      </p:pic>
      <p:sp>
        <p:nvSpPr>
          <p:cNvPr id="10" name="Textfeld 9"/>
          <p:cNvSpPr txBox="1"/>
          <p:nvPr/>
        </p:nvSpPr>
        <p:spPr>
          <a:xfrm>
            <a:off x="179512" y="2390837"/>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47611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1"/>
                </a:solidFill>
                <a:latin typeface="Corbel" panose="020B0503020204020204" pitchFamily="34" charset="0"/>
              </a:rPr>
              <a:t>Transport Policy - on Pan-European Level</a:t>
            </a:r>
            <a:br>
              <a:rPr lang="en-GB"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endParaRPr lang="en-GB"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03848" y="1700807"/>
            <a:ext cx="5482952" cy="4888653"/>
          </a:xfrm>
        </p:spPr>
        <p:txBody>
          <a:bodyPr>
            <a:normAutofit/>
          </a:bodyPr>
          <a:lstStyle/>
          <a:p>
            <a:endParaRPr lang="de-DE" sz="400" dirty="0">
              <a:solidFill>
                <a:schemeClr val="accent1"/>
              </a:solidFill>
              <a:latin typeface="Corbel" panose="020B0503020204020204" pitchFamily="34" charset="0"/>
            </a:endParaRPr>
          </a:p>
          <a:p>
            <a:pPr marL="0" indent="0">
              <a:buNone/>
            </a:pPr>
            <a:r>
              <a:rPr lang="en-GB" sz="2000" b="1" dirty="0">
                <a:solidFill>
                  <a:srgbClr val="189BC4"/>
                </a:solidFill>
                <a:latin typeface="Corbel" panose="020B0503020204020204" pitchFamily="34" charset="0"/>
              </a:rPr>
              <a:t>White Paper on Transport </a:t>
            </a:r>
            <a:r>
              <a:rPr lang="en-GB" sz="2000" dirty="0">
                <a:solidFill>
                  <a:schemeClr val="accent1"/>
                </a:solidFill>
                <a:latin typeface="Corbel" panose="020B0503020204020204" pitchFamily="34" charset="0"/>
              </a:rPr>
              <a:t>(European Commission, 2011)</a:t>
            </a:r>
          </a:p>
          <a:p>
            <a:endParaRPr lang="en-GB" sz="20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targets for reducing oil dependency and CO</a:t>
            </a:r>
            <a:r>
              <a:rPr lang="en-GB" sz="1800" baseline="-25000" dirty="0">
                <a:solidFill>
                  <a:schemeClr val="accent1"/>
                </a:solidFill>
                <a:latin typeface="Corbel" panose="020B0503020204020204" pitchFamily="34" charset="0"/>
              </a:rPr>
              <a:t>2</a:t>
            </a:r>
            <a:r>
              <a:rPr lang="en-GB" sz="1800" dirty="0">
                <a:solidFill>
                  <a:schemeClr val="accent1"/>
                </a:solidFill>
                <a:latin typeface="Corbel" panose="020B0503020204020204" pitchFamily="34" charset="0"/>
              </a:rPr>
              <a:t> emissions:</a:t>
            </a:r>
          </a:p>
          <a:p>
            <a:pPr>
              <a:buFont typeface="Symbol" panose="05050102010706020507" pitchFamily="18" charset="2"/>
              <a:buChar char="-"/>
            </a:pPr>
            <a:endParaRPr lang="en-GB"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30% of road freight over 300 km should shift to other transport modes</a:t>
            </a: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a fully functional and EU-wide multimodal trans-European transport network (TEN-T) shall exist</a:t>
            </a: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equivalent management systems for land and waterway transport (RIS) shall be deployed</a:t>
            </a: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inland navigation recognized as an energy-efficient transport mode</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7" name="TextBox 6"/>
          <p:cNvSpPr txBox="1"/>
          <p:nvPr/>
        </p:nvSpPr>
        <p:spPr>
          <a:xfrm>
            <a:off x="7596336" y="5943130"/>
            <a:ext cx="1567592" cy="646331"/>
          </a:xfrm>
          <a:prstGeom prst="rect">
            <a:avLst/>
          </a:prstGeom>
          <a:solidFill>
            <a:schemeClr val="accent1">
              <a:lumMod val="40000"/>
              <a:lumOff val="60000"/>
            </a:schemeClr>
          </a:solidFill>
        </p:spPr>
        <p:txBody>
          <a:bodyPr wrap="square" rtlCol="0">
            <a:spAutoFit/>
          </a:bodyPr>
          <a:lstStyle/>
          <a:p>
            <a:r>
              <a:rPr lang="de-AT" sz="1200" dirty="0">
                <a:solidFill>
                  <a:schemeClr val="accent1"/>
                </a:solidFill>
                <a:latin typeface="Corbel" panose="020B0503020204020204" pitchFamily="34" charset="0"/>
              </a:rPr>
              <a:t>Further information on the </a:t>
            </a:r>
            <a:r>
              <a:rPr lang="de-AT" sz="1200" dirty="0">
                <a:solidFill>
                  <a:schemeClr val="accent1"/>
                </a:solidFill>
                <a:latin typeface="Corbel" panose="020B0503020204020204" pitchFamily="34" charset="0"/>
                <a:hlinkClick r:id="rId3"/>
              </a:rPr>
              <a:t>White Paper on Transport </a:t>
            </a:r>
            <a:endParaRPr lang="de-AT" sz="1200" dirty="0">
              <a:solidFill>
                <a:schemeClr val="accent1"/>
              </a:solidFill>
              <a:latin typeface="Corbel" panose="020B0503020204020204" pitchFamily="34" charset="0"/>
            </a:endParaRPr>
          </a:p>
        </p:txBody>
      </p:sp>
      <p:sp>
        <p:nvSpPr>
          <p:cNvPr id="11" name="Rechteck 10"/>
          <p:cNvSpPr/>
          <p:nvPr/>
        </p:nvSpPr>
        <p:spPr>
          <a:xfrm>
            <a:off x="430039" y="5758464"/>
            <a:ext cx="2386608" cy="369332"/>
          </a:xfrm>
          <a:prstGeom prst="rect">
            <a:avLst/>
          </a:prstGeom>
        </p:spPr>
        <p:txBody>
          <a:bodyPr wrap="square">
            <a:spAutoFit/>
          </a:bodyPr>
          <a:lstStyle/>
          <a:p>
            <a:r>
              <a:rPr lang="de-AT" sz="600" dirty="0">
                <a:solidFill>
                  <a:schemeClr val="accent1"/>
                </a:solidFill>
                <a:latin typeface="Corbel" panose="020B0503020204020204" pitchFamily="34" charset="0"/>
              </a:rPr>
              <a:t>Source: https://ec.europa.eu/transport/sites/transport/files/themes/strategies/doc/2011_white_paper/white-paper-illustrated-brochure_en.pdf</a:t>
            </a:r>
          </a:p>
        </p:txBody>
      </p:sp>
      <p:pic>
        <p:nvPicPr>
          <p:cNvPr id="4" name="Picture 3"/>
          <p:cNvPicPr>
            <a:picLocks noChangeAspect="1"/>
          </p:cNvPicPr>
          <p:nvPr/>
        </p:nvPicPr>
        <p:blipFill>
          <a:blip r:embed="rId4"/>
          <a:stretch>
            <a:fillRect/>
          </a:stretch>
        </p:blipFill>
        <p:spPr>
          <a:xfrm>
            <a:off x="254238" y="1844824"/>
            <a:ext cx="2593789" cy="3648977"/>
          </a:xfrm>
          <a:prstGeom prst="rect">
            <a:avLst/>
          </a:prstGeom>
        </p:spPr>
      </p:pic>
    </p:spTree>
    <p:extLst>
      <p:ext uri="{BB962C8B-B14F-4D97-AF65-F5344CB8AC3E}">
        <p14:creationId xmlns:p14="http://schemas.microsoft.com/office/powerpoint/2010/main" val="385825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Transport Policy - on Pan-European Level</a:t>
            </a:r>
            <a:br>
              <a:rPr lang="en-GB"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endParaRPr lang="en-GB" sz="2400" dirty="0">
              <a:latin typeface="Corbel" panose="020B0503020204020204" pitchFamily="34" charset="0"/>
            </a:endParaRPr>
          </a:p>
        </p:txBody>
      </p:sp>
      <p:sp>
        <p:nvSpPr>
          <p:cNvPr id="3" name="Content Placeholder 2"/>
          <p:cNvSpPr>
            <a:spLocks noGrp="1"/>
          </p:cNvSpPr>
          <p:nvPr>
            <p:ph idx="1"/>
          </p:nvPr>
        </p:nvSpPr>
        <p:spPr>
          <a:xfrm>
            <a:off x="457200" y="1700808"/>
            <a:ext cx="8435280" cy="4896544"/>
          </a:xfrm>
        </p:spPr>
        <p:txBody>
          <a:bodyPr>
            <a:normAutofit lnSpcReduction="10000"/>
          </a:bodyPr>
          <a:lstStyle/>
          <a:p>
            <a:pPr marL="0" indent="0">
              <a:buNone/>
            </a:pPr>
            <a:r>
              <a:rPr lang="en-GB" b="1" dirty="0">
                <a:solidFill>
                  <a:schemeClr val="accent1"/>
                </a:solidFill>
                <a:latin typeface="Corbel" panose="020B0503020204020204" pitchFamily="34" charset="0"/>
              </a:rPr>
              <a:t>NAIADES</a:t>
            </a:r>
            <a:r>
              <a:rPr lang="en-GB" sz="2000" b="1" dirty="0">
                <a:solidFill>
                  <a:schemeClr val="accent1"/>
                </a:solidFill>
                <a:latin typeface="Corbel" panose="020B0503020204020204" pitchFamily="34" charset="0"/>
              </a:rPr>
              <a:t> </a:t>
            </a:r>
            <a:r>
              <a:rPr lang="en-GB" sz="1600" dirty="0">
                <a:solidFill>
                  <a:schemeClr val="accent1"/>
                </a:solidFill>
                <a:latin typeface="Corbel" panose="020B0503020204020204" pitchFamily="34" charset="0"/>
              </a:rPr>
              <a:t>(European Commission, 2006) </a:t>
            </a:r>
            <a:r>
              <a:rPr lang="en-GB" dirty="0">
                <a:solidFill>
                  <a:schemeClr val="accent1"/>
                </a:solidFill>
                <a:latin typeface="Corbel" panose="020B0503020204020204" pitchFamily="34" charset="0"/>
              </a:rPr>
              <a:t>und </a:t>
            </a:r>
            <a:r>
              <a:rPr lang="en-GB" b="1" dirty="0">
                <a:solidFill>
                  <a:schemeClr val="accent1"/>
                </a:solidFill>
                <a:latin typeface="Corbel" panose="020B0503020204020204" pitchFamily="34" charset="0"/>
              </a:rPr>
              <a:t>NAIADES III – </a:t>
            </a:r>
            <a:br>
              <a:rPr lang="en-GB" b="1" dirty="0">
                <a:solidFill>
                  <a:schemeClr val="accent1"/>
                </a:solidFill>
                <a:latin typeface="Corbel" panose="020B0503020204020204" pitchFamily="34" charset="0"/>
              </a:rPr>
            </a:br>
            <a:r>
              <a:rPr lang="en-GB" dirty="0">
                <a:solidFill>
                  <a:schemeClr val="accent1"/>
                </a:solidFill>
                <a:latin typeface="Corbel" panose="020B0503020204020204" pitchFamily="34" charset="0"/>
              </a:rPr>
              <a:t>Action Programme for the promotion of inland </a:t>
            </a:r>
            <a:br>
              <a:rPr lang="en-GB" dirty="0">
                <a:solidFill>
                  <a:schemeClr val="accent1"/>
                </a:solidFill>
                <a:latin typeface="Corbel" panose="020B0503020204020204" pitchFamily="34" charset="0"/>
              </a:rPr>
            </a:br>
            <a:r>
              <a:rPr lang="en-GB" dirty="0">
                <a:solidFill>
                  <a:schemeClr val="accent1"/>
                </a:solidFill>
                <a:latin typeface="Corbel" panose="020B0503020204020204" pitchFamily="34" charset="0"/>
              </a:rPr>
              <a:t>waterway transport:</a:t>
            </a:r>
            <a:endParaRPr lang="en-GB" sz="4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guidelines for a joint approach</a:t>
            </a:r>
          </a:p>
          <a:p>
            <a:r>
              <a:rPr lang="en-GB" sz="2200" dirty="0">
                <a:solidFill>
                  <a:schemeClr val="accent1"/>
                </a:solidFill>
                <a:latin typeface="Corbel" panose="020B0503020204020204" pitchFamily="34" charset="0"/>
              </a:rPr>
              <a:t>areas: infrastructure, markets, fleet,  jobs/skills and RIS</a:t>
            </a:r>
          </a:p>
          <a:p>
            <a:r>
              <a:rPr lang="en-GB" sz="2200" dirty="0">
                <a:solidFill>
                  <a:schemeClr val="accent1"/>
                </a:solidFill>
                <a:latin typeface="Corbel" panose="020B0503020204020204" pitchFamily="34" charset="0"/>
              </a:rPr>
              <a:t>goal: improve capacity and sustainability</a:t>
            </a:r>
          </a:p>
          <a:p>
            <a:r>
              <a:rPr lang="en-GB" sz="2200" b="1" dirty="0">
                <a:solidFill>
                  <a:schemeClr val="accent1"/>
                </a:solidFill>
                <a:latin typeface="Corbel" panose="020B0503020204020204" pitchFamily="34" charset="0"/>
              </a:rPr>
              <a:t>PLATINA</a:t>
            </a:r>
            <a:r>
              <a:rPr lang="en-GB" sz="2200" dirty="0">
                <a:solidFill>
                  <a:schemeClr val="accent1"/>
                </a:solidFill>
                <a:latin typeface="Corbel" panose="020B0503020204020204" pitchFamily="34" charset="0"/>
              </a:rPr>
              <a:t>: Platform for the implementation of NAIADES</a:t>
            </a:r>
          </a:p>
          <a:p>
            <a:endParaRPr lang="en-GB" sz="1000" dirty="0">
              <a:solidFill>
                <a:schemeClr val="accent1"/>
              </a:solidFill>
              <a:latin typeface="Corbel" panose="020B0503020204020204" pitchFamily="34" charset="0"/>
            </a:endParaRPr>
          </a:p>
          <a:p>
            <a:pPr marL="0" indent="0">
              <a:buNone/>
            </a:pPr>
            <a:r>
              <a:rPr lang="en-GB" b="1" dirty="0">
                <a:solidFill>
                  <a:schemeClr val="accent1"/>
                </a:solidFill>
                <a:latin typeface="Corbel" panose="020B0503020204020204" pitchFamily="34" charset="0"/>
              </a:rPr>
              <a:t>EU strategy for the Danube Region </a:t>
            </a:r>
            <a:r>
              <a:rPr lang="en-GB" dirty="0">
                <a:solidFill>
                  <a:schemeClr val="accent1"/>
                </a:solidFill>
                <a:latin typeface="Corbel" panose="020B0503020204020204" pitchFamily="34" charset="0"/>
              </a:rPr>
              <a:t>– </a:t>
            </a:r>
            <a:r>
              <a:rPr lang="en-GB" sz="1600" dirty="0">
                <a:solidFill>
                  <a:schemeClr val="accent1"/>
                </a:solidFill>
                <a:latin typeface="Corbel" panose="020B0503020204020204" pitchFamily="34" charset="0"/>
              </a:rPr>
              <a:t>EUSDR (European Commission, 2010)</a:t>
            </a:r>
          </a:p>
          <a:p>
            <a:r>
              <a:rPr lang="en-GB" sz="2200" dirty="0">
                <a:solidFill>
                  <a:schemeClr val="accent1"/>
                </a:solidFill>
                <a:latin typeface="Corbel" panose="020B0503020204020204" pitchFamily="34" charset="0"/>
              </a:rPr>
              <a:t>Danube countries and stakeholders</a:t>
            </a:r>
          </a:p>
          <a:p>
            <a:r>
              <a:rPr lang="en-GB" sz="2200" dirty="0">
                <a:solidFill>
                  <a:schemeClr val="accent1"/>
                </a:solidFill>
                <a:latin typeface="Corbel" panose="020B0503020204020204" pitchFamily="34" charset="0"/>
              </a:rPr>
              <a:t>action plan with targets until 2020</a:t>
            </a:r>
          </a:p>
          <a:p>
            <a:r>
              <a:rPr lang="en-GB" sz="2200" dirty="0">
                <a:solidFill>
                  <a:schemeClr val="accent1"/>
                </a:solidFill>
                <a:latin typeface="Corbel" panose="020B0503020204020204" pitchFamily="34" charset="0"/>
              </a:rPr>
              <a:t>e.g. increase cargo transport on the river by 20 % by 2020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rPr>
              <a:t>compared to 2010</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9" name="TextBox 8"/>
          <p:cNvSpPr txBox="1"/>
          <p:nvPr/>
        </p:nvSpPr>
        <p:spPr>
          <a:xfrm>
            <a:off x="7380312" y="5301208"/>
            <a:ext cx="1783616" cy="646331"/>
          </a:xfrm>
          <a:prstGeom prst="rect">
            <a:avLst/>
          </a:prstGeom>
          <a:solidFill>
            <a:schemeClr val="accent1">
              <a:lumMod val="40000"/>
              <a:lumOff val="60000"/>
            </a:schemeClr>
          </a:solidFill>
        </p:spPr>
        <p:txBody>
          <a:bodyPr wrap="square" rtlCol="0">
            <a:spAutoFit/>
          </a:bodyPr>
          <a:lstStyle/>
          <a:p>
            <a:r>
              <a:rPr lang="de-AT" sz="1200" dirty="0">
                <a:solidFill>
                  <a:schemeClr val="accent1"/>
                </a:solidFill>
                <a:latin typeface="Corbel" panose="020B0503020204020204" pitchFamily="34" charset="0"/>
              </a:rPr>
              <a:t>Web-Plattform EUSDR: </a:t>
            </a:r>
            <a:r>
              <a:rPr lang="de-AT" sz="1200" dirty="0">
                <a:solidFill>
                  <a:schemeClr val="accent1"/>
                </a:solidFill>
                <a:latin typeface="Corbel" panose="020B0503020204020204" pitchFamily="34" charset="0"/>
                <a:hlinkClick r:id="rId3"/>
              </a:rPr>
              <a:t>www.danube-region.eu</a:t>
            </a:r>
            <a:r>
              <a:rPr lang="de-AT" sz="1200" dirty="0">
                <a:solidFill>
                  <a:schemeClr val="accent1"/>
                </a:solidFill>
                <a:latin typeface="Corbel" panose="020B0503020204020204" pitchFamily="34" charset="0"/>
              </a:rPr>
              <a:t> </a:t>
            </a:r>
          </a:p>
          <a:p>
            <a:endParaRPr lang="de-AT" sz="1200" dirty="0"/>
          </a:p>
        </p:txBody>
      </p:sp>
      <p:sp>
        <p:nvSpPr>
          <p:cNvPr id="7" name="TextBox 5">
            <a:extLst>
              <a:ext uri="{FF2B5EF4-FFF2-40B4-BE49-F238E27FC236}">
                <a16:creationId xmlns:a16="http://schemas.microsoft.com/office/drawing/2014/main" id="{4D376FE0-D4A9-47E3-97D2-F33ED932F0C5}"/>
              </a:ext>
            </a:extLst>
          </p:cNvPr>
          <p:cNvSpPr txBox="1"/>
          <p:nvPr/>
        </p:nvSpPr>
        <p:spPr>
          <a:xfrm>
            <a:off x="7360384" y="1746748"/>
            <a:ext cx="1783616" cy="1169551"/>
          </a:xfrm>
          <a:prstGeom prst="rect">
            <a:avLst/>
          </a:prstGeom>
          <a:solidFill>
            <a:schemeClr val="accent1">
              <a:lumMod val="40000"/>
              <a:lumOff val="60000"/>
            </a:schemeClr>
          </a:solidFill>
        </p:spPr>
        <p:txBody>
          <a:bodyPr wrap="square" rtlCol="0">
            <a:spAutoFit/>
          </a:bodyPr>
          <a:lstStyle/>
          <a:p>
            <a:pPr algn="ctr"/>
            <a:endParaRPr lang="de-AT" sz="1400" dirty="0">
              <a:solidFill>
                <a:schemeClr val="accent1"/>
              </a:solidFill>
              <a:latin typeface="Corbel" panose="020B0503020204020204" pitchFamily="34" charset="0"/>
            </a:endParaRPr>
          </a:p>
          <a:p>
            <a:pPr algn="ctr"/>
            <a:r>
              <a:rPr lang="de-AT" sz="1400" dirty="0">
                <a:solidFill>
                  <a:schemeClr val="accent1"/>
                </a:solidFill>
                <a:latin typeface="Corbel" panose="020B0503020204020204" pitchFamily="34" charset="0"/>
              </a:rPr>
              <a:t>NAIADES-</a:t>
            </a:r>
          </a:p>
          <a:p>
            <a:pPr algn="ctr"/>
            <a:r>
              <a:rPr lang="de-AT" sz="1400" dirty="0">
                <a:solidFill>
                  <a:schemeClr val="accent1"/>
                </a:solidFill>
                <a:latin typeface="Corbel" panose="020B0503020204020204" pitchFamily="34" charset="0"/>
              </a:rPr>
              <a:t>Action </a:t>
            </a:r>
            <a:r>
              <a:rPr lang="de-AT" sz="1400" dirty="0" err="1">
                <a:solidFill>
                  <a:schemeClr val="accent1"/>
                </a:solidFill>
                <a:latin typeface="Corbel" panose="020B0503020204020204" pitchFamily="34" charset="0"/>
              </a:rPr>
              <a:t>programme</a:t>
            </a:r>
            <a:r>
              <a:rPr lang="de-AT" sz="1400" dirty="0">
                <a:solidFill>
                  <a:schemeClr val="accent1"/>
                </a:solidFill>
                <a:latin typeface="Corbel" panose="020B0503020204020204" pitchFamily="34" charset="0"/>
              </a:rPr>
              <a:t>:</a:t>
            </a:r>
          </a:p>
          <a:p>
            <a:pPr algn="ctr"/>
            <a:r>
              <a:rPr lang="en-US" sz="1400" dirty="0">
                <a:solidFill>
                  <a:schemeClr val="accent1"/>
                </a:solidFill>
                <a:hlinkClick r:id="rId4">
                  <a:extLst>
                    <a:ext uri="{A12FA001-AC4F-418D-AE19-62706E023703}">
                      <ahyp:hlinkClr xmlns:ahyp="http://schemas.microsoft.com/office/drawing/2018/hyperlinkcolor" val="tx"/>
                    </a:ext>
                  </a:extLst>
                </a:hlinkClick>
              </a:rPr>
              <a:t> NAIADES III </a:t>
            </a:r>
            <a:endParaRPr lang="de-AT" sz="1400" dirty="0">
              <a:solidFill>
                <a:schemeClr val="accent1"/>
              </a:solidFill>
              <a:latin typeface="Corbel" panose="020B0503020204020204" pitchFamily="34" charset="0"/>
            </a:endParaRPr>
          </a:p>
          <a:p>
            <a:pPr algn="ctr"/>
            <a:endParaRPr lang="de-AT" sz="1400" dirty="0">
              <a:solidFill>
                <a:schemeClr val="accent1"/>
              </a:solidFill>
              <a:latin typeface="Corbel" panose="020B0503020204020204" pitchFamily="34" charset="0"/>
            </a:endParaRPr>
          </a:p>
        </p:txBody>
      </p:sp>
      <p:sp>
        <p:nvSpPr>
          <p:cNvPr id="8" name="TextBox 6">
            <a:extLst>
              <a:ext uri="{FF2B5EF4-FFF2-40B4-BE49-F238E27FC236}">
                <a16:creationId xmlns:a16="http://schemas.microsoft.com/office/drawing/2014/main" id="{406D9547-76D6-4227-BE7A-3A000182E588}"/>
              </a:ext>
            </a:extLst>
          </p:cNvPr>
          <p:cNvSpPr txBox="1"/>
          <p:nvPr/>
        </p:nvSpPr>
        <p:spPr>
          <a:xfrm>
            <a:off x="7556480" y="3154646"/>
            <a:ext cx="1587520" cy="954107"/>
          </a:xfrm>
          <a:prstGeom prst="rect">
            <a:avLst/>
          </a:prstGeom>
          <a:solidFill>
            <a:schemeClr val="accent1">
              <a:lumMod val="40000"/>
              <a:lumOff val="60000"/>
            </a:schemeClr>
          </a:solidFill>
        </p:spPr>
        <p:txBody>
          <a:bodyPr wrap="square" rtlCol="0">
            <a:spAutoFit/>
          </a:bodyPr>
          <a:lstStyle/>
          <a:p>
            <a:pPr algn="ctr"/>
            <a:r>
              <a:rPr lang="de-AT" sz="1400" dirty="0">
                <a:solidFill>
                  <a:schemeClr val="accent1"/>
                </a:solidFill>
                <a:latin typeface="Corbel" panose="020B0503020204020204" pitchFamily="34" charset="0"/>
              </a:rPr>
              <a:t>Website </a:t>
            </a:r>
            <a:r>
              <a:rPr lang="de-AT" sz="1400" dirty="0" err="1">
                <a:solidFill>
                  <a:schemeClr val="accent1"/>
                </a:solidFill>
                <a:latin typeface="Corbel" panose="020B0503020204020204" pitchFamily="34" charset="0"/>
              </a:rPr>
              <a:t>of</a:t>
            </a:r>
            <a:r>
              <a:rPr lang="de-AT" sz="1400" dirty="0">
                <a:solidFill>
                  <a:schemeClr val="accent1"/>
                </a:solidFill>
                <a:latin typeface="Corbel" panose="020B0503020204020204" pitchFamily="34" charset="0"/>
              </a:rPr>
              <a:t> PLATINA: </a:t>
            </a:r>
            <a:r>
              <a:rPr lang="de-AT" sz="1400" dirty="0">
                <a:solidFill>
                  <a:schemeClr val="accent1"/>
                </a:solidFill>
                <a:latin typeface="Corbel" panose="020B0503020204020204" pitchFamily="34" charset="0"/>
                <a:hlinkClick r:id="rId5">
                  <a:extLst>
                    <a:ext uri="{A12FA001-AC4F-418D-AE19-62706E023703}">
                      <ahyp:hlinkClr xmlns:ahyp="http://schemas.microsoft.com/office/drawing/2018/hyperlinkcolor" val="tx"/>
                    </a:ext>
                  </a:extLst>
                </a:hlinkClick>
              </a:rPr>
              <a:t>www.naiades.info/platina</a:t>
            </a:r>
            <a:r>
              <a:rPr lang="de-AT" sz="1400" dirty="0">
                <a:solidFill>
                  <a:schemeClr val="accent1"/>
                </a:solidFill>
                <a:latin typeface="Corbel" panose="020B0503020204020204" pitchFamily="34" charset="0"/>
              </a:rPr>
              <a:t> </a:t>
            </a:r>
          </a:p>
        </p:txBody>
      </p:sp>
    </p:spTree>
    <p:extLst>
      <p:ext uri="{BB962C8B-B14F-4D97-AF65-F5344CB8AC3E}">
        <p14:creationId xmlns:p14="http://schemas.microsoft.com/office/powerpoint/2010/main" val="339483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accent1"/>
                </a:solidFill>
              </a:rPr>
              <a:t>Learning objectives and target groups</a:t>
            </a:r>
          </a:p>
        </p:txBody>
      </p:sp>
      <p:sp>
        <p:nvSpPr>
          <p:cNvPr id="3" name="Inhaltsplatzhalter 2"/>
          <p:cNvSpPr>
            <a:spLocks noGrp="1"/>
          </p:cNvSpPr>
          <p:nvPr>
            <p:ph idx="1"/>
          </p:nvPr>
        </p:nvSpPr>
        <p:spPr>
          <a:xfrm>
            <a:off x="457200" y="1700808"/>
            <a:ext cx="8229600" cy="2808312"/>
          </a:xfrm>
        </p:spPr>
        <p:txBody>
          <a:bodyPr>
            <a:normAutofit/>
          </a:bodyPr>
          <a:lstStyle/>
          <a:p>
            <a:pPr marL="0" indent="0">
              <a:buNone/>
            </a:pPr>
            <a:r>
              <a:rPr lang="en-US" sz="1600" dirty="0">
                <a:solidFill>
                  <a:schemeClr val="accent1"/>
                </a:solidFill>
              </a:rPr>
              <a:t>After having studied the contents, the learners know…</a:t>
            </a:r>
          </a:p>
          <a:p>
            <a:endParaRPr lang="en-US" sz="1600" dirty="0">
              <a:solidFill>
                <a:schemeClr val="accent1"/>
              </a:solidFill>
            </a:endParaRPr>
          </a:p>
          <a:p>
            <a:r>
              <a:rPr lang="en-US" sz="1600" dirty="0">
                <a:solidFill>
                  <a:schemeClr val="accent1"/>
                </a:solidFill>
              </a:rPr>
              <a:t>Relevant legal regulations for navigating national and European waterways, as well as the classification of waterways</a:t>
            </a:r>
          </a:p>
          <a:p>
            <a:r>
              <a:rPr lang="en-US" sz="1600" dirty="0">
                <a:solidFill>
                  <a:schemeClr val="accent1"/>
                </a:solidFill>
              </a:rPr>
              <a:t>European and national promotion strategies to strengthen inland navigation and sustainable freight transport</a:t>
            </a:r>
          </a:p>
          <a:p>
            <a:r>
              <a:rPr lang="en-US" sz="1600" dirty="0">
                <a:solidFill>
                  <a:schemeClr val="accent1"/>
                </a:solidFill>
              </a:rPr>
              <a:t>Important legal regulations and agreements and know the basics about transport options, transport contracts and liability issues</a:t>
            </a:r>
          </a:p>
          <a:p>
            <a:r>
              <a:rPr lang="en-US" sz="1600" dirty="0">
                <a:solidFill>
                  <a:schemeClr val="accent1"/>
                </a:solidFill>
              </a:rPr>
              <a:t>the basics of crew requirements ad types of propulsion and are familiar with the relevant regulations on fuels and emissions, as well as the transport of hazardous goods</a:t>
            </a:r>
            <a:endParaRPr lang="de-DE" sz="1600" dirty="0">
              <a:solidFill>
                <a:schemeClr val="accent1"/>
              </a:solidFill>
            </a:endParaRPr>
          </a:p>
        </p:txBody>
      </p:sp>
      <p:sp>
        <p:nvSpPr>
          <p:cNvPr id="4" name="Datumsplatzhalter 3"/>
          <p:cNvSpPr>
            <a:spLocks noGrp="1"/>
          </p:cNvSpPr>
          <p:nvPr>
            <p:ph type="dt" sz="half" idx="10"/>
          </p:nvPr>
        </p:nvSpPr>
        <p:spPr/>
        <p:txBody>
          <a:bodyPr/>
          <a:lstStyle/>
          <a:p>
            <a:fld id="{BFE3E439-2117-40D2-8620-57AA3B7B4DC6}" type="datetime7">
              <a:rPr lang="de-AT" smtClean="0">
                <a:solidFill>
                  <a:prstClr val="white"/>
                </a:solidFill>
              </a:rPr>
              <a:pPr/>
              <a:t>Nov-22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txBox="1">
            <a:spLocks/>
          </p:cNvSpPr>
          <p:nvPr/>
        </p:nvSpPr>
        <p:spPr>
          <a:xfrm>
            <a:off x="457200" y="4797152"/>
            <a:ext cx="5410944"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a:solidFill>
                  <a:schemeClr val="accent1"/>
                </a:solidFill>
              </a:rPr>
              <a:t>Target </a:t>
            </a:r>
            <a:r>
              <a:rPr lang="de-AT" sz="1600" b="1" dirty="0" err="1">
                <a:solidFill>
                  <a:schemeClr val="accent1"/>
                </a:solidFill>
              </a:rPr>
              <a:t>group</a:t>
            </a:r>
            <a:endParaRPr lang="de-AT" sz="1600" b="1" dirty="0">
              <a:solidFill>
                <a:schemeClr val="accent1"/>
              </a:solidFill>
            </a:endParaRPr>
          </a:p>
          <a:p>
            <a:r>
              <a:rPr lang="de-AT" sz="1600" dirty="0">
                <a:solidFill>
                  <a:schemeClr val="accent1"/>
                </a:solidFill>
              </a:rPr>
              <a:t>University </a:t>
            </a:r>
            <a:r>
              <a:rPr lang="de-AT" sz="1600" dirty="0" err="1">
                <a:solidFill>
                  <a:schemeClr val="accent1"/>
                </a:solidFill>
              </a:rPr>
              <a:t>students</a:t>
            </a:r>
            <a:endParaRPr lang="de-AT" sz="1600" dirty="0">
              <a:solidFill>
                <a:schemeClr val="accent1"/>
              </a:solidFill>
            </a:endParaRPr>
          </a:p>
          <a:p>
            <a:r>
              <a:rPr lang="de-DE" sz="1600" dirty="0" err="1">
                <a:solidFill>
                  <a:schemeClr val="accent1"/>
                </a:solidFill>
              </a:rPr>
              <a:t>Vocational</a:t>
            </a:r>
            <a:r>
              <a:rPr lang="de-DE" sz="1600" dirty="0">
                <a:solidFill>
                  <a:schemeClr val="accent1"/>
                </a:solidFill>
              </a:rPr>
              <a:t> </a:t>
            </a:r>
            <a:r>
              <a:rPr lang="de-DE" sz="1600" dirty="0" err="1">
                <a:solidFill>
                  <a:schemeClr val="accent1"/>
                </a:solidFill>
              </a:rPr>
              <a:t>students</a:t>
            </a:r>
            <a:endParaRPr lang="de-DE" sz="1600" dirty="0">
              <a:solidFill>
                <a:schemeClr val="accent1"/>
              </a:solidFill>
            </a:endParaRPr>
          </a:p>
          <a:p>
            <a:r>
              <a:rPr lang="de-DE" sz="1600" dirty="0">
                <a:solidFill>
                  <a:schemeClr val="accent1"/>
                </a:solidFill>
              </a:rPr>
              <a:t>High School </a:t>
            </a:r>
            <a:r>
              <a:rPr lang="de-DE" sz="1600" dirty="0" err="1">
                <a:solidFill>
                  <a:schemeClr val="accent1"/>
                </a:solidFill>
              </a:rPr>
              <a:t>students</a:t>
            </a:r>
            <a:endParaRPr lang="de-AT" sz="1600" dirty="0">
              <a:solidFill>
                <a:schemeClr val="accent1"/>
              </a:solidFill>
            </a:endParaRPr>
          </a:p>
        </p:txBody>
      </p:sp>
    </p:spTree>
    <p:extLst>
      <p:ext uri="{BB962C8B-B14F-4D97-AF65-F5344CB8AC3E}">
        <p14:creationId xmlns:p14="http://schemas.microsoft.com/office/powerpoint/2010/main" val="931836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DFB41-2AA1-4A65-8BCA-DDB5BE428466}"/>
              </a:ext>
            </a:extLst>
          </p:cNvPr>
          <p:cNvSpPr>
            <a:spLocks noGrp="1"/>
          </p:cNvSpPr>
          <p:nvPr>
            <p:ph type="title"/>
          </p:nvPr>
        </p:nvSpPr>
        <p:spPr/>
        <p:txBody>
          <a:bodyPr/>
          <a:lstStyle/>
          <a:p>
            <a:r>
              <a:rPr lang="de-AT" b="1" dirty="0">
                <a:solidFill>
                  <a:schemeClr val="accent1"/>
                </a:solidFill>
              </a:rPr>
              <a:t>Transport </a:t>
            </a:r>
            <a:r>
              <a:rPr lang="de-AT" b="1" dirty="0" err="1">
                <a:solidFill>
                  <a:schemeClr val="accent1"/>
                </a:solidFill>
              </a:rPr>
              <a:t>policy</a:t>
            </a:r>
            <a:r>
              <a:rPr lang="de-AT" b="1" dirty="0">
                <a:solidFill>
                  <a:schemeClr val="accent1"/>
                </a:solidFill>
              </a:rPr>
              <a:t> – in Austria</a:t>
            </a:r>
            <a:br>
              <a:rPr lang="de-AT" dirty="0">
                <a:solidFill>
                  <a:schemeClr val="accent1"/>
                </a:solidFill>
              </a:rPr>
            </a:br>
            <a:r>
              <a:rPr lang="de-AT" sz="2400" dirty="0">
                <a:solidFill>
                  <a:schemeClr val="accent1"/>
                </a:solidFill>
              </a:rPr>
              <a:t>Promotion </a:t>
            </a:r>
            <a:r>
              <a:rPr lang="de-AT" sz="2400" dirty="0" err="1">
                <a:solidFill>
                  <a:schemeClr val="accent1"/>
                </a:solidFill>
              </a:rPr>
              <a:t>of</a:t>
            </a:r>
            <a:r>
              <a:rPr lang="de-AT" sz="2400" dirty="0">
                <a:solidFill>
                  <a:schemeClr val="accent1"/>
                </a:solidFill>
              </a:rPr>
              <a:t> Inland Navigation</a:t>
            </a:r>
            <a:endParaRPr lang="de-AT" dirty="0">
              <a:solidFill>
                <a:schemeClr val="accent1"/>
              </a:solidFill>
            </a:endParaRPr>
          </a:p>
        </p:txBody>
      </p:sp>
      <p:sp>
        <p:nvSpPr>
          <p:cNvPr id="3" name="Inhaltsplatzhalter 2">
            <a:extLst>
              <a:ext uri="{FF2B5EF4-FFF2-40B4-BE49-F238E27FC236}">
                <a16:creationId xmlns:a16="http://schemas.microsoft.com/office/drawing/2014/main" id="{89F9FCED-B179-459F-9500-7EFEC104C183}"/>
              </a:ext>
            </a:extLst>
          </p:cNvPr>
          <p:cNvSpPr>
            <a:spLocks noGrp="1"/>
          </p:cNvSpPr>
          <p:nvPr>
            <p:ph idx="1"/>
          </p:nvPr>
        </p:nvSpPr>
        <p:spPr/>
        <p:txBody>
          <a:bodyPr/>
          <a:lstStyle/>
          <a:p>
            <a:r>
              <a:rPr lang="en-US" b="1" dirty="0">
                <a:solidFill>
                  <a:schemeClr val="accent1"/>
                </a:solidFill>
              </a:rPr>
              <a:t>Mobility Masterplan 2030 (</a:t>
            </a:r>
            <a:r>
              <a:rPr lang="en-US" b="1" dirty="0" err="1">
                <a:solidFill>
                  <a:schemeClr val="accent1"/>
                </a:solidFill>
              </a:rPr>
              <a:t>bmk</a:t>
            </a:r>
            <a:r>
              <a:rPr lang="en-US" b="1" dirty="0">
                <a:solidFill>
                  <a:schemeClr val="accent1"/>
                </a:solidFill>
              </a:rPr>
              <a:t>, 2020)</a:t>
            </a:r>
          </a:p>
          <a:p>
            <a:endParaRPr lang="en-US" dirty="0">
              <a:solidFill>
                <a:schemeClr val="accent1"/>
              </a:solidFill>
            </a:endParaRPr>
          </a:p>
          <a:p>
            <a:pPr lvl="1">
              <a:buFont typeface="Symbol" panose="05050102010706020507" pitchFamily="18" charset="2"/>
              <a:buChar char="-"/>
            </a:pPr>
            <a:r>
              <a:rPr lang="en-US" dirty="0">
                <a:solidFill>
                  <a:schemeClr val="accent1"/>
                </a:solidFill>
              </a:rPr>
              <a:t>Goal: Climate neutrality in the transport sector by 2040</a:t>
            </a:r>
          </a:p>
          <a:p>
            <a:pPr lvl="1">
              <a:buFont typeface="Symbol" panose="05050102010706020507" pitchFamily="18" charset="2"/>
              <a:buChar char="-"/>
            </a:pPr>
            <a:r>
              <a:rPr lang="en-US" dirty="0">
                <a:solidFill>
                  <a:schemeClr val="accent1"/>
                </a:solidFill>
              </a:rPr>
              <a:t>Has replaced the overall transport plan 2012</a:t>
            </a:r>
          </a:p>
          <a:p>
            <a:pPr lvl="1">
              <a:buFont typeface="Symbol" panose="05050102010706020507" pitchFamily="18" charset="2"/>
              <a:buChar char="-"/>
            </a:pPr>
            <a:r>
              <a:rPr lang="en-US" dirty="0">
                <a:solidFill>
                  <a:schemeClr val="accent1"/>
                </a:solidFill>
              </a:rPr>
              <a:t>Regulates the entire reorientation of the mobility sector</a:t>
            </a:r>
          </a:p>
          <a:p>
            <a:pPr lvl="1">
              <a:buFont typeface="Symbol" panose="05050102010706020507" pitchFamily="18" charset="2"/>
              <a:buChar char="-"/>
            </a:pPr>
            <a:endParaRPr lang="en-US" dirty="0">
              <a:solidFill>
                <a:schemeClr val="accent1"/>
              </a:solidFill>
            </a:endParaRPr>
          </a:p>
          <a:p>
            <a:pPr lvl="1">
              <a:buFont typeface="Symbol" panose="05050102010706020507" pitchFamily="18" charset="2"/>
              <a:buChar char="-"/>
            </a:pPr>
            <a:r>
              <a:rPr lang="en-US" dirty="0">
                <a:solidFill>
                  <a:schemeClr val="accent1"/>
                </a:solidFill>
              </a:rPr>
              <a:t>Testing of alternative fuels for inland navigation</a:t>
            </a:r>
          </a:p>
          <a:p>
            <a:pPr lvl="1">
              <a:buFont typeface="Symbol" panose="05050102010706020507" pitchFamily="18" charset="2"/>
              <a:buChar char="-"/>
            </a:pPr>
            <a:r>
              <a:rPr lang="en-US" dirty="0">
                <a:solidFill>
                  <a:schemeClr val="accent1"/>
                </a:solidFill>
              </a:rPr>
              <a:t>100 percent of inland navigation vessels climate neutral by 2040</a:t>
            </a:r>
            <a:endParaRPr lang="de-AT" dirty="0">
              <a:solidFill>
                <a:schemeClr val="accent1"/>
              </a:solidFill>
            </a:endParaRPr>
          </a:p>
        </p:txBody>
      </p:sp>
      <p:sp>
        <p:nvSpPr>
          <p:cNvPr id="4" name="Datumsplatzhalter 3">
            <a:extLst>
              <a:ext uri="{FF2B5EF4-FFF2-40B4-BE49-F238E27FC236}">
                <a16:creationId xmlns:a16="http://schemas.microsoft.com/office/drawing/2014/main" id="{833A16CC-20E9-469A-A5FB-159F201F4725}"/>
              </a:ext>
            </a:extLst>
          </p:cNvPr>
          <p:cNvSpPr>
            <a:spLocks noGrp="1"/>
          </p:cNvSpPr>
          <p:nvPr>
            <p:ph type="dt" sz="half" idx="10"/>
          </p:nvPr>
        </p:nvSpPr>
        <p:spPr/>
        <p:txBody>
          <a:bodyPr/>
          <a:lstStyle/>
          <a:p>
            <a:fld id="{BFE3E439-2117-40D2-8620-57AA3B7B4DC6}" type="datetime7">
              <a:rPr lang="de-AT" smtClean="0">
                <a:solidFill>
                  <a:prstClr val="white"/>
                </a:solidFill>
              </a:rPr>
              <a:t>Nov-22</a:t>
            </a:fld>
            <a:endParaRPr lang="de-AT" dirty="0">
              <a:solidFill>
                <a:prstClr val="white"/>
              </a:solidFill>
            </a:endParaRPr>
          </a:p>
        </p:txBody>
      </p:sp>
      <p:sp>
        <p:nvSpPr>
          <p:cNvPr id="5" name="Foliennummernplatzhalter 4">
            <a:extLst>
              <a:ext uri="{FF2B5EF4-FFF2-40B4-BE49-F238E27FC236}">
                <a16:creationId xmlns:a16="http://schemas.microsoft.com/office/drawing/2014/main" id="{DF1B9745-CC23-4193-BEAF-C1FC8F5064BA}"/>
              </a:ext>
            </a:extLst>
          </p:cNvPr>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6" name="Textfeld 5">
            <a:extLst>
              <a:ext uri="{FF2B5EF4-FFF2-40B4-BE49-F238E27FC236}">
                <a16:creationId xmlns:a16="http://schemas.microsoft.com/office/drawing/2014/main" id="{392D14EF-DB06-4B42-B2F3-EC00DD2742DA}"/>
              </a:ext>
            </a:extLst>
          </p:cNvPr>
          <p:cNvSpPr txBox="1"/>
          <p:nvPr/>
        </p:nvSpPr>
        <p:spPr>
          <a:xfrm>
            <a:off x="31824" y="6243820"/>
            <a:ext cx="1253480"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Source: </a:t>
            </a:r>
            <a:r>
              <a:rPr lang="de-AT" sz="800" dirty="0" err="1">
                <a:solidFill>
                  <a:schemeClr val="accent1"/>
                </a:solidFill>
                <a:latin typeface="Corbel" panose="020B0503020204020204" pitchFamily="34" charset="0"/>
              </a:rPr>
              <a:t>bmk</a:t>
            </a:r>
            <a:r>
              <a:rPr lang="de-AT" sz="800" dirty="0">
                <a:solidFill>
                  <a:schemeClr val="accent1"/>
                </a:solidFill>
                <a:latin typeface="Corbel" panose="020B0503020204020204" pitchFamily="34" charset="0"/>
              </a:rPr>
              <a:t> (2021)</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624374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Transport Policy - in Austria</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51520" y="1700808"/>
            <a:ext cx="8712968" cy="4776192"/>
          </a:xfrm>
        </p:spPr>
        <p:txBody>
          <a:bodyPr>
            <a:normAutofit/>
          </a:bodyPr>
          <a:lstStyle/>
          <a:p>
            <a:r>
              <a:rPr lang="en-US" sz="2000" dirty="0">
                <a:solidFill>
                  <a:schemeClr val="accent1"/>
                </a:solidFill>
                <a:latin typeface="Corbel" panose="020B0503020204020204" pitchFamily="34" charset="0"/>
              </a:rPr>
              <a:t>The ‘Overall Transport Plan for Austria’ sets out the objectives and policies of Austrian transport planning until 2025 for all transport modes</a:t>
            </a:r>
            <a:endParaRPr lang="en-GB" sz="900" dirty="0">
              <a:solidFill>
                <a:schemeClr val="accent1"/>
              </a:solidFill>
              <a:latin typeface="Corbel" panose="020B0503020204020204" pitchFamily="34" charset="0"/>
            </a:endParaRPr>
          </a:p>
          <a:p>
            <a:pPr marL="0" indent="0">
              <a:buNone/>
            </a:pPr>
            <a:r>
              <a:rPr lang="en-GB" b="1" dirty="0">
                <a:solidFill>
                  <a:schemeClr val="accent1"/>
                </a:solidFill>
                <a:latin typeface="Corbel" panose="020B0503020204020204" pitchFamily="34" charset="0"/>
              </a:rPr>
              <a:t>Action Programme Danube until 2022</a:t>
            </a:r>
          </a:p>
          <a:p>
            <a:r>
              <a:rPr lang="en-US" sz="1800" dirty="0">
                <a:solidFill>
                  <a:schemeClr val="accent1"/>
                </a:solidFill>
                <a:latin typeface="Corbel" panose="020B0503020204020204" pitchFamily="34" charset="0"/>
              </a:rPr>
              <a:t>Detailed basis for Austrian navigation policy is defined until 2022 in the Action </a:t>
            </a:r>
            <a:r>
              <a:rPr lang="en-US" sz="1800" dirty="0" err="1">
                <a:solidFill>
                  <a:schemeClr val="accent1"/>
                </a:solidFill>
                <a:latin typeface="Corbel" panose="020B0503020204020204" pitchFamily="34" charset="0"/>
              </a:rPr>
              <a:t>Programme</a:t>
            </a:r>
            <a:r>
              <a:rPr lang="en-US" sz="1800" dirty="0">
                <a:solidFill>
                  <a:schemeClr val="accent1"/>
                </a:solidFill>
                <a:latin typeface="Corbel" panose="020B0503020204020204" pitchFamily="34" charset="0"/>
              </a:rPr>
              <a:t> Danube (ADP)</a:t>
            </a:r>
          </a:p>
          <a:p>
            <a:r>
              <a:rPr lang="en-GB" sz="1800" dirty="0">
                <a:solidFill>
                  <a:schemeClr val="accent1"/>
                </a:solidFill>
                <a:latin typeface="Corbel" panose="020B0503020204020204" pitchFamily="34" charset="0"/>
              </a:rPr>
              <a:t>Objectives apply equally </a:t>
            </a:r>
            <a:r>
              <a:rPr lang="en-US" sz="1800" dirty="0">
                <a:solidFill>
                  <a:schemeClr val="accent1"/>
                </a:solidFill>
                <a:latin typeface="Corbel" panose="020B0503020204020204" pitchFamily="34" charset="0"/>
              </a:rPr>
              <a:t>to ecology and flood protection in addition to navigation </a:t>
            </a:r>
          </a:p>
          <a:p>
            <a:r>
              <a:rPr lang="en-US" sz="1800" dirty="0">
                <a:solidFill>
                  <a:schemeClr val="accent1"/>
                </a:solidFill>
                <a:latin typeface="Corbel" panose="020B0503020204020204" pitchFamily="34" charset="0"/>
              </a:rPr>
              <a:t>Reflects multifunctional character of the Danube </a:t>
            </a:r>
          </a:p>
          <a:p>
            <a:r>
              <a:rPr lang="en-US" sz="1800" dirty="0">
                <a:solidFill>
                  <a:schemeClr val="accent1"/>
                </a:solidFill>
                <a:latin typeface="Corbel" panose="020B0503020204020204" pitchFamily="34" charset="0"/>
              </a:rPr>
              <a:t>uses synergies between these three fields of action</a:t>
            </a:r>
          </a:p>
          <a:p>
            <a:r>
              <a:rPr lang="en-US" sz="1800" dirty="0">
                <a:solidFill>
                  <a:schemeClr val="accent1"/>
                </a:solidFill>
                <a:latin typeface="Corbel" panose="020B0503020204020204" pitchFamily="34" charset="0"/>
              </a:rPr>
              <a:t>Implemented by </a:t>
            </a:r>
            <a:r>
              <a:rPr lang="en-US" sz="1800" dirty="0" err="1">
                <a:solidFill>
                  <a:schemeClr val="accent1"/>
                </a:solidFill>
                <a:latin typeface="Corbel" panose="020B0503020204020204" pitchFamily="34" charset="0"/>
              </a:rPr>
              <a:t>viadonau</a:t>
            </a:r>
            <a:r>
              <a:rPr lang="en-US" sz="1800" dirty="0">
                <a:solidFill>
                  <a:schemeClr val="accent1"/>
                </a:solidFill>
                <a:latin typeface="Corbel" panose="020B0503020204020204" pitchFamily="34" charset="0"/>
              </a:rPr>
              <a:t> – </a:t>
            </a:r>
            <a:r>
              <a:rPr lang="en-US" sz="1800" dirty="0" err="1">
                <a:solidFill>
                  <a:schemeClr val="accent1"/>
                </a:solidFill>
                <a:latin typeface="Corbel" panose="020B0503020204020204" pitchFamily="34" charset="0"/>
              </a:rPr>
              <a:t>Österreichische</a:t>
            </a:r>
            <a:r>
              <a:rPr lang="en-US" sz="1800" dirty="0">
                <a:solidFill>
                  <a:schemeClr val="accent1"/>
                </a:solidFill>
                <a:latin typeface="Corbel" panose="020B0503020204020204" pitchFamily="34" charset="0"/>
              </a:rPr>
              <a:t> </a:t>
            </a:r>
            <a:r>
              <a:rPr lang="en-US" sz="1800" dirty="0" err="1">
                <a:solidFill>
                  <a:schemeClr val="accent1"/>
                </a:solidFill>
                <a:latin typeface="Corbel" panose="020B0503020204020204" pitchFamily="34" charset="0"/>
              </a:rPr>
              <a:t>Wasserstraßen-Gesellschaft</a:t>
            </a:r>
            <a:r>
              <a:rPr lang="en-US" sz="1800" dirty="0">
                <a:solidFill>
                  <a:schemeClr val="accent1"/>
                </a:solidFill>
                <a:latin typeface="Corbel" panose="020B0503020204020204" pitchFamily="34" charset="0"/>
              </a:rPr>
              <a:t> </a:t>
            </a:r>
            <a:r>
              <a:rPr lang="en-US" sz="1800" dirty="0" err="1">
                <a:solidFill>
                  <a:schemeClr val="accent1"/>
                </a:solidFill>
                <a:latin typeface="Corbel" panose="020B0503020204020204" pitchFamily="34" charset="0"/>
              </a:rPr>
              <a:t>mbH</a:t>
            </a:r>
            <a:r>
              <a:rPr lang="en-US" sz="1800" dirty="0">
                <a:solidFill>
                  <a:schemeClr val="accent1"/>
                </a:solidFill>
                <a:latin typeface="Corbel" panose="020B0503020204020204" pitchFamily="34" charset="0"/>
              </a:rPr>
              <a:t> (together with the BMK)</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7" name="Textfeld 1"/>
          <p:cNvSpPr txBox="1">
            <a:spLocks noChangeArrowheads="1"/>
          </p:cNvSpPr>
          <p:nvPr/>
        </p:nvSpPr>
        <p:spPr bwMode="auto">
          <a:xfrm>
            <a:off x="8130327" y="4186842"/>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source: viadonau</a:t>
            </a:r>
          </a:p>
        </p:txBody>
      </p:sp>
      <p:pic>
        <p:nvPicPr>
          <p:cNvPr id="4" name="Picture 3"/>
          <p:cNvPicPr>
            <a:picLocks noChangeAspect="1"/>
          </p:cNvPicPr>
          <p:nvPr/>
        </p:nvPicPr>
        <p:blipFill>
          <a:blip r:embed="rId3"/>
          <a:stretch>
            <a:fillRect/>
          </a:stretch>
        </p:blipFill>
        <p:spPr>
          <a:xfrm>
            <a:off x="2320716" y="4825455"/>
            <a:ext cx="6373114" cy="1771897"/>
          </a:xfrm>
          <a:prstGeom prst="rect">
            <a:avLst/>
          </a:prstGeom>
        </p:spPr>
      </p:pic>
    </p:spTree>
    <p:extLst>
      <p:ext uri="{BB962C8B-B14F-4D97-AF65-F5344CB8AC3E}">
        <p14:creationId xmlns:p14="http://schemas.microsoft.com/office/powerpoint/2010/main" val="3915570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Promotion of Combined Transport</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Promotion </a:t>
            </a:r>
            <a:r>
              <a:rPr lang="de-DE" sz="2400" dirty="0" err="1">
                <a:solidFill>
                  <a:schemeClr val="accent1"/>
                </a:solidFill>
                <a:latin typeface="Corbel" panose="020B0503020204020204" pitchFamily="34" charset="0"/>
              </a:rPr>
              <a:t>of</a:t>
            </a:r>
            <a:r>
              <a:rPr lang="de-DE" sz="2400" dirty="0">
                <a:solidFill>
                  <a:schemeClr val="accent1"/>
                </a:solidFill>
                <a:latin typeface="Corbel" panose="020B0503020204020204" pitchFamily="34" charset="0"/>
              </a:rPr>
              <a:t> Inland Navigation</a:t>
            </a:r>
            <a:endParaRPr lang="en-GB"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buNone/>
            </a:pPr>
            <a:endParaRPr lang="de-AT" sz="400" dirty="0">
              <a:solidFill>
                <a:schemeClr val="accent1"/>
              </a:solidFill>
              <a:latin typeface="Corbel" panose="020B0503020204020204" pitchFamily="34" charset="0"/>
            </a:endParaRPr>
          </a:p>
          <a:p>
            <a:pPr marL="0" indent="0">
              <a:buNone/>
            </a:pPr>
            <a:endParaRPr lang="en-GB" sz="1000" dirty="0">
              <a:solidFill>
                <a:schemeClr val="accent1"/>
              </a:solidFill>
              <a:latin typeface="Corbel" panose="020B0503020204020204" pitchFamily="34" charset="0"/>
            </a:endParaRPr>
          </a:p>
          <a:p>
            <a:r>
              <a:rPr lang="en-GB" sz="2200" b="1" dirty="0">
                <a:solidFill>
                  <a:schemeClr val="accent1"/>
                </a:solidFill>
                <a:latin typeface="Corbel" panose="020B0503020204020204" pitchFamily="34" charset="0"/>
              </a:rPr>
              <a:t>EU-Directive</a:t>
            </a:r>
            <a:r>
              <a:rPr lang="en-GB" sz="2200" dirty="0">
                <a:solidFill>
                  <a:schemeClr val="accent1"/>
                </a:solidFill>
                <a:latin typeface="Corbel" panose="020B0503020204020204" pitchFamily="34" charset="0"/>
              </a:rPr>
              <a:t> to increase the attractiveness of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rPr>
              <a:t>combined transport by </a:t>
            </a:r>
          </a:p>
          <a:p>
            <a:pPr lvl="1">
              <a:buFont typeface="Symbol" panose="05050102010706020507" pitchFamily="18" charset="2"/>
              <a:buChar char="-"/>
            </a:pPr>
            <a:r>
              <a:rPr lang="en-GB" sz="1800" dirty="0">
                <a:solidFill>
                  <a:schemeClr val="accent1"/>
                </a:solidFill>
                <a:latin typeface="Corbel" panose="020B0503020204020204" pitchFamily="34" charset="0"/>
              </a:rPr>
              <a:t>liberalising pre- and end-haulage</a:t>
            </a:r>
          </a:p>
          <a:p>
            <a:pPr lvl="1">
              <a:buFont typeface="Symbol" panose="05050102010706020507" pitchFamily="18" charset="2"/>
              <a:buChar char="-"/>
            </a:pPr>
            <a:r>
              <a:rPr lang="en-GB" sz="1800" dirty="0">
                <a:solidFill>
                  <a:schemeClr val="accent1"/>
                </a:solidFill>
                <a:latin typeface="Corbel" panose="020B0503020204020204" pitchFamily="34" charset="0"/>
              </a:rPr>
              <a:t>simplifying cross-boarder transport</a:t>
            </a:r>
          </a:p>
          <a:p>
            <a:pPr lvl="1">
              <a:buFont typeface="Symbol" panose="05050102010706020507" pitchFamily="18" charset="2"/>
              <a:buChar char="-"/>
            </a:pPr>
            <a:endParaRPr lang="en-GB"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promotion in </a:t>
            </a:r>
            <a:r>
              <a:rPr lang="en-GB" sz="2200" b="1" dirty="0">
                <a:solidFill>
                  <a:schemeClr val="accent1"/>
                </a:solidFill>
                <a:latin typeface="Corbel" panose="020B0503020204020204" pitchFamily="34" charset="0"/>
              </a:rPr>
              <a:t>Austria</a:t>
            </a:r>
            <a:r>
              <a:rPr lang="en-GB" sz="2200" dirty="0">
                <a:solidFill>
                  <a:schemeClr val="accent1"/>
                </a:solidFill>
                <a:latin typeface="Corbel" panose="020B0503020204020204" pitchFamily="34" charset="0"/>
              </a:rPr>
              <a:t>:</a:t>
            </a:r>
          </a:p>
          <a:p>
            <a:pPr lvl="1">
              <a:buFont typeface="Symbol" panose="05050102010706020507" pitchFamily="18" charset="2"/>
              <a:buChar char="-"/>
            </a:pPr>
            <a:r>
              <a:rPr lang="en-GB" sz="1800" dirty="0">
                <a:solidFill>
                  <a:schemeClr val="accent1"/>
                </a:solidFill>
                <a:latin typeface="Corbel" panose="020B0503020204020204" pitchFamily="34" charset="0"/>
              </a:rPr>
              <a:t>tax benefits</a:t>
            </a:r>
          </a:p>
          <a:p>
            <a:pPr lvl="1">
              <a:buFont typeface="Symbol" panose="05050102010706020507" pitchFamily="18" charset="2"/>
              <a:buChar char="-"/>
            </a:pPr>
            <a:r>
              <a:rPr lang="en-GB" sz="1800" dirty="0">
                <a:solidFill>
                  <a:schemeClr val="accent1"/>
                </a:solidFill>
                <a:latin typeface="Corbel" panose="020B0503020204020204" pitchFamily="34" charset="0"/>
              </a:rPr>
              <a:t>financial subsidies</a:t>
            </a:r>
          </a:p>
          <a:p>
            <a:pPr lvl="1">
              <a:buFont typeface="Symbol" panose="05050102010706020507" pitchFamily="18" charset="2"/>
              <a:buChar char="-"/>
            </a:pPr>
            <a:r>
              <a:rPr lang="en-GB" sz="1800" dirty="0">
                <a:solidFill>
                  <a:schemeClr val="accent1"/>
                </a:solidFill>
                <a:latin typeface="Corbel" panose="020B0503020204020204" pitchFamily="34" charset="0"/>
              </a:rPr>
              <a:t>exceptions to the ban on night-time driving</a:t>
            </a:r>
          </a:p>
          <a:p>
            <a:pPr lvl="1">
              <a:buFont typeface="Symbol" panose="05050102010706020507" pitchFamily="18" charset="2"/>
              <a:buChar char="-"/>
            </a:pPr>
            <a:r>
              <a:rPr lang="en-GB" sz="1800" dirty="0">
                <a:solidFill>
                  <a:schemeClr val="accent1"/>
                </a:solidFill>
                <a:latin typeface="Corbel" panose="020B0503020204020204" pitchFamily="34" charset="0"/>
              </a:rPr>
              <a:t>exceptions to the driving ban to relieve summer traffic</a:t>
            </a:r>
          </a:p>
          <a:p>
            <a:pPr lvl="1">
              <a:buFont typeface="Symbol" panose="05050102010706020507" pitchFamily="18" charset="2"/>
              <a:buChar char="-"/>
            </a:pPr>
            <a:r>
              <a:rPr lang="en-GB" sz="1800" dirty="0">
                <a:solidFill>
                  <a:schemeClr val="accent1"/>
                </a:solidFill>
                <a:latin typeface="Corbel" panose="020B0503020204020204" pitchFamily="34" charset="0"/>
              </a:rPr>
              <a:t>compensation of payloads</a:t>
            </a:r>
          </a:p>
          <a:p>
            <a:pPr lvl="1">
              <a:buFont typeface="Symbol" panose="05050102010706020507" pitchFamily="18" charset="2"/>
              <a:buChar char="-"/>
            </a:pPr>
            <a:r>
              <a:rPr lang="en-GB" sz="1800" dirty="0">
                <a:solidFill>
                  <a:schemeClr val="accent1"/>
                </a:solidFill>
                <a:latin typeface="Corbel" panose="020B0503020204020204" pitchFamily="34" charset="0"/>
              </a:rPr>
              <a:t>rest periods on rolling and floating roads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6948264" y="1823282"/>
            <a:ext cx="2195736" cy="1533710"/>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7855910" y="1629380"/>
            <a:ext cx="1288090" cy="215444"/>
          </a:xfrm>
          <a:prstGeom prst="rect">
            <a:avLst/>
          </a:prstGeom>
          <a:noFill/>
        </p:spPr>
        <p:txBody>
          <a:bodyPr wrap="square" rtlCol="0">
            <a:spAutoFit/>
          </a:bodyPr>
          <a:lstStyle/>
          <a:p>
            <a:pPr algn="r"/>
            <a:r>
              <a:rPr lang="de-AT" sz="800" dirty="0">
                <a:solidFill>
                  <a:schemeClr val="accent1"/>
                </a:solidFill>
                <a:latin typeface="Corbel" panose="020B0503020204020204" pitchFamily="34" charset="0"/>
              </a:rPr>
              <a:t> source: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67950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Promotion </a:t>
            </a:r>
            <a:r>
              <a:rPr lang="de-AT" sz="2400" dirty="0" err="1">
                <a:solidFill>
                  <a:schemeClr val="accent1"/>
                </a:solidFill>
                <a:latin typeface="Corbel" panose="020B0503020204020204" pitchFamily="34" charset="0"/>
              </a:rPr>
              <a:t>of</a:t>
            </a:r>
            <a:r>
              <a:rPr lang="de-AT" sz="2400" dirty="0">
                <a:solidFill>
                  <a:schemeClr val="accent1"/>
                </a:solidFill>
                <a:latin typeface="Corbel" panose="020B0503020204020204" pitchFamily="34" charset="0"/>
              </a:rPr>
              <a:t> Inland Navigation</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003764" y="1700808"/>
            <a:ext cx="4683036" cy="4776192"/>
          </a:xfrm>
        </p:spPr>
        <p:txBody>
          <a:bodyPr>
            <a:normAutofit/>
          </a:bodyPr>
          <a:lstStyle/>
          <a:p>
            <a:endParaRPr lang="de-AT" dirty="0">
              <a:solidFill>
                <a:srgbClr val="3C628F"/>
              </a:solidFill>
              <a:latin typeface="Corbel" panose="020B0503020204020204" pitchFamily="34" charset="0"/>
            </a:endParaRPr>
          </a:p>
          <a:p>
            <a:endParaRPr lang="de-AT" dirty="0">
              <a:solidFill>
                <a:srgbClr val="3C628F"/>
              </a:solidFill>
              <a:latin typeface="Corbel" panose="020B0503020204020204" pitchFamily="34" charset="0"/>
            </a:endParaRPr>
          </a:p>
          <a:p>
            <a:pPr marL="0" indent="0" algn="ctr">
              <a:buNone/>
            </a:pPr>
            <a:r>
              <a:rPr lang="en-US" sz="2000" dirty="0">
                <a:solidFill>
                  <a:srgbClr val="3C628F"/>
                </a:solidFill>
                <a:latin typeface="Corbel" panose="020B0503020204020204" pitchFamily="34" charset="0"/>
              </a:rPr>
              <a:t>By when should a fully operational EU-wide trans-European core network be established?</a:t>
            </a:r>
            <a:endParaRPr lang="de-AT" sz="2000" dirty="0">
              <a:solidFill>
                <a:srgbClr val="3C628F"/>
              </a:solidFill>
              <a:latin typeface="Corbel" panose="020B0503020204020204" pitchFamily="34" charset="0"/>
            </a:endParaRPr>
          </a:p>
          <a:p>
            <a:pPr marL="0" indent="0" algn="ctr">
              <a:buNone/>
            </a:pPr>
            <a:endParaRPr lang="de-AT" sz="2000" dirty="0">
              <a:solidFill>
                <a:srgbClr val="3C628F"/>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r>
              <a:rPr lang="de-AT" sz="2000" dirty="0">
                <a:solidFill>
                  <a:srgbClr val="3C628F"/>
                </a:solidFill>
                <a:latin typeface="Corbel" panose="020B0503020204020204" pitchFamily="34" charset="0"/>
              </a:rPr>
              <a:t>2020	c)	2030</a:t>
            </a:r>
          </a:p>
          <a:p>
            <a:pPr marL="1344613" indent="-266700">
              <a:buSzPct val="100000"/>
              <a:buFont typeface="+mj-lt"/>
              <a:buAutoNum type="alphaLcParenR"/>
              <a:tabLst>
                <a:tab pos="2422525" algn="l"/>
                <a:tab pos="2782888" algn="l"/>
                <a:tab pos="4751388" algn="l"/>
                <a:tab pos="5111750" algn="l"/>
              </a:tabLst>
            </a:pPr>
            <a:r>
              <a:rPr lang="de-AT" sz="2000" dirty="0">
                <a:solidFill>
                  <a:srgbClr val="3C628F"/>
                </a:solidFill>
                <a:latin typeface="Corbel" panose="020B0503020204020204" pitchFamily="34" charset="0"/>
              </a:rPr>
              <a:t>2025	d)	2040</a:t>
            </a:r>
            <a:endParaRPr lang="de-AT" sz="2000" dirty="0">
              <a:solidFill>
                <a:schemeClr val="accent1"/>
              </a:solidFill>
              <a:latin typeface="Corbel" panose="020B0503020204020204" pitchFamily="34" charset="0"/>
            </a:endParaRPr>
          </a:p>
          <a:p>
            <a:pPr marL="2508250" indent="-358775">
              <a:buFont typeface="+mj-lt"/>
              <a:buAutoNum type="alphaLcParenR"/>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0" y="1694305"/>
            <a:ext cx="4003764" cy="4903047"/>
          </a:xfrm>
          <a:prstGeom prst="rect">
            <a:avLst/>
          </a:prstGeom>
        </p:spPr>
      </p:pic>
      <p:sp>
        <p:nvSpPr>
          <p:cNvPr id="7" name="Rechteck 6"/>
          <p:cNvSpPr/>
          <p:nvPr/>
        </p:nvSpPr>
        <p:spPr>
          <a:xfrm>
            <a:off x="-36512" y="1669583"/>
            <a:ext cx="2254143" cy="215444"/>
          </a:xfrm>
          <a:prstGeom prst="rect">
            <a:avLst/>
          </a:prstGeom>
        </p:spPr>
        <p:txBody>
          <a:bodyPr wrap="none">
            <a:spAutoFit/>
          </a:bodyPr>
          <a:lstStyle/>
          <a:p>
            <a:r>
              <a:rPr lang="de-AT" sz="800" dirty="0">
                <a:solidFill>
                  <a:schemeClr val="accent1"/>
                </a:solidFill>
                <a:latin typeface="Corbel" panose="020B0503020204020204" pitchFamily="34" charset="0"/>
              </a:rPr>
              <a:t>Quelle: http://www.verkehr.sachsen.de/955.html</a:t>
            </a:r>
          </a:p>
        </p:txBody>
      </p:sp>
      <p:sp>
        <p:nvSpPr>
          <p:cNvPr id="8" name="Ellipse 7"/>
          <p:cNvSpPr/>
          <p:nvPr/>
        </p:nvSpPr>
        <p:spPr>
          <a:xfrm>
            <a:off x="6345282" y="3965808"/>
            <a:ext cx="1251054"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9432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a:solidFill>
                  <a:schemeClr val="accent1"/>
                </a:solidFill>
                <a:latin typeface="Corbel" panose="020B0503020204020204" pitchFamily="34" charset="0"/>
              </a:rPr>
              <a:t>Legal Aspects</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24</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3069394459"/>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9345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Transportation Options</a:t>
            </a:r>
            <a:br>
              <a:rPr lang="de-AT" b="1"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 </a:t>
            </a:r>
            <a:r>
              <a:rPr lang="de-DE" sz="2400" dirty="0" err="1">
                <a:solidFill>
                  <a:schemeClr val="accent1"/>
                </a:solidFill>
                <a:latin typeface="Corbel" panose="020B0503020204020204" pitchFamily="34" charset="0"/>
              </a:rPr>
              <a:t>by</a:t>
            </a:r>
            <a:r>
              <a:rPr lang="de-DE" sz="2400" dirty="0">
                <a:solidFill>
                  <a:schemeClr val="accent1"/>
                </a:solidFill>
                <a:latin typeface="Corbel" panose="020B0503020204020204" pitchFamily="34" charset="0"/>
              </a:rPr>
              <a:t> Inland </a:t>
            </a:r>
            <a:r>
              <a:rPr lang="de-DE" sz="2400" dirty="0" err="1">
                <a:solidFill>
                  <a:schemeClr val="accent1"/>
                </a:solidFill>
                <a:latin typeface="Corbel" panose="020B0503020204020204" pitchFamily="34" charset="0"/>
              </a:rPr>
              <a:t>Vessels</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GB" sz="2200" dirty="0">
                <a:solidFill>
                  <a:schemeClr val="accent1"/>
                </a:solidFill>
                <a:latin typeface="Corbel" panose="020B0503020204020204" pitchFamily="34" charset="0"/>
              </a:rPr>
              <a:t>cargo space in its entirety (full load)</a:t>
            </a:r>
          </a:p>
          <a:p>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part of the available cargo hold (part load ), package good load</a:t>
            </a:r>
          </a:p>
          <a:p>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contract trip: </a:t>
            </a:r>
          </a:p>
          <a:p>
            <a:pPr lvl="1">
              <a:buFont typeface="Symbol" panose="05050102010706020507" pitchFamily="18" charset="2"/>
              <a:buChar char="-"/>
            </a:pPr>
            <a:r>
              <a:rPr lang="en-GB" sz="1800" dirty="0">
                <a:solidFill>
                  <a:schemeClr val="accent1"/>
                </a:solidFill>
                <a:latin typeface="Corbel" panose="020B0503020204020204" pitchFamily="34" charset="0"/>
              </a:rPr>
              <a:t>several trips on the basis of one contract agreement </a:t>
            </a:r>
          </a:p>
          <a:p>
            <a:pPr lvl="1">
              <a:buFont typeface="Symbol" panose="05050102010706020507" pitchFamily="18" charset="2"/>
              <a:buChar char="-"/>
            </a:pPr>
            <a:r>
              <a:rPr lang="en-GB" sz="1800" dirty="0">
                <a:solidFill>
                  <a:schemeClr val="accent1"/>
                </a:solidFill>
                <a:latin typeface="Corbel" panose="020B0503020204020204" pitchFamily="34" charset="0"/>
              </a:rPr>
              <a:t>often one year contracts </a:t>
            </a:r>
          </a:p>
          <a:p>
            <a:pPr lvl="1">
              <a:buFont typeface="Symbol" panose="05050102010706020507" pitchFamily="18" charset="2"/>
              <a:buChar char="-"/>
            </a:pPr>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spot market: </a:t>
            </a:r>
          </a:p>
          <a:p>
            <a:pPr lvl="1">
              <a:buFont typeface="Symbol" panose="05050102010706020507" pitchFamily="18" charset="2"/>
              <a:buChar char="-"/>
            </a:pPr>
            <a:r>
              <a:rPr lang="en-GB" sz="1800" dirty="0">
                <a:solidFill>
                  <a:schemeClr val="accent1"/>
                </a:solidFill>
                <a:latin typeface="Corbel" panose="020B0503020204020204" pitchFamily="34" charset="0"/>
              </a:rPr>
              <a:t>day´s trading, for individual trips or cargoes in compliance with current prices</a:t>
            </a:r>
          </a:p>
          <a:p>
            <a:pPr lvl="1">
              <a:buFont typeface="Symbol" panose="05050102010706020507" pitchFamily="18" charset="2"/>
              <a:buChar char="-"/>
            </a:pPr>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multimodal liner shipping: </a:t>
            </a:r>
          </a:p>
          <a:p>
            <a:pPr lvl="1">
              <a:buFont typeface="Symbol" panose="05050102010706020507" pitchFamily="18" charset="2"/>
              <a:buChar char="-"/>
            </a:pPr>
            <a:r>
              <a:rPr lang="en-GB" sz="1800" dirty="0">
                <a:solidFill>
                  <a:schemeClr val="accent1"/>
                </a:solidFill>
                <a:latin typeface="Corbel" panose="020B0503020204020204" pitchFamily="34" charset="0"/>
              </a:rPr>
              <a:t>specific loading and cleaning ports as well as arrival and departure times that are notified on a regular basis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Tree>
    <p:extLst>
      <p:ext uri="{BB962C8B-B14F-4D97-AF65-F5344CB8AC3E}">
        <p14:creationId xmlns:p14="http://schemas.microsoft.com/office/powerpoint/2010/main" val="2062071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a:solidFill>
                  <a:schemeClr val="accent1"/>
                </a:solidFill>
                <a:latin typeface="Corbel" panose="020B0503020204020204" pitchFamily="34" charset="0"/>
              </a:rPr>
              <a:t>Freight</a:t>
            </a:r>
            <a:r>
              <a:rPr lang="de-AT" b="1" dirty="0">
                <a:solidFill>
                  <a:schemeClr val="accent1"/>
                </a:solidFill>
                <a:latin typeface="Corbel" panose="020B0503020204020204" pitchFamily="34" charset="0"/>
              </a:rPr>
              <a:t> </a:t>
            </a:r>
            <a:r>
              <a:rPr lang="de-AT" b="1" dirty="0" err="1">
                <a:solidFill>
                  <a:schemeClr val="accent1"/>
                </a:solidFill>
                <a:latin typeface="Corbel" panose="020B0503020204020204" pitchFamily="34" charset="0"/>
              </a:rPr>
              <a:t>Contract</a:t>
            </a:r>
            <a:br>
              <a:rPr lang="de-AT" b="1"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 </a:t>
            </a:r>
            <a:r>
              <a:rPr lang="de-DE" sz="2400" dirty="0" err="1">
                <a:solidFill>
                  <a:schemeClr val="accent1"/>
                </a:solidFill>
                <a:latin typeface="Corbel" panose="020B0503020204020204" pitchFamily="34" charset="0"/>
              </a:rPr>
              <a:t>by</a:t>
            </a:r>
            <a:r>
              <a:rPr lang="de-DE" sz="2400" dirty="0">
                <a:solidFill>
                  <a:schemeClr val="accent1"/>
                </a:solidFill>
                <a:latin typeface="Corbel" panose="020B0503020204020204" pitchFamily="34" charset="0"/>
              </a:rPr>
              <a:t> Inland </a:t>
            </a:r>
            <a:r>
              <a:rPr lang="de-DE" sz="2400" dirty="0" err="1">
                <a:solidFill>
                  <a:schemeClr val="accent1"/>
                </a:solidFill>
                <a:latin typeface="Corbel" panose="020B0503020204020204" pitchFamily="34" charset="0"/>
              </a:rPr>
              <a:t>Vessels</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lnSpcReduction="10000"/>
          </a:bodyPr>
          <a:lstStyle/>
          <a:p>
            <a:r>
              <a:rPr lang="en-GB" sz="2200" dirty="0">
                <a:solidFill>
                  <a:schemeClr val="accent1"/>
                </a:solidFill>
                <a:latin typeface="Corbel" panose="020B0503020204020204" pitchFamily="34" charset="0"/>
              </a:rPr>
              <a:t>freight carrier: commercially accepts the transport of goods at its own responsibility using its own or other ships</a:t>
            </a:r>
            <a:r>
              <a:rPr lang="en-GB" dirty="0">
                <a:solidFill>
                  <a:schemeClr val="accent1"/>
                </a:solidFill>
                <a:latin typeface="Corbel" panose="020B0503020204020204" pitchFamily="34" charset="0"/>
              </a:rPr>
              <a:t> </a:t>
            </a:r>
            <a:r>
              <a:rPr lang="en-GB" sz="1600" dirty="0">
                <a:solidFill>
                  <a:schemeClr val="accent1"/>
                </a:solidFill>
                <a:latin typeface="Corbel" panose="020B0503020204020204" pitchFamily="34" charset="0"/>
              </a:rPr>
              <a:t>(e.g. shipping companies or forwarders) </a:t>
            </a:r>
            <a:endParaRPr lang="en-GB" sz="1600" dirty="0">
              <a:solidFill>
                <a:srgbClr val="FF0000"/>
              </a:solidFill>
              <a:latin typeface="Corbel" panose="020B0503020204020204" pitchFamily="34" charset="0"/>
            </a:endParaRPr>
          </a:p>
          <a:p>
            <a:endParaRPr lang="en-GB"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contract between the consignor and the freight carrier determining the rights and obligations of the parties concerning the transport </a:t>
            </a:r>
            <a:r>
              <a:rPr lang="en-GB" sz="1600" dirty="0">
                <a:solidFill>
                  <a:schemeClr val="accent1"/>
                </a:solidFill>
                <a:latin typeface="Corbel" panose="020B0503020204020204" pitchFamily="34" charset="0"/>
              </a:rPr>
              <a:t>(e.g. amount of goods, delivery periods, costs,…)</a:t>
            </a:r>
          </a:p>
          <a:p>
            <a:endParaRPr lang="en-GB" sz="16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Consignment note serves as documentation for the transport operation</a:t>
            </a:r>
          </a:p>
          <a:p>
            <a:endParaRPr lang="en-GB" sz="16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Bill of lading often regulates the legal relationship between freight carrier and the consignee</a:t>
            </a:r>
          </a:p>
          <a:p>
            <a:endParaRPr lang="en-GB" sz="500" dirty="0">
              <a:solidFill>
                <a:srgbClr val="FF0000"/>
              </a:solidFill>
              <a:latin typeface="Corbel" panose="020B0503020204020204" pitchFamily="34" charset="0"/>
            </a:endParaRPr>
          </a:p>
          <a:p>
            <a:r>
              <a:rPr lang="en-GB" sz="2200" dirty="0">
                <a:solidFill>
                  <a:schemeClr val="accent1"/>
                </a:solidFill>
                <a:latin typeface="Corbel" panose="020B0503020204020204" pitchFamily="34" charset="0"/>
              </a:rPr>
              <a:t>cross-border transport: CMNI = international regulation for freight contracts</a:t>
            </a:r>
          </a:p>
          <a:p>
            <a:pPr marL="0" indent="0">
              <a:buNone/>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6" name="Picture 5" descr="C:\Users\P41184\AppData\Local\Microsoft\Windows\Temporary Internet Files\Content.IE5\34ZDF8R6\MC900370368[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1832" y="5900936"/>
            <a:ext cx="1512168" cy="1152128"/>
          </a:xfrm>
          <a:prstGeom prst="rect">
            <a:avLst/>
          </a:prstGeom>
          <a:noFill/>
          <a:ln>
            <a:noFill/>
          </a:ln>
        </p:spPr>
      </p:pic>
    </p:spTree>
    <p:extLst>
      <p:ext uri="{BB962C8B-B14F-4D97-AF65-F5344CB8AC3E}">
        <p14:creationId xmlns:p14="http://schemas.microsoft.com/office/powerpoint/2010/main" val="2578109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Bratislava Agreements</a:t>
            </a:r>
            <a:br>
              <a:rPr lang="en-GB" b="1"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 </a:t>
            </a:r>
            <a:r>
              <a:rPr lang="de-DE" sz="2400" dirty="0" err="1">
                <a:solidFill>
                  <a:schemeClr val="accent1"/>
                </a:solidFill>
                <a:latin typeface="Corbel" panose="020B0503020204020204" pitchFamily="34" charset="0"/>
              </a:rPr>
              <a:t>by</a:t>
            </a:r>
            <a:r>
              <a:rPr lang="de-DE" sz="2400" dirty="0">
                <a:solidFill>
                  <a:schemeClr val="accent1"/>
                </a:solidFill>
                <a:latin typeface="Corbel" panose="020B0503020204020204" pitchFamily="34" charset="0"/>
              </a:rPr>
              <a:t> Inland </a:t>
            </a:r>
            <a:r>
              <a:rPr lang="de-DE" sz="2400" dirty="0" err="1">
                <a:solidFill>
                  <a:schemeClr val="accent1"/>
                </a:solidFill>
                <a:latin typeface="Corbel" panose="020B0503020204020204" pitchFamily="34" charset="0"/>
              </a:rPr>
              <a:t>Vessels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GB" sz="2200" dirty="0">
                <a:solidFill>
                  <a:schemeClr val="accent1"/>
                </a:solidFill>
                <a:latin typeface="Corbel" panose="020B0503020204020204" pitchFamily="34" charset="0"/>
              </a:rPr>
              <a:t>collection of private-law contracts to regulate cooperation among the shipping companies along the Danube</a:t>
            </a:r>
          </a:p>
          <a:p>
            <a:pPr marL="0" indent="0">
              <a:buNone/>
            </a:pPr>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rights and obligations of shippers and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rPr>
              <a:t>shipping companies including:</a:t>
            </a:r>
          </a:p>
          <a:p>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800" dirty="0">
                <a:solidFill>
                  <a:schemeClr val="accent1"/>
                </a:solidFill>
                <a:latin typeface="Corbel" panose="020B0503020204020204" pitchFamily="34" charset="0"/>
              </a:rPr>
              <a:t>the drawing up of the transport documents</a:t>
            </a:r>
          </a:p>
          <a:p>
            <a:pPr lvl="1">
              <a:buFont typeface="Symbol" panose="05050102010706020507" pitchFamily="18" charset="2"/>
              <a:buChar char="-"/>
            </a:pPr>
            <a:r>
              <a:rPr lang="en-GB" sz="1800" dirty="0">
                <a:solidFill>
                  <a:schemeClr val="accent1"/>
                </a:solidFill>
                <a:latin typeface="Corbel" panose="020B0503020204020204" pitchFamily="34" charset="0"/>
              </a:rPr>
              <a:t>accepting and handing over of cargo, loading- and unloading, </a:t>
            </a:r>
          </a:p>
          <a:p>
            <a:pPr lvl="1">
              <a:buFont typeface="Symbol" panose="05050102010706020507" pitchFamily="18" charset="2"/>
              <a:buChar char="-"/>
            </a:pPr>
            <a:r>
              <a:rPr lang="en-GB" sz="1800" dirty="0">
                <a:solidFill>
                  <a:schemeClr val="accent1"/>
                </a:solidFill>
                <a:latin typeface="Corbel" panose="020B0503020204020204" pitchFamily="34" charset="0"/>
              </a:rPr>
              <a:t>impediments to contract performance, liability etc.</a:t>
            </a:r>
          </a:p>
          <a:p>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agreements have increasingly receded into the background giving way to the CMNI</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2360" y="2372308"/>
            <a:ext cx="1347782" cy="1632756"/>
          </a:xfrm>
          <a:prstGeom prst="rect">
            <a:avLst/>
          </a:prstGeom>
          <a:noFill/>
          <a:ln>
            <a:noFill/>
          </a:ln>
        </p:spPr>
      </p:pic>
    </p:spTree>
    <p:extLst>
      <p:ext uri="{BB962C8B-B14F-4D97-AF65-F5344CB8AC3E}">
        <p14:creationId xmlns:p14="http://schemas.microsoft.com/office/powerpoint/2010/main" val="2755374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Budapest Convention – CMNI</a:t>
            </a:r>
            <a:br>
              <a:rPr lang="en-GB" sz="2000"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 </a:t>
            </a:r>
            <a:r>
              <a:rPr lang="de-DE" sz="2400" dirty="0" err="1">
                <a:solidFill>
                  <a:schemeClr val="accent1"/>
                </a:solidFill>
                <a:latin typeface="Corbel" panose="020B0503020204020204" pitchFamily="34" charset="0"/>
              </a:rPr>
              <a:t>by</a:t>
            </a:r>
            <a:r>
              <a:rPr lang="de-DE" sz="2400" dirty="0">
                <a:solidFill>
                  <a:schemeClr val="accent1"/>
                </a:solidFill>
                <a:latin typeface="Corbel" panose="020B0503020204020204" pitchFamily="34" charset="0"/>
              </a:rPr>
              <a:t> Inland </a:t>
            </a:r>
            <a:r>
              <a:rPr lang="de-DE" sz="2400" dirty="0" err="1">
                <a:solidFill>
                  <a:schemeClr val="accent1"/>
                </a:solidFill>
                <a:latin typeface="Corbel" panose="020B0503020204020204" pitchFamily="34" charset="0"/>
              </a:rPr>
              <a:t>Vessels</a:t>
            </a:r>
            <a:endParaRPr lang="en-GB"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GB" sz="2200" dirty="0">
                <a:solidFill>
                  <a:schemeClr val="accent1"/>
                </a:solidFill>
                <a:latin typeface="Corbel" panose="020B0503020204020204" pitchFamily="34" charset="0"/>
              </a:rPr>
              <a:t>standardised rules for international carriage of goods (since April 2005)</a:t>
            </a:r>
          </a:p>
          <a:p>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applies to all contracts of carriage for transporting cargo by inland waterway where the port of loading or the port of discharge is located in a state that is party to the convention</a:t>
            </a:r>
          </a:p>
          <a:p>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contains general rights and duties of contracting parties :</a:t>
            </a:r>
          </a:p>
          <a:p>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800" dirty="0">
                <a:solidFill>
                  <a:schemeClr val="accent1"/>
                </a:solidFill>
                <a:latin typeface="Corbel" panose="020B0503020204020204" pitchFamily="34" charset="0"/>
              </a:rPr>
              <a:t>type and content of transport documents</a:t>
            </a:r>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800" dirty="0">
                <a:solidFill>
                  <a:schemeClr val="accent1"/>
                </a:solidFill>
                <a:latin typeface="Corbel" panose="020B0503020204020204" pitchFamily="34" charset="0"/>
              </a:rPr>
              <a:t>liability at loss or damage</a:t>
            </a:r>
          </a:p>
          <a:p>
            <a:pPr lvl="1">
              <a:buFont typeface="Symbol" panose="05050102010706020507" pitchFamily="18" charset="2"/>
              <a:buChar char="-"/>
            </a:pPr>
            <a:r>
              <a:rPr lang="en-GB" sz="1800" dirty="0">
                <a:solidFill>
                  <a:schemeClr val="accent1"/>
                </a:solidFill>
                <a:latin typeface="Corbel" panose="020B0503020204020204" pitchFamily="34" charset="0"/>
              </a:rPr>
              <a:t>exemption from liability</a:t>
            </a:r>
          </a:p>
          <a:p>
            <a:pPr lvl="1"/>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not ratified by Austria</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8264" y="4509120"/>
            <a:ext cx="2195736" cy="2088232"/>
          </a:xfrm>
          <a:prstGeom prst="rect">
            <a:avLst/>
          </a:prstGeom>
          <a:noFill/>
          <a:ln>
            <a:noFill/>
          </a:ln>
        </p:spPr>
      </p:pic>
    </p:spTree>
    <p:extLst>
      <p:ext uri="{BB962C8B-B14F-4D97-AF65-F5344CB8AC3E}">
        <p14:creationId xmlns:p14="http://schemas.microsoft.com/office/powerpoint/2010/main" val="2638848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Liability – CMNI</a:t>
            </a:r>
            <a:br>
              <a:rPr lang="en-GB" b="1"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 </a:t>
            </a:r>
            <a:r>
              <a:rPr lang="de-DE" sz="2400" dirty="0" err="1">
                <a:solidFill>
                  <a:schemeClr val="accent1"/>
                </a:solidFill>
                <a:latin typeface="Corbel" panose="020B0503020204020204" pitchFamily="34" charset="0"/>
              </a:rPr>
              <a:t>by</a:t>
            </a:r>
            <a:r>
              <a:rPr lang="de-DE" sz="2400" dirty="0">
                <a:solidFill>
                  <a:schemeClr val="accent1"/>
                </a:solidFill>
                <a:latin typeface="Corbel" panose="020B0503020204020204" pitchFamily="34" charset="0"/>
              </a:rPr>
              <a:t> Inland </a:t>
            </a:r>
            <a:r>
              <a:rPr lang="de-DE" sz="2400" dirty="0" err="1">
                <a:solidFill>
                  <a:schemeClr val="accent1"/>
                </a:solidFill>
                <a:latin typeface="Corbel" panose="020B0503020204020204" pitchFamily="34" charset="0"/>
              </a:rPr>
              <a:t>Vessels</a:t>
            </a:r>
            <a:endParaRPr lang="en-GB" sz="20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363272" cy="4896544"/>
          </a:xfrm>
        </p:spPr>
        <p:txBody>
          <a:bodyPr>
            <a:normAutofit fontScale="92500" lnSpcReduction="20000"/>
          </a:bodyPr>
          <a:lstStyle/>
          <a:p>
            <a:endParaRPr lang="en-GB" sz="5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obligations of the shipper: Art 6:</a:t>
            </a:r>
          </a:p>
          <a:p>
            <a:pPr lvl="1">
              <a:buFont typeface="Symbol" panose="05050102010706020507" pitchFamily="18" charset="2"/>
              <a:buChar char="-"/>
            </a:pPr>
            <a:r>
              <a:rPr lang="en-GB" sz="1900" dirty="0">
                <a:solidFill>
                  <a:schemeClr val="accent1"/>
                </a:solidFill>
                <a:latin typeface="Corbel" panose="020B0503020204020204" pitchFamily="34" charset="0"/>
              </a:rPr>
              <a:t>payment obligation</a:t>
            </a:r>
          </a:p>
          <a:p>
            <a:pPr lvl="1">
              <a:buFont typeface="Symbol" panose="05050102010706020507" pitchFamily="18" charset="2"/>
              <a:buChar char="-"/>
            </a:pPr>
            <a:r>
              <a:rPr lang="en-GB" sz="1900" dirty="0">
                <a:solidFill>
                  <a:schemeClr val="accent1"/>
                </a:solidFill>
                <a:latin typeface="Corbel" panose="020B0503020204020204" pitchFamily="34" charset="0"/>
              </a:rPr>
              <a:t>information on the goods in writing form</a:t>
            </a:r>
          </a:p>
          <a:p>
            <a:pPr lvl="1">
              <a:buFont typeface="Symbol" panose="05050102010706020507" pitchFamily="18" charset="2"/>
              <a:buChar char="-"/>
            </a:pPr>
            <a:r>
              <a:rPr lang="en-GB" sz="1900" dirty="0">
                <a:solidFill>
                  <a:schemeClr val="accent1"/>
                </a:solidFill>
                <a:latin typeface="Corbel" panose="020B0503020204020204" pitchFamily="34" charset="0"/>
              </a:rPr>
              <a:t>packaging of goods in an appropriate way</a:t>
            </a:r>
          </a:p>
          <a:p>
            <a:pPr lvl="1">
              <a:buFont typeface="Symbol" panose="05050102010706020507" pitchFamily="18" charset="2"/>
              <a:buChar char="-"/>
            </a:pPr>
            <a:endParaRPr lang="en-GB" sz="11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obligations of the carrier:</a:t>
            </a:r>
          </a:p>
          <a:p>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3 (1): </a:t>
            </a:r>
            <a:r>
              <a:rPr lang="en-GB" sz="1700" dirty="0">
                <a:solidFill>
                  <a:schemeClr val="accent1"/>
                </a:solidFill>
                <a:latin typeface="Corbel" panose="020B0503020204020204" pitchFamily="34" charset="0"/>
              </a:rPr>
              <a:t>„</a:t>
            </a:r>
            <a:r>
              <a:rPr lang="en-US" sz="1900" dirty="0">
                <a:solidFill>
                  <a:schemeClr val="accent1"/>
                </a:solidFill>
                <a:latin typeface="Corbel" panose="020B0503020204020204" pitchFamily="34" charset="0"/>
              </a:rPr>
              <a:t>The carrier shall carry the goods to the place of delivery within the specified time and deliver them to the consignee in the condition in which they were handed over to him.”</a:t>
            </a:r>
          </a:p>
          <a:p>
            <a:pPr lvl="1">
              <a:buFont typeface="Symbol" panose="05050102010706020507" pitchFamily="18" charset="2"/>
              <a:buChar char="-"/>
            </a:pPr>
            <a:endParaRPr lang="en-GB" sz="4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11: carrier shall issue a transport document</a:t>
            </a:r>
          </a:p>
          <a:p>
            <a:pPr lvl="1">
              <a:buFont typeface="Symbol" panose="05050102010706020507" pitchFamily="18" charset="2"/>
              <a:buChar char="-"/>
            </a:pPr>
            <a:endParaRPr lang="en-GB" sz="4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16: </a:t>
            </a:r>
            <a:r>
              <a:rPr lang="en-US" sz="1900" dirty="0">
                <a:solidFill>
                  <a:schemeClr val="accent1"/>
                </a:solidFill>
                <a:latin typeface="Corbel" panose="020B0503020204020204" pitchFamily="34" charset="0"/>
              </a:rPr>
              <a:t>liability for loss resulting from loss or damage to the goods</a:t>
            </a:r>
          </a:p>
          <a:p>
            <a:pPr lvl="1">
              <a:buFont typeface="Symbol" panose="05050102010706020507" pitchFamily="18" charset="2"/>
              <a:buChar char="-"/>
            </a:pPr>
            <a:endParaRPr lang="en-US" sz="4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17: liability for servants and agents</a:t>
            </a:r>
          </a:p>
          <a:p>
            <a:pPr lvl="1">
              <a:buFont typeface="Symbol" panose="05050102010706020507" pitchFamily="18" charset="2"/>
              <a:buChar char="-"/>
            </a:pPr>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18: special exonerations from liability</a:t>
            </a:r>
          </a:p>
          <a:p>
            <a:pPr lvl="1">
              <a:buFont typeface="Symbol" panose="05050102010706020507" pitchFamily="18" charset="2"/>
              <a:buChar char="-"/>
            </a:pPr>
            <a:endParaRPr lang="en-GB" sz="4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19: calculation of compensation</a:t>
            </a:r>
          </a:p>
          <a:p>
            <a:pPr lvl="1">
              <a:buFont typeface="Symbol" panose="05050102010706020507" pitchFamily="18" charset="2"/>
              <a:buChar char="-"/>
            </a:pPr>
            <a:endParaRPr lang="en-GB" sz="4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Art 20: maximum limits of liability</a:t>
            </a:r>
          </a:p>
          <a:p>
            <a:pPr lvl="1"/>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2360" y="-13691"/>
            <a:ext cx="1331640" cy="1584176"/>
          </a:xfrm>
          <a:prstGeom prst="rect">
            <a:avLst/>
          </a:prstGeom>
          <a:noFill/>
          <a:ln>
            <a:noFill/>
          </a:ln>
        </p:spPr>
      </p:pic>
    </p:spTree>
    <p:extLst>
      <p:ext uri="{BB962C8B-B14F-4D97-AF65-F5344CB8AC3E}">
        <p14:creationId xmlns:p14="http://schemas.microsoft.com/office/powerpoint/2010/main" val="1592553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484784"/>
            <a:ext cx="7772400" cy="1470025"/>
          </a:xfrm>
        </p:spPr>
        <p:txBody>
          <a:bodyPr>
            <a:normAutofit/>
          </a:bodyPr>
          <a:lstStyle/>
          <a:p>
            <a:r>
              <a:rPr lang="de-AT" sz="3200" b="1" cap="none" dirty="0">
                <a:solidFill>
                  <a:schemeClr val="accent1">
                    <a:lumMod val="75000"/>
                  </a:schemeClr>
                </a:solidFill>
                <a:latin typeface="Corbel" panose="020B0503020204020204" pitchFamily="34" charset="0"/>
              </a:rPr>
              <a:t>LEGAL ASPECTS</a:t>
            </a:r>
            <a:endParaRPr lang="de-AT" sz="2400" b="1" cap="none" dirty="0">
              <a:solidFill>
                <a:schemeClr val="accent1">
                  <a:lumMod val="75000"/>
                </a:schemeClr>
              </a:solidFill>
              <a:latin typeface="Corbel" panose="020B0503020204020204" pitchFamily="34" charset="0"/>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530" y="5170175"/>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5280090"/>
            <a:ext cx="792088" cy="767820"/>
          </a:xfrm>
          <a:prstGeom prst="rect">
            <a:avLst/>
          </a:prstGeom>
          <a:noFill/>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6213" y="5280090"/>
            <a:ext cx="2160240" cy="549442"/>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via </a:t>
            </a:r>
            <a:r>
              <a:rPr lang="de-AT"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2144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Liability - in Austria, Transport Insurance</a:t>
            </a:r>
            <a:br>
              <a:rPr lang="en-GB" b="1"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 </a:t>
            </a:r>
            <a:r>
              <a:rPr lang="de-DE" sz="2400" dirty="0" err="1">
                <a:solidFill>
                  <a:schemeClr val="accent1"/>
                </a:solidFill>
                <a:latin typeface="Corbel" panose="020B0503020204020204" pitchFamily="34" charset="0"/>
              </a:rPr>
              <a:t>by</a:t>
            </a:r>
            <a:r>
              <a:rPr lang="de-DE" sz="2400" dirty="0">
                <a:solidFill>
                  <a:schemeClr val="accent1"/>
                </a:solidFill>
                <a:latin typeface="Corbel" panose="020B0503020204020204" pitchFamily="34" charset="0"/>
              </a:rPr>
              <a:t> Inland </a:t>
            </a:r>
            <a:r>
              <a:rPr lang="de-DE" sz="2400" dirty="0" err="1">
                <a:solidFill>
                  <a:schemeClr val="accent1"/>
                </a:solidFill>
                <a:latin typeface="Corbel" panose="020B0503020204020204" pitchFamily="34" charset="0"/>
              </a:rPr>
              <a:t>Vessels</a:t>
            </a:r>
            <a:endParaRPr lang="en-GB"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435280" cy="4896544"/>
          </a:xfrm>
        </p:spPr>
        <p:txBody>
          <a:bodyPr>
            <a:normAutofit fontScale="85000" lnSpcReduction="20000"/>
          </a:bodyPr>
          <a:lstStyle/>
          <a:p>
            <a:endParaRPr lang="en-GB" sz="2000" dirty="0">
              <a:solidFill>
                <a:schemeClr val="accent1"/>
              </a:solidFill>
              <a:latin typeface="Corbel" panose="020B0503020204020204" pitchFamily="34" charset="0"/>
            </a:endParaRPr>
          </a:p>
          <a:p>
            <a:pPr marL="0" indent="0">
              <a:buNone/>
            </a:pPr>
            <a:r>
              <a:rPr lang="en-GB" sz="2200" b="1" dirty="0">
                <a:solidFill>
                  <a:schemeClr val="accent1"/>
                </a:solidFill>
                <a:latin typeface="Corbel" panose="020B0503020204020204" pitchFamily="34" charset="0"/>
              </a:rPr>
              <a:t>Liability in Austria</a:t>
            </a:r>
          </a:p>
          <a:p>
            <a:endParaRPr lang="en-GB" sz="500" dirty="0">
              <a:solidFill>
                <a:schemeClr val="accent1"/>
              </a:solidFill>
              <a:latin typeface="Corbel" panose="020B0503020204020204" pitchFamily="34" charset="0"/>
            </a:endParaRPr>
          </a:p>
          <a:p>
            <a:pPr marL="274320" lvl="1" indent="0">
              <a:buNone/>
            </a:pPr>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US" sz="1800" dirty="0">
                <a:solidFill>
                  <a:schemeClr val="accent1"/>
                </a:solidFill>
                <a:latin typeface="Corbel" panose="020B0503020204020204" pitchFamily="34" charset="0"/>
              </a:rPr>
              <a:t>CMNI not ratified</a:t>
            </a:r>
          </a:p>
          <a:p>
            <a:pPr lvl="1">
              <a:buFont typeface="Symbol" panose="05050102010706020507" pitchFamily="18" charset="2"/>
              <a:buChar char="-"/>
            </a:pPr>
            <a:r>
              <a:rPr lang="en-US" sz="1800" dirty="0">
                <a:solidFill>
                  <a:schemeClr val="accent1"/>
                </a:solidFill>
                <a:latin typeface="Corbel" panose="020B0503020204020204" pitchFamily="34" charset="0"/>
              </a:rPr>
              <a:t>Liability regulated by federal law</a:t>
            </a:r>
            <a:endParaRPr lang="en-GB" sz="2200" dirty="0">
              <a:solidFill>
                <a:schemeClr val="accent1"/>
              </a:solidFill>
              <a:latin typeface="Corbel" panose="020B0503020204020204" pitchFamily="34" charset="0"/>
            </a:endParaRPr>
          </a:p>
          <a:p>
            <a:endParaRPr lang="en-US" sz="2200" dirty="0">
              <a:solidFill>
                <a:schemeClr val="accent1"/>
              </a:solidFill>
              <a:latin typeface="Corbel" panose="020B0503020204020204" pitchFamily="34" charset="0"/>
            </a:endParaRPr>
          </a:p>
          <a:p>
            <a:pPr marL="0" indent="0">
              <a:buNone/>
            </a:pPr>
            <a:r>
              <a:rPr lang="en-US" sz="2200" b="1" dirty="0">
                <a:solidFill>
                  <a:schemeClr val="accent1"/>
                </a:solidFill>
                <a:latin typeface="Corbel" panose="020B0503020204020204" pitchFamily="34" charset="0"/>
              </a:rPr>
              <a:t>Transport insurance:</a:t>
            </a:r>
          </a:p>
          <a:p>
            <a:pPr marL="0" indent="0">
              <a:buNone/>
            </a:pPr>
            <a:endParaRPr lang="en-US" sz="2200" b="1" dirty="0">
              <a:solidFill>
                <a:schemeClr val="accent1"/>
              </a:solidFill>
              <a:latin typeface="Corbel" panose="020B0503020204020204" pitchFamily="34" charset="0"/>
            </a:endParaRPr>
          </a:p>
          <a:p>
            <a:pPr>
              <a:buFont typeface="Symbol" panose="05050102010706020507" pitchFamily="18" charset="2"/>
              <a:buChar char="-"/>
            </a:pPr>
            <a:r>
              <a:rPr lang="en-US" sz="2200" dirty="0">
                <a:solidFill>
                  <a:schemeClr val="accent1"/>
                </a:solidFill>
                <a:latin typeface="Corbel" panose="020B0503020204020204" pitchFamily="34" charset="0"/>
              </a:rPr>
              <a:t>Distinction between </a:t>
            </a:r>
            <a:r>
              <a:rPr lang="en-US" sz="2200" b="1" dirty="0">
                <a:solidFill>
                  <a:schemeClr val="accent1"/>
                </a:solidFill>
                <a:latin typeface="Corbel" panose="020B0503020204020204" pitchFamily="34" charset="0"/>
              </a:rPr>
              <a:t>goods transport insurance </a:t>
            </a:r>
            <a:r>
              <a:rPr lang="en-US" sz="2200" dirty="0">
                <a:solidFill>
                  <a:schemeClr val="accent1"/>
                </a:solidFill>
                <a:latin typeface="Corbel" panose="020B0503020204020204" pitchFamily="34" charset="0"/>
              </a:rPr>
              <a:t>and transport </a:t>
            </a:r>
            <a:r>
              <a:rPr lang="en-US" sz="2200" b="1" dirty="0">
                <a:solidFill>
                  <a:schemeClr val="accent1"/>
                </a:solidFill>
                <a:latin typeface="Corbel" panose="020B0503020204020204" pitchFamily="34" charset="0"/>
              </a:rPr>
              <a:t>liability insurance</a:t>
            </a:r>
          </a:p>
          <a:p>
            <a:pPr>
              <a:buFont typeface="Symbol" panose="05050102010706020507" pitchFamily="18" charset="2"/>
              <a:buChar char="-"/>
            </a:pPr>
            <a:r>
              <a:rPr lang="en-US" sz="2200" b="1" dirty="0">
                <a:solidFill>
                  <a:schemeClr val="accent1"/>
                </a:solidFill>
                <a:latin typeface="Corbel" panose="020B0503020204020204" pitchFamily="34" charset="0"/>
              </a:rPr>
              <a:t>Goods transport insurance: </a:t>
            </a:r>
            <a:r>
              <a:rPr lang="en-US" sz="2200" dirty="0">
                <a:solidFill>
                  <a:schemeClr val="accent1"/>
                </a:solidFill>
                <a:latin typeface="Corbel" panose="020B0503020204020204" pitchFamily="34" charset="0"/>
              </a:rPr>
              <a:t>core objective = interest in material compensation - should cover the interest in the goods measurable in money; aims at the risk of transport and storage</a:t>
            </a:r>
          </a:p>
          <a:p>
            <a:pPr>
              <a:buFont typeface="Symbol" panose="05050102010706020507" pitchFamily="18" charset="2"/>
              <a:buChar char="-"/>
            </a:pPr>
            <a:r>
              <a:rPr lang="en-US" sz="2200" b="1" dirty="0">
                <a:solidFill>
                  <a:schemeClr val="accent1"/>
                </a:solidFill>
                <a:latin typeface="Corbel" panose="020B0503020204020204" pitchFamily="34" charset="0"/>
              </a:rPr>
              <a:t>Transport liability insurance or carrier's liability insurance: </a:t>
            </a:r>
            <a:r>
              <a:rPr lang="en-US" sz="2200" dirty="0">
                <a:solidFill>
                  <a:schemeClr val="accent1"/>
                </a:solidFill>
                <a:latin typeface="Corbel" panose="020B0503020204020204" pitchFamily="34" charset="0"/>
              </a:rPr>
              <a:t>core objective = exemption from liability risk - pure liability insurance; target group: forwarders, carriers and warehouse keepers to insure their liability risk for damage to goods during their period of custody In addition to classic damage to goods, damage caused by delay and damage due to gross negligence are usually also included in the scope of cover. </a:t>
            </a:r>
          </a:p>
          <a:p>
            <a:pPr>
              <a:buFont typeface="Symbol" panose="05050102010706020507" pitchFamily="18" charset="2"/>
              <a:buChar char="-"/>
            </a:pPr>
            <a:r>
              <a:rPr lang="en-US" sz="2200" dirty="0">
                <a:solidFill>
                  <a:schemeClr val="accent1"/>
                </a:solidFill>
                <a:latin typeface="Corbel" panose="020B0503020204020204" pitchFamily="34" charset="0"/>
              </a:rPr>
              <a:t>Demarcation difficult in </a:t>
            </a:r>
            <a:r>
              <a:rPr lang="de-DE" sz="2200" dirty="0" err="1">
                <a:solidFill>
                  <a:schemeClr val="accent1"/>
                </a:solidFill>
                <a:latin typeface="Corbel" panose="020B0503020204020204" pitchFamily="34" charset="0"/>
              </a:rPr>
              <a:t>practice</a:t>
            </a:r>
            <a:endParaRPr lang="en-GB" sz="2200" dirty="0">
              <a:solidFill>
                <a:schemeClr val="accent1"/>
              </a:solidFill>
              <a:latin typeface="Corbel" panose="020B0503020204020204" pitchFamily="34" charset="0"/>
            </a:endParaRPr>
          </a:p>
          <a:p>
            <a:endParaRPr lang="en-GB" sz="5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Tree>
    <p:extLst>
      <p:ext uri="{BB962C8B-B14F-4D97-AF65-F5344CB8AC3E}">
        <p14:creationId xmlns:p14="http://schemas.microsoft.com/office/powerpoint/2010/main" val="262023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Freight</a:t>
            </a:r>
            <a:r>
              <a:rPr lang="de-AT" sz="2400" dirty="0">
                <a:solidFill>
                  <a:schemeClr val="accent1"/>
                </a:solidFill>
                <a:latin typeface="Corbel" panose="020B0503020204020204" pitchFamily="34" charset="0"/>
              </a:rPr>
              <a:t> Transport </a:t>
            </a:r>
            <a:r>
              <a:rPr lang="de-AT" sz="2400" dirty="0" err="1">
                <a:solidFill>
                  <a:schemeClr val="accent1"/>
                </a:solidFill>
                <a:latin typeface="Corbel" panose="020B0503020204020204" pitchFamily="34" charset="0"/>
              </a:rPr>
              <a:t>by</a:t>
            </a:r>
            <a:r>
              <a:rPr lang="de-AT" sz="2400" dirty="0">
                <a:solidFill>
                  <a:schemeClr val="accent1"/>
                </a:solidFill>
                <a:latin typeface="Corbel" panose="020B0503020204020204" pitchFamily="34" charset="0"/>
              </a:rPr>
              <a:t> Inland </a:t>
            </a:r>
            <a:r>
              <a:rPr lang="de-AT" sz="2400" dirty="0" err="1">
                <a:solidFill>
                  <a:schemeClr val="accent1"/>
                </a:solidFill>
                <a:latin typeface="Corbel" panose="020B0503020204020204" pitchFamily="34" charset="0"/>
              </a:rPr>
              <a:t>Vessels</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err="1">
                <a:solidFill>
                  <a:srgbClr val="3C628F"/>
                </a:solidFill>
                <a:latin typeface="Corbel" panose="020B0503020204020204" pitchFamily="34" charset="0"/>
              </a:rPr>
              <a:t>What</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is</a:t>
            </a:r>
            <a:r>
              <a:rPr lang="de-AT" sz="2000" dirty="0">
                <a:solidFill>
                  <a:srgbClr val="3C628F"/>
                </a:solidFill>
                <a:latin typeface="Corbel" panose="020B0503020204020204" pitchFamily="34" charset="0"/>
              </a:rPr>
              <a:t> a </a:t>
            </a:r>
            <a:r>
              <a:rPr lang="de-AT" sz="2000" dirty="0" err="1">
                <a:solidFill>
                  <a:srgbClr val="3C628F"/>
                </a:solidFill>
                <a:latin typeface="Corbel" panose="020B0503020204020204" pitchFamily="34" charset="0"/>
              </a:rPr>
              <a:t>freight</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carrier</a:t>
            </a:r>
            <a:r>
              <a:rPr lang="de-AT" sz="2000" dirty="0">
                <a:solidFill>
                  <a:srgbClr val="3C628F"/>
                </a:solidFill>
                <a:latin typeface="Corbel" panose="020B0503020204020204" pitchFamily="34" charset="0"/>
              </a:rPr>
              <a:t>?</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US" sz="1800" dirty="0">
                <a:solidFill>
                  <a:schemeClr val="accent1"/>
                </a:solidFill>
                <a:latin typeface="Corbel" panose="020B0503020204020204" pitchFamily="34" charset="0"/>
              </a:rPr>
              <a:t>e.g. shipping company or forwarder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GB" sz="1800" dirty="0">
                <a:solidFill>
                  <a:schemeClr val="accent1"/>
                </a:solidFill>
                <a:latin typeface="Corbel" panose="020B0503020204020204" pitchFamily="34" charset="0"/>
              </a:rPr>
              <a:t>person, who commercially accepts the transport of goods at its own responsibility using its own or other ships </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en-US" sz="1800" dirty="0">
                <a:solidFill>
                  <a:schemeClr val="accent1"/>
                </a:solidFill>
                <a:latin typeface="Corbel" panose="020B0503020204020204" pitchFamily="34" charset="0"/>
              </a:rPr>
              <a:t>Tour guide through a camp</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err="1">
                <a:solidFill>
                  <a:schemeClr val="accent1"/>
                </a:solidFill>
                <a:latin typeface="Corbel" panose="020B0503020204020204" pitchFamily="34" charset="0"/>
              </a:rPr>
              <a:t>Commission</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agent</a:t>
            </a:r>
            <a:endParaRPr lang="de-AT" sz="1800" dirty="0">
              <a:solidFill>
                <a:schemeClr val="accent1"/>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8" name="Ellipse 7"/>
          <p:cNvSpPr/>
          <p:nvPr/>
        </p:nvSpPr>
        <p:spPr>
          <a:xfrm>
            <a:off x="457200" y="2420911"/>
            <a:ext cx="7632848" cy="7979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2194" b="18711"/>
          <a:stretch/>
        </p:blipFill>
        <p:spPr>
          <a:xfrm>
            <a:off x="-235660" y="3938926"/>
            <a:ext cx="9379660" cy="2699792"/>
          </a:xfrm>
          <a:prstGeom prst="rect">
            <a:avLst/>
          </a:prstGeom>
        </p:spPr>
      </p:pic>
      <p:cxnSp>
        <p:nvCxnSpPr>
          <p:cNvPr id="7" name="Gerader Verbinder 6"/>
          <p:cNvCxnSpPr/>
          <p:nvPr/>
        </p:nvCxnSpPr>
        <p:spPr>
          <a:xfrm>
            <a:off x="-36512" y="6638718"/>
            <a:ext cx="9180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5"/>
          <p:cNvSpPr>
            <a:spLocks noChangeArrowheads="1"/>
          </p:cNvSpPr>
          <p:nvPr/>
        </p:nvSpPr>
        <p:spPr bwMode="auto">
          <a:xfrm>
            <a:off x="-36512" y="3938925"/>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lumMod val="85000"/>
                  </a:schemeClr>
                </a:solidFill>
                <a:latin typeface="Corbel" panose="020B0503020204020204" pitchFamily="34" charset="0"/>
              </a:rPr>
              <a:t>Quelle: viadonau</a:t>
            </a:r>
          </a:p>
        </p:txBody>
      </p:sp>
      <p:sp>
        <p:nvSpPr>
          <p:cNvPr id="9" name="Ellipse 7"/>
          <p:cNvSpPr/>
          <p:nvPr/>
        </p:nvSpPr>
        <p:spPr>
          <a:xfrm>
            <a:off x="323528" y="2052734"/>
            <a:ext cx="6986736" cy="4956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43262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a:solidFill>
                  <a:schemeClr val="accent1"/>
                </a:solidFill>
                <a:latin typeface="Corbel" panose="020B0503020204020204" pitchFamily="34" charset="0"/>
              </a:rPr>
              <a:t>Legal Aspects</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32</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230769705"/>
              </p:ext>
            </p:extLst>
          </p:nvPr>
        </p:nvGraphicFramePr>
        <p:xfrm>
          <a:off x="1763688" y="1772816"/>
          <a:ext cx="612068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684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1"/>
                </a:solidFill>
                <a:latin typeface="Corbel" panose="020B0503020204020204" pitchFamily="34" charset="0"/>
              </a:rPr>
              <a:t>Crew Numbers and Travel Time</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Vessels</a:t>
            </a:r>
            <a:r>
              <a:rPr lang="de-DE" sz="2400" dirty="0">
                <a:solidFill>
                  <a:schemeClr val="accent1"/>
                </a:solidFill>
                <a:latin typeface="Corbel" panose="020B0503020204020204" pitchFamily="34" charset="0"/>
              </a:rPr>
              <a:t> – Crew, Equipment, Drive</a:t>
            </a:r>
            <a:endParaRPr lang="en-GB"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92500" lnSpcReduction="10000"/>
          </a:bodyPr>
          <a:lstStyle/>
          <a:p>
            <a:endParaRPr lang="en-GB" sz="10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minimum crew number depends on </a:t>
            </a:r>
            <a:br>
              <a:rPr lang="en-GB" dirty="0">
                <a:solidFill>
                  <a:schemeClr val="accent1"/>
                </a:solidFill>
                <a:latin typeface="Corbel" panose="020B0503020204020204" pitchFamily="34" charset="0"/>
              </a:rPr>
            </a:br>
            <a:r>
              <a:rPr lang="en-GB" dirty="0">
                <a:solidFill>
                  <a:schemeClr val="accent1"/>
                </a:solidFill>
                <a:latin typeface="Corbel" panose="020B0503020204020204" pitchFamily="34" charset="0"/>
              </a:rPr>
              <a:t>size, equipment and operating time</a:t>
            </a:r>
          </a:p>
          <a:p>
            <a:endParaRPr lang="en-GB" sz="5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different crew members</a:t>
            </a:r>
          </a:p>
          <a:p>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with different competencies and tasks</a:t>
            </a:r>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900" dirty="0">
                <a:solidFill>
                  <a:schemeClr val="accent1"/>
                </a:solidFill>
                <a:latin typeface="Corbel" panose="020B0503020204020204" pitchFamily="34" charset="0"/>
              </a:rPr>
              <a:t>e.g. captain, helmsman, deck crew, engine-minder,…</a:t>
            </a:r>
            <a:endParaRPr lang="en-GB" sz="6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recommendations with respect to the crew of inland vessels can be found in Chapter 23 of Resolution No. 61 of the United Nations Economic Commission for Europe (UNECE) </a:t>
            </a:r>
          </a:p>
          <a:p>
            <a:endParaRPr lang="en-GB" sz="11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in Austria regulated within the “</a:t>
            </a:r>
            <a:r>
              <a:rPr lang="en-GB" b="1" dirty="0">
                <a:solidFill>
                  <a:schemeClr val="accent1"/>
                </a:solidFill>
                <a:latin typeface="Corbel" panose="020B0503020204020204" pitchFamily="34" charset="0"/>
              </a:rPr>
              <a:t>Schiffsbesatzungsverordnung “ </a:t>
            </a:r>
            <a:r>
              <a:rPr lang="en-GB" dirty="0">
                <a:solidFill>
                  <a:schemeClr val="accent1"/>
                </a:solidFill>
                <a:latin typeface="Corbel" panose="020B0503020204020204" pitchFamily="34" charset="0"/>
              </a:rPr>
              <a:t>and the “</a:t>
            </a:r>
            <a:r>
              <a:rPr lang="en-GB" b="1" dirty="0">
                <a:solidFill>
                  <a:schemeClr val="accent1"/>
                </a:solidFill>
                <a:latin typeface="Corbel" panose="020B0503020204020204" pitchFamily="34" charset="0"/>
              </a:rPr>
              <a:t>Arbeitszeitengesetz”</a:t>
            </a:r>
            <a:r>
              <a:rPr lang="en-GB" dirty="0">
                <a:solidFill>
                  <a:schemeClr val="accent1"/>
                </a:solidFill>
                <a:latin typeface="Corbel" panose="020B0503020204020204" pitchFamily="34" charset="0"/>
              </a:rPr>
              <a:t> (AZG) </a:t>
            </a:r>
          </a:p>
          <a:p>
            <a:endParaRPr lang="en-GB" sz="11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legally regulated resting periods!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7" name="Picture 6"/>
          <p:cNvPicPr/>
          <p:nvPr/>
        </p:nvPicPr>
        <p:blipFill rotWithShape="1">
          <a:blip r:embed="rId3"/>
          <a:srcRect l="57288" t="28669" r="18267" b="29370"/>
          <a:stretch/>
        </p:blipFill>
        <p:spPr bwMode="auto">
          <a:xfrm>
            <a:off x="6444208" y="1773396"/>
            <a:ext cx="2699792" cy="1584176"/>
          </a:xfrm>
          <a:prstGeom prst="rect">
            <a:avLst/>
          </a:prstGeom>
          <a:ln>
            <a:noFill/>
          </a:ln>
          <a:extLst>
            <a:ext uri="{53640926-AAD7-44D8-BBD7-CCE9431645EC}">
              <a14:shadowObscured xmlns:a14="http://schemas.microsoft.com/office/drawing/2010/main"/>
            </a:ext>
          </a:extLst>
        </p:spPr>
      </p:pic>
      <p:sp>
        <p:nvSpPr>
          <p:cNvPr id="8" name="Rectangle 5"/>
          <p:cNvSpPr>
            <a:spLocks noChangeArrowheads="1"/>
          </p:cNvSpPr>
          <p:nvPr/>
        </p:nvSpPr>
        <p:spPr bwMode="auto">
          <a:xfrm>
            <a:off x="7380958" y="1593086"/>
            <a:ext cx="181011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source : viadonau/ Reinhard Reidinger</a:t>
            </a:r>
          </a:p>
        </p:txBody>
      </p:sp>
      <p:sp>
        <p:nvSpPr>
          <p:cNvPr id="9" name="Rectangle 5"/>
          <p:cNvSpPr>
            <a:spLocks noChangeArrowheads="1"/>
          </p:cNvSpPr>
          <p:nvPr/>
        </p:nvSpPr>
        <p:spPr bwMode="auto">
          <a:xfrm>
            <a:off x="6691962" y="3357572"/>
            <a:ext cx="24048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sz="1200" dirty="0">
                <a:solidFill>
                  <a:schemeClr val="accent1"/>
                </a:solidFill>
                <a:latin typeface="Corbel" panose="020B0503020204020204" pitchFamily="34" charset="0"/>
              </a:rPr>
              <a:t>Crewman connecting a tank lighter</a:t>
            </a:r>
          </a:p>
        </p:txBody>
      </p:sp>
    </p:spTree>
    <p:extLst>
      <p:ext uri="{BB962C8B-B14F-4D97-AF65-F5344CB8AC3E}">
        <p14:creationId xmlns:p14="http://schemas.microsoft.com/office/powerpoint/2010/main" val="2959447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Fuel</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Vessels</a:t>
            </a:r>
            <a:r>
              <a:rPr lang="de-DE" sz="2400" dirty="0">
                <a:solidFill>
                  <a:schemeClr val="accent1"/>
                </a:solidFill>
                <a:latin typeface="Corbel" panose="020B0503020204020204" pitchFamily="34" charset="0"/>
              </a:rPr>
              <a:t> – Crew, Equipment, Drive</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363272" cy="4776192"/>
          </a:xfrm>
        </p:spPr>
        <p:txBody>
          <a:bodyPr>
            <a:normAutofit fontScale="92500" lnSpcReduction="20000"/>
          </a:bodyPr>
          <a:lstStyle/>
          <a:p>
            <a:endParaRPr lang="en-GB" sz="1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Ships usually powered by diesel engines</a:t>
            </a:r>
          </a:p>
          <a:p>
            <a:pPr lvl="1">
              <a:buFont typeface="Symbol" panose="05050102010706020507" pitchFamily="18" charset="2"/>
              <a:buChar char="-"/>
            </a:pPr>
            <a:r>
              <a:rPr lang="en-GB" sz="1800" dirty="0">
                <a:solidFill>
                  <a:schemeClr val="accent1"/>
                </a:solidFill>
                <a:latin typeface="Corbel" panose="020B0503020204020204" pitchFamily="34" charset="0"/>
              </a:rPr>
              <a:t>Emission-optimized</a:t>
            </a:r>
          </a:p>
          <a:p>
            <a:pPr lvl="1">
              <a:buFont typeface="Symbol" panose="05050102010706020507" pitchFamily="18" charset="2"/>
              <a:buChar char="-"/>
            </a:pPr>
            <a:r>
              <a:rPr lang="en-GB" sz="1800" dirty="0">
                <a:solidFill>
                  <a:schemeClr val="accent1"/>
                </a:solidFill>
                <a:latin typeface="Corbel" panose="020B0503020204020204" pitchFamily="34" charset="0"/>
              </a:rPr>
              <a:t>specific fuel consumption 0.2 kg/kWh</a:t>
            </a:r>
          </a:p>
          <a:p>
            <a:endParaRPr lang="en-GB"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in the future:</a:t>
            </a:r>
          </a:p>
          <a:p>
            <a:pPr lvl="1">
              <a:buFont typeface="Symbol" panose="05050102010706020507" pitchFamily="18" charset="2"/>
              <a:buChar char="-"/>
            </a:pPr>
            <a:r>
              <a:rPr lang="en-GB" sz="1800" dirty="0">
                <a:solidFill>
                  <a:schemeClr val="accent1"/>
                </a:solidFill>
                <a:latin typeface="Corbel" panose="020B0503020204020204" pitchFamily="34" charset="0"/>
              </a:rPr>
              <a:t>gas-powered engines</a:t>
            </a:r>
          </a:p>
          <a:p>
            <a:pPr lvl="1">
              <a:buFont typeface="Symbol" panose="05050102010706020507" pitchFamily="18" charset="2"/>
              <a:buChar char="-"/>
            </a:pPr>
            <a:r>
              <a:rPr lang="en-GB" sz="1800" dirty="0">
                <a:solidFill>
                  <a:schemeClr val="accent1"/>
                </a:solidFill>
                <a:latin typeface="Corbel" panose="020B0503020204020204" pitchFamily="34" charset="0"/>
              </a:rPr>
              <a:t>fuel cells</a:t>
            </a:r>
          </a:p>
          <a:p>
            <a:endParaRPr lang="en-GB"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Directive 2009/30/EC Sulphur content of all fuels limited to 0.001%</a:t>
            </a:r>
          </a:p>
          <a:p>
            <a:endParaRPr lang="en-GB"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the most effective techniques for reducing engine emissions and fuel consumption, among others:</a:t>
            </a:r>
          </a:p>
          <a:p>
            <a:pPr lvl="1">
              <a:buFont typeface="Symbol" panose="05050102010706020507" pitchFamily="18" charset="2"/>
              <a:buChar char="-"/>
            </a:pPr>
            <a:r>
              <a:rPr lang="en-GB" sz="1800" dirty="0">
                <a:solidFill>
                  <a:schemeClr val="accent1"/>
                </a:solidFill>
                <a:latin typeface="Corbel" panose="020B0503020204020204" pitchFamily="34" charset="0"/>
              </a:rPr>
              <a:t>liquefied natural gas (LNG) engines</a:t>
            </a:r>
          </a:p>
          <a:p>
            <a:pPr lvl="1">
              <a:buFont typeface="Symbol" panose="05050102010706020507" pitchFamily="18" charset="2"/>
              <a:buChar char="-"/>
            </a:pPr>
            <a:r>
              <a:rPr lang="en-GB" sz="1800" dirty="0">
                <a:solidFill>
                  <a:schemeClr val="accent1"/>
                </a:solidFill>
                <a:latin typeface="Corbel" panose="020B0503020204020204" pitchFamily="34" charset="0"/>
              </a:rPr>
              <a:t>Low sulphur fuel</a:t>
            </a:r>
          </a:p>
          <a:p>
            <a:pPr lvl="1">
              <a:buFont typeface="Symbol" panose="05050102010706020507" pitchFamily="18" charset="2"/>
              <a:buChar char="-"/>
            </a:pPr>
            <a:r>
              <a:rPr lang="en-GB" sz="1800" dirty="0">
                <a:solidFill>
                  <a:schemeClr val="accent1"/>
                </a:solidFill>
                <a:latin typeface="Corbel" panose="020B0503020204020204" pitchFamily="34" charset="0"/>
              </a:rPr>
              <a:t>Diesel oxidation catalyst</a:t>
            </a:r>
          </a:p>
          <a:p>
            <a:pPr marL="0" indent="0">
              <a:buNone/>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pic>
        <p:nvPicPr>
          <p:cNvPr id="6" name="Picture 5" descr="C:\Users\P41184\AppData\Local\Microsoft\Windows\Temporary Internet Files\Content.IE5\GAL9TK10\MP900385989[1].jpg"/>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19414" y="1638204"/>
            <a:ext cx="2224586" cy="2141432"/>
          </a:xfrm>
          <a:prstGeom prst="rect">
            <a:avLst/>
          </a:prstGeom>
          <a:noFill/>
          <a:ln>
            <a:noFill/>
          </a:ln>
        </p:spPr>
      </p:pic>
    </p:spTree>
    <p:extLst>
      <p:ext uri="{BB962C8B-B14F-4D97-AF65-F5344CB8AC3E}">
        <p14:creationId xmlns:p14="http://schemas.microsoft.com/office/powerpoint/2010/main" val="741717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latin typeface="Corbel" panose="020B0503020204020204" pitchFamily="34" charset="0"/>
              </a:rPr>
              <a:t>Fuel/</a:t>
            </a:r>
            <a:r>
              <a:rPr lang="de-AT" b="1" dirty="0" err="1">
                <a:latin typeface="Corbel" panose="020B0503020204020204" pitchFamily="34" charset="0"/>
              </a:rPr>
              <a:t>exhaust</a:t>
            </a:r>
            <a:r>
              <a:rPr lang="de-AT" b="1" dirty="0">
                <a:latin typeface="Corbel" panose="020B0503020204020204" pitchFamily="34" charset="0"/>
              </a:rPr>
              <a:t> </a:t>
            </a:r>
            <a:r>
              <a:rPr lang="de-AT" b="1" dirty="0" err="1">
                <a:latin typeface="Corbel" panose="020B0503020204020204" pitchFamily="34" charset="0"/>
              </a:rPr>
              <a:t>emissions</a:t>
            </a:r>
            <a:br>
              <a:rPr lang="de-AT" dirty="0"/>
            </a:br>
            <a:r>
              <a:rPr lang="de-AT" sz="2400" dirty="0" err="1">
                <a:latin typeface="Corbel" panose="020B0503020204020204" pitchFamily="34" charset="0"/>
              </a:rPr>
              <a:t>equipment</a:t>
            </a:r>
            <a:r>
              <a:rPr lang="de-AT" sz="2400" dirty="0">
                <a:latin typeface="Corbel" panose="020B0503020204020204" pitchFamily="34" charset="0"/>
              </a:rPr>
              <a:t>, </a:t>
            </a:r>
            <a:r>
              <a:rPr lang="de-AT" sz="2400" dirty="0" err="1">
                <a:latin typeface="Corbel" panose="020B0503020204020204" pitchFamily="34" charset="0"/>
              </a:rPr>
              <a:t>propulsion</a:t>
            </a:r>
            <a:endParaRPr lang="de-AT" sz="2400" dirty="0">
              <a:latin typeface="Corbel" panose="020B0503020204020204" pitchFamily="34" charset="0"/>
            </a:endParaRPr>
          </a:p>
        </p:txBody>
      </p:sp>
      <p:sp>
        <p:nvSpPr>
          <p:cNvPr id="3" name="Content Placeholder 2"/>
          <p:cNvSpPr>
            <a:spLocks noGrp="1"/>
          </p:cNvSpPr>
          <p:nvPr>
            <p:ph idx="1"/>
          </p:nvPr>
        </p:nvSpPr>
        <p:spPr/>
        <p:txBody>
          <a:bodyPr>
            <a:normAutofit fontScale="92500" lnSpcReduction="10000"/>
          </a:bodyPr>
          <a:lstStyle/>
          <a:p>
            <a:r>
              <a:rPr lang="en-US" dirty="0"/>
              <a:t>Regulation (EU) 2016/1628 (Non-Road Mobile Machinery/NRMM Regulation):</a:t>
            </a:r>
          </a:p>
          <a:p>
            <a:r>
              <a:rPr lang="en-US" dirty="0"/>
              <a:t>regulates exhaust emission limits for new engines</a:t>
            </a:r>
          </a:p>
          <a:p>
            <a:r>
              <a:rPr lang="en-US" dirty="0"/>
              <a:t>limit values are very strict -&gt; Emission reduction technologies and particle filters are necessary</a:t>
            </a:r>
          </a:p>
          <a:p>
            <a:r>
              <a:rPr lang="en-US" dirty="0"/>
              <a:t>for the first time, a limit value for the number of particles must also be complied with (engines with a power output P ≥ 300 kW).  </a:t>
            </a:r>
          </a:p>
          <a:p>
            <a:r>
              <a:rPr lang="en-US" dirty="0"/>
              <a:t> EU Commission also discusses voluntary environmental standards that could also be applied to existing ships</a:t>
            </a:r>
          </a:p>
          <a:p>
            <a:r>
              <a:rPr lang="en-US" dirty="0"/>
              <a:t>currently, such environmental standards exist in Belgium and the Netherlands</a:t>
            </a:r>
          </a:p>
          <a:p>
            <a:r>
              <a:rPr lang="en-US" dirty="0"/>
              <a:t>compliance marked by Green Award. Ships with this award can receive up to 30% reduced port fees</a:t>
            </a:r>
          </a:p>
          <a:p>
            <a:endParaRPr lang="de-AT" dirty="0"/>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t>Nov-22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Tree>
    <p:extLst>
      <p:ext uri="{BB962C8B-B14F-4D97-AF65-F5344CB8AC3E}">
        <p14:creationId xmlns:p14="http://schemas.microsoft.com/office/powerpoint/2010/main" val="3954878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Excursus: Transport of Hazardous Goods</a:t>
            </a:r>
          </a:p>
        </p:txBody>
      </p:sp>
      <p:sp>
        <p:nvSpPr>
          <p:cNvPr id="3" name="Content Placeholder 2"/>
          <p:cNvSpPr>
            <a:spLocks noGrp="1"/>
          </p:cNvSpPr>
          <p:nvPr>
            <p:ph idx="1"/>
          </p:nvPr>
        </p:nvSpPr>
        <p:spPr/>
        <p:txBody>
          <a:bodyPr>
            <a:normAutofit fontScale="92500" lnSpcReduction="20000"/>
          </a:bodyPr>
          <a:lstStyle/>
          <a:p>
            <a:r>
              <a:rPr lang="en-GB" dirty="0">
                <a:solidFill>
                  <a:schemeClr val="accent1"/>
                </a:solidFill>
                <a:latin typeface="Corbel" panose="020B0503020204020204" pitchFamily="34" charset="0"/>
              </a:rPr>
              <a:t>potential risk of certain goods </a:t>
            </a:r>
            <a:br>
              <a:rPr lang="en-GB" dirty="0">
                <a:solidFill>
                  <a:schemeClr val="accent1"/>
                </a:solidFill>
                <a:latin typeface="Corbel" panose="020B0503020204020204" pitchFamily="34" charset="0"/>
              </a:rPr>
            </a:br>
            <a:r>
              <a:rPr lang="en-GB" sz="1600" dirty="0">
                <a:solidFill>
                  <a:schemeClr val="accent1"/>
                </a:solidFill>
                <a:latin typeface="Corbel" panose="020B0503020204020204" pitchFamily="34" charset="0"/>
              </a:rPr>
              <a:t>(for humans, animals, objects, or environment) </a:t>
            </a:r>
            <a:br>
              <a:rPr lang="en-GB" sz="1600" dirty="0">
                <a:solidFill>
                  <a:schemeClr val="accent1"/>
                </a:solidFill>
                <a:latin typeface="Corbel" panose="020B0503020204020204" pitchFamily="34" charset="0"/>
              </a:rPr>
            </a:br>
            <a:r>
              <a:rPr lang="en-GB" sz="1600" dirty="0">
                <a:solidFill>
                  <a:schemeClr val="accent1"/>
                </a:solidFill>
                <a:latin typeface="Corbel" panose="020B0503020204020204" pitchFamily="34" charset="0"/>
              </a:rPr>
              <a:t>e.g. petroleum substances and some fertilizers</a:t>
            </a:r>
          </a:p>
          <a:p>
            <a:pPr marL="0" indent="0">
              <a:buNone/>
            </a:pPr>
            <a:endParaRPr lang="en-GB" sz="1000" dirty="0">
              <a:solidFill>
                <a:schemeClr val="accent1"/>
              </a:solidFill>
              <a:latin typeface="Corbel" panose="020B0503020204020204" pitchFamily="34" charset="0"/>
            </a:endParaRPr>
          </a:p>
          <a:p>
            <a:r>
              <a:rPr lang="en-GB" dirty="0">
                <a:solidFill>
                  <a:schemeClr val="accent1"/>
                </a:solidFill>
                <a:latin typeface="Corbel" panose="020B0503020204020204" pitchFamily="34" charset="0"/>
              </a:rPr>
              <a:t>internationally determined in the ADN  (European Agreement concerning the international carriage of dangerous goods by inland waterways</a:t>
            </a:r>
            <a:r>
              <a:rPr lang="de-AT" dirty="0">
                <a:solidFill>
                  <a:schemeClr val="accent1"/>
                </a:solidFill>
                <a:latin typeface="Corbel" panose="020B0503020204020204" pitchFamily="34" charset="0"/>
              </a:rPr>
              <a:t>).</a:t>
            </a:r>
          </a:p>
          <a:p>
            <a:endParaRPr lang="en-GB" sz="1000" dirty="0">
              <a:solidFill>
                <a:schemeClr val="accent1"/>
              </a:solidFill>
              <a:latin typeface="Corbel" panose="020B0503020204020204" pitchFamily="34" charset="0"/>
            </a:endParaRPr>
          </a:p>
          <a:p>
            <a:r>
              <a:rPr lang="en-US" dirty="0">
                <a:solidFill>
                  <a:schemeClr val="accent1"/>
                </a:solidFill>
                <a:latin typeface="Corbel" panose="020B0503020204020204" pitchFamily="34" charset="0"/>
              </a:rPr>
              <a:t>classification of the goods, including allocation criteria and review procedures </a:t>
            </a:r>
          </a:p>
          <a:p>
            <a:r>
              <a:rPr lang="en-US" dirty="0">
                <a:solidFill>
                  <a:schemeClr val="accent1"/>
                </a:solidFill>
                <a:latin typeface="Corbel" panose="020B0503020204020204" pitchFamily="34" charset="0"/>
              </a:rPr>
              <a:t>use of packaging, tanks and containers for bulk cargo </a:t>
            </a:r>
          </a:p>
          <a:p>
            <a:r>
              <a:rPr lang="en-US" dirty="0">
                <a:solidFill>
                  <a:schemeClr val="accent1"/>
                </a:solidFill>
                <a:latin typeface="Corbel" panose="020B0503020204020204" pitchFamily="34" charset="0"/>
              </a:rPr>
              <a:t>shipping procedures (e.g. marking and labelling) </a:t>
            </a:r>
          </a:p>
          <a:p>
            <a:r>
              <a:rPr lang="en-US" dirty="0">
                <a:solidFill>
                  <a:schemeClr val="accent1"/>
                </a:solidFill>
                <a:latin typeface="Corbel" panose="020B0503020204020204" pitchFamily="34" charset="0"/>
              </a:rPr>
              <a:t>regulations concerning the loading, transport, unloading and other handling of goods </a:t>
            </a:r>
          </a:p>
          <a:p>
            <a:r>
              <a:rPr lang="en-US" dirty="0">
                <a:solidFill>
                  <a:schemeClr val="accent1"/>
                </a:solidFill>
                <a:latin typeface="Corbel" panose="020B0503020204020204" pitchFamily="34" charset="0"/>
              </a:rPr>
              <a:t>regulations concerning a ship’s crew, equipment, operation and documentation </a:t>
            </a:r>
          </a:p>
          <a:p>
            <a:r>
              <a:rPr lang="en-US" dirty="0">
                <a:solidFill>
                  <a:schemeClr val="accent1"/>
                </a:solidFill>
                <a:latin typeface="Corbel" panose="020B0503020204020204" pitchFamily="34" charset="0"/>
              </a:rPr>
              <a:t>regulations for shipbuilding</a:t>
            </a:r>
            <a:endParaRPr lang="en-GB" sz="19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3372646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clrChange>
              <a:clrFrom>
                <a:srgbClr val="FFFFFF"/>
              </a:clrFrom>
              <a:clrTo>
                <a:srgbClr val="FFFFFF">
                  <a:alpha val="0"/>
                </a:srgbClr>
              </a:clrTo>
            </a:clrChange>
          </a:blip>
          <a:srcRect b="19685"/>
          <a:stretch/>
        </p:blipFill>
        <p:spPr>
          <a:xfrm>
            <a:off x="-1" y="1124744"/>
            <a:ext cx="9170995" cy="5563525"/>
          </a:xfrm>
          <a:prstGeom prst="rect">
            <a:avLst/>
          </a:prstGeom>
        </p:spPr>
      </p:pic>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Crew, Equipment, Drive</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err="1">
                <a:solidFill>
                  <a:srgbClr val="3C628F"/>
                </a:solidFill>
                <a:latin typeface="Corbel" panose="020B0503020204020204" pitchFamily="34" charset="0"/>
              </a:rPr>
              <a:t>Which</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of</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the</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following</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goods</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is</a:t>
            </a:r>
            <a:r>
              <a:rPr lang="de-AT" sz="2000" dirty="0">
                <a:solidFill>
                  <a:srgbClr val="3C628F"/>
                </a:solidFill>
                <a:latin typeface="Corbel" panose="020B0503020204020204" pitchFamily="34" charset="0"/>
              </a:rPr>
              <a:t> an </a:t>
            </a:r>
            <a:r>
              <a:rPr lang="de-AT" sz="2000" dirty="0" err="1">
                <a:solidFill>
                  <a:srgbClr val="3C628F"/>
                </a:solidFill>
                <a:latin typeface="Corbel" panose="020B0503020204020204" pitchFamily="34" charset="0"/>
              </a:rPr>
              <a:t>hazardous</a:t>
            </a:r>
            <a:r>
              <a:rPr lang="de-AT" sz="2000" dirty="0">
                <a:solidFill>
                  <a:srgbClr val="3C628F"/>
                </a:solidFill>
                <a:latin typeface="Corbel" panose="020B0503020204020204" pitchFamily="34" charset="0"/>
              </a:rPr>
              <a:t> </a:t>
            </a:r>
            <a:r>
              <a:rPr lang="de-AT" sz="2000" dirty="0" err="1">
                <a:solidFill>
                  <a:srgbClr val="3C628F"/>
                </a:solidFill>
                <a:latin typeface="Corbel" panose="020B0503020204020204" pitchFamily="34" charset="0"/>
              </a:rPr>
              <a:t>good</a:t>
            </a:r>
            <a:r>
              <a:rPr lang="de-AT" sz="2000" dirty="0">
                <a:solidFill>
                  <a:srgbClr val="3C628F"/>
                </a:solidFill>
                <a:latin typeface="Corbel" panose="020B0503020204020204" pitchFamily="34" charset="0"/>
              </a:rPr>
              <a:t>?</a:t>
            </a:r>
          </a:p>
          <a:p>
            <a:pPr marL="1706563" indent="-266700">
              <a:spcBef>
                <a:spcPts val="600"/>
              </a:spcBef>
              <a:spcAft>
                <a:spcPts val="600"/>
              </a:spcAft>
              <a:buSzPct val="100000"/>
              <a:buFont typeface="+mj-lt"/>
              <a:buAutoNum type="alphaLcParenR"/>
              <a:tabLst>
                <a:tab pos="4751388" algn="l"/>
                <a:tab pos="5111750" algn="l"/>
              </a:tabLst>
            </a:pPr>
            <a:r>
              <a:rPr lang="de-AT" sz="1800" dirty="0" err="1">
                <a:solidFill>
                  <a:schemeClr val="accent1"/>
                </a:solidFill>
                <a:latin typeface="Corbel" panose="020B0503020204020204" pitchFamily="34" charset="0"/>
              </a:rPr>
              <a:t>agricultural</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machinery</a:t>
            </a:r>
            <a:r>
              <a:rPr lang="de-AT" sz="1800" dirty="0">
                <a:solidFill>
                  <a:schemeClr val="accent1"/>
                </a:solidFill>
                <a:latin typeface="Corbel" panose="020B0503020204020204" pitchFamily="34" charset="0"/>
              </a:rPr>
              <a:t>	c)	</a:t>
            </a:r>
            <a:r>
              <a:rPr lang="de-AT" sz="1800" dirty="0" err="1">
                <a:solidFill>
                  <a:schemeClr val="accent1"/>
                </a:solidFill>
                <a:latin typeface="Corbel" panose="020B0503020204020204" pitchFamily="34" charset="0"/>
              </a:rPr>
              <a:t>biogenic</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raw</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materials</a:t>
            </a:r>
            <a:endParaRPr lang="de-AT" sz="1800" dirty="0">
              <a:solidFill>
                <a:schemeClr val="accent1"/>
              </a:solidFill>
              <a:latin typeface="Corbel" panose="020B0503020204020204" pitchFamily="34" charset="0"/>
            </a:endParaRPr>
          </a:p>
          <a:p>
            <a:pPr marL="1706563" indent="-266700">
              <a:spcBef>
                <a:spcPts val="600"/>
              </a:spcBef>
              <a:spcAft>
                <a:spcPts val="600"/>
              </a:spcAft>
              <a:buSzPct val="100000"/>
              <a:buFont typeface="+mj-lt"/>
              <a:buAutoNum type="alphaLcParenR"/>
              <a:tabLst>
                <a:tab pos="4751388" algn="l"/>
                <a:tab pos="5111750" algn="l"/>
              </a:tabLst>
            </a:pPr>
            <a:r>
              <a:rPr lang="de-AT" sz="1800" dirty="0" err="1">
                <a:solidFill>
                  <a:schemeClr val="accent1"/>
                </a:solidFill>
                <a:latin typeface="Corbel" panose="020B0503020204020204" pitchFamily="34" charset="0"/>
              </a:rPr>
              <a:t>new</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cars</a:t>
            </a:r>
            <a:r>
              <a:rPr lang="de-AT" sz="1800" dirty="0">
                <a:solidFill>
                  <a:schemeClr val="accent1"/>
                </a:solidFill>
                <a:latin typeface="Corbel" panose="020B0503020204020204" pitchFamily="34" charset="0"/>
              </a:rPr>
              <a:t>	d)	</a:t>
            </a:r>
            <a:r>
              <a:rPr lang="de-AT" sz="1800" dirty="0" err="1">
                <a:solidFill>
                  <a:schemeClr val="accent1"/>
                </a:solidFill>
                <a:latin typeface="Corbel" panose="020B0503020204020204" pitchFamily="34" charset="0"/>
              </a:rPr>
              <a:t>petroleum</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products</a:t>
            </a:r>
            <a:endParaRPr lang="de-AT" sz="1800" dirty="0">
              <a:solidFill>
                <a:schemeClr val="accent1"/>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
        <p:nvSpPr>
          <p:cNvPr id="8" name="Ellipse 7"/>
          <p:cNvSpPr/>
          <p:nvPr/>
        </p:nvSpPr>
        <p:spPr>
          <a:xfrm>
            <a:off x="5292080" y="2492896"/>
            <a:ext cx="2304256" cy="4320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a:off x="-108520" y="4365104"/>
            <a:ext cx="4572000" cy="215444"/>
          </a:xfrm>
          <a:prstGeom prst="rect">
            <a:avLst/>
          </a:prstGeom>
        </p:spPr>
        <p:txBody>
          <a:bodyPr>
            <a:spAutoFit/>
          </a:bodyPr>
          <a:lstStyle/>
          <a:p>
            <a:r>
              <a:rPr lang="de-AT" sz="800" dirty="0">
                <a:solidFill>
                  <a:schemeClr val="accent1"/>
                </a:solidFill>
                <a:latin typeface="Corbel" panose="020B0503020204020204" pitchFamily="34" charset="0"/>
              </a:rPr>
              <a:t>Quelle: http://www.goldunze.de/rohstoffe/rohoel/rohoel/</a:t>
            </a:r>
          </a:p>
        </p:txBody>
      </p:sp>
    </p:spTree>
    <p:extLst>
      <p:ext uri="{BB962C8B-B14F-4D97-AF65-F5344CB8AC3E}">
        <p14:creationId xmlns:p14="http://schemas.microsoft.com/office/powerpoint/2010/main" val="165746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Internet Research</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final </a:t>
            </a:r>
            <a:r>
              <a:rPr lang="de-AT" sz="2400" dirty="0" err="1">
                <a:solidFill>
                  <a:schemeClr val="accent1"/>
                </a:solidFill>
                <a:latin typeface="Corbel" panose="020B0503020204020204" pitchFamily="34" charset="0"/>
              </a:rPr>
              <a:t>exercise</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endParaRPr lang="en-US" sz="2200" dirty="0">
              <a:solidFill>
                <a:schemeClr val="accent1"/>
              </a:solidFill>
              <a:latin typeface="Corbel" panose="020B0503020204020204" pitchFamily="34" charset="0"/>
            </a:endParaRPr>
          </a:p>
          <a:p>
            <a:pPr>
              <a:buClr>
                <a:srgbClr val="189BC4"/>
              </a:buClr>
            </a:pPr>
            <a:r>
              <a:rPr lang="en-US" sz="2200" dirty="0">
                <a:solidFill>
                  <a:schemeClr val="accent1"/>
                </a:solidFill>
                <a:latin typeface="Corbel" panose="020B0503020204020204" pitchFamily="34" charset="0"/>
              </a:rPr>
              <a:t>Search on the Internet for </a:t>
            </a:r>
            <a:r>
              <a:rPr lang="en-US" sz="2200" b="1" dirty="0">
                <a:solidFill>
                  <a:srgbClr val="189BC4"/>
                </a:solidFill>
                <a:latin typeface="Corbel" panose="020B0503020204020204" pitchFamily="34" charset="0"/>
              </a:rPr>
              <a:t>transport policy initiatives</a:t>
            </a:r>
            <a:r>
              <a:rPr lang="en-US" sz="2200" dirty="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en-US" dirty="0">
                <a:solidFill>
                  <a:schemeClr val="accent1"/>
                </a:solidFill>
                <a:latin typeface="Corbel" panose="020B0503020204020204" pitchFamily="34" charset="0"/>
              </a:rPr>
              <a:t>Write down the most important basic information, such as:</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Name of policy document</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Policy type (law, programme, action plan, initiative, other)	</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Geographical coverage (regional/ national/ transnational/ European)	</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What is insufficient/Lacking in that policy document?</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Who is the policy maker of this policy document?</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Involved Target Group (public, private or both sectors)	</a:t>
            </a:r>
          </a:p>
          <a:p>
            <a:pPr lvl="2">
              <a:buClr>
                <a:srgbClr val="189BC4"/>
              </a:buClr>
              <a:buFont typeface="Wingdings" panose="05000000000000000000" pitchFamily="2" charset="2"/>
              <a:buChar char="Ø"/>
            </a:pPr>
            <a:r>
              <a:rPr lang="en-GB" dirty="0">
                <a:solidFill>
                  <a:schemeClr val="accent1"/>
                </a:solidFill>
                <a:latin typeface="Corbel" panose="020B0503020204020204" pitchFamily="34" charset="0"/>
              </a:rPr>
              <a:t>What can be improved regarding „modal share promotion“?</a:t>
            </a:r>
          </a:p>
          <a:p>
            <a:pPr lvl="2">
              <a:buClr>
                <a:srgbClr val="189BC4"/>
              </a:buClr>
              <a:buFont typeface="Wingdings" panose="05000000000000000000" pitchFamily="2" charset="2"/>
              <a:buChar char="Ø"/>
            </a:pPr>
            <a:endParaRPr lang="en-GB" dirty="0">
              <a:solidFill>
                <a:schemeClr val="accent1"/>
              </a:solidFill>
              <a:latin typeface="Corbel" panose="020B0503020204020204" pitchFamily="34" charset="0"/>
            </a:endParaRPr>
          </a:p>
          <a:p>
            <a:pPr>
              <a:buClr>
                <a:srgbClr val="189BC4"/>
              </a:buClr>
            </a:pPr>
            <a:r>
              <a:rPr lang="en-US" sz="2200" dirty="0">
                <a:solidFill>
                  <a:schemeClr val="accent1"/>
                </a:solidFill>
                <a:latin typeface="Corbel" panose="020B0503020204020204" pitchFamily="34" charset="0"/>
              </a:rPr>
              <a:t>Create a PowerPoint, a flipchart, a Prezi, etc.</a:t>
            </a:r>
            <a:endParaRPr lang="de-AT" sz="22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Tree>
    <p:extLst>
      <p:ext uri="{BB962C8B-B14F-4D97-AF65-F5344CB8AC3E}">
        <p14:creationId xmlns:p14="http://schemas.microsoft.com/office/powerpoint/2010/main" val="229033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Sources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67544" y="1700808"/>
            <a:ext cx="8496944" cy="4776192"/>
          </a:xfrm>
        </p:spPr>
        <p:txBody>
          <a:bodyPr>
            <a:normAutofit fontScale="55000" lnSpcReduction="20000"/>
          </a:bodyPr>
          <a:lstStyle/>
          <a:p>
            <a:r>
              <a:rPr lang="de-AT" sz="2200" dirty="0">
                <a:solidFill>
                  <a:schemeClr val="accent1"/>
                </a:solidFill>
                <a:latin typeface="Corbel" panose="020B0503020204020204" pitchFamily="34" charset="0"/>
              </a:rPr>
              <a:t>BMK (2021): Mobilitätsmasterplan 2030 für Österreich. Zugang; </a:t>
            </a:r>
            <a:r>
              <a:rPr lang="de-AT" sz="2200" dirty="0">
                <a:solidFill>
                  <a:schemeClr val="accent1"/>
                </a:solidFill>
                <a:latin typeface="Corbel" panose="020B0503020204020204" pitchFamily="34" charset="0"/>
                <a:hlinkClick r:id="rId3">
                  <a:extLst>
                    <a:ext uri="{A12FA001-AC4F-418D-AE19-62706E023703}">
                      <ahyp:hlinkClr xmlns:ahyp="http://schemas.microsoft.com/office/drawing/2018/hyperlinkcolor" val="tx"/>
                    </a:ext>
                  </a:extLst>
                </a:hlinkClick>
              </a:rPr>
              <a:t>https://www.bmk.gv.at/dam/jcr:6318aa6f-f02b-4eb0-9eb9-1ffabf369432/BMK_Mobilitaetsmasterplan2030_DE_UA.pdf</a:t>
            </a:r>
            <a:r>
              <a:rPr lang="de-AT" sz="2200" dirty="0">
                <a:solidFill>
                  <a:schemeClr val="accent1"/>
                </a:solidFill>
                <a:latin typeface="Corbel" panose="020B0503020204020204" pitchFamily="34" charset="0"/>
              </a:rPr>
              <a:t> </a:t>
            </a:r>
            <a:endParaRPr lang="de-AT" sz="2200" spc="60" dirty="0">
              <a:solidFill>
                <a:schemeClr val="accent1"/>
              </a:solidFill>
              <a:latin typeface="Corbel" panose="020B0503020204020204" pitchFamily="34" charset="0"/>
            </a:endParaRPr>
          </a:p>
          <a:p>
            <a:r>
              <a:rPr lang="en-US" sz="2200" dirty="0">
                <a:solidFill>
                  <a:schemeClr val="accent1"/>
                </a:solidFill>
              </a:rPr>
              <a:t>European Commission, Annex to the Communication on the European Green Deal Roadmap - Key actions, </a:t>
            </a:r>
            <a:r>
              <a:rPr lang="en-US" sz="2200" u="sng" dirty="0">
                <a:solidFill>
                  <a:schemeClr val="accent1"/>
                </a:solidFill>
                <a:hlinkClick r:id="rId4">
                  <a:extLst>
                    <a:ext uri="{A12FA001-AC4F-418D-AE19-62706E023703}">
                      <ahyp:hlinkClr xmlns:ahyp="http://schemas.microsoft.com/office/drawing/2018/hyperlinkcolor" val="tx"/>
                    </a:ext>
                  </a:extLst>
                </a:hlinkClick>
              </a:rPr>
              <a:t>https://ec.europa.eu/info/sites/info/files/european-green-deal-communication-annex-roadmap_en.pdf</a:t>
            </a:r>
            <a:r>
              <a:rPr lang="en-US" sz="2200" dirty="0">
                <a:solidFill>
                  <a:schemeClr val="accent1"/>
                </a:solidFill>
              </a:rPr>
              <a:t>. </a:t>
            </a:r>
            <a:endParaRPr lang="de-AT" sz="2200" dirty="0">
              <a:solidFill>
                <a:schemeClr val="accent1"/>
              </a:solidFill>
            </a:endParaRPr>
          </a:p>
          <a:p>
            <a:r>
              <a:rPr lang="en-US" sz="2200" dirty="0">
                <a:solidFill>
                  <a:schemeClr val="accent1"/>
                </a:solidFill>
              </a:rPr>
              <a:t>European Commission, Communication and roadmap on the European Green Deal, </a:t>
            </a:r>
            <a:r>
              <a:rPr lang="en-US" sz="2200" u="sng" dirty="0">
                <a:solidFill>
                  <a:schemeClr val="accent1"/>
                </a:solidFill>
                <a:hlinkClick r:id="rId5">
                  <a:extLst>
                    <a:ext uri="{A12FA001-AC4F-418D-AE19-62706E023703}">
                      <ahyp:hlinkClr xmlns:ahyp="http://schemas.microsoft.com/office/drawing/2018/hyperlinkcolor" val="tx"/>
                    </a:ext>
                  </a:extLst>
                </a:hlinkClick>
              </a:rPr>
              <a:t>https://eur-lex.europa.eu/legal-content/EN/TXT/?qid=1576150542719&amp;uri=COM%3A2019%3A640%3AFIN</a:t>
            </a:r>
            <a:r>
              <a:rPr lang="en-US" sz="2200" dirty="0">
                <a:solidFill>
                  <a:schemeClr val="accent1"/>
                </a:solidFill>
              </a:rPr>
              <a:t>.</a:t>
            </a:r>
          </a:p>
          <a:p>
            <a:pPr>
              <a:buClr>
                <a:srgbClr val="189BC4"/>
              </a:buClr>
            </a:pPr>
            <a:r>
              <a:rPr lang="de-AT" sz="2200" spc="60" dirty="0">
                <a:solidFill>
                  <a:schemeClr val="accent1"/>
                </a:solidFill>
                <a:latin typeface="Corbel" panose="020B0503020204020204" pitchFamily="34" charset="0"/>
              </a:rPr>
              <a:t>Europäische Kommission, der europäische Grüne Deal, https://eur-lex.europa.eu/resource.html?uri=cellar:b828d165-1c22-11ea-8c1f-01aa75ed71a1.0021.02/DOC_1&amp;format=PDF </a:t>
            </a:r>
          </a:p>
          <a:p>
            <a:pPr>
              <a:buClr>
                <a:srgbClr val="189BC4"/>
              </a:buClr>
            </a:pPr>
            <a:r>
              <a:rPr lang="de-AT" sz="2200" spc="60" dirty="0">
                <a:solidFill>
                  <a:schemeClr val="accent1"/>
                </a:solidFill>
                <a:latin typeface="Corbel" panose="020B0503020204020204" pitchFamily="34" charset="0"/>
              </a:rPr>
              <a:t>Europäische Kommission, Ein europäischer Grüner Deal, https://ec.europa.eu/info/strategy/priorities-2019-2024/european-green-deal_de </a:t>
            </a:r>
          </a:p>
          <a:p>
            <a:pPr>
              <a:buClr>
                <a:srgbClr val="189BC4"/>
              </a:buClr>
            </a:pPr>
            <a:r>
              <a:rPr lang="de-AT" sz="2200" spc="60" dirty="0">
                <a:solidFill>
                  <a:schemeClr val="accent1"/>
                </a:solidFill>
                <a:latin typeface="Corbel" panose="020B0503020204020204" pitchFamily="34" charset="0"/>
              </a:rPr>
              <a:t>European </a:t>
            </a:r>
            <a:r>
              <a:rPr lang="de-AT" sz="2200" spc="60" dirty="0" err="1">
                <a:solidFill>
                  <a:schemeClr val="accent1"/>
                </a:solidFill>
                <a:latin typeface="Corbel" panose="020B0503020204020204" pitchFamily="34" charset="0"/>
              </a:rPr>
              <a:t>Commission</a:t>
            </a:r>
            <a:r>
              <a:rPr lang="de-AT" sz="2200" spc="60" dirty="0">
                <a:solidFill>
                  <a:schemeClr val="accent1"/>
                </a:solidFill>
                <a:latin typeface="Corbel" panose="020B0503020204020204" pitchFamily="34" charset="0"/>
              </a:rPr>
              <a:t>, Annex </a:t>
            </a:r>
            <a:r>
              <a:rPr lang="de-AT" sz="2200" spc="60" dirty="0" err="1">
                <a:solidFill>
                  <a:schemeClr val="accent1"/>
                </a:solidFill>
                <a:latin typeface="Corbel" panose="020B0503020204020204" pitchFamily="34" charset="0"/>
              </a:rPr>
              <a:t>to</a:t>
            </a:r>
            <a:r>
              <a:rPr lang="de-AT" sz="2200" spc="60" dirty="0">
                <a:solidFill>
                  <a:schemeClr val="accent1"/>
                </a:solidFill>
                <a:latin typeface="Corbel" panose="020B0503020204020204" pitchFamily="34" charset="0"/>
              </a:rPr>
              <a:t> </a:t>
            </a:r>
            <a:r>
              <a:rPr lang="de-AT" sz="2200" spc="60" dirty="0" err="1">
                <a:solidFill>
                  <a:schemeClr val="accent1"/>
                </a:solidFill>
                <a:latin typeface="Corbel" panose="020B0503020204020204" pitchFamily="34" charset="0"/>
              </a:rPr>
              <a:t>the</a:t>
            </a:r>
            <a:r>
              <a:rPr lang="de-AT" sz="2200" spc="60" dirty="0">
                <a:solidFill>
                  <a:schemeClr val="accent1"/>
                </a:solidFill>
                <a:latin typeface="Corbel" panose="020B0503020204020204" pitchFamily="34" charset="0"/>
              </a:rPr>
              <a:t> Communication on </a:t>
            </a:r>
            <a:r>
              <a:rPr lang="de-AT" sz="2200" spc="60" dirty="0" err="1">
                <a:solidFill>
                  <a:schemeClr val="accent1"/>
                </a:solidFill>
                <a:latin typeface="Corbel" panose="020B0503020204020204" pitchFamily="34" charset="0"/>
              </a:rPr>
              <a:t>the</a:t>
            </a:r>
            <a:r>
              <a:rPr lang="de-AT" sz="2200" spc="60" dirty="0">
                <a:solidFill>
                  <a:schemeClr val="accent1"/>
                </a:solidFill>
                <a:latin typeface="Corbel" panose="020B0503020204020204" pitchFamily="34" charset="0"/>
              </a:rPr>
              <a:t> European Green Deal Roadmap - Key </a:t>
            </a:r>
            <a:r>
              <a:rPr lang="de-AT" sz="2200" spc="60" dirty="0" err="1">
                <a:solidFill>
                  <a:schemeClr val="accent1"/>
                </a:solidFill>
                <a:latin typeface="Corbel" panose="020B0503020204020204" pitchFamily="34" charset="0"/>
              </a:rPr>
              <a:t>actions</a:t>
            </a:r>
            <a:r>
              <a:rPr lang="de-AT" sz="2200" spc="60" dirty="0">
                <a:solidFill>
                  <a:schemeClr val="accent1"/>
                </a:solidFill>
                <a:latin typeface="Corbel" panose="020B0503020204020204" pitchFamily="34" charset="0"/>
              </a:rPr>
              <a:t>, https://ec.europa.eu/info/sites/info/files/european-green-deal-communication-annex-roadmap_en.pdf </a:t>
            </a:r>
          </a:p>
          <a:p>
            <a:pPr>
              <a:buClr>
                <a:srgbClr val="189BC4"/>
              </a:buClr>
            </a:pPr>
            <a:r>
              <a:rPr lang="en-US" sz="2200" spc="60" dirty="0">
                <a:solidFill>
                  <a:schemeClr val="accent1"/>
                </a:solidFill>
                <a:latin typeface="Corbel" panose="020B0503020204020204" pitchFamily="34" charset="0"/>
              </a:rPr>
              <a:t>European Commission, Sustainable and Smart Mobility Strategy – putting European transport on track for the future, https://eur-lex.europa.eu/resource.html?uri=cellar:5e601657-3b06-11eb-b27b-01aa75ed71a1.0001.02/DOC_1&amp;format=PDF</a:t>
            </a:r>
            <a:endParaRPr lang="de-AT" sz="2200" spc="60" dirty="0">
              <a:solidFill>
                <a:schemeClr val="accent1"/>
              </a:solidFill>
              <a:latin typeface="Corbel" panose="020B0503020204020204" pitchFamily="34" charset="0"/>
            </a:endParaRPr>
          </a:p>
          <a:p>
            <a:pPr>
              <a:buClr>
                <a:srgbClr val="189BC4"/>
              </a:buClr>
            </a:pPr>
            <a:r>
              <a:rPr lang="de-AT" sz="2200" dirty="0">
                <a:solidFill>
                  <a:schemeClr val="accent1"/>
                </a:solidFill>
                <a:latin typeface="Corbel" panose="020B0503020204020204" pitchFamily="34" charset="0"/>
              </a:rPr>
              <a:t>Europäische Kommission (2019): Der europäische Green Deal, Brüssel</a:t>
            </a:r>
            <a:br>
              <a:rPr lang="de-AT" sz="2200" dirty="0">
                <a:solidFill>
                  <a:schemeClr val="accent1"/>
                </a:solidFill>
                <a:latin typeface="Corbel" panose="020B0503020204020204" pitchFamily="34" charset="0"/>
              </a:rPr>
            </a:br>
            <a:r>
              <a:rPr lang="de-AT" sz="2200" dirty="0">
                <a:solidFill>
                  <a:schemeClr val="accent1"/>
                </a:solidFill>
                <a:latin typeface="Corbel" panose="020B0503020204020204" pitchFamily="34" charset="0"/>
              </a:rPr>
              <a:t>Zugang: </a:t>
            </a:r>
            <a:r>
              <a:rPr lang="fr-FR" sz="2200" dirty="0">
                <a:solidFill>
                  <a:schemeClr val="accent1"/>
                </a:solidFill>
                <a:latin typeface="Corbel" panose="020B0503020204020204" pitchFamily="34" charset="0"/>
                <a:hlinkClick r:id="rId6">
                  <a:extLst>
                    <a:ext uri="{A12FA001-AC4F-418D-AE19-62706E023703}">
                      <ahyp:hlinkClr xmlns:ahyp="http://schemas.microsoft.com/office/drawing/2018/hyperlinkcolor" val="tx"/>
                    </a:ext>
                  </a:extLst>
                </a:hlinkClick>
              </a:rPr>
              <a:t>https://eur-lex.europa.eu/legal-content/DE/TXT/?uri=COM%3A2019%3A640%3AFIN</a:t>
            </a:r>
            <a:r>
              <a:rPr lang="fr-FR" sz="2200" dirty="0">
                <a:solidFill>
                  <a:schemeClr val="accent1"/>
                </a:solidFill>
                <a:latin typeface="Corbel" panose="020B0503020204020204" pitchFamily="34" charset="0"/>
              </a:rPr>
              <a:t> </a:t>
            </a:r>
            <a:endParaRPr lang="de-AT" sz="2200" dirty="0">
              <a:solidFill>
                <a:schemeClr val="accent1"/>
              </a:solidFill>
              <a:latin typeface="Corbel" panose="020B0503020204020204" pitchFamily="34" charset="0"/>
            </a:endParaRPr>
          </a:p>
          <a:p>
            <a:pPr>
              <a:buClr>
                <a:srgbClr val="189BC4"/>
              </a:buClr>
            </a:pPr>
            <a:r>
              <a:rPr lang="de-AT" sz="2200" dirty="0">
                <a:solidFill>
                  <a:schemeClr val="accent1"/>
                </a:solidFill>
                <a:latin typeface="Corbel" panose="020B0503020204020204" pitchFamily="34" charset="0"/>
              </a:rPr>
              <a:t>Europäische Kommission (2021):  NAIADES III: </a:t>
            </a:r>
            <a:r>
              <a:rPr lang="de-AT" sz="2200" dirty="0" err="1">
                <a:solidFill>
                  <a:schemeClr val="accent1"/>
                </a:solidFill>
                <a:latin typeface="Corbel" panose="020B0503020204020204" pitchFamily="34" charset="0"/>
              </a:rPr>
              <a:t>Boosting</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future-proof</a:t>
            </a:r>
            <a:r>
              <a:rPr lang="de-AT" sz="2200" dirty="0">
                <a:solidFill>
                  <a:schemeClr val="accent1"/>
                </a:solidFill>
                <a:latin typeface="Corbel" panose="020B0503020204020204" pitchFamily="34" charset="0"/>
              </a:rPr>
              <a:t> European </a:t>
            </a:r>
            <a:r>
              <a:rPr lang="de-AT" sz="2200" dirty="0" err="1">
                <a:solidFill>
                  <a:schemeClr val="accent1"/>
                </a:solidFill>
                <a:latin typeface="Corbel" panose="020B0503020204020204" pitchFamily="34" charset="0"/>
              </a:rPr>
              <a:t>inland</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waterway</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transport</a:t>
            </a:r>
            <a:br>
              <a:rPr lang="de-AT" sz="2200" dirty="0">
                <a:solidFill>
                  <a:schemeClr val="accent1"/>
                </a:solidFill>
                <a:latin typeface="Corbel" panose="020B0503020204020204" pitchFamily="34" charset="0"/>
              </a:rPr>
            </a:br>
            <a:r>
              <a:rPr lang="de-AT" sz="2200" dirty="0">
                <a:solidFill>
                  <a:schemeClr val="accent1"/>
                </a:solidFill>
                <a:latin typeface="Corbel" panose="020B0503020204020204" pitchFamily="34" charset="0"/>
              </a:rPr>
              <a:t>Zugang: </a:t>
            </a:r>
            <a:r>
              <a:rPr lang="de-AT" sz="2200" dirty="0">
                <a:solidFill>
                  <a:schemeClr val="accent1"/>
                </a:solidFill>
                <a:latin typeface="Corbel" panose="020B0503020204020204" pitchFamily="34" charset="0"/>
                <a:hlinkClick r:id="rId7">
                  <a:extLst>
                    <a:ext uri="{A12FA001-AC4F-418D-AE19-62706E023703}">
                      <ahyp:hlinkClr xmlns:ahyp="http://schemas.microsoft.com/office/drawing/2018/hyperlinkcolor" val="tx"/>
                    </a:ext>
                  </a:extLst>
                </a:hlinkClick>
              </a:rPr>
              <a:t>https://ec.europa.eu/transport/sites/default/files/com20210324-naiades.pdf</a:t>
            </a:r>
            <a:r>
              <a:rPr lang="de-AT" sz="2200" dirty="0">
                <a:solidFill>
                  <a:schemeClr val="accent1"/>
                </a:solidFill>
                <a:latin typeface="Corbel" panose="020B0503020204020204" pitchFamily="34" charset="0"/>
              </a:rPr>
              <a:t> </a:t>
            </a:r>
            <a:endParaRPr lang="de-AT" sz="2200" dirty="0">
              <a:solidFill>
                <a:schemeClr val="accent1"/>
              </a:solidFill>
            </a:endParaRPr>
          </a:p>
          <a:p>
            <a:r>
              <a:rPr lang="de-AT" sz="2200" dirty="0">
                <a:solidFill>
                  <a:schemeClr val="accent1"/>
                </a:solidFill>
              </a:rPr>
              <a:t>Thume, Versicherungen des Transports - Einführung, </a:t>
            </a:r>
            <a:r>
              <a:rPr lang="de-AT" sz="2200" dirty="0" err="1">
                <a:solidFill>
                  <a:schemeClr val="accent1"/>
                </a:solidFill>
              </a:rPr>
              <a:t>TranspR</a:t>
            </a:r>
            <a:r>
              <a:rPr lang="de-AT" sz="2200" dirty="0">
                <a:solidFill>
                  <a:schemeClr val="accent1"/>
                </a:solidFill>
              </a:rPr>
              <a:t> (2006), 1 (3-4).</a:t>
            </a:r>
          </a:p>
          <a:p>
            <a:pPr lvl="0">
              <a:buClr>
                <a:srgbClr val="3C628F"/>
              </a:buClr>
            </a:pPr>
            <a:r>
              <a:rPr lang="de-AT" sz="2200" spc="60" dirty="0" err="1">
                <a:solidFill>
                  <a:schemeClr val="accent1"/>
                </a:solidFill>
                <a:latin typeface="Corbel" panose="020B0503020204020204" pitchFamily="34" charset="0"/>
              </a:rPr>
              <a:t>viadonau</a:t>
            </a:r>
            <a:r>
              <a:rPr lang="de-AT" sz="2200" spc="60" dirty="0">
                <a:solidFill>
                  <a:schemeClr val="accent1"/>
                </a:solidFill>
                <a:latin typeface="Corbel" panose="020B0503020204020204" pitchFamily="34" charset="0"/>
              </a:rPr>
              <a:t> (2019): Manual on </a:t>
            </a:r>
            <a:r>
              <a:rPr lang="de-AT" sz="2200" spc="60" dirty="0" err="1">
                <a:solidFill>
                  <a:schemeClr val="accent1"/>
                </a:solidFill>
                <a:latin typeface="Corbel" panose="020B0503020204020204" pitchFamily="34" charset="0"/>
              </a:rPr>
              <a:t>Danube</a:t>
            </a:r>
            <a:r>
              <a:rPr lang="de-AT" sz="2200" spc="60" dirty="0">
                <a:solidFill>
                  <a:schemeClr val="accent1"/>
                </a:solidFill>
                <a:latin typeface="Corbel" panose="020B0503020204020204" pitchFamily="34" charset="0"/>
              </a:rPr>
              <a:t> Navigation</a:t>
            </a:r>
            <a:r>
              <a:rPr lang="de-DE" sz="2200" spc="60" dirty="0">
                <a:solidFill>
                  <a:schemeClr val="accent1"/>
                </a:solidFill>
                <a:latin typeface="Corbel" panose="020B0503020204020204" pitchFamily="34" charset="0"/>
              </a:rPr>
              <a:t>, Vienna.</a:t>
            </a:r>
          </a:p>
          <a:p>
            <a:pPr marL="173038" lvl="0" indent="0">
              <a:buClr>
                <a:srgbClr val="3C628F"/>
              </a:buClr>
              <a:buNone/>
            </a:pPr>
            <a:r>
              <a:rPr lang="de-DE" sz="2200" spc="60" dirty="0">
                <a:solidFill>
                  <a:schemeClr val="accent1"/>
                </a:solidFill>
                <a:latin typeface="Corbel" panose="020B0503020204020204" pitchFamily="34" charset="0"/>
              </a:rPr>
              <a:t>Order </a:t>
            </a:r>
            <a:r>
              <a:rPr lang="de-DE" sz="2200" spc="60" dirty="0" err="1">
                <a:solidFill>
                  <a:schemeClr val="accent1"/>
                </a:solidFill>
                <a:latin typeface="Corbel" panose="020B0503020204020204" pitchFamily="34" charset="0"/>
              </a:rPr>
              <a:t>or</a:t>
            </a:r>
            <a:r>
              <a:rPr lang="de-DE" sz="2200" spc="60" dirty="0">
                <a:solidFill>
                  <a:schemeClr val="accent1"/>
                </a:solidFill>
                <a:latin typeface="Corbel" panose="020B0503020204020204" pitchFamily="34" charset="0"/>
              </a:rPr>
              <a:t> </a:t>
            </a:r>
            <a:r>
              <a:rPr lang="de-DE" sz="2200" spc="60" dirty="0" err="1">
                <a:solidFill>
                  <a:schemeClr val="accent1"/>
                </a:solidFill>
                <a:latin typeface="Corbel" panose="020B0503020204020204" pitchFamily="34" charset="0"/>
              </a:rPr>
              <a:t>download</a:t>
            </a:r>
            <a:r>
              <a:rPr lang="de-DE" sz="2200" spc="60" dirty="0">
                <a:solidFill>
                  <a:schemeClr val="accent1"/>
                </a:solidFill>
                <a:latin typeface="Corbel" panose="020B0503020204020204" pitchFamily="34" charset="0"/>
              </a:rPr>
              <a:t>:  </a:t>
            </a:r>
            <a:r>
              <a:rPr lang="de-DE" sz="2200" spc="60" dirty="0">
                <a:solidFill>
                  <a:schemeClr val="accent1"/>
                </a:solidFill>
                <a:latin typeface="Corbel" panose="020B0503020204020204" pitchFamily="34" charset="0"/>
                <a:hlinkClick r:id="rId8">
                  <a:extLst>
                    <a:ext uri="{A12FA001-AC4F-418D-AE19-62706E023703}">
                      <ahyp:hlinkClr xmlns:ahyp="http://schemas.microsoft.com/office/drawing/2018/hyperlinkcolor" val="tx"/>
                    </a:ext>
                  </a:extLst>
                </a:hlinkClick>
              </a:rPr>
              <a:t>http://www.viadonau.org/en/newsroom/publications/manual-on-danube-navigation/</a:t>
            </a:r>
            <a:r>
              <a:rPr lang="de-DE" sz="2200" spc="60" dirty="0">
                <a:solidFill>
                  <a:schemeClr val="accent1"/>
                </a:solidFill>
                <a:latin typeface="Corbel" panose="020B0503020204020204" pitchFamily="34" charset="0"/>
              </a:rPr>
              <a:t> </a:t>
            </a:r>
          </a:p>
          <a:p>
            <a:pPr marL="0" indent="0">
              <a:buNone/>
            </a:pPr>
            <a:endParaRPr lang="de-AT" sz="1400" spc="6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Tree>
    <p:extLst>
      <p:ext uri="{BB962C8B-B14F-4D97-AF65-F5344CB8AC3E}">
        <p14:creationId xmlns:p14="http://schemas.microsoft.com/office/powerpoint/2010/main" val="337696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3C628F"/>
                </a:solidFill>
                <a:latin typeface="Corbel" panose="020B0503020204020204" pitchFamily="34" charset="0"/>
              </a:rPr>
              <a:t>Warm-Up</a:t>
            </a:r>
            <a:br>
              <a:rPr lang="en-GB" dirty="0">
                <a:solidFill>
                  <a:srgbClr val="3C628F"/>
                </a:solidFill>
                <a:latin typeface="Corbel" panose="020B0503020204020204" pitchFamily="34" charset="0"/>
              </a:rPr>
            </a:br>
            <a:r>
              <a:rPr lang="en-US" sz="2400" dirty="0">
                <a:solidFill>
                  <a:srgbClr val="3C628F"/>
                </a:solidFill>
                <a:latin typeface="Corbel" panose="020B0503020204020204" pitchFamily="34" charset="0"/>
              </a:rPr>
              <a:t>Legal aspects</a:t>
            </a:r>
            <a:endParaRPr lang="en-US" sz="2000" dirty="0">
              <a:solidFill>
                <a:srgbClr val="3C628F"/>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8" name="Textfeld 7"/>
          <p:cNvSpPr txBox="1"/>
          <p:nvPr/>
        </p:nvSpPr>
        <p:spPr>
          <a:xfrm>
            <a:off x="4139952" y="2924364"/>
            <a:ext cx="4365866" cy="400110"/>
          </a:xfrm>
          <a:prstGeom prst="rect">
            <a:avLst/>
          </a:prstGeom>
          <a:noFill/>
        </p:spPr>
        <p:txBody>
          <a:bodyPr wrap="square" rtlCol="0">
            <a:spAutoFit/>
          </a:bodyPr>
          <a:lstStyle/>
          <a:p>
            <a:r>
              <a:rPr lang="en-US" sz="2000" spc="-100" dirty="0">
                <a:solidFill>
                  <a:srgbClr val="3C628F"/>
                </a:solidFill>
                <a:latin typeface="Corbel" panose="020B0503020204020204" pitchFamily="34" charset="0"/>
                <a:ea typeface="+mj-ea"/>
                <a:cs typeface="+mj-cs"/>
              </a:rPr>
              <a:t>Who creates the transport policy in Europe? </a:t>
            </a:r>
          </a:p>
        </p:txBody>
      </p:sp>
      <p:sp>
        <p:nvSpPr>
          <p:cNvPr id="10" name="Textfeld 8"/>
          <p:cNvSpPr txBox="1"/>
          <p:nvPr/>
        </p:nvSpPr>
        <p:spPr>
          <a:xfrm>
            <a:off x="4174976" y="3945249"/>
            <a:ext cx="4213448" cy="707886"/>
          </a:xfrm>
          <a:prstGeom prst="rect">
            <a:avLst/>
          </a:prstGeom>
          <a:noFill/>
        </p:spPr>
        <p:txBody>
          <a:bodyPr wrap="square" rtlCol="0">
            <a:spAutoFit/>
          </a:bodyPr>
          <a:lstStyle/>
          <a:p>
            <a:r>
              <a:rPr lang="en-US" sz="2000" spc="-100" dirty="0">
                <a:solidFill>
                  <a:srgbClr val="3C628F"/>
                </a:solidFill>
                <a:latin typeface="Corbel" panose="020B0503020204020204" pitchFamily="34" charset="0"/>
                <a:ea typeface="+mj-ea"/>
                <a:cs typeface="+mj-cs"/>
              </a:rPr>
              <a:t>What is the European Green Deal and what is its goal</a:t>
            </a:r>
            <a:r>
              <a:rPr lang="de-AT" spc="-100" dirty="0">
                <a:solidFill>
                  <a:srgbClr val="3C628F"/>
                </a:solidFill>
                <a:latin typeface="Corbel" panose="020B0503020204020204" pitchFamily="34" charset="0"/>
                <a:ea typeface="+mj-ea"/>
                <a:cs typeface="+mj-cs"/>
              </a:rPr>
              <a:t>?</a:t>
            </a:r>
            <a:endParaRPr lang="en-US" sz="2000" spc="-100" dirty="0">
              <a:solidFill>
                <a:srgbClr val="3C628F"/>
              </a:solidFill>
              <a:latin typeface="Corbel" panose="020B0503020204020204" pitchFamily="34" charset="0"/>
              <a:ea typeface="+mj-ea"/>
              <a:cs typeface="+mj-cs"/>
            </a:endParaRPr>
          </a:p>
        </p:txBody>
      </p:sp>
      <p:pic>
        <p:nvPicPr>
          <p:cNvPr id="11" name="Grafik 10"/>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39552" y="2708920"/>
            <a:ext cx="3215828" cy="2411871"/>
          </a:xfrm>
          <a:prstGeom prst="rect">
            <a:avLst/>
          </a:prstGeom>
        </p:spPr>
      </p:pic>
      <p:sp>
        <p:nvSpPr>
          <p:cNvPr id="12" name="Textfeld 11"/>
          <p:cNvSpPr txBox="1"/>
          <p:nvPr/>
        </p:nvSpPr>
        <p:spPr>
          <a:xfrm>
            <a:off x="539552" y="2708920"/>
            <a:ext cx="201622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21818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Further Information</a:t>
            </a:r>
          </a:p>
        </p:txBody>
      </p:sp>
      <p:sp>
        <p:nvSpPr>
          <p:cNvPr id="3" name="Content Placeholder 2"/>
          <p:cNvSpPr>
            <a:spLocks noGrp="1"/>
          </p:cNvSpPr>
          <p:nvPr>
            <p:ph idx="1"/>
          </p:nvPr>
        </p:nvSpPr>
        <p:spPr/>
        <p:txBody>
          <a:bodyPr>
            <a:normAutofit lnSpcReduction="10000"/>
          </a:bodyPr>
          <a:lstStyle/>
          <a:p>
            <a:pPr marL="0" indent="0">
              <a:buNone/>
            </a:pPr>
            <a:r>
              <a:rPr lang="en-GB" sz="2000" b="1" dirty="0">
                <a:solidFill>
                  <a:schemeClr val="accent1"/>
                </a:solidFill>
                <a:latin typeface="Corbel" panose="020B0503020204020204" pitchFamily="34" charset="0"/>
              </a:rPr>
              <a:t>We hope our set of slides has met your expectations!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         - you are free to use, adapt and share this slides and to use it for your lectures.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For questions and feedback please do not hesitate to contact us:</a:t>
            </a:r>
          </a:p>
          <a:p>
            <a:pPr marL="0" indent="0">
              <a:buNone/>
            </a:pPr>
            <a:r>
              <a:rPr lang="en-GB" sz="2000" b="1" dirty="0">
                <a:solidFill>
                  <a:schemeClr val="accent1"/>
                </a:solidFill>
                <a:latin typeface="Corbel" panose="020B0503020204020204" pitchFamily="34" charset="0"/>
                <a:hlinkClick r:id="rId3"/>
              </a:rPr>
              <a:t>rewway@fh-steyr.at</a:t>
            </a:r>
            <a:endParaRPr lang="en-GB" sz="2000" b="1" dirty="0">
              <a:solidFill>
                <a:schemeClr val="accent1"/>
              </a:solidFill>
              <a:latin typeface="Corbel" panose="020B0503020204020204" pitchFamily="34" charset="0"/>
            </a:endParaRP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Further set of slides are available at:</a:t>
            </a:r>
          </a:p>
          <a:p>
            <a:pPr marL="0" indent="0">
              <a:buNone/>
            </a:pPr>
            <a:endParaRPr lang="en-GB" sz="400" b="1" dirty="0">
              <a:solidFill>
                <a:schemeClr val="accent1"/>
              </a:solidFill>
              <a:latin typeface="Corbel" panose="020B0503020204020204" pitchFamily="34" charset="0"/>
            </a:endParaRPr>
          </a:p>
          <a:p>
            <a:pPr marL="0" indent="0">
              <a:buNone/>
            </a:pPr>
            <a:r>
              <a:rPr lang="en-GB" sz="2000" dirty="0">
                <a:solidFill>
                  <a:schemeClr val="accent1"/>
                </a:solidFill>
                <a:latin typeface="Corbel" panose="020B0503020204020204" pitchFamily="34" charset="0"/>
                <a:hlinkClick r:id="rId4"/>
              </a:rPr>
              <a:t>http://www.rewway.at/en/teaching-materials/bundles/</a:t>
            </a:r>
            <a:r>
              <a:rPr lang="en-GB" sz="2000" dirty="0">
                <a:solidFill>
                  <a:schemeClr val="accent1"/>
                </a:solidFill>
                <a:latin typeface="Corbel" panose="020B0503020204020204" pitchFamily="34" charset="0"/>
              </a:rPr>
              <a:t> </a:t>
            </a:r>
          </a:p>
          <a:p>
            <a:pPr marL="0" indent="0">
              <a:buNone/>
            </a:pPr>
            <a:endParaRPr lang="en-GB" sz="2000" dirty="0">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Maybe you are interested to book a guest lecture or an excursion?</a:t>
            </a:r>
          </a:p>
          <a:p>
            <a:pPr marL="0" indent="0">
              <a:buNone/>
            </a:pPr>
            <a:r>
              <a:rPr lang="en-GB" sz="2000" dirty="0">
                <a:solidFill>
                  <a:schemeClr val="accent1"/>
                </a:solidFill>
                <a:latin typeface="Corbel" panose="020B0503020204020204" pitchFamily="34" charset="0"/>
                <a:hlinkClick r:id="rId5"/>
              </a:rPr>
              <a:t>http://www.rewway.at/en/services/</a:t>
            </a:r>
            <a:r>
              <a:rPr lang="en-GB"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40</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pic>
        <p:nvPicPr>
          <p:cNvPr id="7" name="Picture 8"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8120" y="5229200"/>
            <a:ext cx="1356314" cy="1152128"/>
          </a:xfrm>
          <a:prstGeom prst="rect">
            <a:avLst/>
          </a:prstGeom>
          <a:noFill/>
        </p:spPr>
      </p:pic>
    </p:spTree>
    <p:extLst>
      <p:ext uri="{BB962C8B-B14F-4D97-AF65-F5344CB8AC3E}">
        <p14:creationId xmlns:p14="http://schemas.microsoft.com/office/powerpoint/2010/main" val="81972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Overview</a:t>
            </a:r>
            <a:br>
              <a:rPr lang="en-GB" b="1" dirty="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Legal Aspects</a:t>
            </a:r>
          </a:p>
        </p:txBody>
      </p:sp>
      <p:sp>
        <p:nvSpPr>
          <p:cNvPr id="3" name="Content Placeholder 2"/>
          <p:cNvSpPr>
            <a:spLocks noGrp="1"/>
          </p:cNvSpPr>
          <p:nvPr>
            <p:ph idx="1"/>
          </p:nvPr>
        </p:nvSpPr>
        <p:spPr/>
        <p:txBody>
          <a:bodyPr>
            <a:normAutofit/>
          </a:bodyPr>
          <a:lstStyle/>
          <a:p>
            <a:pPr marL="0" indent="0">
              <a:buNone/>
            </a:pPr>
            <a:endParaRPr lang="en-GB" sz="1800" dirty="0">
              <a:solidFill>
                <a:schemeClr val="accent1"/>
              </a:solidFill>
              <a:latin typeface="Corbel" panose="020B0503020204020204" pitchFamily="34" charset="0"/>
            </a:endParaRPr>
          </a:p>
          <a:p>
            <a:pPr marL="0" indent="0">
              <a:buNone/>
            </a:pPr>
            <a:r>
              <a:rPr lang="en-GB" sz="1800" dirty="0">
                <a:solidFill>
                  <a:schemeClr val="accent1"/>
                </a:solidFill>
                <a:latin typeface="Corbel" panose="020B0503020204020204" pitchFamily="34" charset="0"/>
              </a:rPr>
              <a:t>Wide-ranging legal aspects:</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regulations concerning European </a:t>
            </a:r>
            <a:r>
              <a:rPr lang="en-GB" sz="1800" b="1" dirty="0">
                <a:solidFill>
                  <a:srgbClr val="189BC4"/>
                </a:solidFill>
                <a:latin typeface="Corbel" panose="020B0503020204020204" pitchFamily="34" charset="0"/>
              </a:rPr>
              <a:t>inland waterways</a:t>
            </a:r>
          </a:p>
          <a:p>
            <a:pPr>
              <a:buClr>
                <a:srgbClr val="189BC4"/>
              </a:buClr>
            </a:pPr>
            <a:r>
              <a:rPr lang="en-GB" sz="1800" b="1" dirty="0">
                <a:solidFill>
                  <a:srgbClr val="189BC4"/>
                </a:solidFill>
                <a:latin typeface="Corbel" panose="020B0503020204020204" pitchFamily="34" charset="0"/>
              </a:rPr>
              <a:t>promotion</a:t>
            </a:r>
            <a:r>
              <a:rPr lang="en-GB" sz="1800" b="1" dirty="0">
                <a:solidFill>
                  <a:schemeClr val="accent1"/>
                </a:solidFill>
                <a:latin typeface="Corbel" panose="020B0503020204020204" pitchFamily="34" charset="0"/>
              </a:rPr>
              <a:t> </a:t>
            </a:r>
            <a:r>
              <a:rPr lang="en-GB" sz="1800" dirty="0">
                <a:solidFill>
                  <a:schemeClr val="accent1"/>
                </a:solidFill>
                <a:latin typeface="Corbel" panose="020B0503020204020204" pitchFamily="34" charset="0"/>
              </a:rPr>
              <a:t>of inland navigation and combined transport</a:t>
            </a:r>
          </a:p>
          <a:p>
            <a:pPr>
              <a:buClr>
                <a:srgbClr val="189BC4"/>
              </a:buClr>
            </a:pPr>
            <a:r>
              <a:rPr lang="en-GB" sz="1800" dirty="0">
                <a:solidFill>
                  <a:schemeClr val="accent1"/>
                </a:solidFill>
                <a:latin typeface="Corbel" panose="020B0503020204020204" pitchFamily="34" charset="0"/>
              </a:rPr>
              <a:t>legal aspects when shipping an </a:t>
            </a:r>
            <a:r>
              <a:rPr lang="en-GB" sz="1800" b="1" dirty="0">
                <a:solidFill>
                  <a:srgbClr val="189BC4"/>
                </a:solidFill>
                <a:latin typeface="Corbel" panose="020B0503020204020204" pitchFamily="34" charset="0"/>
              </a:rPr>
              <a:t>inland vessel</a:t>
            </a:r>
            <a:r>
              <a:rPr lang="en-GB" sz="1800" dirty="0">
                <a:solidFill>
                  <a:schemeClr val="accent1"/>
                </a:solidFill>
                <a:latin typeface="Corbel" panose="020B0503020204020204" pitchFamily="34" charset="0"/>
              </a:rPr>
              <a:t>:</a:t>
            </a:r>
            <a:endParaRPr lang="en-GB" sz="1800" b="1" dirty="0">
              <a:solidFill>
                <a:schemeClr val="accent1"/>
              </a:solidFill>
              <a:latin typeface="Corbel" panose="020B0503020204020204" pitchFamily="34" charset="0"/>
            </a:endParaRPr>
          </a:p>
          <a:p>
            <a:endParaRPr lang="en-GB" sz="500" dirty="0">
              <a:solidFill>
                <a:schemeClr val="accent1"/>
              </a:solidFill>
              <a:latin typeface="Corbel" panose="020B0503020204020204" pitchFamily="34" charset="0"/>
            </a:endParaRPr>
          </a:p>
          <a:p>
            <a:pPr lvl="1">
              <a:buFont typeface="Symbol" panose="05050102010706020507" pitchFamily="18" charset="2"/>
              <a:buChar char="-"/>
            </a:pPr>
            <a:endParaRPr lang="en-GB" sz="5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minimum number of crew members and </a:t>
            </a:r>
            <a:br>
              <a:rPr lang="en-GB" sz="1800" dirty="0">
                <a:solidFill>
                  <a:schemeClr val="accent1"/>
                </a:solidFill>
                <a:latin typeface="Corbel" panose="020B0503020204020204" pitchFamily="34" charset="0"/>
              </a:rPr>
            </a:br>
            <a:r>
              <a:rPr lang="en-GB" sz="1800" dirty="0">
                <a:solidFill>
                  <a:schemeClr val="accent1"/>
                </a:solidFill>
                <a:latin typeface="Corbel" panose="020B0503020204020204" pitchFamily="34" charset="0"/>
              </a:rPr>
              <a:t>maximum travelling times</a:t>
            </a: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pollution levels</a:t>
            </a:r>
          </a:p>
          <a:p>
            <a:pPr lvl="1">
              <a:buClr>
                <a:srgbClr val="189BC4"/>
              </a:buClr>
              <a:buFont typeface="Symbol" panose="05050102010706020507" pitchFamily="18" charset="2"/>
              <a:buChar char="-"/>
            </a:pPr>
            <a:r>
              <a:rPr lang="en-GB" sz="1800" dirty="0">
                <a:solidFill>
                  <a:schemeClr val="accent1"/>
                </a:solidFill>
                <a:latin typeface="Corbel" panose="020B0503020204020204" pitchFamily="34" charset="0"/>
              </a:rPr>
              <a:t>excursus: transportation of hazardous goods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9" name="Picture 6"/>
          <p:cNvPicPr/>
          <p:nvPr/>
        </p:nvPicPr>
        <p:blipFill rotWithShape="1">
          <a:blip r:embed="rId3"/>
          <a:srcRect l="67656" t="19149" r="7764" b="24782"/>
          <a:stretch/>
        </p:blipFill>
        <p:spPr bwMode="auto">
          <a:xfrm>
            <a:off x="7145655" y="4437112"/>
            <a:ext cx="1998345" cy="1861193"/>
          </a:xfrm>
          <a:prstGeom prst="rect">
            <a:avLst/>
          </a:prstGeom>
          <a:ln>
            <a:noFill/>
          </a:ln>
          <a:extLst>
            <a:ext uri="{53640926-AAD7-44D8-BBD7-CCE9431645EC}">
              <a14:shadowObscured xmlns:a14="http://schemas.microsoft.com/office/drawing/2010/main"/>
            </a:ext>
          </a:extLst>
        </p:spPr>
      </p:pic>
      <p:sp>
        <p:nvSpPr>
          <p:cNvPr id="10" name="Textfeld 9"/>
          <p:cNvSpPr txBox="1"/>
          <p:nvPr/>
        </p:nvSpPr>
        <p:spPr>
          <a:xfrm>
            <a:off x="7090496" y="4437112"/>
            <a:ext cx="1927160"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viadonau/ Jürgen Trögl</a:t>
            </a:r>
            <a:endParaRPr lang="de-DE" sz="800" dirty="0">
              <a:solidFill>
                <a:schemeClr val="accent1"/>
              </a:solidFill>
              <a:latin typeface="Corbel" panose="020B0503020204020204" pitchFamily="34" charset="0"/>
            </a:endParaRPr>
          </a:p>
        </p:txBody>
      </p:sp>
      <p:pic>
        <p:nvPicPr>
          <p:cNvPr id="11" name="Grafik 10"/>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6445544" y="1923044"/>
            <a:ext cx="2701577" cy="2026183"/>
          </a:xfrm>
          <a:prstGeom prst="rect">
            <a:avLst/>
          </a:prstGeom>
        </p:spPr>
      </p:pic>
      <p:sp>
        <p:nvSpPr>
          <p:cNvPr id="12" name="Textfeld 11"/>
          <p:cNvSpPr txBox="1"/>
          <p:nvPr/>
        </p:nvSpPr>
        <p:spPr>
          <a:xfrm>
            <a:off x="6445544" y="1910649"/>
            <a:ext cx="2016224" cy="215444"/>
          </a:xfrm>
          <a:prstGeom prst="rect">
            <a:avLst/>
          </a:prstGeom>
          <a:noFill/>
        </p:spPr>
        <p:txBody>
          <a:bodyPr wrap="squar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425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Legal Aspects</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777029517"/>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19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Pan-European Level - </a:t>
            </a:r>
            <a:r>
              <a:rPr lang="en-GB" b="1" dirty="0">
                <a:solidFill>
                  <a:schemeClr val="accent1"/>
                </a:solidFill>
                <a:latin typeface="Corbel" panose="020B0503020204020204" pitchFamily="34" charset="0"/>
              </a:rPr>
              <a:t>Belgrade Convention</a:t>
            </a:r>
            <a:br>
              <a:rPr lang="en-GB"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Waterways</a:t>
            </a:r>
            <a:endParaRPr lang="en-GB"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3528" y="1700808"/>
            <a:ext cx="8568952" cy="4776192"/>
          </a:xfrm>
        </p:spPr>
        <p:txBody>
          <a:bodyPr>
            <a:normAutofit/>
          </a:bodyPr>
          <a:lstStyle/>
          <a:p>
            <a:r>
              <a:rPr lang="de-AT" sz="2200" dirty="0">
                <a:solidFill>
                  <a:schemeClr val="accent1"/>
                </a:solidFill>
                <a:latin typeface="Corbel" panose="020B0503020204020204" pitchFamily="34" charset="0"/>
              </a:rPr>
              <a:t>„</a:t>
            </a:r>
            <a:r>
              <a:rPr lang="en-GB" sz="2200" dirty="0">
                <a:solidFill>
                  <a:schemeClr val="accent1"/>
                </a:solidFill>
                <a:latin typeface="Corbel" panose="020B0503020204020204" pitchFamily="34" charset="0"/>
              </a:rPr>
              <a:t>Convention Regarding the Regime of Navigation on the Danube“</a:t>
            </a:r>
          </a:p>
          <a:p>
            <a:endParaRPr lang="en-GB"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signed by all Danube riparian states</a:t>
            </a:r>
          </a:p>
          <a:p>
            <a:endParaRPr lang="en-GB"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main targets:</a:t>
            </a:r>
          </a:p>
          <a:p>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800" dirty="0">
                <a:solidFill>
                  <a:schemeClr val="accent1"/>
                </a:solidFill>
                <a:latin typeface="Corbel" panose="020B0503020204020204" pitchFamily="34" charset="0"/>
              </a:rPr>
              <a:t>safeguard the freedom of navigation on the Danube for all states</a:t>
            </a:r>
          </a:p>
          <a:p>
            <a:pPr lvl="1">
              <a:buFont typeface="Symbol" panose="05050102010706020507" pitchFamily="18" charset="2"/>
              <a:buChar char="-"/>
            </a:pPr>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800" dirty="0">
                <a:solidFill>
                  <a:schemeClr val="accent1"/>
                </a:solidFill>
                <a:latin typeface="Corbel" panose="020B0503020204020204" pitchFamily="34" charset="0"/>
              </a:rPr>
              <a:t>oblige the Danube states to maintain their sections of the Danube </a:t>
            </a:r>
            <a:br>
              <a:rPr lang="en-GB" sz="1800" dirty="0">
                <a:solidFill>
                  <a:schemeClr val="accent1"/>
                </a:solidFill>
                <a:latin typeface="Corbel" panose="020B0503020204020204" pitchFamily="34" charset="0"/>
              </a:rPr>
            </a:br>
            <a:r>
              <a:rPr lang="en-GB" sz="1800" dirty="0">
                <a:solidFill>
                  <a:schemeClr val="accent1"/>
                </a:solidFill>
                <a:latin typeface="Corbel" panose="020B0503020204020204" pitchFamily="34" charset="0"/>
              </a:rPr>
              <a:t>waterway to a navigable condition</a:t>
            </a:r>
          </a:p>
          <a:p>
            <a:pPr lvl="1">
              <a:buFont typeface="Symbol" panose="05050102010706020507" pitchFamily="18" charset="2"/>
              <a:buChar char="-"/>
            </a:pPr>
            <a:endParaRPr lang="en-GB"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implementation of the Belgrade Convention supervised by the Danube Commission: </a:t>
            </a:r>
            <a:r>
              <a:rPr lang="en-GB" sz="1600" dirty="0">
                <a:solidFill>
                  <a:schemeClr val="accent1"/>
                </a:solidFill>
                <a:latin typeface="Corbel" panose="020B0503020204020204" pitchFamily="34" charset="0"/>
              </a:rPr>
              <a:t>(</a:t>
            </a:r>
            <a:r>
              <a:rPr lang="en-GB" sz="1600" dirty="0">
                <a:solidFill>
                  <a:schemeClr val="accent1"/>
                </a:solidFill>
                <a:latin typeface="Corbel" panose="020B0503020204020204" pitchFamily="34" charset="0"/>
                <a:hlinkClick r:id="rId3"/>
              </a:rPr>
              <a:t>www.danubecommission.org</a:t>
            </a:r>
            <a:r>
              <a:rPr lang="en-GB" sz="1600" dirty="0">
                <a:solidFill>
                  <a:schemeClr val="accent1"/>
                </a:solidFill>
                <a:latin typeface="Corbel" panose="020B0503020204020204" pitchFamily="34" charset="0"/>
              </a:rPr>
              <a:t>)</a:t>
            </a:r>
          </a:p>
          <a:p>
            <a:endParaRPr lang="en-GB" sz="500" dirty="0">
              <a:solidFill>
                <a:schemeClr val="accent1"/>
              </a:solidFill>
              <a:latin typeface="Corbel" panose="020B0503020204020204" pitchFamily="34" charset="0"/>
            </a:endParaRPr>
          </a:p>
          <a:p>
            <a:pPr lvl="1">
              <a:buFont typeface="Symbol" panose="05050102010706020507" pitchFamily="18" charset="2"/>
              <a:buChar char="-"/>
            </a:pPr>
            <a:r>
              <a:rPr lang="en-GB" sz="1800" dirty="0">
                <a:solidFill>
                  <a:schemeClr val="accent1"/>
                </a:solidFill>
                <a:latin typeface="Corbel" panose="020B0503020204020204" pitchFamily="34" charset="0"/>
              </a:rPr>
              <a:t>makes recommendations (e.g. concerning fairway conditions)</a:t>
            </a:r>
          </a:p>
          <a:p>
            <a:pPr lvl="1">
              <a:buFont typeface="Symbol" panose="05050102010706020507" pitchFamily="18" charset="2"/>
              <a:buChar char="-"/>
            </a:pPr>
            <a:r>
              <a:rPr lang="en-GB" sz="1800" dirty="0">
                <a:solidFill>
                  <a:schemeClr val="accent1"/>
                </a:solidFill>
                <a:latin typeface="Corbel" panose="020B0503020204020204" pitchFamily="34" charset="0"/>
              </a:rPr>
              <a:t>provides a system of uniform symbols and traffic regulations</a:t>
            </a:r>
          </a:p>
          <a:p>
            <a:pPr lvl="1">
              <a:buFont typeface="Symbol" panose="05050102010706020507" pitchFamily="18" charset="2"/>
              <a:buChar char="-"/>
            </a:pPr>
            <a:r>
              <a:rPr lang="en-GB" sz="1800" dirty="0">
                <a:solidFill>
                  <a:schemeClr val="accent1"/>
                </a:solidFill>
                <a:latin typeface="Corbel" panose="020B0503020204020204" pitchFamily="34" charset="0"/>
              </a:rPr>
              <a:t>harmonized regulations for monitoring the Danube waterway</a:t>
            </a:r>
          </a:p>
          <a:p>
            <a:endParaRPr lang="de-AT"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4843" y="2276872"/>
            <a:ext cx="1835696" cy="1728192"/>
          </a:xfrm>
          <a:prstGeom prst="rect">
            <a:avLst/>
          </a:prstGeom>
          <a:noFill/>
          <a:ln>
            <a:noFill/>
          </a:ln>
        </p:spPr>
      </p:pic>
    </p:spTree>
    <p:extLst>
      <p:ext uri="{BB962C8B-B14F-4D97-AF65-F5344CB8AC3E}">
        <p14:creationId xmlns:p14="http://schemas.microsoft.com/office/powerpoint/2010/main" val="257958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Corbel" panose="020B0503020204020204" pitchFamily="34" charset="0"/>
              </a:rPr>
              <a:t>Belgrade Convention - Freedom for Shipping</a:t>
            </a:r>
            <a:br>
              <a:rPr lang="en-GB"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Inland </a:t>
            </a:r>
            <a:r>
              <a:rPr lang="de-DE" sz="2400" dirty="0" err="1">
                <a:solidFill>
                  <a:schemeClr val="accent1"/>
                </a:solidFill>
                <a:latin typeface="Corbel" panose="020B0503020204020204" pitchFamily="34" charset="0"/>
              </a:rPr>
              <a:t>Waterways</a:t>
            </a:r>
            <a:endParaRPr lang="en-GB"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GB" sz="2200" dirty="0">
                <a:solidFill>
                  <a:schemeClr val="accent1"/>
                </a:solidFill>
                <a:latin typeface="Corbel" panose="020B0503020204020204" pitchFamily="34" charset="0"/>
              </a:rPr>
              <a:t>shipping on the Danube free of charges and without authorization</a:t>
            </a:r>
          </a:p>
          <a:p>
            <a:endParaRPr lang="en-GB"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thus, no canal and locking fees </a:t>
            </a:r>
            <a:br>
              <a:rPr lang="en-GB" dirty="0">
                <a:solidFill>
                  <a:schemeClr val="accent1"/>
                </a:solidFill>
                <a:latin typeface="Corbel" panose="020B0503020204020204" pitchFamily="34" charset="0"/>
              </a:rPr>
            </a:br>
            <a:r>
              <a:rPr lang="en-GB" sz="1600" dirty="0">
                <a:solidFill>
                  <a:schemeClr val="accent1"/>
                </a:solidFill>
                <a:latin typeface="Corbel" panose="020B0503020204020204" pitchFamily="34" charset="0"/>
              </a:rPr>
              <a:t>(classification as international waterway)</a:t>
            </a:r>
          </a:p>
          <a:p>
            <a:pPr marL="0" indent="0">
              <a:buNone/>
            </a:pPr>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locking 24 hours per day and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rPr>
              <a:t>7 days per week free of charge</a:t>
            </a:r>
          </a:p>
          <a:p>
            <a:endParaRPr lang="en-GB" sz="1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fees for shipping the Main-Danube-Canal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rPr>
              <a:t>and the Danube-Black Sea Canal</a:t>
            </a:r>
            <a:r>
              <a:rPr lang="en-GB" sz="2000" dirty="0">
                <a:solidFill>
                  <a:schemeClr val="accent1"/>
                </a:solidFill>
                <a:latin typeface="Corbel" panose="020B0503020204020204" pitchFamily="34" charset="0"/>
              </a:rPr>
              <a:t> </a:t>
            </a:r>
            <a:br>
              <a:rPr lang="en-GB" sz="2000" dirty="0">
                <a:solidFill>
                  <a:schemeClr val="accent1"/>
                </a:solidFill>
                <a:latin typeface="Corbel" panose="020B0503020204020204" pitchFamily="34" charset="0"/>
              </a:rPr>
            </a:br>
            <a:r>
              <a:rPr lang="en-GB" sz="1600" dirty="0">
                <a:solidFill>
                  <a:schemeClr val="accent1"/>
                </a:solidFill>
                <a:latin typeface="Corbel" panose="020B0503020204020204" pitchFamily="34" charset="0"/>
              </a:rPr>
              <a:t>(national Waterway – not included in Belgrade Convention)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0272" y="2348880"/>
            <a:ext cx="2123728" cy="2088232"/>
          </a:xfrm>
          <a:prstGeom prst="rect">
            <a:avLst/>
          </a:prstGeom>
          <a:noFill/>
          <a:ln>
            <a:noFill/>
          </a:ln>
        </p:spPr>
      </p:pic>
    </p:spTree>
    <p:extLst>
      <p:ext uri="{BB962C8B-B14F-4D97-AF65-F5344CB8AC3E}">
        <p14:creationId xmlns:p14="http://schemas.microsoft.com/office/powerpoint/2010/main" val="2699993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1"/>
                </a:solidFill>
                <a:latin typeface="Corbel" panose="020B0503020204020204" pitchFamily="34" charset="0"/>
              </a:rPr>
              <a:t>Excursus: Classification of Inland Waterways</a:t>
            </a:r>
          </a:p>
        </p:txBody>
      </p:sp>
      <p:sp>
        <p:nvSpPr>
          <p:cNvPr id="3" name="Content Placeholder 2"/>
          <p:cNvSpPr>
            <a:spLocks noGrp="1"/>
          </p:cNvSpPr>
          <p:nvPr>
            <p:ph idx="1"/>
          </p:nvPr>
        </p:nvSpPr>
        <p:spPr/>
        <p:txBody>
          <a:bodyPr>
            <a:normAutofit/>
          </a:bodyPr>
          <a:lstStyle/>
          <a:p>
            <a:r>
              <a:rPr lang="en-GB" sz="1900" dirty="0">
                <a:solidFill>
                  <a:schemeClr val="accent1"/>
                </a:solidFill>
                <a:latin typeface="Corbel" panose="020B0503020204020204" pitchFamily="34" charset="0"/>
              </a:rPr>
              <a:t>important  for transport organization: </a:t>
            </a:r>
            <a:br>
              <a:rPr lang="en-GB" sz="1900" dirty="0">
                <a:solidFill>
                  <a:schemeClr val="accent1"/>
                </a:solidFill>
                <a:latin typeface="Corbel" panose="020B0503020204020204" pitchFamily="34" charset="0"/>
              </a:rPr>
            </a:br>
            <a:r>
              <a:rPr lang="en-GB" sz="1900" dirty="0">
                <a:solidFill>
                  <a:schemeClr val="accent1"/>
                </a:solidFill>
                <a:latin typeface="Corbel" panose="020B0503020204020204" pitchFamily="34" charset="0"/>
              </a:rPr>
              <a:t>which waterways can be used by which inland vessel?</a:t>
            </a:r>
          </a:p>
          <a:p>
            <a:r>
              <a:rPr lang="en-GB" sz="1900" dirty="0">
                <a:solidFill>
                  <a:schemeClr val="accent1"/>
                </a:solidFill>
                <a:latin typeface="Corbel" panose="020B0503020204020204" pitchFamily="34" charset="0"/>
              </a:rPr>
              <a:t>maximum draught, bridge clearance </a:t>
            </a:r>
          </a:p>
          <a:p>
            <a:r>
              <a:rPr lang="en-GB" sz="1900" dirty="0">
                <a:solidFill>
                  <a:schemeClr val="accent1"/>
                </a:solidFill>
                <a:latin typeface="Corbel" panose="020B0503020204020204" pitchFamily="34" charset="0"/>
              </a:rPr>
              <a:t>classes of waterways (class ≥IV as waterways of International importance)</a:t>
            </a:r>
          </a:p>
          <a:p>
            <a:r>
              <a:rPr lang="en-GB" sz="1900" dirty="0">
                <a:solidFill>
                  <a:schemeClr val="accent1"/>
                </a:solidFill>
                <a:latin typeface="Corbel" panose="020B0503020204020204" pitchFamily="34" charset="0"/>
              </a:rPr>
              <a:t>ship’s certificate in order to confirm, which waterways can be used by the ship</a:t>
            </a:r>
          </a:p>
          <a:p>
            <a:r>
              <a:rPr lang="en-GB" sz="1900" dirty="0">
                <a:solidFill>
                  <a:schemeClr val="accent1"/>
                </a:solidFill>
                <a:latin typeface="Corbel" panose="020B0503020204020204" pitchFamily="34" charset="0"/>
              </a:rPr>
              <a:t>waterways are classified by </a:t>
            </a:r>
            <a:r>
              <a:rPr lang="en-GB" sz="1900" b="1" dirty="0">
                <a:solidFill>
                  <a:schemeClr val="accent1"/>
                </a:solidFill>
                <a:latin typeface="Corbel" panose="020B0503020204020204" pitchFamily="34" charset="0"/>
              </a:rPr>
              <a:t>AGN</a:t>
            </a:r>
            <a:r>
              <a:rPr lang="en-GB" sz="1900" dirty="0">
                <a:solidFill>
                  <a:schemeClr val="accent1"/>
                </a:solidFill>
                <a:latin typeface="Corbel" panose="020B0503020204020204" pitchFamily="34" charset="0"/>
              </a:rPr>
              <a:t> </a:t>
            </a:r>
            <a:r>
              <a:rPr lang="en-GB" sz="1600" dirty="0">
                <a:solidFill>
                  <a:schemeClr val="accent1"/>
                </a:solidFill>
                <a:latin typeface="Corbel" panose="020B0503020204020204" pitchFamily="34" charset="0"/>
              </a:rPr>
              <a:t>(= </a:t>
            </a:r>
            <a:r>
              <a:rPr lang="en-US" sz="1600" dirty="0">
                <a:solidFill>
                  <a:schemeClr val="accent1"/>
                </a:solidFill>
                <a:latin typeface="Corbel" panose="020B0503020204020204" pitchFamily="34" charset="0"/>
              </a:rPr>
              <a:t>European Agreement on Main Inland Waterways of International Importance) </a:t>
            </a:r>
            <a:endParaRPr lang="en-GB" sz="16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8" name="Textfeld 1"/>
          <p:cNvSpPr txBox="1">
            <a:spLocks noChangeArrowheads="1"/>
          </p:cNvSpPr>
          <p:nvPr/>
        </p:nvSpPr>
        <p:spPr bwMode="auto">
          <a:xfrm rot="16200000">
            <a:off x="7820303" y="5358918"/>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accent1"/>
                </a:solidFill>
                <a:latin typeface="Corbel" panose="020B0503020204020204" pitchFamily="34" charset="0"/>
              </a:rPr>
              <a:t>source: United </a:t>
            </a:r>
            <a:r>
              <a:rPr lang="de-DE" sz="800" dirty="0" err="1">
                <a:solidFill>
                  <a:schemeClr val="accent1"/>
                </a:solidFill>
                <a:latin typeface="Corbel" panose="020B0503020204020204" pitchFamily="34" charset="0"/>
              </a:rPr>
              <a:t>Nations</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Economic</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Commission</a:t>
            </a:r>
            <a:r>
              <a:rPr lang="de-DE" sz="800" dirty="0">
                <a:solidFill>
                  <a:schemeClr val="accent1"/>
                </a:solidFill>
                <a:latin typeface="Corbel" panose="020B0503020204020204" pitchFamily="34" charset="0"/>
              </a:rPr>
              <a:t> for Europe 2010</a:t>
            </a:r>
          </a:p>
        </p:txBody>
      </p:sp>
      <p:pic>
        <p:nvPicPr>
          <p:cNvPr id="9" name="Picture 8"/>
          <p:cNvPicPr/>
          <p:nvPr/>
        </p:nvPicPr>
        <p:blipFill rotWithShape="1">
          <a:blip r:embed="rId3">
            <a:duotone>
              <a:schemeClr val="accent1">
                <a:shade val="45000"/>
                <a:satMod val="135000"/>
              </a:schemeClr>
              <a:prstClr val="white"/>
            </a:duotone>
          </a:blip>
          <a:srcRect l="57288" t="49611" r="6377" b="8570"/>
          <a:stretch/>
        </p:blipFill>
        <p:spPr bwMode="auto">
          <a:xfrm>
            <a:off x="323528" y="4293096"/>
            <a:ext cx="3888432" cy="2232247"/>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duotone>
              <a:schemeClr val="accent1">
                <a:shade val="45000"/>
                <a:satMod val="135000"/>
              </a:schemeClr>
              <a:prstClr val="white"/>
            </a:duotone>
          </a:blip>
          <a:srcRect l="57288" t="25714" r="6377" b="21299"/>
          <a:stretch/>
        </p:blipFill>
        <p:spPr bwMode="auto">
          <a:xfrm>
            <a:off x="4427984" y="4293096"/>
            <a:ext cx="3888432" cy="23245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86717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3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9578</Words>
  <Application>Microsoft Office PowerPoint</Application>
  <PresentationFormat>Bildschirmpräsentation (4:3)</PresentationFormat>
  <Paragraphs>683</Paragraphs>
  <Slides>40</Slides>
  <Notes>38</Notes>
  <HiddenSlides>0</HiddenSlides>
  <MMClips>1</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40</vt:i4>
      </vt:variant>
    </vt:vector>
  </HeadingPairs>
  <TitlesOfParts>
    <vt:vector size="50" baseType="lpstr">
      <vt:lpstr>Arial</vt:lpstr>
      <vt:lpstr>Calibri</vt:lpstr>
      <vt:lpstr>Corbel</vt:lpstr>
      <vt:lpstr>Source Sans Pro</vt:lpstr>
      <vt:lpstr>Symbol</vt:lpstr>
      <vt:lpstr>Wingdings</vt:lpstr>
      <vt:lpstr>Custom Design</vt:lpstr>
      <vt:lpstr>1_Clarity</vt:lpstr>
      <vt:lpstr>2_Clarity</vt:lpstr>
      <vt:lpstr>3_Clarity</vt:lpstr>
      <vt:lpstr>How to work with this learning material</vt:lpstr>
      <vt:lpstr>Learning objectives and target groups</vt:lpstr>
      <vt:lpstr>LEGAL ASPECTS</vt:lpstr>
      <vt:lpstr>Warm-Up Legal aspects</vt:lpstr>
      <vt:lpstr>Overview Legal Aspects</vt:lpstr>
      <vt:lpstr>Legal Aspects</vt:lpstr>
      <vt:lpstr>Pan-European Level - Belgrade Convention Inland Waterways</vt:lpstr>
      <vt:lpstr>Belgrade Convention - Freedom for Shipping Inland Waterways</vt:lpstr>
      <vt:lpstr>Excursus: Classification of Inland Waterways</vt:lpstr>
      <vt:lpstr>Quiz Inland waterways</vt:lpstr>
      <vt:lpstr>Legal Aspects</vt:lpstr>
      <vt:lpstr>Promotion of Inland Navigation</vt:lpstr>
      <vt:lpstr>Transport Policy - on Pan-European Level Promotion of Inland Navigation</vt:lpstr>
      <vt:lpstr>The European Green Deal</vt:lpstr>
      <vt:lpstr>The European Green Deal</vt:lpstr>
      <vt:lpstr>The European Green Deal Sustainable and Smart Mobility Strategy</vt:lpstr>
      <vt:lpstr>Transport Policy - on Pan-European Level Promotion of Inland Navigation</vt:lpstr>
      <vt:lpstr>Transport Policy - on Pan-European Level Promotion of Inland Navigation</vt:lpstr>
      <vt:lpstr>Transport Policy - on Pan-European Level Promotion of Inland Navigation</vt:lpstr>
      <vt:lpstr>Transport policy – in Austria Promotion of Inland Navigation</vt:lpstr>
      <vt:lpstr>Transport Policy - in Austria Promotion of Inland Navigation</vt:lpstr>
      <vt:lpstr>Promotion of Combined Transport Promotion of Inland Navigation</vt:lpstr>
      <vt:lpstr>Quiz Promotion of Inland Navigation</vt:lpstr>
      <vt:lpstr>Legal Aspects</vt:lpstr>
      <vt:lpstr>Transportation Options Freight Transport by Inland Vessels</vt:lpstr>
      <vt:lpstr>Freight Contract Freight Transport by Inland Vessels</vt:lpstr>
      <vt:lpstr>Bratislava Agreements Freight Transport by Inland Vessels</vt:lpstr>
      <vt:lpstr>Budapest Convention – CMNI Freight Transport by Inland Vessels</vt:lpstr>
      <vt:lpstr>Liability – CMNI Freight Transport by Inland Vessels</vt:lpstr>
      <vt:lpstr>Liability - in Austria, Transport Insurance Freight Transport by Inland Vessels</vt:lpstr>
      <vt:lpstr>Quiz Freight Transport by Inland Vessels</vt:lpstr>
      <vt:lpstr>Legal Aspects</vt:lpstr>
      <vt:lpstr>Crew Numbers and Travel Time Inland Vessels – Crew, Equipment, Drive</vt:lpstr>
      <vt:lpstr>Fuel Inland Vessels – Crew, Equipment, Drive</vt:lpstr>
      <vt:lpstr>Fuel/exhaust emissions equipment, propulsion</vt:lpstr>
      <vt:lpstr>Excursus: Transport of Hazardous Goods</vt:lpstr>
      <vt:lpstr>Quiz Crew, Equipment, Drive</vt:lpstr>
      <vt:lpstr>Internet Research final exercise</vt:lpstr>
      <vt:lpstr>Sources</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690</cp:revision>
  <cp:lastPrinted>2013-12-10T06:53:20Z</cp:lastPrinted>
  <dcterms:created xsi:type="dcterms:W3CDTF">2012-09-17T08:31:25Z</dcterms:created>
  <dcterms:modified xsi:type="dcterms:W3CDTF">2022-11-02T10:04:44Z</dcterms:modified>
</cp:coreProperties>
</file>