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Lst>
  <p:notesMasterIdLst>
    <p:notesMasterId r:id="rId37"/>
  </p:notesMasterIdLst>
  <p:handoutMasterIdLst>
    <p:handoutMasterId r:id="rId38"/>
  </p:handoutMasterIdLst>
  <p:sldIdLst>
    <p:sldId id="417" r:id="rId3"/>
    <p:sldId id="439" r:id="rId4"/>
    <p:sldId id="403" r:id="rId5"/>
    <p:sldId id="416" r:id="rId6"/>
    <p:sldId id="419" r:id="rId7"/>
    <p:sldId id="440" r:id="rId8"/>
    <p:sldId id="441" r:id="rId9"/>
    <p:sldId id="422" r:id="rId10"/>
    <p:sldId id="430" r:id="rId11"/>
    <p:sldId id="421" r:id="rId12"/>
    <p:sldId id="406" r:id="rId13"/>
    <p:sldId id="399" r:id="rId14"/>
    <p:sldId id="400" r:id="rId15"/>
    <p:sldId id="299" r:id="rId16"/>
    <p:sldId id="411" r:id="rId17"/>
    <p:sldId id="396" r:id="rId18"/>
    <p:sldId id="397" r:id="rId19"/>
    <p:sldId id="431" r:id="rId20"/>
    <p:sldId id="429" r:id="rId21"/>
    <p:sldId id="423" r:id="rId22"/>
    <p:sldId id="424" r:id="rId23"/>
    <p:sldId id="425" r:id="rId24"/>
    <p:sldId id="426" r:id="rId25"/>
    <p:sldId id="442" r:id="rId26"/>
    <p:sldId id="427" r:id="rId27"/>
    <p:sldId id="432" r:id="rId28"/>
    <p:sldId id="434" r:id="rId29"/>
    <p:sldId id="435" r:id="rId30"/>
    <p:sldId id="436" r:id="rId31"/>
    <p:sldId id="437" r:id="rId32"/>
    <p:sldId id="438" r:id="rId33"/>
    <p:sldId id="443" r:id="rId34"/>
    <p:sldId id="409" r:id="rId35"/>
    <p:sldId id="418" r:id="rId36"/>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er Alexandra" initials="HA" lastIdx="21" clrIdx="0">
    <p:extLst>
      <p:ext uri="{19B8F6BF-5375-455C-9EA6-DF929625EA0E}">
        <p15:presenceInfo xmlns:p15="http://schemas.microsoft.com/office/powerpoint/2012/main" userId="S-1-5-21-2518422877-1314745675-1541441037-40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BC4"/>
    <a:srgbClr val="3C628F"/>
    <a:srgbClr val="002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77399" autoAdjust="0"/>
  </p:normalViewPr>
  <p:slideViewPr>
    <p:cSldViewPr showGuides="1">
      <p:cViewPr varScale="1">
        <p:scale>
          <a:sx n="72" d="100"/>
          <a:sy n="72" d="100"/>
        </p:scale>
        <p:origin x="72" y="6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solidFill>
                  <a:schemeClr val="accent1"/>
                </a:solidFill>
              </a:defRPr>
            </a:pPr>
            <a:r>
              <a:rPr lang="de-DE" dirty="0">
                <a:solidFill>
                  <a:schemeClr val="accent1"/>
                </a:solidFill>
                <a:latin typeface="Corbel" panose="020B0503020204020204" pitchFamily="34" charset="0"/>
              </a:rPr>
              <a:t>Modal Split EU-27 2020</a:t>
            </a:r>
          </a:p>
        </c:rich>
      </c:tx>
      <c:layout>
        <c:manualLayout>
          <c:xMode val="edge"/>
          <c:yMode val="edge"/>
          <c:x val="8.2106298533879379E-2"/>
          <c:y val="5.5841748577643421E-3"/>
        </c:manualLayout>
      </c:layout>
      <c:overlay val="0"/>
      <c:spPr>
        <a:noFill/>
      </c:spPr>
    </c:title>
    <c:autoTitleDeleted val="0"/>
    <c:plotArea>
      <c:layout>
        <c:manualLayout>
          <c:layoutTarget val="inner"/>
          <c:xMode val="edge"/>
          <c:yMode val="edge"/>
          <c:x val="0.31623327423877201"/>
          <c:y val="0.32029476103913851"/>
          <c:w val="0.3339589989843067"/>
          <c:h val="0.56407274987508427"/>
        </c:manualLayout>
      </c:layout>
      <c:pieChart>
        <c:varyColors val="1"/>
        <c:ser>
          <c:idx val="0"/>
          <c:order val="0"/>
          <c:tx>
            <c:strRef>
              <c:f>Sheet1!$B$1</c:f>
              <c:strCache>
                <c:ptCount val="1"/>
                <c:pt idx="0">
                  <c:v>Modal Split EU-28 2017: Binnenverkehrsträger in Millionen tkm</c:v>
                </c:pt>
              </c:strCache>
            </c:strRef>
          </c:tx>
          <c:dPt>
            <c:idx val="2"/>
            <c:bubble3D val="0"/>
            <c:extLst>
              <c:ext xmlns:c16="http://schemas.microsoft.com/office/drawing/2014/chart" uri="{C3380CC4-5D6E-409C-BE32-E72D297353CC}">
                <c16:uniqueId val="{00000000-E09A-488D-952E-81DA06E9048D}"/>
              </c:ext>
            </c:extLst>
          </c:dPt>
          <c:dLbls>
            <c:dLbl>
              <c:idx val="0"/>
              <c:layout>
                <c:manualLayout>
                  <c:x val="2.1496972877853928E-2"/>
                  <c:y val="-0.1138331121103504"/>
                </c:manualLayout>
              </c:layout>
              <c:tx>
                <c:rich>
                  <a:bodyPr/>
                  <a:lstStyle/>
                  <a:p>
                    <a:r>
                      <a:rPr lang="en-US" sz="1600" dirty="0" err="1">
                        <a:solidFill>
                          <a:schemeClr val="accent1"/>
                        </a:solidFill>
                        <a:latin typeface="Corbel" panose="020B0503020204020204" pitchFamily="34" charset="0"/>
                      </a:rPr>
                      <a:t>Straße</a:t>
                    </a:r>
                    <a:r>
                      <a:rPr lang="en-US" sz="1600" dirty="0">
                        <a:solidFill>
                          <a:schemeClr val="accent1"/>
                        </a:solidFill>
                        <a:latin typeface="Corbel" panose="020B0503020204020204" pitchFamily="34" charset="0"/>
                      </a:rPr>
                      <a:t>
77,4%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E09A-488D-952E-81DA06E9048D}"/>
                </c:ext>
              </c:extLst>
            </c:dLbl>
            <c:dLbl>
              <c:idx val="1"/>
              <c:layout>
                <c:manualLayout>
                  <c:x val="-1.8379934271497565E-2"/>
                  <c:y val="0.13446871916192318"/>
                </c:manualLayout>
              </c:layout>
              <c:tx>
                <c:rich>
                  <a:bodyPr/>
                  <a:lstStyle/>
                  <a:p>
                    <a:r>
                      <a:rPr lang="en-US" sz="1600" dirty="0" err="1">
                        <a:solidFill>
                          <a:schemeClr val="accent1"/>
                        </a:solidFill>
                        <a:latin typeface="Corbel" panose="020B0503020204020204" pitchFamily="34" charset="0"/>
                      </a:rPr>
                      <a:t>Schiene</a:t>
                    </a:r>
                    <a:r>
                      <a:rPr lang="en-US" sz="1600" dirty="0">
                        <a:solidFill>
                          <a:schemeClr val="accent1"/>
                        </a:solidFill>
                        <a:latin typeface="Corbel" panose="020B0503020204020204" pitchFamily="34" charset="0"/>
                      </a:rPr>
                      <a:t>
16,8%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E09A-488D-952E-81DA06E9048D}"/>
                </c:ext>
              </c:extLst>
            </c:dLbl>
            <c:dLbl>
              <c:idx val="2"/>
              <c:layout>
                <c:manualLayout>
                  <c:x val="5.8205179037191586E-2"/>
                  <c:y val="1.1779375934973633E-2"/>
                </c:manualLayout>
              </c:layout>
              <c:tx>
                <c:rich>
                  <a:bodyPr/>
                  <a:lstStyle/>
                  <a:p>
                    <a:r>
                      <a:rPr lang="en-US" sz="1600" noProof="0" dirty="0" err="1">
                        <a:solidFill>
                          <a:schemeClr val="accent1"/>
                        </a:solidFill>
                        <a:latin typeface="Corbel" panose="020B0503020204020204" pitchFamily="34" charset="0"/>
                      </a:rPr>
                      <a:t>Wasserstraße</a:t>
                    </a:r>
                    <a:r>
                      <a:rPr lang="en-US" sz="1600" dirty="0">
                        <a:solidFill>
                          <a:schemeClr val="accent1"/>
                        </a:solidFill>
                        <a:latin typeface="Corbel" panose="020B0503020204020204" pitchFamily="34" charset="0"/>
                      </a:rPr>
                      <a:t>
5,8 %</a:t>
                    </a:r>
                    <a:endParaRPr lang="en-US" sz="2400" dirty="0">
                      <a:latin typeface="Corbel" panose="020B0503020204020204" pitchFamily="34" charset="0"/>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E09A-488D-952E-81DA06E9048D}"/>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Straße</c:v>
                </c:pt>
                <c:pt idx="1">
                  <c:v>Schiene</c:v>
                </c:pt>
                <c:pt idx="2">
                  <c:v>Wasserstraße</c:v>
                </c:pt>
              </c:strCache>
            </c:strRef>
          </c:cat>
          <c:val>
            <c:numRef>
              <c:f>Sheet1!$B$2:$B$4</c:f>
              <c:numCache>
                <c:formatCode>0.00%</c:formatCode>
                <c:ptCount val="3"/>
                <c:pt idx="0">
                  <c:v>0.76700000000000002</c:v>
                </c:pt>
                <c:pt idx="1">
                  <c:v>0.17299999999999999</c:v>
                </c:pt>
                <c:pt idx="2" formatCode="0%">
                  <c:v>0.06</c:v>
                </c:pt>
              </c:numCache>
            </c:numRef>
          </c:val>
          <c:extLst>
            <c:ext xmlns:c16="http://schemas.microsoft.com/office/drawing/2014/chart" uri="{C3380CC4-5D6E-409C-BE32-E72D297353CC}">
              <c16:uniqueId val="{00000003-E09A-488D-952E-81DA06E9048D}"/>
            </c:ext>
          </c:extLst>
        </c:ser>
        <c:dLbls>
          <c:showLegendKey val="0"/>
          <c:showVal val="0"/>
          <c:showCatName val="1"/>
          <c:showSerName val="0"/>
          <c:showPercent val="1"/>
          <c:showBubbleSize val="0"/>
          <c:showLeaderLines val="0"/>
        </c:dLbls>
        <c:firstSliceAng val="0"/>
      </c:pieChart>
    </c:plotArea>
    <c:plotVisOnly val="1"/>
    <c:dispBlanksAs val="gap"/>
    <c:showDLblsOverMax val="0"/>
  </c:chart>
  <c:spPr>
    <a:ln>
      <a:noFill/>
    </a:ln>
  </c:spPr>
  <c:txPr>
    <a:bodyPr/>
    <a:lstStyle/>
    <a:p>
      <a:pPr>
        <a:defRPr sz="1800"/>
      </a:pPr>
      <a:endParaRPr lang="de-DE"/>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0.pn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0.png"/></Relationships>
</file>

<file path=ppt/diagrams/_rels/data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image" Target="../media/image10.png"/><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image" Target="../media/image10.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173351EC-E710-4201-8F33-1AD5623FE62E}">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Verkehrsträgervergleich</a:t>
          </a:r>
        </a:p>
      </dgm:t>
    </dgm:pt>
    <dgm:pt modelId="{4F3AEDE9-65F0-4988-8076-2CEA40D71496}" type="parTrans" cxnId="{F893935F-CABD-4D82-B93B-70657E02FACA}">
      <dgm:prSet/>
      <dgm:spPr/>
      <dgm:t>
        <a:bodyPr/>
        <a:lstStyle/>
        <a:p>
          <a:endParaRPr lang="de-DE"/>
        </a:p>
      </dgm:t>
    </dgm:pt>
    <dgm:pt modelId="{46AFA8D8-F557-4455-8A38-DF16055635A9}" type="sibTrans" cxnId="{F893935F-CABD-4D82-B93B-70657E02FACA}">
      <dgm:prSet/>
      <dgm:spPr/>
      <dgm:t>
        <a:bodyPr/>
        <a:lstStyle/>
        <a:p>
          <a:endParaRPr lang="de-DE"/>
        </a:p>
      </dgm:t>
    </dgm:pt>
    <dgm:pt modelId="{6755B75A-DA2F-4942-9466-602DAA2B76D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Multimodale Transporte</a:t>
          </a:r>
        </a:p>
      </dgm:t>
    </dgm:pt>
    <dgm:pt modelId="{C9E67486-D4AA-4601-A24B-52155755B0C0}" type="parTrans" cxnId="{6C12AAA9-A7FE-44EC-8AC9-383942F9847E}">
      <dgm:prSet/>
      <dgm:spPr/>
      <dgm:t>
        <a:bodyPr/>
        <a:lstStyle/>
        <a:p>
          <a:endParaRPr lang="de-DE"/>
        </a:p>
      </dgm:t>
    </dgm:pt>
    <dgm:pt modelId="{CC8056C9-9B1F-44C8-BB32-4B1222D8CD4E}" type="sib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Gütertransport</a:t>
          </a: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904B9C7B-A859-40AD-B356-0A111A9E50E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Transportbeispiele</a:t>
          </a:r>
        </a:p>
      </dgm:t>
    </dgm:pt>
    <dgm:pt modelId="{525FDEF5-4492-4CE3-9C6A-C6C880347989}" type="parTrans" cxnId="{4E835621-7A43-400B-812E-3AEFA388581A}">
      <dgm:prSet/>
      <dgm:spPr/>
      <dgm:t>
        <a:bodyPr/>
        <a:lstStyle/>
        <a:p>
          <a:endParaRPr lang="de-DE"/>
        </a:p>
      </dgm:t>
    </dgm:pt>
    <dgm:pt modelId="{67E613A1-7C56-4997-8AF5-3305AB44C96B}" type="sibTrans" cxnId="{4E835621-7A43-400B-812E-3AEFA388581A}">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18D4A3FC-121A-44DA-BC98-3AA1F7AF75F7}" type="pres">
      <dgm:prSet presAssocID="{F24300EC-4372-4D89-B437-9F81F6228517}" presName="text_1" presStyleLbl="node1" presStyleIdx="0" presStyleCnt="4">
        <dgm:presLayoutVars>
          <dgm:bulletEnabled val="1"/>
        </dgm:presLayoutVars>
      </dgm:prSet>
      <dgm:spPr/>
    </dgm:pt>
    <dgm:pt modelId="{9FC91D3F-B68A-4081-8869-789F14A17E93}" type="pres">
      <dgm:prSet presAssocID="{F24300EC-4372-4D89-B437-9F81F6228517}" presName="accent_1" presStyleCnt="0"/>
      <dgm:spPr/>
    </dgm:pt>
    <dgm:pt modelId="{EF12B5F5-AB8A-4523-B395-C351AAF3CDFA}" type="pres">
      <dgm:prSet presAssocID="{F24300EC-4372-4D89-B437-9F81F6228517}" presName="accentRepeatNode" presStyleLbl="solidFgAcc1" presStyleIdx="0" presStyleCnt="4"/>
      <dgm:spPr>
        <a:solidFill>
          <a:schemeClr val="accent1"/>
        </a:solidFill>
        <a:ln w="28575">
          <a:solidFill>
            <a:schemeClr val="accent1"/>
          </a:solidFill>
        </a:ln>
      </dgm:spPr>
    </dgm:pt>
    <dgm:pt modelId="{5C62AF15-EA7C-4052-A05A-70AF0952DE4C}" type="pres">
      <dgm:prSet presAssocID="{173351EC-E710-4201-8F33-1AD5623FE62E}" presName="text_2" presStyleLbl="node1" presStyleIdx="1" presStyleCnt="4">
        <dgm:presLayoutVars>
          <dgm:bulletEnabled val="1"/>
        </dgm:presLayoutVars>
      </dgm:prSet>
      <dgm:spPr/>
    </dgm:pt>
    <dgm:pt modelId="{45A280BF-4905-47A2-BE7F-7176D2B4B58A}" type="pres">
      <dgm:prSet presAssocID="{173351EC-E710-4201-8F33-1AD5623FE62E}" presName="accent_2" presStyleCnt="0"/>
      <dgm:spPr/>
    </dgm:pt>
    <dgm:pt modelId="{84FECD7B-556D-40CD-80FE-E856FE6C01BC}" type="pres">
      <dgm:prSet presAssocID="{173351EC-E710-4201-8F33-1AD5623FE62E}" presName="accentRepeatNode" presStyleLbl="solidFgAcc1" presStyleIdx="1" presStyleCnt="4"/>
      <dgm:spPr>
        <a:solidFill>
          <a:schemeClr val="accent1">
            <a:lumMod val="40000"/>
            <a:lumOff val="60000"/>
          </a:schemeClr>
        </a:solidFill>
        <a:ln w="28575">
          <a:solidFill>
            <a:schemeClr val="accent1"/>
          </a:solidFill>
        </a:ln>
      </dgm:spPr>
    </dgm:pt>
    <dgm:pt modelId="{BAB69A9F-E04F-404A-85CE-5FAF7BBC266B}" type="pres">
      <dgm:prSet presAssocID="{6755B75A-DA2F-4942-9466-602DAA2B76D4}" presName="text_3" presStyleLbl="node1" presStyleIdx="2" presStyleCnt="4">
        <dgm:presLayoutVars>
          <dgm:bulletEnabled val="1"/>
        </dgm:presLayoutVars>
      </dgm:prSet>
      <dgm:spPr/>
    </dgm:pt>
    <dgm:pt modelId="{CBFA8B84-6270-4E62-8172-6292D04491B7}" type="pres">
      <dgm:prSet presAssocID="{6755B75A-DA2F-4942-9466-602DAA2B76D4}" presName="accent_3" presStyleCnt="0"/>
      <dgm:spPr/>
    </dgm:pt>
    <dgm:pt modelId="{2D85C60B-45A6-47F1-BDC4-779963C33EA5}" type="pres">
      <dgm:prSet presAssocID="{6755B75A-DA2F-4942-9466-602DAA2B76D4}" presName="accentRepeatNode" presStyleLbl="solidFgAcc1" presStyleIdx="2" presStyleCnt="4"/>
      <dgm:spPr>
        <a:solidFill>
          <a:schemeClr val="accent1">
            <a:lumMod val="40000"/>
            <a:lumOff val="60000"/>
          </a:schemeClr>
        </a:solidFill>
        <a:ln w="28575">
          <a:solidFill>
            <a:schemeClr val="accent1"/>
          </a:solidFill>
        </a:ln>
      </dgm:spPr>
    </dgm:pt>
    <dgm:pt modelId="{BED213F8-EC6E-4D47-80F6-DC4DC3BEC7A6}" type="pres">
      <dgm:prSet presAssocID="{904B9C7B-A859-40AD-B356-0A111A9E50E4}" presName="text_4" presStyleLbl="node1" presStyleIdx="3" presStyleCnt="4">
        <dgm:presLayoutVars>
          <dgm:bulletEnabled val="1"/>
        </dgm:presLayoutVars>
      </dgm:prSet>
      <dgm:spPr/>
    </dgm:pt>
    <dgm:pt modelId="{8D409966-C81A-4FCA-B0D2-E50906BE57E8}" type="pres">
      <dgm:prSet presAssocID="{904B9C7B-A859-40AD-B356-0A111A9E50E4}" presName="accent_4" presStyleCnt="0"/>
      <dgm:spPr/>
    </dgm:pt>
    <dgm:pt modelId="{853C45FA-00DC-48BC-9126-3A5D6477866B}" type="pres">
      <dgm:prSet presAssocID="{904B9C7B-A859-40AD-B356-0A111A9E50E4}" presName="accentRepeatNode" presStyleLbl="solidFgAcc1" presStyleIdx="3" presStyleCnt="4"/>
      <dgm:spPr>
        <a:blipFill rotWithShape="0">
          <a:blip xmlns:r="http://schemas.openxmlformats.org/officeDocument/2006/relationships" r:embed="rId1"/>
          <a:stretch>
            <a:fillRect/>
          </a:stretch>
        </a:blipFill>
      </dgm:spPr>
    </dgm:pt>
  </dgm:ptLst>
  <dgm:cxnLst>
    <dgm:cxn modelId="{B60D1404-9A84-454D-B1C0-8BC15A7F4BF3}" type="presOf" srcId="{754914D3-2823-4D9D-9B5F-8AAE908A2791}" destId="{AE6139D5-D84B-4711-8A6A-A5161E022A99}" srcOrd="0" destOrd="0" presId="urn:microsoft.com/office/officeart/2008/layout/VerticalCurvedList"/>
    <dgm:cxn modelId="{4870DF12-D3D6-43CA-8648-1D9AD7290F3C}" type="presOf" srcId="{173351EC-E710-4201-8F33-1AD5623FE62E}" destId="{5C62AF15-EA7C-4052-A05A-70AF0952DE4C}" srcOrd="0" destOrd="0" presId="urn:microsoft.com/office/officeart/2008/layout/VerticalCurvedList"/>
    <dgm:cxn modelId="{4A978B14-E8BA-4F3B-BD2A-AB993CD4DCC1}" type="presOf" srcId="{6755B75A-DA2F-4942-9466-602DAA2B76D4}" destId="{BAB69A9F-E04F-404A-85CE-5FAF7BBC266B}" srcOrd="0" destOrd="0" presId="urn:microsoft.com/office/officeart/2008/layout/VerticalCurvedList"/>
    <dgm:cxn modelId="{0781121C-2DD2-4939-9728-C6477965DA94}" srcId="{754914D3-2823-4D9D-9B5F-8AAE908A2791}" destId="{F24300EC-4372-4D89-B437-9F81F6228517}" srcOrd="0" destOrd="0" parTransId="{468FF3C9-0BE5-4FF4-BE42-47AA0FABB054}" sibTransId="{BBB9D7DD-2425-4723-8219-8DCB9AF8E441}"/>
    <dgm:cxn modelId="{4E835621-7A43-400B-812E-3AEFA388581A}" srcId="{754914D3-2823-4D9D-9B5F-8AAE908A2791}" destId="{904B9C7B-A859-40AD-B356-0A111A9E50E4}" srcOrd="3" destOrd="0" parTransId="{525FDEF5-4492-4CE3-9C6A-C6C880347989}" sibTransId="{67E613A1-7C56-4997-8AF5-3305AB44C96B}"/>
    <dgm:cxn modelId="{EF69723D-A47E-432B-AD8F-44CF70346517}" type="presOf" srcId="{F24300EC-4372-4D89-B437-9F81F6228517}" destId="{18D4A3FC-121A-44DA-BC98-3AA1F7AF75F7}" srcOrd="0" destOrd="0" presId="urn:microsoft.com/office/officeart/2008/layout/VerticalCurvedList"/>
    <dgm:cxn modelId="{F893935F-CABD-4D82-B93B-70657E02FACA}" srcId="{754914D3-2823-4D9D-9B5F-8AAE908A2791}" destId="{173351EC-E710-4201-8F33-1AD5623FE62E}" srcOrd="1" destOrd="0" parTransId="{4F3AEDE9-65F0-4988-8076-2CEA40D71496}" sibTransId="{46AFA8D8-F557-4455-8A38-DF16055635A9}"/>
    <dgm:cxn modelId="{D103274E-1D89-4B53-A301-45F552D2F2F6}" type="presOf" srcId="{BBB9D7DD-2425-4723-8219-8DCB9AF8E441}" destId="{93855F07-44CB-45DE-B464-761E63A71CD5}" srcOrd="0" destOrd="0" presId="urn:microsoft.com/office/officeart/2008/layout/VerticalCurvedList"/>
    <dgm:cxn modelId="{7676E170-9E9F-48F7-8BB7-FB43B416694F}" type="presOf" srcId="{904B9C7B-A859-40AD-B356-0A111A9E50E4}" destId="{BED213F8-EC6E-4D47-80F6-DC4DC3BEC7A6}" srcOrd="0" destOrd="0" presId="urn:microsoft.com/office/officeart/2008/layout/VerticalCurvedList"/>
    <dgm:cxn modelId="{6C12AAA9-A7FE-44EC-8AC9-383942F9847E}" srcId="{754914D3-2823-4D9D-9B5F-8AAE908A2791}" destId="{6755B75A-DA2F-4942-9466-602DAA2B76D4}" srcOrd="2" destOrd="0" parTransId="{C9E67486-D4AA-4601-A24B-52155755B0C0}" sibTransId="{CC8056C9-9B1F-44C8-BB32-4B1222D8CD4E}"/>
    <dgm:cxn modelId="{5F5A288F-BBE5-4606-A648-7CB557BDC9A0}" type="presParOf" srcId="{AE6139D5-D84B-4711-8A6A-A5161E022A99}" destId="{00F42187-34FD-4D8B-A449-F316E9EB9AFA}" srcOrd="0" destOrd="0" presId="urn:microsoft.com/office/officeart/2008/layout/VerticalCurvedList"/>
    <dgm:cxn modelId="{07579D8E-8446-4FA8-9BA2-0359C9C7E815}" type="presParOf" srcId="{00F42187-34FD-4D8B-A449-F316E9EB9AFA}" destId="{C168C53D-163A-4892-8EF0-B5326C3FF8C8}" srcOrd="0" destOrd="0" presId="urn:microsoft.com/office/officeart/2008/layout/VerticalCurvedList"/>
    <dgm:cxn modelId="{D4CE7F26-3D3A-48A5-A5AC-35091CCAFC04}" type="presParOf" srcId="{C168C53D-163A-4892-8EF0-B5326C3FF8C8}" destId="{0FAB2C97-DF89-43B9-B7B2-C745E026F562}" srcOrd="0" destOrd="0" presId="urn:microsoft.com/office/officeart/2008/layout/VerticalCurvedList"/>
    <dgm:cxn modelId="{0297F08A-00BA-4826-ABE9-5B50C18562D9}" type="presParOf" srcId="{C168C53D-163A-4892-8EF0-B5326C3FF8C8}" destId="{93855F07-44CB-45DE-B464-761E63A71CD5}" srcOrd="1" destOrd="0" presId="urn:microsoft.com/office/officeart/2008/layout/VerticalCurvedList"/>
    <dgm:cxn modelId="{DF8CEFB4-AE14-464E-B638-F02809D6B657}" type="presParOf" srcId="{C168C53D-163A-4892-8EF0-B5326C3FF8C8}" destId="{D258DE45-194F-4470-A0BE-D234AB24927B}" srcOrd="2" destOrd="0" presId="urn:microsoft.com/office/officeart/2008/layout/VerticalCurvedList"/>
    <dgm:cxn modelId="{16DB70F7-F4FA-4B64-885E-005AA0A66F6B}" type="presParOf" srcId="{C168C53D-163A-4892-8EF0-B5326C3FF8C8}" destId="{BF8CDB65-7F63-46ED-AD6F-299BB5E410A3}" srcOrd="3" destOrd="0" presId="urn:microsoft.com/office/officeart/2008/layout/VerticalCurvedList"/>
    <dgm:cxn modelId="{DF018EB0-89A3-4492-9917-CF28B10BAE5D}" type="presParOf" srcId="{00F42187-34FD-4D8B-A449-F316E9EB9AFA}" destId="{18D4A3FC-121A-44DA-BC98-3AA1F7AF75F7}" srcOrd="1" destOrd="0" presId="urn:microsoft.com/office/officeart/2008/layout/VerticalCurvedList"/>
    <dgm:cxn modelId="{776BB4ED-EEB9-4BD8-BBC7-3DC25FE41621}" type="presParOf" srcId="{00F42187-34FD-4D8B-A449-F316E9EB9AFA}" destId="{9FC91D3F-B68A-4081-8869-789F14A17E93}" srcOrd="2" destOrd="0" presId="urn:microsoft.com/office/officeart/2008/layout/VerticalCurvedList"/>
    <dgm:cxn modelId="{B3DDD167-505A-4D87-BA83-5D3F3BE6F209}" type="presParOf" srcId="{9FC91D3F-B68A-4081-8869-789F14A17E93}" destId="{EF12B5F5-AB8A-4523-B395-C351AAF3CDFA}" srcOrd="0" destOrd="0" presId="urn:microsoft.com/office/officeart/2008/layout/VerticalCurvedList"/>
    <dgm:cxn modelId="{DDF50024-4D2F-4078-AF9D-3972C6E6B7F7}" type="presParOf" srcId="{00F42187-34FD-4D8B-A449-F316E9EB9AFA}" destId="{5C62AF15-EA7C-4052-A05A-70AF0952DE4C}" srcOrd="3" destOrd="0" presId="urn:microsoft.com/office/officeart/2008/layout/VerticalCurvedList"/>
    <dgm:cxn modelId="{66F762D5-1DE0-4A00-A738-A9E937B82A4B}" type="presParOf" srcId="{00F42187-34FD-4D8B-A449-F316E9EB9AFA}" destId="{45A280BF-4905-47A2-BE7F-7176D2B4B58A}" srcOrd="4" destOrd="0" presId="urn:microsoft.com/office/officeart/2008/layout/VerticalCurvedList"/>
    <dgm:cxn modelId="{67899FA2-B7C9-4CA6-9254-C775B6551CF3}" type="presParOf" srcId="{45A280BF-4905-47A2-BE7F-7176D2B4B58A}" destId="{84FECD7B-556D-40CD-80FE-E856FE6C01BC}" srcOrd="0" destOrd="0" presId="urn:microsoft.com/office/officeart/2008/layout/VerticalCurvedList"/>
    <dgm:cxn modelId="{3C4D47A2-3543-4111-B772-5D4BFAF7DE37}" type="presParOf" srcId="{00F42187-34FD-4D8B-A449-F316E9EB9AFA}" destId="{BAB69A9F-E04F-404A-85CE-5FAF7BBC266B}" srcOrd="5" destOrd="0" presId="urn:microsoft.com/office/officeart/2008/layout/VerticalCurvedList"/>
    <dgm:cxn modelId="{A7EE128B-781F-4F59-B953-F902B9E959E7}" type="presParOf" srcId="{00F42187-34FD-4D8B-A449-F316E9EB9AFA}" destId="{CBFA8B84-6270-4E62-8172-6292D04491B7}" srcOrd="6" destOrd="0" presId="urn:microsoft.com/office/officeart/2008/layout/VerticalCurvedList"/>
    <dgm:cxn modelId="{A70AA9EF-B05B-4E77-AB39-457022899C23}" type="presParOf" srcId="{CBFA8B84-6270-4E62-8172-6292D04491B7}" destId="{2D85C60B-45A6-47F1-BDC4-779963C33EA5}" srcOrd="0" destOrd="0" presId="urn:microsoft.com/office/officeart/2008/layout/VerticalCurvedList"/>
    <dgm:cxn modelId="{B65F37BE-0F91-495A-92CC-D05347BB5F94}" type="presParOf" srcId="{00F42187-34FD-4D8B-A449-F316E9EB9AFA}" destId="{BED213F8-EC6E-4D47-80F6-DC4DC3BEC7A6}" srcOrd="7" destOrd="0" presId="urn:microsoft.com/office/officeart/2008/layout/VerticalCurvedList"/>
    <dgm:cxn modelId="{427FB3AE-DB45-43C5-9CDE-295D00826FB0}" type="presParOf" srcId="{00F42187-34FD-4D8B-A449-F316E9EB9AFA}" destId="{8D409966-C81A-4FCA-B0D2-E50906BE57E8}" srcOrd="8" destOrd="0" presId="urn:microsoft.com/office/officeart/2008/layout/VerticalCurvedList"/>
    <dgm:cxn modelId="{8A2CB120-6536-4686-849C-D000B81BD291}" type="presParOf" srcId="{8D409966-C81A-4FCA-B0D2-E50906BE57E8}" destId="{853C45FA-00DC-48BC-9126-3A5D6477866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173351EC-E710-4201-8F33-1AD5623FE62E}">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Verkehrsträgervergleich</a:t>
          </a:r>
        </a:p>
      </dgm:t>
    </dgm:pt>
    <dgm:pt modelId="{4F3AEDE9-65F0-4988-8076-2CEA40D71496}" type="parTrans" cxnId="{F893935F-CABD-4D82-B93B-70657E02FACA}">
      <dgm:prSet/>
      <dgm:spPr/>
      <dgm:t>
        <a:bodyPr/>
        <a:lstStyle/>
        <a:p>
          <a:endParaRPr lang="de-DE"/>
        </a:p>
      </dgm:t>
    </dgm:pt>
    <dgm:pt modelId="{46AFA8D8-F557-4455-8A38-DF16055635A9}" type="sibTrans" cxnId="{F893935F-CABD-4D82-B93B-70657E02FACA}">
      <dgm:prSet/>
      <dgm:spPr/>
      <dgm:t>
        <a:bodyPr/>
        <a:lstStyle/>
        <a:p>
          <a:endParaRPr lang="de-DE"/>
        </a:p>
      </dgm:t>
    </dgm:pt>
    <dgm:pt modelId="{6755B75A-DA2F-4942-9466-602DAA2B76D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Multimodale Transporte</a:t>
          </a:r>
        </a:p>
      </dgm:t>
    </dgm:pt>
    <dgm:pt modelId="{C9E67486-D4AA-4601-A24B-52155755B0C0}" type="parTrans" cxnId="{6C12AAA9-A7FE-44EC-8AC9-383942F9847E}">
      <dgm:prSet/>
      <dgm:spPr/>
      <dgm:t>
        <a:bodyPr/>
        <a:lstStyle/>
        <a:p>
          <a:endParaRPr lang="de-DE"/>
        </a:p>
      </dgm:t>
    </dgm:pt>
    <dgm:pt modelId="{CC8056C9-9B1F-44C8-BB32-4B1222D8CD4E}" type="sib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Gütertransport</a:t>
          </a: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904B9C7B-A859-40AD-B356-0A111A9E50E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Transportbeispiele</a:t>
          </a:r>
        </a:p>
      </dgm:t>
    </dgm:pt>
    <dgm:pt modelId="{525FDEF5-4492-4CE3-9C6A-C6C880347989}" type="parTrans" cxnId="{4E835621-7A43-400B-812E-3AEFA388581A}">
      <dgm:prSet/>
      <dgm:spPr/>
      <dgm:t>
        <a:bodyPr/>
        <a:lstStyle/>
        <a:p>
          <a:endParaRPr lang="de-DE"/>
        </a:p>
      </dgm:t>
    </dgm:pt>
    <dgm:pt modelId="{67E613A1-7C56-4997-8AF5-3305AB44C96B}" type="sibTrans" cxnId="{4E835621-7A43-400B-812E-3AEFA388581A}">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18D4A3FC-121A-44DA-BC98-3AA1F7AF75F7}" type="pres">
      <dgm:prSet presAssocID="{F24300EC-4372-4D89-B437-9F81F6228517}" presName="text_1" presStyleLbl="node1" presStyleIdx="0" presStyleCnt="4">
        <dgm:presLayoutVars>
          <dgm:bulletEnabled val="1"/>
        </dgm:presLayoutVars>
      </dgm:prSet>
      <dgm:spPr/>
    </dgm:pt>
    <dgm:pt modelId="{9FC91D3F-B68A-4081-8869-789F14A17E93}" type="pres">
      <dgm:prSet presAssocID="{F24300EC-4372-4D89-B437-9F81F6228517}" presName="accent_1" presStyleCnt="0"/>
      <dgm:spPr/>
    </dgm:pt>
    <dgm:pt modelId="{EF12B5F5-AB8A-4523-B395-C351AAF3CDFA}" type="pres">
      <dgm:prSet presAssocID="{F24300EC-4372-4D89-B437-9F81F6228517}" presName="accentRepeatNode" presStyleLbl="solidFgAcc1" presStyleIdx="0" presStyleCnt="4"/>
      <dgm:spPr>
        <a:blipFill rotWithShape="0">
          <a:blip xmlns:r="http://schemas.openxmlformats.org/officeDocument/2006/relationships" r:embed="rId1"/>
          <a:stretch>
            <a:fillRect/>
          </a:stretch>
        </a:blipFill>
        <a:ln w="28575">
          <a:solidFill>
            <a:schemeClr val="accent1"/>
          </a:solidFill>
        </a:ln>
      </dgm:spPr>
    </dgm:pt>
    <dgm:pt modelId="{5C62AF15-EA7C-4052-A05A-70AF0952DE4C}" type="pres">
      <dgm:prSet presAssocID="{173351EC-E710-4201-8F33-1AD5623FE62E}" presName="text_2" presStyleLbl="node1" presStyleIdx="1" presStyleCnt="4">
        <dgm:presLayoutVars>
          <dgm:bulletEnabled val="1"/>
        </dgm:presLayoutVars>
      </dgm:prSet>
      <dgm:spPr/>
    </dgm:pt>
    <dgm:pt modelId="{45A280BF-4905-47A2-BE7F-7176D2B4B58A}" type="pres">
      <dgm:prSet presAssocID="{173351EC-E710-4201-8F33-1AD5623FE62E}" presName="accent_2" presStyleCnt="0"/>
      <dgm:spPr/>
    </dgm:pt>
    <dgm:pt modelId="{84FECD7B-556D-40CD-80FE-E856FE6C01BC}" type="pres">
      <dgm:prSet presAssocID="{173351EC-E710-4201-8F33-1AD5623FE62E}" presName="accentRepeatNode" presStyleLbl="solidFgAcc1" presStyleIdx="1" presStyleCnt="4"/>
      <dgm:spPr>
        <a:blipFill rotWithShape="0">
          <a:blip xmlns:r="http://schemas.openxmlformats.org/officeDocument/2006/relationships" r:embed="rId2"/>
          <a:stretch>
            <a:fillRect/>
          </a:stretch>
        </a:blipFill>
        <a:ln w="28575">
          <a:solidFill>
            <a:schemeClr val="accent1"/>
          </a:solidFill>
        </a:ln>
      </dgm:spPr>
    </dgm:pt>
    <dgm:pt modelId="{BAB69A9F-E04F-404A-85CE-5FAF7BBC266B}" type="pres">
      <dgm:prSet presAssocID="{6755B75A-DA2F-4942-9466-602DAA2B76D4}" presName="text_3" presStyleLbl="node1" presStyleIdx="2" presStyleCnt="4">
        <dgm:presLayoutVars>
          <dgm:bulletEnabled val="1"/>
        </dgm:presLayoutVars>
      </dgm:prSet>
      <dgm:spPr/>
    </dgm:pt>
    <dgm:pt modelId="{CBFA8B84-6270-4E62-8172-6292D04491B7}" type="pres">
      <dgm:prSet presAssocID="{6755B75A-DA2F-4942-9466-602DAA2B76D4}" presName="accent_3" presStyleCnt="0"/>
      <dgm:spPr/>
    </dgm:pt>
    <dgm:pt modelId="{2D85C60B-45A6-47F1-BDC4-779963C33EA5}" type="pres">
      <dgm:prSet presAssocID="{6755B75A-DA2F-4942-9466-602DAA2B76D4}" presName="accentRepeatNode" presStyleLbl="solidFgAcc1" presStyleIdx="2" presStyleCnt="4"/>
      <dgm:spPr>
        <a:solidFill>
          <a:schemeClr val="accent1">
            <a:lumMod val="40000"/>
            <a:lumOff val="60000"/>
          </a:schemeClr>
        </a:solidFill>
        <a:ln w="28575">
          <a:solidFill>
            <a:schemeClr val="accent1"/>
          </a:solidFill>
        </a:ln>
      </dgm:spPr>
    </dgm:pt>
    <dgm:pt modelId="{BED213F8-EC6E-4D47-80F6-DC4DC3BEC7A6}" type="pres">
      <dgm:prSet presAssocID="{904B9C7B-A859-40AD-B356-0A111A9E50E4}" presName="text_4" presStyleLbl="node1" presStyleIdx="3" presStyleCnt="4">
        <dgm:presLayoutVars>
          <dgm:bulletEnabled val="1"/>
        </dgm:presLayoutVars>
      </dgm:prSet>
      <dgm:spPr/>
    </dgm:pt>
    <dgm:pt modelId="{8D409966-C81A-4FCA-B0D2-E50906BE57E8}" type="pres">
      <dgm:prSet presAssocID="{904B9C7B-A859-40AD-B356-0A111A9E50E4}" presName="accent_4" presStyleCnt="0"/>
      <dgm:spPr/>
    </dgm:pt>
    <dgm:pt modelId="{853C45FA-00DC-48BC-9126-3A5D6477866B}" type="pres">
      <dgm:prSet presAssocID="{904B9C7B-A859-40AD-B356-0A111A9E50E4}" presName="accentRepeatNode" presStyleLbl="solidFgAcc1" presStyleIdx="3" presStyleCnt="4"/>
      <dgm:spPr>
        <a:blipFill rotWithShape="0">
          <a:blip xmlns:r="http://schemas.openxmlformats.org/officeDocument/2006/relationships" r:embed="rId1"/>
          <a:stretch>
            <a:fillRect/>
          </a:stretch>
        </a:blipFill>
      </dgm:spPr>
    </dgm:pt>
  </dgm:ptLst>
  <dgm:cxnLst>
    <dgm:cxn modelId="{B60D1404-9A84-454D-B1C0-8BC15A7F4BF3}" type="presOf" srcId="{754914D3-2823-4D9D-9B5F-8AAE908A2791}" destId="{AE6139D5-D84B-4711-8A6A-A5161E022A99}" srcOrd="0" destOrd="0" presId="urn:microsoft.com/office/officeart/2008/layout/VerticalCurvedList"/>
    <dgm:cxn modelId="{4870DF12-D3D6-43CA-8648-1D9AD7290F3C}" type="presOf" srcId="{173351EC-E710-4201-8F33-1AD5623FE62E}" destId="{5C62AF15-EA7C-4052-A05A-70AF0952DE4C}" srcOrd="0" destOrd="0" presId="urn:microsoft.com/office/officeart/2008/layout/VerticalCurvedList"/>
    <dgm:cxn modelId="{4A978B14-E8BA-4F3B-BD2A-AB993CD4DCC1}" type="presOf" srcId="{6755B75A-DA2F-4942-9466-602DAA2B76D4}" destId="{BAB69A9F-E04F-404A-85CE-5FAF7BBC266B}" srcOrd="0" destOrd="0" presId="urn:microsoft.com/office/officeart/2008/layout/VerticalCurvedList"/>
    <dgm:cxn modelId="{0781121C-2DD2-4939-9728-C6477965DA94}" srcId="{754914D3-2823-4D9D-9B5F-8AAE908A2791}" destId="{F24300EC-4372-4D89-B437-9F81F6228517}" srcOrd="0" destOrd="0" parTransId="{468FF3C9-0BE5-4FF4-BE42-47AA0FABB054}" sibTransId="{BBB9D7DD-2425-4723-8219-8DCB9AF8E441}"/>
    <dgm:cxn modelId="{4E835621-7A43-400B-812E-3AEFA388581A}" srcId="{754914D3-2823-4D9D-9B5F-8AAE908A2791}" destId="{904B9C7B-A859-40AD-B356-0A111A9E50E4}" srcOrd="3" destOrd="0" parTransId="{525FDEF5-4492-4CE3-9C6A-C6C880347989}" sibTransId="{67E613A1-7C56-4997-8AF5-3305AB44C96B}"/>
    <dgm:cxn modelId="{EF69723D-A47E-432B-AD8F-44CF70346517}" type="presOf" srcId="{F24300EC-4372-4D89-B437-9F81F6228517}" destId="{18D4A3FC-121A-44DA-BC98-3AA1F7AF75F7}" srcOrd="0" destOrd="0" presId="urn:microsoft.com/office/officeart/2008/layout/VerticalCurvedList"/>
    <dgm:cxn modelId="{F893935F-CABD-4D82-B93B-70657E02FACA}" srcId="{754914D3-2823-4D9D-9B5F-8AAE908A2791}" destId="{173351EC-E710-4201-8F33-1AD5623FE62E}" srcOrd="1" destOrd="0" parTransId="{4F3AEDE9-65F0-4988-8076-2CEA40D71496}" sibTransId="{46AFA8D8-F557-4455-8A38-DF16055635A9}"/>
    <dgm:cxn modelId="{D103274E-1D89-4B53-A301-45F552D2F2F6}" type="presOf" srcId="{BBB9D7DD-2425-4723-8219-8DCB9AF8E441}" destId="{93855F07-44CB-45DE-B464-761E63A71CD5}" srcOrd="0" destOrd="0" presId="urn:microsoft.com/office/officeart/2008/layout/VerticalCurvedList"/>
    <dgm:cxn modelId="{7676E170-9E9F-48F7-8BB7-FB43B416694F}" type="presOf" srcId="{904B9C7B-A859-40AD-B356-0A111A9E50E4}" destId="{BED213F8-EC6E-4D47-80F6-DC4DC3BEC7A6}" srcOrd="0" destOrd="0" presId="urn:microsoft.com/office/officeart/2008/layout/VerticalCurvedList"/>
    <dgm:cxn modelId="{6C12AAA9-A7FE-44EC-8AC9-383942F9847E}" srcId="{754914D3-2823-4D9D-9B5F-8AAE908A2791}" destId="{6755B75A-DA2F-4942-9466-602DAA2B76D4}" srcOrd="2" destOrd="0" parTransId="{C9E67486-D4AA-4601-A24B-52155755B0C0}" sibTransId="{CC8056C9-9B1F-44C8-BB32-4B1222D8CD4E}"/>
    <dgm:cxn modelId="{5F5A288F-BBE5-4606-A648-7CB557BDC9A0}" type="presParOf" srcId="{AE6139D5-D84B-4711-8A6A-A5161E022A99}" destId="{00F42187-34FD-4D8B-A449-F316E9EB9AFA}" srcOrd="0" destOrd="0" presId="urn:microsoft.com/office/officeart/2008/layout/VerticalCurvedList"/>
    <dgm:cxn modelId="{07579D8E-8446-4FA8-9BA2-0359C9C7E815}" type="presParOf" srcId="{00F42187-34FD-4D8B-A449-F316E9EB9AFA}" destId="{C168C53D-163A-4892-8EF0-B5326C3FF8C8}" srcOrd="0" destOrd="0" presId="urn:microsoft.com/office/officeart/2008/layout/VerticalCurvedList"/>
    <dgm:cxn modelId="{D4CE7F26-3D3A-48A5-A5AC-35091CCAFC04}" type="presParOf" srcId="{C168C53D-163A-4892-8EF0-B5326C3FF8C8}" destId="{0FAB2C97-DF89-43B9-B7B2-C745E026F562}" srcOrd="0" destOrd="0" presId="urn:microsoft.com/office/officeart/2008/layout/VerticalCurvedList"/>
    <dgm:cxn modelId="{0297F08A-00BA-4826-ABE9-5B50C18562D9}" type="presParOf" srcId="{C168C53D-163A-4892-8EF0-B5326C3FF8C8}" destId="{93855F07-44CB-45DE-B464-761E63A71CD5}" srcOrd="1" destOrd="0" presId="urn:microsoft.com/office/officeart/2008/layout/VerticalCurvedList"/>
    <dgm:cxn modelId="{DF8CEFB4-AE14-464E-B638-F02809D6B657}" type="presParOf" srcId="{C168C53D-163A-4892-8EF0-B5326C3FF8C8}" destId="{D258DE45-194F-4470-A0BE-D234AB24927B}" srcOrd="2" destOrd="0" presId="urn:microsoft.com/office/officeart/2008/layout/VerticalCurvedList"/>
    <dgm:cxn modelId="{16DB70F7-F4FA-4B64-885E-005AA0A66F6B}" type="presParOf" srcId="{C168C53D-163A-4892-8EF0-B5326C3FF8C8}" destId="{BF8CDB65-7F63-46ED-AD6F-299BB5E410A3}" srcOrd="3" destOrd="0" presId="urn:microsoft.com/office/officeart/2008/layout/VerticalCurvedList"/>
    <dgm:cxn modelId="{DF018EB0-89A3-4492-9917-CF28B10BAE5D}" type="presParOf" srcId="{00F42187-34FD-4D8B-A449-F316E9EB9AFA}" destId="{18D4A3FC-121A-44DA-BC98-3AA1F7AF75F7}" srcOrd="1" destOrd="0" presId="urn:microsoft.com/office/officeart/2008/layout/VerticalCurvedList"/>
    <dgm:cxn modelId="{776BB4ED-EEB9-4BD8-BBC7-3DC25FE41621}" type="presParOf" srcId="{00F42187-34FD-4D8B-A449-F316E9EB9AFA}" destId="{9FC91D3F-B68A-4081-8869-789F14A17E93}" srcOrd="2" destOrd="0" presId="urn:microsoft.com/office/officeart/2008/layout/VerticalCurvedList"/>
    <dgm:cxn modelId="{B3DDD167-505A-4D87-BA83-5D3F3BE6F209}" type="presParOf" srcId="{9FC91D3F-B68A-4081-8869-789F14A17E93}" destId="{EF12B5F5-AB8A-4523-B395-C351AAF3CDFA}" srcOrd="0" destOrd="0" presId="urn:microsoft.com/office/officeart/2008/layout/VerticalCurvedList"/>
    <dgm:cxn modelId="{DDF50024-4D2F-4078-AF9D-3972C6E6B7F7}" type="presParOf" srcId="{00F42187-34FD-4D8B-A449-F316E9EB9AFA}" destId="{5C62AF15-EA7C-4052-A05A-70AF0952DE4C}" srcOrd="3" destOrd="0" presId="urn:microsoft.com/office/officeart/2008/layout/VerticalCurvedList"/>
    <dgm:cxn modelId="{66F762D5-1DE0-4A00-A738-A9E937B82A4B}" type="presParOf" srcId="{00F42187-34FD-4D8B-A449-F316E9EB9AFA}" destId="{45A280BF-4905-47A2-BE7F-7176D2B4B58A}" srcOrd="4" destOrd="0" presId="urn:microsoft.com/office/officeart/2008/layout/VerticalCurvedList"/>
    <dgm:cxn modelId="{67899FA2-B7C9-4CA6-9254-C775B6551CF3}" type="presParOf" srcId="{45A280BF-4905-47A2-BE7F-7176D2B4B58A}" destId="{84FECD7B-556D-40CD-80FE-E856FE6C01BC}" srcOrd="0" destOrd="0" presId="urn:microsoft.com/office/officeart/2008/layout/VerticalCurvedList"/>
    <dgm:cxn modelId="{3C4D47A2-3543-4111-B772-5D4BFAF7DE37}" type="presParOf" srcId="{00F42187-34FD-4D8B-A449-F316E9EB9AFA}" destId="{BAB69A9F-E04F-404A-85CE-5FAF7BBC266B}" srcOrd="5" destOrd="0" presId="urn:microsoft.com/office/officeart/2008/layout/VerticalCurvedList"/>
    <dgm:cxn modelId="{A7EE128B-781F-4F59-B953-F902B9E959E7}" type="presParOf" srcId="{00F42187-34FD-4D8B-A449-F316E9EB9AFA}" destId="{CBFA8B84-6270-4E62-8172-6292D04491B7}" srcOrd="6" destOrd="0" presId="urn:microsoft.com/office/officeart/2008/layout/VerticalCurvedList"/>
    <dgm:cxn modelId="{A70AA9EF-B05B-4E77-AB39-457022899C23}" type="presParOf" srcId="{CBFA8B84-6270-4E62-8172-6292D04491B7}" destId="{2D85C60B-45A6-47F1-BDC4-779963C33EA5}" srcOrd="0" destOrd="0" presId="urn:microsoft.com/office/officeart/2008/layout/VerticalCurvedList"/>
    <dgm:cxn modelId="{B65F37BE-0F91-495A-92CC-D05347BB5F94}" type="presParOf" srcId="{00F42187-34FD-4D8B-A449-F316E9EB9AFA}" destId="{BED213F8-EC6E-4D47-80F6-DC4DC3BEC7A6}" srcOrd="7" destOrd="0" presId="urn:microsoft.com/office/officeart/2008/layout/VerticalCurvedList"/>
    <dgm:cxn modelId="{427FB3AE-DB45-43C5-9CDE-295D00826FB0}" type="presParOf" srcId="{00F42187-34FD-4D8B-A449-F316E9EB9AFA}" destId="{8D409966-C81A-4FCA-B0D2-E50906BE57E8}" srcOrd="8" destOrd="0" presId="urn:microsoft.com/office/officeart/2008/layout/VerticalCurvedList"/>
    <dgm:cxn modelId="{8A2CB120-6536-4686-849C-D000B81BD291}" type="presParOf" srcId="{8D409966-C81A-4FCA-B0D2-E50906BE57E8}" destId="{853C45FA-00DC-48BC-9126-3A5D6477866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3CA475-B9D7-471B-821D-6DBD74E72A99}"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de-DE"/>
        </a:p>
      </dgm:t>
    </dgm:pt>
    <dgm:pt modelId="{FF0A9006-AFDC-4D90-A269-56CA3EA373D0}">
      <dgm:prSet phldrT="[Text]" custT="1"/>
      <dgm:spPr/>
      <dgm:t>
        <a:bodyPr/>
        <a:lstStyle/>
        <a:p>
          <a:r>
            <a:rPr lang="de-AT" sz="1800">
              <a:latin typeface="Corbel" panose="020B0503020204020204" pitchFamily="34" charset="0"/>
            </a:rPr>
            <a:t>Niedrige Transportkosten</a:t>
          </a:r>
          <a:br>
            <a:rPr lang="de-AT" sz="1800">
              <a:latin typeface="Corbel" panose="020B0503020204020204" pitchFamily="34" charset="0"/>
            </a:rPr>
          </a:br>
          <a:br>
            <a:rPr lang="de-AT" sz="1800">
              <a:latin typeface="Corbel" panose="020B0503020204020204" pitchFamily="34" charset="0"/>
            </a:rPr>
          </a:br>
          <a:r>
            <a:rPr lang="de-AT" sz="1800">
              <a:latin typeface="Corbel" panose="020B0503020204020204" pitchFamily="34" charset="0"/>
            </a:rPr>
            <a:t>Massenleistungsfähigkeit</a:t>
          </a:r>
          <a:br>
            <a:rPr lang="de-AT" sz="1800">
              <a:latin typeface="Corbel" panose="020B0503020204020204" pitchFamily="34" charset="0"/>
            </a:rPr>
          </a:br>
          <a:br>
            <a:rPr lang="de-AT" sz="1800">
              <a:latin typeface="Corbel" panose="020B0503020204020204" pitchFamily="34" charset="0"/>
            </a:rPr>
          </a:br>
          <a:r>
            <a:rPr lang="de-AT" sz="1800">
              <a:latin typeface="Corbel" panose="020B0503020204020204" pitchFamily="34" charset="0"/>
            </a:rPr>
            <a:t>Umweltfreundlichkeit</a:t>
          </a:r>
          <a:br>
            <a:rPr lang="de-AT" sz="1800">
              <a:latin typeface="Corbel" panose="020B0503020204020204" pitchFamily="34" charset="0"/>
            </a:rPr>
          </a:br>
          <a:br>
            <a:rPr lang="de-AT" sz="1800">
              <a:latin typeface="Corbel" panose="020B0503020204020204" pitchFamily="34" charset="0"/>
            </a:rPr>
          </a:br>
          <a:r>
            <a:rPr lang="de-AT" sz="1800">
              <a:latin typeface="Corbel" panose="020B0503020204020204" pitchFamily="34" charset="0"/>
            </a:rPr>
            <a:t>Sicherheit</a:t>
          </a:r>
          <a:br>
            <a:rPr lang="de-AT" sz="1800">
              <a:latin typeface="Corbel" panose="020B0503020204020204" pitchFamily="34" charset="0"/>
            </a:rPr>
          </a:br>
          <a:br>
            <a:rPr lang="de-AT" sz="1800">
              <a:latin typeface="Corbel" panose="020B0503020204020204" pitchFamily="34" charset="0"/>
            </a:rPr>
          </a:br>
          <a:r>
            <a:rPr lang="de-AT" sz="1800">
              <a:latin typeface="Corbel" panose="020B0503020204020204" pitchFamily="34" charset="0"/>
            </a:rPr>
            <a:t>Einsatzbereitschaft</a:t>
          </a:r>
          <a:br>
            <a:rPr lang="de-AT" sz="1800">
              <a:latin typeface="Corbel" panose="020B0503020204020204" pitchFamily="34" charset="0"/>
            </a:rPr>
          </a:br>
          <a:br>
            <a:rPr lang="de-AT" sz="1800">
              <a:latin typeface="Corbel" panose="020B0503020204020204" pitchFamily="34" charset="0"/>
            </a:rPr>
          </a:br>
          <a:r>
            <a:rPr lang="de-AT" sz="1800">
              <a:latin typeface="Corbel" panose="020B0503020204020204" pitchFamily="34" charset="0"/>
            </a:rPr>
            <a:t>Niedrige Infrastrukturkosten</a:t>
          </a:r>
          <a:endParaRPr lang="de-DE" sz="1800" dirty="0">
            <a:latin typeface="Corbel" panose="020B0503020204020204" pitchFamily="34" charset="0"/>
          </a:endParaRPr>
        </a:p>
      </dgm:t>
    </dgm:pt>
    <dgm:pt modelId="{511E03A1-D505-47AA-9375-EEE78D1C2BE6}" type="parTrans" cxnId="{D47945B8-1D11-4F20-A2A6-5685581481D4}">
      <dgm:prSet/>
      <dgm:spPr/>
      <dgm:t>
        <a:bodyPr/>
        <a:lstStyle/>
        <a:p>
          <a:endParaRPr lang="de-DE"/>
        </a:p>
      </dgm:t>
    </dgm:pt>
    <dgm:pt modelId="{7C330AA4-FBAA-4E19-A8B8-FE23F7BCD9FA}" type="sibTrans" cxnId="{D47945B8-1D11-4F20-A2A6-5685581481D4}">
      <dgm:prSet/>
      <dgm:spPr/>
      <dgm:t>
        <a:bodyPr/>
        <a:lstStyle/>
        <a:p>
          <a:endParaRPr lang="de-DE"/>
        </a:p>
      </dgm:t>
    </dgm:pt>
    <dgm:pt modelId="{DFC52CFB-E047-4C94-9811-E8F655325B66}">
      <dgm:prSet phldrT="[Text]"/>
      <dgm:spPr/>
      <dgm:t>
        <a:bodyPr/>
        <a:lstStyle/>
        <a:p>
          <a:endParaRPr lang="de-DE" dirty="0">
            <a:latin typeface="Corbel" panose="020B0503020204020204" pitchFamily="34" charset="0"/>
          </a:endParaRPr>
        </a:p>
      </dgm:t>
    </dgm:pt>
    <dgm:pt modelId="{855CD27E-B580-4D8C-834C-EF61D14EB3B2}" type="parTrans" cxnId="{7A880CBF-1D41-4250-B5D0-361220CC7D71}">
      <dgm:prSet/>
      <dgm:spPr/>
      <dgm:t>
        <a:bodyPr/>
        <a:lstStyle/>
        <a:p>
          <a:endParaRPr lang="de-DE"/>
        </a:p>
      </dgm:t>
    </dgm:pt>
    <dgm:pt modelId="{7C126CF7-9C63-4AD0-B6C1-7F885E0AB990}" type="sibTrans" cxnId="{7A880CBF-1D41-4250-B5D0-361220CC7D71}">
      <dgm:prSet/>
      <dgm:spPr/>
      <dgm:t>
        <a:bodyPr/>
        <a:lstStyle/>
        <a:p>
          <a:endParaRPr lang="de-DE"/>
        </a:p>
      </dgm:t>
    </dgm:pt>
    <dgm:pt modelId="{2DD1E456-6F2E-4DB3-A2E4-DE038DFF2BFE}">
      <dgm:prSet phldrT="[Text]" custT="1"/>
      <dgm:spPr/>
      <dgm:t>
        <a:bodyPr/>
        <a:lstStyle/>
        <a:p>
          <a:r>
            <a:rPr lang="de-AT" sz="1800" dirty="0">
              <a:latin typeface="Corbel" panose="020B0503020204020204" pitchFamily="34" charset="0"/>
            </a:rPr>
            <a:t>Abhängigkeit von schwankenden </a:t>
          </a:r>
          <a:br>
            <a:rPr lang="de-AT" sz="1800" dirty="0">
              <a:latin typeface="Corbel" panose="020B0503020204020204" pitchFamily="34" charset="0"/>
            </a:rPr>
          </a:br>
          <a:r>
            <a:rPr lang="de-AT" sz="1800" dirty="0">
              <a:latin typeface="Corbel" panose="020B0503020204020204" pitchFamily="34" charset="0"/>
            </a:rPr>
            <a:t>Fahrwasserverhältnissen</a:t>
          </a:r>
          <a:br>
            <a:rPr lang="de-AT" sz="1800" dirty="0">
              <a:latin typeface="Corbel" panose="020B0503020204020204" pitchFamily="34" charset="0"/>
            </a:rPr>
          </a:br>
          <a:br>
            <a:rPr lang="de-AT" sz="1800" dirty="0">
              <a:latin typeface="Corbel" panose="020B0503020204020204" pitchFamily="34" charset="0"/>
            </a:rPr>
          </a:br>
          <a:r>
            <a:rPr lang="de-AT" sz="1800" dirty="0">
              <a:latin typeface="Corbel" panose="020B0503020204020204" pitchFamily="34" charset="0"/>
            </a:rPr>
            <a:t>Niedrige Transportgeschwindigkeit</a:t>
          </a:r>
          <a:br>
            <a:rPr lang="de-AT" sz="1800" dirty="0">
              <a:latin typeface="Corbel" panose="020B0503020204020204" pitchFamily="34" charset="0"/>
            </a:rPr>
          </a:br>
          <a:br>
            <a:rPr lang="de-AT" sz="1800" dirty="0">
              <a:latin typeface="Corbel" panose="020B0503020204020204" pitchFamily="34" charset="0"/>
            </a:rPr>
          </a:br>
          <a:r>
            <a:rPr lang="de-AT" sz="1800" dirty="0">
              <a:latin typeface="Corbel" panose="020B0503020204020204" pitchFamily="34" charset="0"/>
            </a:rPr>
            <a:t>Geringe Netzdichte, daher meist Vor- und Nachläufe notwendig</a:t>
          </a:r>
        </a:p>
        <a:p>
          <a:endParaRPr lang="de-AT" sz="1800" dirty="0">
            <a:latin typeface="Corbel" panose="020B0503020204020204" pitchFamily="34" charset="0"/>
          </a:endParaRPr>
        </a:p>
      </dgm:t>
    </dgm:pt>
    <dgm:pt modelId="{FB57F731-4B57-4B34-A4AB-1BEFA0A6F9C3}" type="parTrans" cxnId="{B27B4089-C98C-43CD-8A6E-F2B247B48F86}">
      <dgm:prSet/>
      <dgm:spPr/>
      <dgm:t>
        <a:bodyPr/>
        <a:lstStyle/>
        <a:p>
          <a:endParaRPr lang="de-DE"/>
        </a:p>
      </dgm:t>
    </dgm:pt>
    <dgm:pt modelId="{F39BEDE1-ADE1-4FC3-940E-B289889CFCA2}" type="sibTrans" cxnId="{B27B4089-C98C-43CD-8A6E-F2B247B48F86}">
      <dgm:prSet/>
      <dgm:spPr/>
      <dgm:t>
        <a:bodyPr/>
        <a:lstStyle/>
        <a:p>
          <a:endParaRPr lang="de-DE"/>
        </a:p>
      </dgm:t>
    </dgm:pt>
    <dgm:pt modelId="{3EE8909D-89B8-45B9-9404-CA2380868C16}" type="pres">
      <dgm:prSet presAssocID="{C73CA475-B9D7-471B-821D-6DBD74E72A99}" presName="Name0" presStyleCnt="0">
        <dgm:presLayoutVars>
          <dgm:chMax val="2"/>
          <dgm:chPref val="2"/>
          <dgm:dir/>
          <dgm:animOne/>
          <dgm:resizeHandles val="exact"/>
        </dgm:presLayoutVars>
      </dgm:prSet>
      <dgm:spPr/>
    </dgm:pt>
    <dgm:pt modelId="{5BEDE16B-8658-457A-A1CB-5AD6056389C6}" type="pres">
      <dgm:prSet presAssocID="{C73CA475-B9D7-471B-821D-6DBD74E72A99}" presName="Background" presStyleLbl="bgImgPlace1" presStyleIdx="0" presStyleCnt="1"/>
      <dgm:spPr/>
    </dgm:pt>
    <dgm:pt modelId="{4D703CDB-2442-4D66-96CF-02384AE8FB86}" type="pres">
      <dgm:prSet presAssocID="{C73CA475-B9D7-471B-821D-6DBD74E72A99}" presName="ParentText1" presStyleLbl="revTx" presStyleIdx="0" presStyleCnt="2">
        <dgm:presLayoutVars>
          <dgm:chMax val="0"/>
          <dgm:chPref val="0"/>
          <dgm:bulletEnabled val="1"/>
        </dgm:presLayoutVars>
      </dgm:prSet>
      <dgm:spPr/>
    </dgm:pt>
    <dgm:pt modelId="{A84565D3-4DDD-4E54-A1FE-3725E10AB0A8}" type="pres">
      <dgm:prSet presAssocID="{C73CA475-B9D7-471B-821D-6DBD74E72A99}" presName="ParentText2" presStyleLbl="revTx" presStyleIdx="1" presStyleCnt="2">
        <dgm:presLayoutVars>
          <dgm:chMax val="0"/>
          <dgm:chPref val="0"/>
          <dgm:bulletEnabled val="1"/>
        </dgm:presLayoutVars>
      </dgm:prSet>
      <dgm:spPr/>
    </dgm:pt>
    <dgm:pt modelId="{4A1177B9-8F5A-4B1E-A98A-5AEE279BC6A6}" type="pres">
      <dgm:prSet presAssocID="{C73CA475-B9D7-471B-821D-6DBD74E72A99}" presName="Plus" presStyleLbl="alignNode1" presStyleIdx="0" presStyleCnt="2"/>
      <dgm:spPr/>
    </dgm:pt>
    <dgm:pt modelId="{EA3B2338-6B14-4D24-8AA3-1B8D3ACACCCC}" type="pres">
      <dgm:prSet presAssocID="{C73CA475-B9D7-471B-821D-6DBD74E72A99}" presName="Minus" presStyleLbl="alignNode1" presStyleIdx="1" presStyleCnt="2"/>
      <dgm:spPr/>
    </dgm:pt>
    <dgm:pt modelId="{64E11081-AECF-4F69-A4BC-CD08B991EF4F}" type="pres">
      <dgm:prSet presAssocID="{C73CA475-B9D7-471B-821D-6DBD74E72A99}" presName="Divider" presStyleLbl="parChTrans1D1" presStyleIdx="0" presStyleCnt="1"/>
      <dgm:spPr/>
    </dgm:pt>
  </dgm:ptLst>
  <dgm:cxnLst>
    <dgm:cxn modelId="{5DCB5E1C-A615-4543-BA6B-171C90189E4D}" type="presOf" srcId="{2DD1E456-6F2E-4DB3-A2E4-DE038DFF2BFE}" destId="{A84565D3-4DDD-4E54-A1FE-3725E10AB0A8}" srcOrd="0" destOrd="0" presId="urn:microsoft.com/office/officeart/2009/3/layout/PlusandMinus"/>
    <dgm:cxn modelId="{B27B4089-C98C-43CD-8A6E-F2B247B48F86}" srcId="{C73CA475-B9D7-471B-821D-6DBD74E72A99}" destId="{2DD1E456-6F2E-4DB3-A2E4-DE038DFF2BFE}" srcOrd="1" destOrd="0" parTransId="{FB57F731-4B57-4B34-A4AB-1BEFA0A6F9C3}" sibTransId="{F39BEDE1-ADE1-4FC3-940E-B289889CFCA2}"/>
    <dgm:cxn modelId="{7D283293-45FE-4C02-B5D8-6D0898C3ACE8}" type="presOf" srcId="{C73CA475-B9D7-471B-821D-6DBD74E72A99}" destId="{3EE8909D-89B8-45B9-9404-CA2380868C16}" srcOrd="0" destOrd="0" presId="urn:microsoft.com/office/officeart/2009/3/layout/PlusandMinus"/>
    <dgm:cxn modelId="{D47945B8-1D11-4F20-A2A6-5685581481D4}" srcId="{C73CA475-B9D7-471B-821D-6DBD74E72A99}" destId="{FF0A9006-AFDC-4D90-A269-56CA3EA373D0}" srcOrd="0" destOrd="0" parTransId="{511E03A1-D505-47AA-9375-EEE78D1C2BE6}" sibTransId="{7C330AA4-FBAA-4E19-A8B8-FE23F7BCD9FA}"/>
    <dgm:cxn modelId="{7A880CBF-1D41-4250-B5D0-361220CC7D71}" srcId="{C73CA475-B9D7-471B-821D-6DBD74E72A99}" destId="{DFC52CFB-E047-4C94-9811-E8F655325B66}" srcOrd="2" destOrd="0" parTransId="{855CD27E-B580-4D8C-834C-EF61D14EB3B2}" sibTransId="{7C126CF7-9C63-4AD0-B6C1-7F885E0AB990}"/>
    <dgm:cxn modelId="{572EB8E3-E4F6-4A7B-8C44-CF69D1343A67}" type="presOf" srcId="{FF0A9006-AFDC-4D90-A269-56CA3EA373D0}" destId="{4D703CDB-2442-4D66-96CF-02384AE8FB86}" srcOrd="0" destOrd="0" presId="urn:microsoft.com/office/officeart/2009/3/layout/PlusandMinus"/>
    <dgm:cxn modelId="{B9FA8AEE-36C9-42AF-8A9A-4F488975AD5D}" type="presParOf" srcId="{3EE8909D-89B8-45B9-9404-CA2380868C16}" destId="{5BEDE16B-8658-457A-A1CB-5AD6056389C6}" srcOrd="0" destOrd="0" presId="urn:microsoft.com/office/officeart/2009/3/layout/PlusandMinus"/>
    <dgm:cxn modelId="{1AC5BA1A-909C-40EA-8A24-C86FAABE592B}" type="presParOf" srcId="{3EE8909D-89B8-45B9-9404-CA2380868C16}" destId="{4D703CDB-2442-4D66-96CF-02384AE8FB86}" srcOrd="1" destOrd="0" presId="urn:microsoft.com/office/officeart/2009/3/layout/PlusandMinus"/>
    <dgm:cxn modelId="{C013DE11-4B6E-44D1-AD07-6CFEF604A694}" type="presParOf" srcId="{3EE8909D-89B8-45B9-9404-CA2380868C16}" destId="{A84565D3-4DDD-4E54-A1FE-3725E10AB0A8}" srcOrd="2" destOrd="0" presId="urn:microsoft.com/office/officeart/2009/3/layout/PlusandMinus"/>
    <dgm:cxn modelId="{EA5A6A96-A738-4061-A9FF-8802F9DA14BA}" type="presParOf" srcId="{3EE8909D-89B8-45B9-9404-CA2380868C16}" destId="{4A1177B9-8F5A-4B1E-A98A-5AEE279BC6A6}" srcOrd="3" destOrd="0" presId="urn:microsoft.com/office/officeart/2009/3/layout/PlusandMinus"/>
    <dgm:cxn modelId="{E7D62E00-2C09-432A-A23B-0B9E64F51129}" type="presParOf" srcId="{3EE8909D-89B8-45B9-9404-CA2380868C16}" destId="{EA3B2338-6B14-4D24-8AA3-1B8D3ACACCCC}" srcOrd="4" destOrd="0" presId="urn:microsoft.com/office/officeart/2009/3/layout/PlusandMinus"/>
    <dgm:cxn modelId="{F44777AC-8D66-4614-AF1A-CDF638888780}" type="presParOf" srcId="{3EE8909D-89B8-45B9-9404-CA2380868C16}" destId="{64E11081-AECF-4F69-A4BC-CD08B991EF4F}"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3CA475-B9D7-471B-821D-6DBD74E72A99}"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de-DE"/>
        </a:p>
      </dgm:t>
    </dgm:pt>
    <dgm:pt modelId="{FF0A9006-AFDC-4D90-A269-56CA3EA373D0}">
      <dgm:prSet phldrT="[Text]" custT="1"/>
      <dgm:spPr/>
      <dgm:t>
        <a:bodyPr/>
        <a:lstStyle/>
        <a:p>
          <a:r>
            <a:rPr lang="de-AT" sz="1800">
              <a:latin typeface="Corbel" panose="020B0503020204020204" pitchFamily="34" charset="0"/>
            </a:rPr>
            <a:t>Freie Kapazitäten </a:t>
          </a:r>
        </a:p>
        <a:p>
          <a:r>
            <a:rPr lang="de-AT" sz="1800">
              <a:latin typeface="Corbel" panose="020B0503020204020204" pitchFamily="34" charset="0"/>
            </a:rPr>
            <a:t>Steigende Nachfrage nach umweltfreundlichen Transportmitteln</a:t>
          </a:r>
          <a:endParaRPr lang="de-AT" sz="800">
            <a:latin typeface="Corbel" panose="020B0503020204020204" pitchFamily="34" charset="0"/>
          </a:endParaRPr>
        </a:p>
        <a:p>
          <a:r>
            <a:rPr lang="de-AT" sz="1800">
              <a:latin typeface="Corbel" panose="020B0503020204020204" pitchFamily="34" charset="0"/>
            </a:rPr>
            <a:t>Moderne, harmonisierte Informationsdienste</a:t>
          </a:r>
          <a:br>
            <a:rPr lang="de-AT" sz="1800">
              <a:latin typeface="Corbel" panose="020B0503020204020204" pitchFamily="34" charset="0"/>
            </a:rPr>
          </a:br>
          <a:br>
            <a:rPr lang="de-AT" sz="800">
              <a:latin typeface="Corbel" panose="020B0503020204020204" pitchFamily="34" charset="0"/>
            </a:rPr>
          </a:br>
          <a:r>
            <a:rPr lang="de-AT" sz="1800">
              <a:latin typeface="Corbel" panose="020B0503020204020204" pitchFamily="34" charset="0"/>
            </a:rPr>
            <a:t>Kooperationen mit Schiene und Straße</a:t>
          </a:r>
        </a:p>
        <a:p>
          <a:r>
            <a:rPr lang="de-AT" sz="1800">
              <a:latin typeface="Corbel" panose="020B0503020204020204" pitchFamily="34" charset="0"/>
            </a:rPr>
            <a:t>Int. Entwicklungsinitiativen (NAIADES, Donauraumstrategie,…)</a:t>
          </a:r>
          <a:endParaRPr lang="de-DE" sz="1800" dirty="0">
            <a:latin typeface="Corbel" panose="020B0503020204020204" pitchFamily="34" charset="0"/>
          </a:endParaRPr>
        </a:p>
      </dgm:t>
    </dgm:pt>
    <dgm:pt modelId="{511E03A1-D505-47AA-9375-EEE78D1C2BE6}" type="parTrans" cxnId="{D47945B8-1D11-4F20-A2A6-5685581481D4}">
      <dgm:prSet/>
      <dgm:spPr/>
      <dgm:t>
        <a:bodyPr/>
        <a:lstStyle/>
        <a:p>
          <a:endParaRPr lang="de-DE"/>
        </a:p>
      </dgm:t>
    </dgm:pt>
    <dgm:pt modelId="{7C330AA4-FBAA-4E19-A8B8-FE23F7BCD9FA}" type="sibTrans" cxnId="{D47945B8-1D11-4F20-A2A6-5685581481D4}">
      <dgm:prSet/>
      <dgm:spPr/>
      <dgm:t>
        <a:bodyPr/>
        <a:lstStyle/>
        <a:p>
          <a:endParaRPr lang="de-DE"/>
        </a:p>
      </dgm:t>
    </dgm:pt>
    <dgm:pt modelId="{DFC52CFB-E047-4C94-9811-E8F655325B66}">
      <dgm:prSet phldrT="[Text]"/>
      <dgm:spPr/>
      <dgm:t>
        <a:bodyPr/>
        <a:lstStyle/>
        <a:p>
          <a:endParaRPr lang="de-DE" dirty="0">
            <a:latin typeface="Corbel" panose="020B0503020204020204" pitchFamily="34" charset="0"/>
          </a:endParaRPr>
        </a:p>
      </dgm:t>
    </dgm:pt>
    <dgm:pt modelId="{855CD27E-B580-4D8C-834C-EF61D14EB3B2}" type="parTrans" cxnId="{7A880CBF-1D41-4250-B5D0-361220CC7D71}">
      <dgm:prSet/>
      <dgm:spPr/>
      <dgm:t>
        <a:bodyPr/>
        <a:lstStyle/>
        <a:p>
          <a:endParaRPr lang="de-DE"/>
        </a:p>
      </dgm:t>
    </dgm:pt>
    <dgm:pt modelId="{7C126CF7-9C63-4AD0-B6C1-7F885E0AB990}" type="sibTrans" cxnId="{7A880CBF-1D41-4250-B5D0-361220CC7D71}">
      <dgm:prSet/>
      <dgm:spPr/>
      <dgm:t>
        <a:bodyPr/>
        <a:lstStyle/>
        <a:p>
          <a:endParaRPr lang="de-DE"/>
        </a:p>
      </dgm:t>
    </dgm:pt>
    <dgm:pt modelId="{2DD1E456-6F2E-4DB3-A2E4-DE038DFF2BFE}">
      <dgm:prSet phldrT="[Text]" custT="1"/>
      <dgm:spPr/>
      <dgm:t>
        <a:bodyPr/>
        <a:lstStyle/>
        <a:p>
          <a:r>
            <a:rPr lang="de-AT" sz="1800" dirty="0">
              <a:latin typeface="Corbel" panose="020B0503020204020204" pitchFamily="34" charset="0"/>
            </a:rPr>
            <a:t>Nicht adäquate Instandhaltung  der Wasserstraße in manchen Donauländern</a:t>
          </a:r>
        </a:p>
        <a:p>
          <a:r>
            <a:rPr lang="de-AT" sz="1800" dirty="0">
              <a:latin typeface="Corbel" panose="020B0503020204020204" pitchFamily="34" charset="0"/>
            </a:rPr>
            <a:t>Administrative Hürden führen zu Wettbewerbsnachteilen</a:t>
          </a:r>
        </a:p>
        <a:p>
          <a:r>
            <a:rPr lang="de-AT" sz="1800" dirty="0">
              <a:latin typeface="Corbel" panose="020B0503020204020204" pitchFamily="34" charset="0"/>
            </a:rPr>
            <a:t>Hoher Modernisierungsbedarf bei Häfen und Flotte</a:t>
          </a:r>
        </a:p>
        <a:p>
          <a:r>
            <a:rPr lang="de-AT" sz="1800" dirty="0">
              <a:latin typeface="Corbel" panose="020B0503020204020204" pitchFamily="34" charset="0"/>
            </a:rPr>
            <a:t>Arbeitskräftemangel</a:t>
          </a:r>
        </a:p>
      </dgm:t>
    </dgm:pt>
    <dgm:pt modelId="{FB57F731-4B57-4B34-A4AB-1BEFA0A6F9C3}" type="parTrans" cxnId="{B27B4089-C98C-43CD-8A6E-F2B247B48F86}">
      <dgm:prSet/>
      <dgm:spPr/>
      <dgm:t>
        <a:bodyPr/>
        <a:lstStyle/>
        <a:p>
          <a:endParaRPr lang="de-DE"/>
        </a:p>
      </dgm:t>
    </dgm:pt>
    <dgm:pt modelId="{F39BEDE1-ADE1-4FC3-940E-B289889CFCA2}" type="sibTrans" cxnId="{B27B4089-C98C-43CD-8A6E-F2B247B48F86}">
      <dgm:prSet/>
      <dgm:spPr/>
      <dgm:t>
        <a:bodyPr/>
        <a:lstStyle/>
        <a:p>
          <a:endParaRPr lang="de-DE"/>
        </a:p>
      </dgm:t>
    </dgm:pt>
    <dgm:pt modelId="{3EE8909D-89B8-45B9-9404-CA2380868C16}" type="pres">
      <dgm:prSet presAssocID="{C73CA475-B9D7-471B-821D-6DBD74E72A99}" presName="Name0" presStyleCnt="0">
        <dgm:presLayoutVars>
          <dgm:chMax val="2"/>
          <dgm:chPref val="2"/>
          <dgm:dir/>
          <dgm:animOne/>
          <dgm:resizeHandles val="exact"/>
        </dgm:presLayoutVars>
      </dgm:prSet>
      <dgm:spPr/>
    </dgm:pt>
    <dgm:pt modelId="{5BEDE16B-8658-457A-A1CB-5AD6056389C6}" type="pres">
      <dgm:prSet presAssocID="{C73CA475-B9D7-471B-821D-6DBD74E72A99}" presName="Background" presStyleLbl="bgImgPlace1" presStyleIdx="0" presStyleCnt="1"/>
      <dgm:spPr/>
    </dgm:pt>
    <dgm:pt modelId="{4D703CDB-2442-4D66-96CF-02384AE8FB86}" type="pres">
      <dgm:prSet presAssocID="{C73CA475-B9D7-471B-821D-6DBD74E72A99}" presName="ParentText1" presStyleLbl="revTx" presStyleIdx="0" presStyleCnt="2">
        <dgm:presLayoutVars>
          <dgm:chMax val="0"/>
          <dgm:chPref val="0"/>
          <dgm:bulletEnabled val="1"/>
        </dgm:presLayoutVars>
      </dgm:prSet>
      <dgm:spPr/>
    </dgm:pt>
    <dgm:pt modelId="{A84565D3-4DDD-4E54-A1FE-3725E10AB0A8}" type="pres">
      <dgm:prSet presAssocID="{C73CA475-B9D7-471B-821D-6DBD74E72A99}" presName="ParentText2" presStyleLbl="revTx" presStyleIdx="1" presStyleCnt="2">
        <dgm:presLayoutVars>
          <dgm:chMax val="0"/>
          <dgm:chPref val="0"/>
          <dgm:bulletEnabled val="1"/>
        </dgm:presLayoutVars>
      </dgm:prSet>
      <dgm:spPr/>
    </dgm:pt>
    <dgm:pt modelId="{4A1177B9-8F5A-4B1E-A98A-5AEE279BC6A6}" type="pres">
      <dgm:prSet presAssocID="{C73CA475-B9D7-471B-821D-6DBD74E72A99}" presName="Plus" presStyleLbl="alignNode1" presStyleIdx="0" presStyleCnt="2"/>
      <dgm:spPr/>
    </dgm:pt>
    <dgm:pt modelId="{EA3B2338-6B14-4D24-8AA3-1B8D3ACACCCC}" type="pres">
      <dgm:prSet presAssocID="{C73CA475-B9D7-471B-821D-6DBD74E72A99}" presName="Minus" presStyleLbl="alignNode1" presStyleIdx="1" presStyleCnt="2"/>
      <dgm:spPr/>
    </dgm:pt>
    <dgm:pt modelId="{64E11081-AECF-4F69-A4BC-CD08B991EF4F}" type="pres">
      <dgm:prSet presAssocID="{C73CA475-B9D7-471B-821D-6DBD74E72A99}" presName="Divider" presStyleLbl="parChTrans1D1" presStyleIdx="0" presStyleCnt="1"/>
      <dgm:spPr/>
    </dgm:pt>
  </dgm:ptLst>
  <dgm:cxnLst>
    <dgm:cxn modelId="{A758DC02-8238-408D-B4FB-493D86800D4A}" type="presOf" srcId="{2DD1E456-6F2E-4DB3-A2E4-DE038DFF2BFE}" destId="{A84565D3-4DDD-4E54-A1FE-3725E10AB0A8}" srcOrd="0" destOrd="0" presId="urn:microsoft.com/office/officeart/2009/3/layout/PlusandMinus"/>
    <dgm:cxn modelId="{18F46138-DBBD-4BCD-A886-702388A2B31B}" type="presOf" srcId="{C73CA475-B9D7-471B-821D-6DBD74E72A99}" destId="{3EE8909D-89B8-45B9-9404-CA2380868C16}" srcOrd="0" destOrd="0" presId="urn:microsoft.com/office/officeart/2009/3/layout/PlusandMinus"/>
    <dgm:cxn modelId="{40714A79-9030-4C9C-9F7D-8A0D51FDBFAC}" type="presOf" srcId="{FF0A9006-AFDC-4D90-A269-56CA3EA373D0}" destId="{4D703CDB-2442-4D66-96CF-02384AE8FB86}" srcOrd="0" destOrd="0" presId="urn:microsoft.com/office/officeart/2009/3/layout/PlusandMinus"/>
    <dgm:cxn modelId="{B27B4089-C98C-43CD-8A6E-F2B247B48F86}" srcId="{C73CA475-B9D7-471B-821D-6DBD74E72A99}" destId="{2DD1E456-6F2E-4DB3-A2E4-DE038DFF2BFE}" srcOrd="1" destOrd="0" parTransId="{FB57F731-4B57-4B34-A4AB-1BEFA0A6F9C3}" sibTransId="{F39BEDE1-ADE1-4FC3-940E-B289889CFCA2}"/>
    <dgm:cxn modelId="{D47945B8-1D11-4F20-A2A6-5685581481D4}" srcId="{C73CA475-B9D7-471B-821D-6DBD74E72A99}" destId="{FF0A9006-AFDC-4D90-A269-56CA3EA373D0}" srcOrd="0" destOrd="0" parTransId="{511E03A1-D505-47AA-9375-EEE78D1C2BE6}" sibTransId="{7C330AA4-FBAA-4E19-A8B8-FE23F7BCD9FA}"/>
    <dgm:cxn modelId="{7A880CBF-1D41-4250-B5D0-361220CC7D71}" srcId="{C73CA475-B9D7-471B-821D-6DBD74E72A99}" destId="{DFC52CFB-E047-4C94-9811-E8F655325B66}" srcOrd="2" destOrd="0" parTransId="{855CD27E-B580-4D8C-834C-EF61D14EB3B2}" sibTransId="{7C126CF7-9C63-4AD0-B6C1-7F885E0AB990}"/>
    <dgm:cxn modelId="{95C84C72-DE1D-4FE4-93DC-36ECCBCAE840}" type="presParOf" srcId="{3EE8909D-89B8-45B9-9404-CA2380868C16}" destId="{5BEDE16B-8658-457A-A1CB-5AD6056389C6}" srcOrd="0" destOrd="0" presId="urn:microsoft.com/office/officeart/2009/3/layout/PlusandMinus"/>
    <dgm:cxn modelId="{B22833F1-E203-45C9-BC76-614B674D6B53}" type="presParOf" srcId="{3EE8909D-89B8-45B9-9404-CA2380868C16}" destId="{4D703CDB-2442-4D66-96CF-02384AE8FB86}" srcOrd="1" destOrd="0" presId="urn:microsoft.com/office/officeart/2009/3/layout/PlusandMinus"/>
    <dgm:cxn modelId="{BBC4ED1F-7445-432F-8E00-16A4B6516834}" type="presParOf" srcId="{3EE8909D-89B8-45B9-9404-CA2380868C16}" destId="{A84565D3-4DDD-4E54-A1FE-3725E10AB0A8}" srcOrd="2" destOrd="0" presId="urn:microsoft.com/office/officeart/2009/3/layout/PlusandMinus"/>
    <dgm:cxn modelId="{917CAF1E-21FD-4DEB-8398-785078584A72}" type="presParOf" srcId="{3EE8909D-89B8-45B9-9404-CA2380868C16}" destId="{4A1177B9-8F5A-4B1E-A98A-5AEE279BC6A6}" srcOrd="3" destOrd="0" presId="urn:microsoft.com/office/officeart/2009/3/layout/PlusandMinus"/>
    <dgm:cxn modelId="{3C15B7E7-273C-4E15-AA74-79C68577A5A6}" type="presParOf" srcId="{3EE8909D-89B8-45B9-9404-CA2380868C16}" destId="{EA3B2338-6B14-4D24-8AA3-1B8D3ACACCCC}" srcOrd="4" destOrd="0" presId="urn:microsoft.com/office/officeart/2009/3/layout/PlusandMinus"/>
    <dgm:cxn modelId="{4BD0148A-426F-4C73-AA6A-24BC81BD1AE2}" type="presParOf" srcId="{3EE8909D-89B8-45B9-9404-CA2380868C16}" destId="{64E11081-AECF-4F69-A4BC-CD08B991EF4F}"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173351EC-E710-4201-8F33-1AD5623FE62E}">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Verkehrsträgervergleich</a:t>
          </a:r>
        </a:p>
      </dgm:t>
    </dgm:pt>
    <dgm:pt modelId="{4F3AEDE9-65F0-4988-8076-2CEA40D71496}" type="parTrans" cxnId="{F893935F-CABD-4D82-B93B-70657E02FACA}">
      <dgm:prSet/>
      <dgm:spPr/>
      <dgm:t>
        <a:bodyPr/>
        <a:lstStyle/>
        <a:p>
          <a:endParaRPr lang="de-DE"/>
        </a:p>
      </dgm:t>
    </dgm:pt>
    <dgm:pt modelId="{46AFA8D8-F557-4455-8A38-DF16055635A9}" type="sibTrans" cxnId="{F893935F-CABD-4D82-B93B-70657E02FACA}">
      <dgm:prSet/>
      <dgm:spPr/>
      <dgm:t>
        <a:bodyPr/>
        <a:lstStyle/>
        <a:p>
          <a:endParaRPr lang="de-DE"/>
        </a:p>
      </dgm:t>
    </dgm:pt>
    <dgm:pt modelId="{6755B75A-DA2F-4942-9466-602DAA2B76D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Multimodale Transporte</a:t>
          </a:r>
        </a:p>
      </dgm:t>
    </dgm:pt>
    <dgm:pt modelId="{C9E67486-D4AA-4601-A24B-52155755B0C0}" type="parTrans" cxnId="{6C12AAA9-A7FE-44EC-8AC9-383942F9847E}">
      <dgm:prSet/>
      <dgm:spPr/>
      <dgm:t>
        <a:bodyPr/>
        <a:lstStyle/>
        <a:p>
          <a:endParaRPr lang="de-DE"/>
        </a:p>
      </dgm:t>
    </dgm:pt>
    <dgm:pt modelId="{CC8056C9-9B1F-44C8-BB32-4B1222D8CD4E}" type="sib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Gütertransport</a:t>
          </a: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904B9C7B-A859-40AD-B356-0A111A9E50E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Transportbeispiele</a:t>
          </a:r>
        </a:p>
      </dgm:t>
    </dgm:pt>
    <dgm:pt modelId="{525FDEF5-4492-4CE3-9C6A-C6C880347989}" type="parTrans" cxnId="{4E835621-7A43-400B-812E-3AEFA388581A}">
      <dgm:prSet/>
      <dgm:spPr/>
      <dgm:t>
        <a:bodyPr/>
        <a:lstStyle/>
        <a:p>
          <a:endParaRPr lang="de-DE"/>
        </a:p>
      </dgm:t>
    </dgm:pt>
    <dgm:pt modelId="{67E613A1-7C56-4997-8AF5-3305AB44C96B}" type="sibTrans" cxnId="{4E835621-7A43-400B-812E-3AEFA388581A}">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18D4A3FC-121A-44DA-BC98-3AA1F7AF75F7}" type="pres">
      <dgm:prSet presAssocID="{F24300EC-4372-4D89-B437-9F81F6228517}" presName="text_1" presStyleLbl="node1" presStyleIdx="0" presStyleCnt="4">
        <dgm:presLayoutVars>
          <dgm:bulletEnabled val="1"/>
        </dgm:presLayoutVars>
      </dgm:prSet>
      <dgm:spPr/>
    </dgm:pt>
    <dgm:pt modelId="{9FC91D3F-B68A-4081-8869-789F14A17E93}" type="pres">
      <dgm:prSet presAssocID="{F24300EC-4372-4D89-B437-9F81F6228517}" presName="accent_1" presStyleCnt="0"/>
      <dgm:spPr/>
    </dgm:pt>
    <dgm:pt modelId="{EF12B5F5-AB8A-4523-B395-C351AAF3CDFA}" type="pres">
      <dgm:prSet presAssocID="{F24300EC-4372-4D89-B437-9F81F6228517}" presName="accentRepeatNode" presStyleLbl="solidFgAcc1" presStyleIdx="0" presStyleCnt="4"/>
      <dgm:spPr>
        <a:blipFill rotWithShape="0">
          <a:blip xmlns:r="http://schemas.openxmlformats.org/officeDocument/2006/relationships" r:embed="rId1"/>
          <a:stretch>
            <a:fillRect/>
          </a:stretch>
        </a:blipFill>
        <a:ln w="28575">
          <a:solidFill>
            <a:schemeClr val="accent1"/>
          </a:solidFill>
        </a:ln>
      </dgm:spPr>
    </dgm:pt>
    <dgm:pt modelId="{5C62AF15-EA7C-4052-A05A-70AF0952DE4C}" type="pres">
      <dgm:prSet presAssocID="{173351EC-E710-4201-8F33-1AD5623FE62E}" presName="text_2" presStyleLbl="node1" presStyleIdx="1" presStyleCnt="4">
        <dgm:presLayoutVars>
          <dgm:bulletEnabled val="1"/>
        </dgm:presLayoutVars>
      </dgm:prSet>
      <dgm:spPr/>
    </dgm:pt>
    <dgm:pt modelId="{45A280BF-4905-47A2-BE7F-7176D2B4B58A}" type="pres">
      <dgm:prSet presAssocID="{173351EC-E710-4201-8F33-1AD5623FE62E}" presName="accent_2" presStyleCnt="0"/>
      <dgm:spPr/>
    </dgm:pt>
    <dgm:pt modelId="{84FECD7B-556D-40CD-80FE-E856FE6C01BC}" type="pres">
      <dgm:prSet presAssocID="{173351EC-E710-4201-8F33-1AD5623FE62E}" presName="accentRepeatNode" presStyleLbl="solidFgAcc1" presStyleIdx="1" presStyleCnt="4"/>
      <dgm:spPr>
        <a:blipFill rotWithShape="0">
          <a:blip xmlns:r="http://schemas.openxmlformats.org/officeDocument/2006/relationships" r:embed="rId2"/>
          <a:stretch>
            <a:fillRect/>
          </a:stretch>
        </a:blipFill>
        <a:ln w="28575">
          <a:solidFill>
            <a:schemeClr val="accent1"/>
          </a:solidFill>
        </a:ln>
      </dgm:spPr>
    </dgm:pt>
    <dgm:pt modelId="{BAB69A9F-E04F-404A-85CE-5FAF7BBC266B}" type="pres">
      <dgm:prSet presAssocID="{6755B75A-DA2F-4942-9466-602DAA2B76D4}" presName="text_3" presStyleLbl="node1" presStyleIdx="2" presStyleCnt="4">
        <dgm:presLayoutVars>
          <dgm:bulletEnabled val="1"/>
        </dgm:presLayoutVars>
      </dgm:prSet>
      <dgm:spPr/>
    </dgm:pt>
    <dgm:pt modelId="{CBFA8B84-6270-4E62-8172-6292D04491B7}" type="pres">
      <dgm:prSet presAssocID="{6755B75A-DA2F-4942-9466-602DAA2B76D4}" presName="accent_3" presStyleCnt="0"/>
      <dgm:spPr/>
    </dgm:pt>
    <dgm:pt modelId="{2D85C60B-45A6-47F1-BDC4-779963C33EA5}" type="pres">
      <dgm:prSet presAssocID="{6755B75A-DA2F-4942-9466-602DAA2B76D4}" presName="accentRepeatNode" presStyleLbl="solidFgAcc1" presStyleIdx="2" presStyleCnt="4"/>
      <dgm:spPr>
        <a:blipFill rotWithShape="0">
          <a:blip xmlns:r="http://schemas.openxmlformats.org/officeDocument/2006/relationships" r:embed="rId3"/>
          <a:stretch>
            <a:fillRect/>
          </a:stretch>
        </a:blipFill>
        <a:ln w="28575">
          <a:solidFill>
            <a:schemeClr val="accent1"/>
          </a:solidFill>
        </a:ln>
      </dgm:spPr>
    </dgm:pt>
    <dgm:pt modelId="{BED213F8-EC6E-4D47-80F6-DC4DC3BEC7A6}" type="pres">
      <dgm:prSet presAssocID="{904B9C7B-A859-40AD-B356-0A111A9E50E4}" presName="text_4" presStyleLbl="node1" presStyleIdx="3" presStyleCnt="4">
        <dgm:presLayoutVars>
          <dgm:bulletEnabled val="1"/>
        </dgm:presLayoutVars>
      </dgm:prSet>
      <dgm:spPr/>
    </dgm:pt>
    <dgm:pt modelId="{8D409966-C81A-4FCA-B0D2-E50906BE57E8}" type="pres">
      <dgm:prSet presAssocID="{904B9C7B-A859-40AD-B356-0A111A9E50E4}" presName="accent_4" presStyleCnt="0"/>
      <dgm:spPr/>
    </dgm:pt>
    <dgm:pt modelId="{853C45FA-00DC-48BC-9126-3A5D6477866B}" type="pres">
      <dgm:prSet presAssocID="{904B9C7B-A859-40AD-B356-0A111A9E50E4}" presName="accentRepeatNode" presStyleLbl="solidFgAcc1" presStyleIdx="3" presStyleCnt="4"/>
      <dgm:spPr>
        <a:blipFill rotWithShape="0">
          <a:blip xmlns:r="http://schemas.openxmlformats.org/officeDocument/2006/relationships" r:embed="rId1"/>
          <a:stretch>
            <a:fillRect/>
          </a:stretch>
        </a:blipFill>
      </dgm:spPr>
    </dgm:pt>
  </dgm:ptLst>
  <dgm:cxnLst>
    <dgm:cxn modelId="{B60D1404-9A84-454D-B1C0-8BC15A7F4BF3}" type="presOf" srcId="{754914D3-2823-4D9D-9B5F-8AAE908A2791}" destId="{AE6139D5-D84B-4711-8A6A-A5161E022A99}" srcOrd="0" destOrd="0" presId="urn:microsoft.com/office/officeart/2008/layout/VerticalCurvedList"/>
    <dgm:cxn modelId="{4870DF12-D3D6-43CA-8648-1D9AD7290F3C}" type="presOf" srcId="{173351EC-E710-4201-8F33-1AD5623FE62E}" destId="{5C62AF15-EA7C-4052-A05A-70AF0952DE4C}" srcOrd="0" destOrd="0" presId="urn:microsoft.com/office/officeart/2008/layout/VerticalCurvedList"/>
    <dgm:cxn modelId="{4A978B14-E8BA-4F3B-BD2A-AB993CD4DCC1}" type="presOf" srcId="{6755B75A-DA2F-4942-9466-602DAA2B76D4}" destId="{BAB69A9F-E04F-404A-85CE-5FAF7BBC266B}" srcOrd="0" destOrd="0" presId="urn:microsoft.com/office/officeart/2008/layout/VerticalCurvedList"/>
    <dgm:cxn modelId="{0781121C-2DD2-4939-9728-C6477965DA94}" srcId="{754914D3-2823-4D9D-9B5F-8AAE908A2791}" destId="{F24300EC-4372-4D89-B437-9F81F6228517}" srcOrd="0" destOrd="0" parTransId="{468FF3C9-0BE5-4FF4-BE42-47AA0FABB054}" sibTransId="{BBB9D7DD-2425-4723-8219-8DCB9AF8E441}"/>
    <dgm:cxn modelId="{4E835621-7A43-400B-812E-3AEFA388581A}" srcId="{754914D3-2823-4D9D-9B5F-8AAE908A2791}" destId="{904B9C7B-A859-40AD-B356-0A111A9E50E4}" srcOrd="3" destOrd="0" parTransId="{525FDEF5-4492-4CE3-9C6A-C6C880347989}" sibTransId="{67E613A1-7C56-4997-8AF5-3305AB44C96B}"/>
    <dgm:cxn modelId="{EF69723D-A47E-432B-AD8F-44CF70346517}" type="presOf" srcId="{F24300EC-4372-4D89-B437-9F81F6228517}" destId="{18D4A3FC-121A-44DA-BC98-3AA1F7AF75F7}" srcOrd="0" destOrd="0" presId="urn:microsoft.com/office/officeart/2008/layout/VerticalCurvedList"/>
    <dgm:cxn modelId="{F893935F-CABD-4D82-B93B-70657E02FACA}" srcId="{754914D3-2823-4D9D-9B5F-8AAE908A2791}" destId="{173351EC-E710-4201-8F33-1AD5623FE62E}" srcOrd="1" destOrd="0" parTransId="{4F3AEDE9-65F0-4988-8076-2CEA40D71496}" sibTransId="{46AFA8D8-F557-4455-8A38-DF16055635A9}"/>
    <dgm:cxn modelId="{D103274E-1D89-4B53-A301-45F552D2F2F6}" type="presOf" srcId="{BBB9D7DD-2425-4723-8219-8DCB9AF8E441}" destId="{93855F07-44CB-45DE-B464-761E63A71CD5}" srcOrd="0" destOrd="0" presId="urn:microsoft.com/office/officeart/2008/layout/VerticalCurvedList"/>
    <dgm:cxn modelId="{7676E170-9E9F-48F7-8BB7-FB43B416694F}" type="presOf" srcId="{904B9C7B-A859-40AD-B356-0A111A9E50E4}" destId="{BED213F8-EC6E-4D47-80F6-DC4DC3BEC7A6}" srcOrd="0" destOrd="0" presId="urn:microsoft.com/office/officeart/2008/layout/VerticalCurvedList"/>
    <dgm:cxn modelId="{6C12AAA9-A7FE-44EC-8AC9-383942F9847E}" srcId="{754914D3-2823-4D9D-9B5F-8AAE908A2791}" destId="{6755B75A-DA2F-4942-9466-602DAA2B76D4}" srcOrd="2" destOrd="0" parTransId="{C9E67486-D4AA-4601-A24B-52155755B0C0}" sibTransId="{CC8056C9-9B1F-44C8-BB32-4B1222D8CD4E}"/>
    <dgm:cxn modelId="{5F5A288F-BBE5-4606-A648-7CB557BDC9A0}" type="presParOf" srcId="{AE6139D5-D84B-4711-8A6A-A5161E022A99}" destId="{00F42187-34FD-4D8B-A449-F316E9EB9AFA}" srcOrd="0" destOrd="0" presId="urn:microsoft.com/office/officeart/2008/layout/VerticalCurvedList"/>
    <dgm:cxn modelId="{07579D8E-8446-4FA8-9BA2-0359C9C7E815}" type="presParOf" srcId="{00F42187-34FD-4D8B-A449-F316E9EB9AFA}" destId="{C168C53D-163A-4892-8EF0-B5326C3FF8C8}" srcOrd="0" destOrd="0" presId="urn:microsoft.com/office/officeart/2008/layout/VerticalCurvedList"/>
    <dgm:cxn modelId="{D4CE7F26-3D3A-48A5-A5AC-35091CCAFC04}" type="presParOf" srcId="{C168C53D-163A-4892-8EF0-B5326C3FF8C8}" destId="{0FAB2C97-DF89-43B9-B7B2-C745E026F562}" srcOrd="0" destOrd="0" presId="urn:microsoft.com/office/officeart/2008/layout/VerticalCurvedList"/>
    <dgm:cxn modelId="{0297F08A-00BA-4826-ABE9-5B50C18562D9}" type="presParOf" srcId="{C168C53D-163A-4892-8EF0-B5326C3FF8C8}" destId="{93855F07-44CB-45DE-B464-761E63A71CD5}" srcOrd="1" destOrd="0" presId="urn:microsoft.com/office/officeart/2008/layout/VerticalCurvedList"/>
    <dgm:cxn modelId="{DF8CEFB4-AE14-464E-B638-F02809D6B657}" type="presParOf" srcId="{C168C53D-163A-4892-8EF0-B5326C3FF8C8}" destId="{D258DE45-194F-4470-A0BE-D234AB24927B}" srcOrd="2" destOrd="0" presId="urn:microsoft.com/office/officeart/2008/layout/VerticalCurvedList"/>
    <dgm:cxn modelId="{16DB70F7-F4FA-4B64-885E-005AA0A66F6B}" type="presParOf" srcId="{C168C53D-163A-4892-8EF0-B5326C3FF8C8}" destId="{BF8CDB65-7F63-46ED-AD6F-299BB5E410A3}" srcOrd="3" destOrd="0" presId="urn:microsoft.com/office/officeart/2008/layout/VerticalCurvedList"/>
    <dgm:cxn modelId="{DF018EB0-89A3-4492-9917-CF28B10BAE5D}" type="presParOf" srcId="{00F42187-34FD-4D8B-A449-F316E9EB9AFA}" destId="{18D4A3FC-121A-44DA-BC98-3AA1F7AF75F7}" srcOrd="1" destOrd="0" presId="urn:microsoft.com/office/officeart/2008/layout/VerticalCurvedList"/>
    <dgm:cxn modelId="{776BB4ED-EEB9-4BD8-BBC7-3DC25FE41621}" type="presParOf" srcId="{00F42187-34FD-4D8B-A449-F316E9EB9AFA}" destId="{9FC91D3F-B68A-4081-8869-789F14A17E93}" srcOrd="2" destOrd="0" presId="urn:microsoft.com/office/officeart/2008/layout/VerticalCurvedList"/>
    <dgm:cxn modelId="{B3DDD167-505A-4D87-BA83-5D3F3BE6F209}" type="presParOf" srcId="{9FC91D3F-B68A-4081-8869-789F14A17E93}" destId="{EF12B5F5-AB8A-4523-B395-C351AAF3CDFA}" srcOrd="0" destOrd="0" presId="urn:microsoft.com/office/officeart/2008/layout/VerticalCurvedList"/>
    <dgm:cxn modelId="{DDF50024-4D2F-4078-AF9D-3972C6E6B7F7}" type="presParOf" srcId="{00F42187-34FD-4D8B-A449-F316E9EB9AFA}" destId="{5C62AF15-EA7C-4052-A05A-70AF0952DE4C}" srcOrd="3" destOrd="0" presId="urn:microsoft.com/office/officeart/2008/layout/VerticalCurvedList"/>
    <dgm:cxn modelId="{66F762D5-1DE0-4A00-A738-A9E937B82A4B}" type="presParOf" srcId="{00F42187-34FD-4D8B-A449-F316E9EB9AFA}" destId="{45A280BF-4905-47A2-BE7F-7176D2B4B58A}" srcOrd="4" destOrd="0" presId="urn:microsoft.com/office/officeart/2008/layout/VerticalCurvedList"/>
    <dgm:cxn modelId="{67899FA2-B7C9-4CA6-9254-C775B6551CF3}" type="presParOf" srcId="{45A280BF-4905-47A2-BE7F-7176D2B4B58A}" destId="{84FECD7B-556D-40CD-80FE-E856FE6C01BC}" srcOrd="0" destOrd="0" presId="urn:microsoft.com/office/officeart/2008/layout/VerticalCurvedList"/>
    <dgm:cxn modelId="{3C4D47A2-3543-4111-B772-5D4BFAF7DE37}" type="presParOf" srcId="{00F42187-34FD-4D8B-A449-F316E9EB9AFA}" destId="{BAB69A9F-E04F-404A-85CE-5FAF7BBC266B}" srcOrd="5" destOrd="0" presId="urn:microsoft.com/office/officeart/2008/layout/VerticalCurvedList"/>
    <dgm:cxn modelId="{A7EE128B-781F-4F59-B953-F902B9E959E7}" type="presParOf" srcId="{00F42187-34FD-4D8B-A449-F316E9EB9AFA}" destId="{CBFA8B84-6270-4E62-8172-6292D04491B7}" srcOrd="6" destOrd="0" presId="urn:microsoft.com/office/officeart/2008/layout/VerticalCurvedList"/>
    <dgm:cxn modelId="{A70AA9EF-B05B-4E77-AB39-457022899C23}" type="presParOf" srcId="{CBFA8B84-6270-4E62-8172-6292D04491B7}" destId="{2D85C60B-45A6-47F1-BDC4-779963C33EA5}" srcOrd="0" destOrd="0" presId="urn:microsoft.com/office/officeart/2008/layout/VerticalCurvedList"/>
    <dgm:cxn modelId="{B65F37BE-0F91-495A-92CC-D05347BB5F94}" type="presParOf" srcId="{00F42187-34FD-4D8B-A449-F316E9EB9AFA}" destId="{BED213F8-EC6E-4D47-80F6-DC4DC3BEC7A6}" srcOrd="7" destOrd="0" presId="urn:microsoft.com/office/officeart/2008/layout/VerticalCurvedList"/>
    <dgm:cxn modelId="{427FB3AE-DB45-43C5-9CDE-295D00826FB0}" type="presParOf" srcId="{00F42187-34FD-4D8B-A449-F316E9EB9AFA}" destId="{8D409966-C81A-4FCA-B0D2-E50906BE57E8}" srcOrd="8" destOrd="0" presId="urn:microsoft.com/office/officeart/2008/layout/VerticalCurvedList"/>
    <dgm:cxn modelId="{8A2CB120-6536-4686-849C-D000B81BD291}" type="presParOf" srcId="{8D409966-C81A-4FCA-B0D2-E50906BE57E8}" destId="{853C45FA-00DC-48BC-9126-3A5D6477866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1A5AAE-A7C5-488D-8792-2B017A7E27B5}"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de-DE"/>
        </a:p>
      </dgm:t>
    </dgm:pt>
    <dgm:pt modelId="{201033B6-22AC-4C77-A34D-AFCF67915769}">
      <dgm:prSet phldrT="[Text]"/>
      <dgm:spPr/>
      <dgm:t>
        <a:bodyPr/>
        <a:lstStyle/>
        <a:p>
          <a:r>
            <a:rPr lang="de-DE">
              <a:latin typeface="Corbel" panose="020B0503020204020204" pitchFamily="34" charset="0"/>
            </a:rPr>
            <a:t>Multimodaler</a:t>
          </a:r>
        </a:p>
        <a:p>
          <a:r>
            <a:rPr lang="de-DE">
              <a:latin typeface="Corbel" panose="020B0503020204020204" pitchFamily="34" charset="0"/>
            </a:rPr>
            <a:t>Verkehr</a:t>
          </a:r>
        </a:p>
      </dgm:t>
    </dgm:pt>
    <dgm:pt modelId="{C663E106-2333-4201-AAED-909BAD475742}" type="parTrans" cxnId="{5ED0B0F9-AB7B-44A3-979B-D63DFF2F4DBB}">
      <dgm:prSet/>
      <dgm:spPr/>
      <dgm:t>
        <a:bodyPr/>
        <a:lstStyle/>
        <a:p>
          <a:endParaRPr lang="de-DE"/>
        </a:p>
      </dgm:t>
    </dgm:pt>
    <dgm:pt modelId="{3DDC0274-3FEA-4E28-8CEA-FFDE9ACB9C6B}" type="sibTrans" cxnId="{5ED0B0F9-AB7B-44A3-979B-D63DFF2F4DBB}">
      <dgm:prSet/>
      <dgm:spPr/>
      <dgm:t>
        <a:bodyPr/>
        <a:lstStyle/>
        <a:p>
          <a:endParaRPr lang="de-DE"/>
        </a:p>
      </dgm:t>
    </dgm:pt>
    <dgm:pt modelId="{04E5C923-87B2-4CED-ABA4-CDC4426A38AE}" type="asst">
      <dgm:prSet phldrT="[Text]"/>
      <dgm:spPr/>
      <dgm:t>
        <a:bodyPr/>
        <a:lstStyle/>
        <a:p>
          <a:r>
            <a:rPr lang="de-DE">
              <a:latin typeface="Corbel" panose="020B0503020204020204" pitchFamily="34" charset="0"/>
            </a:rPr>
            <a:t>Intermodaler/Kombinierter </a:t>
          </a:r>
        </a:p>
        <a:p>
          <a:r>
            <a:rPr lang="de-DE">
              <a:latin typeface="Corbel" panose="020B0503020204020204" pitchFamily="34" charset="0"/>
            </a:rPr>
            <a:t>Verkehr</a:t>
          </a:r>
        </a:p>
      </dgm:t>
    </dgm:pt>
    <dgm:pt modelId="{6BDDE980-896D-4F99-83F4-D875F9F4C5A4}" type="parTrans" cxnId="{524E2C58-A8DA-42DC-8E41-22C10EA97E1A}">
      <dgm:prSet/>
      <dgm:spPr/>
      <dgm:t>
        <a:bodyPr/>
        <a:lstStyle/>
        <a:p>
          <a:endParaRPr lang="de-DE">
            <a:latin typeface="Corbel" panose="020B0503020204020204" pitchFamily="34" charset="0"/>
          </a:endParaRPr>
        </a:p>
      </dgm:t>
    </dgm:pt>
    <dgm:pt modelId="{6AC08936-6200-4F21-B7E6-8C662B579A1E}" type="sibTrans" cxnId="{524E2C58-A8DA-42DC-8E41-22C10EA97E1A}">
      <dgm:prSet/>
      <dgm:spPr/>
      <dgm:t>
        <a:bodyPr/>
        <a:lstStyle/>
        <a:p>
          <a:endParaRPr lang="de-DE"/>
        </a:p>
      </dgm:t>
    </dgm:pt>
    <dgm:pt modelId="{7EA2D1E5-6DD7-42BF-94D4-99706F74C3E8}" type="asst">
      <dgm:prSet/>
      <dgm:spPr/>
      <dgm:t>
        <a:bodyPr/>
        <a:lstStyle/>
        <a:p>
          <a:r>
            <a:rPr lang="de-DE">
              <a:latin typeface="Corbel" panose="020B0503020204020204" pitchFamily="34" charset="0"/>
            </a:rPr>
            <a:t>Gebrochener Verkehr</a:t>
          </a:r>
          <a:endParaRPr lang="de-DE" dirty="0">
            <a:latin typeface="Corbel" panose="020B0503020204020204" pitchFamily="34" charset="0"/>
          </a:endParaRPr>
        </a:p>
      </dgm:t>
    </dgm:pt>
    <dgm:pt modelId="{C3199CAE-9FF5-448A-A251-29B527D73AE9}" type="parTrans" cxnId="{F4A6B592-F846-4815-9893-800B06925CB7}">
      <dgm:prSet/>
      <dgm:spPr/>
      <dgm:t>
        <a:bodyPr/>
        <a:lstStyle/>
        <a:p>
          <a:endParaRPr lang="de-DE">
            <a:latin typeface="Corbel" panose="020B0503020204020204" pitchFamily="34" charset="0"/>
          </a:endParaRPr>
        </a:p>
      </dgm:t>
    </dgm:pt>
    <dgm:pt modelId="{94512EA5-6ADE-4B1D-94B7-B8B1C49207B8}" type="sibTrans" cxnId="{F4A6B592-F846-4815-9893-800B06925CB7}">
      <dgm:prSet/>
      <dgm:spPr/>
      <dgm:t>
        <a:bodyPr/>
        <a:lstStyle/>
        <a:p>
          <a:endParaRPr lang="de-DE"/>
        </a:p>
      </dgm:t>
    </dgm:pt>
    <dgm:pt modelId="{05301D4C-7C1E-4251-9B99-C8630265245D}">
      <dgm:prSet/>
      <dgm:spPr/>
      <dgm:t>
        <a:bodyPr/>
        <a:lstStyle/>
        <a:p>
          <a:r>
            <a:rPr lang="de-DE">
              <a:latin typeface="Corbel" panose="020B0503020204020204" pitchFamily="34" charset="0"/>
            </a:rPr>
            <a:t>Gebrochener </a:t>
          </a:r>
        </a:p>
        <a:p>
          <a:r>
            <a:rPr lang="de-DE">
              <a:latin typeface="Corbel" panose="020B0503020204020204" pitchFamily="34" charset="0"/>
            </a:rPr>
            <a:t>Massengutverkehr</a:t>
          </a:r>
        </a:p>
      </dgm:t>
    </dgm:pt>
    <dgm:pt modelId="{5E553C93-5FCC-4F5C-A534-02F7EC7F873B}" type="parTrans" cxnId="{650ED689-FA57-4285-9B5A-4A9D8861EA7C}">
      <dgm:prSet/>
      <dgm:spPr/>
      <dgm:t>
        <a:bodyPr/>
        <a:lstStyle/>
        <a:p>
          <a:endParaRPr lang="de-DE">
            <a:latin typeface="Corbel" panose="020B0503020204020204" pitchFamily="34" charset="0"/>
          </a:endParaRPr>
        </a:p>
      </dgm:t>
    </dgm:pt>
    <dgm:pt modelId="{BC19AA99-77F4-408A-AF67-FCD73645E83E}" type="sibTrans" cxnId="{650ED689-FA57-4285-9B5A-4A9D8861EA7C}">
      <dgm:prSet/>
      <dgm:spPr/>
      <dgm:t>
        <a:bodyPr/>
        <a:lstStyle/>
        <a:p>
          <a:endParaRPr lang="de-DE"/>
        </a:p>
      </dgm:t>
    </dgm:pt>
    <dgm:pt modelId="{E1940D5F-450A-458A-BCA7-0F4BCC1CC4E5}">
      <dgm:prSet/>
      <dgm:spPr/>
      <dgm:t>
        <a:bodyPr/>
        <a:lstStyle/>
        <a:p>
          <a:r>
            <a:rPr lang="de-DE">
              <a:latin typeface="Corbel" panose="020B0503020204020204" pitchFamily="34" charset="0"/>
            </a:rPr>
            <a:t>Güter sind individualisiert und unterscheidbar</a:t>
          </a:r>
        </a:p>
        <a:p>
          <a:r>
            <a:rPr lang="de-DE">
              <a:latin typeface="Corbel" panose="020B0503020204020204" pitchFamily="34" charset="0"/>
            </a:rPr>
            <a:t>Bsp.: Pallette</a:t>
          </a:r>
        </a:p>
      </dgm:t>
    </dgm:pt>
    <dgm:pt modelId="{E6C8843D-B03F-4BB7-BF41-9BF9BFBFE566}" type="parTrans" cxnId="{B584B0C5-68E6-4A41-8EB0-83173A9EA4E2}">
      <dgm:prSet/>
      <dgm:spPr/>
      <dgm:t>
        <a:bodyPr/>
        <a:lstStyle/>
        <a:p>
          <a:endParaRPr lang="de-DE">
            <a:latin typeface="Corbel" panose="020B0503020204020204" pitchFamily="34" charset="0"/>
          </a:endParaRPr>
        </a:p>
      </dgm:t>
    </dgm:pt>
    <dgm:pt modelId="{1DF8B883-2B33-4760-8FE5-46995B859995}" type="sibTrans" cxnId="{B584B0C5-68E6-4A41-8EB0-83173A9EA4E2}">
      <dgm:prSet/>
      <dgm:spPr/>
      <dgm:t>
        <a:bodyPr/>
        <a:lstStyle/>
        <a:p>
          <a:endParaRPr lang="de-DE"/>
        </a:p>
      </dgm:t>
    </dgm:pt>
    <dgm:pt modelId="{04EB70D2-D395-4F23-B0BB-EB5C3C737ECA}">
      <dgm:prSet/>
      <dgm:spPr/>
      <dgm:t>
        <a:bodyPr/>
        <a:lstStyle/>
        <a:p>
          <a:r>
            <a:rPr lang="de-DE">
              <a:latin typeface="Corbel" panose="020B0503020204020204" pitchFamily="34" charset="0"/>
            </a:rPr>
            <a:t>Traditioneller</a:t>
          </a:r>
        </a:p>
        <a:p>
          <a:r>
            <a:rPr lang="de-DE">
              <a:latin typeface="Corbel" panose="020B0503020204020204" pitchFamily="34" charset="0"/>
            </a:rPr>
            <a:t>Stückgutverkehr</a:t>
          </a:r>
        </a:p>
      </dgm:t>
    </dgm:pt>
    <dgm:pt modelId="{9C8273FC-0DDE-49DB-A1E9-2BF9CFE6E34C}" type="parTrans" cxnId="{6979C952-106A-4357-A564-848B66C946D1}">
      <dgm:prSet/>
      <dgm:spPr/>
      <dgm:t>
        <a:bodyPr/>
        <a:lstStyle/>
        <a:p>
          <a:endParaRPr lang="de-DE">
            <a:latin typeface="Corbel" panose="020B0503020204020204" pitchFamily="34" charset="0"/>
          </a:endParaRPr>
        </a:p>
      </dgm:t>
    </dgm:pt>
    <dgm:pt modelId="{F46DBD47-03C3-4E46-9818-74F9944DF20F}" type="sibTrans" cxnId="{6979C952-106A-4357-A564-848B66C946D1}">
      <dgm:prSet/>
      <dgm:spPr/>
      <dgm:t>
        <a:bodyPr/>
        <a:lstStyle/>
        <a:p>
          <a:endParaRPr lang="de-DE"/>
        </a:p>
      </dgm:t>
    </dgm:pt>
    <dgm:pt modelId="{83DF1B80-FACB-4956-9CD1-F63E69BFB75B}">
      <dgm:prSet/>
      <dgm:spPr/>
      <dgm:t>
        <a:bodyPr/>
        <a:lstStyle/>
        <a:p>
          <a:r>
            <a:rPr lang="de-DE">
              <a:latin typeface="Corbel" panose="020B0503020204020204" pitchFamily="34" charset="0"/>
            </a:rPr>
            <a:t>Güter sind nicht unterscheidbar</a:t>
          </a:r>
        </a:p>
        <a:p>
          <a:r>
            <a:rPr lang="de-DE">
              <a:latin typeface="Corbel" panose="020B0503020204020204" pitchFamily="34" charset="0"/>
            </a:rPr>
            <a:t>Bsp.: flüssige Güter, </a:t>
          </a:r>
        </a:p>
        <a:p>
          <a:r>
            <a:rPr lang="de-DE">
              <a:latin typeface="Corbel" panose="020B0503020204020204" pitchFamily="34" charset="0"/>
            </a:rPr>
            <a:t>Schotter</a:t>
          </a:r>
        </a:p>
      </dgm:t>
    </dgm:pt>
    <dgm:pt modelId="{6DA87334-EADF-4B95-95A0-52170066FD66}" type="parTrans" cxnId="{D85C4BE4-E7E9-4E87-9BCA-644BA125A8F4}">
      <dgm:prSet/>
      <dgm:spPr/>
      <dgm:t>
        <a:bodyPr/>
        <a:lstStyle/>
        <a:p>
          <a:endParaRPr lang="de-DE">
            <a:latin typeface="Corbel" panose="020B0503020204020204" pitchFamily="34" charset="0"/>
          </a:endParaRPr>
        </a:p>
      </dgm:t>
    </dgm:pt>
    <dgm:pt modelId="{08EED319-2D12-4677-9D0C-3B267AA5CFB1}" type="sibTrans" cxnId="{D85C4BE4-E7E9-4E87-9BCA-644BA125A8F4}">
      <dgm:prSet/>
      <dgm:spPr/>
      <dgm:t>
        <a:bodyPr/>
        <a:lstStyle/>
        <a:p>
          <a:endParaRPr lang="de-DE"/>
        </a:p>
      </dgm:t>
    </dgm:pt>
    <dgm:pt modelId="{301DC49B-57B7-4E5B-BC7C-B3CB7563C856}" type="pres">
      <dgm:prSet presAssocID="{6E1A5AAE-A7C5-488D-8792-2B017A7E27B5}" presName="hierChild1" presStyleCnt="0">
        <dgm:presLayoutVars>
          <dgm:orgChart val="1"/>
          <dgm:chPref val="1"/>
          <dgm:dir/>
          <dgm:animOne val="branch"/>
          <dgm:animLvl val="lvl"/>
          <dgm:resizeHandles/>
        </dgm:presLayoutVars>
      </dgm:prSet>
      <dgm:spPr/>
    </dgm:pt>
    <dgm:pt modelId="{441DD954-560E-4267-87A3-0352035B723F}" type="pres">
      <dgm:prSet presAssocID="{201033B6-22AC-4C77-A34D-AFCF67915769}" presName="hierRoot1" presStyleCnt="0">
        <dgm:presLayoutVars>
          <dgm:hierBranch val="init"/>
        </dgm:presLayoutVars>
      </dgm:prSet>
      <dgm:spPr/>
    </dgm:pt>
    <dgm:pt modelId="{EDEE8FA6-C6DE-4149-B7A9-74BD9C79AFA2}" type="pres">
      <dgm:prSet presAssocID="{201033B6-22AC-4C77-A34D-AFCF67915769}" presName="rootComposite1" presStyleCnt="0"/>
      <dgm:spPr/>
    </dgm:pt>
    <dgm:pt modelId="{714C4A9C-092E-4D71-A86A-FFD5F8502F13}" type="pres">
      <dgm:prSet presAssocID="{201033B6-22AC-4C77-A34D-AFCF67915769}" presName="rootText1" presStyleLbl="node0" presStyleIdx="0" presStyleCnt="1">
        <dgm:presLayoutVars>
          <dgm:chPref val="3"/>
        </dgm:presLayoutVars>
      </dgm:prSet>
      <dgm:spPr/>
    </dgm:pt>
    <dgm:pt modelId="{9D28170C-0243-4C78-BA66-81E295413B37}" type="pres">
      <dgm:prSet presAssocID="{201033B6-22AC-4C77-A34D-AFCF67915769}" presName="rootConnector1" presStyleLbl="node1" presStyleIdx="0" presStyleCnt="0"/>
      <dgm:spPr/>
    </dgm:pt>
    <dgm:pt modelId="{8D8D9670-95AD-4983-AC93-FA0E51B7EDEF}" type="pres">
      <dgm:prSet presAssocID="{201033B6-22AC-4C77-A34D-AFCF67915769}" presName="hierChild2" presStyleCnt="0"/>
      <dgm:spPr/>
    </dgm:pt>
    <dgm:pt modelId="{B2FF5653-C652-494E-97DA-6FFA33274D6A}" type="pres">
      <dgm:prSet presAssocID="{201033B6-22AC-4C77-A34D-AFCF67915769}" presName="hierChild3" presStyleCnt="0"/>
      <dgm:spPr/>
    </dgm:pt>
    <dgm:pt modelId="{ED858641-39FC-4EEC-8509-1E518C17871A}" type="pres">
      <dgm:prSet presAssocID="{C3199CAE-9FF5-448A-A251-29B527D73AE9}" presName="Name111" presStyleLbl="parChTrans1D2" presStyleIdx="0" presStyleCnt="2"/>
      <dgm:spPr/>
    </dgm:pt>
    <dgm:pt modelId="{29C7EF45-B77D-4A14-92F2-EE0E59990864}" type="pres">
      <dgm:prSet presAssocID="{7EA2D1E5-6DD7-42BF-94D4-99706F74C3E8}" presName="hierRoot3" presStyleCnt="0">
        <dgm:presLayoutVars>
          <dgm:hierBranch val="init"/>
        </dgm:presLayoutVars>
      </dgm:prSet>
      <dgm:spPr/>
    </dgm:pt>
    <dgm:pt modelId="{3D49902A-27E6-4FFC-A898-8959EE81C11C}" type="pres">
      <dgm:prSet presAssocID="{7EA2D1E5-6DD7-42BF-94D4-99706F74C3E8}" presName="rootComposite3" presStyleCnt="0"/>
      <dgm:spPr/>
    </dgm:pt>
    <dgm:pt modelId="{B2E51303-25C7-4A6B-AFFD-8FAD750B98B4}" type="pres">
      <dgm:prSet presAssocID="{7EA2D1E5-6DD7-42BF-94D4-99706F74C3E8}" presName="rootText3" presStyleLbl="asst1" presStyleIdx="0" presStyleCnt="2">
        <dgm:presLayoutVars>
          <dgm:chPref val="3"/>
        </dgm:presLayoutVars>
      </dgm:prSet>
      <dgm:spPr/>
    </dgm:pt>
    <dgm:pt modelId="{5692A45C-E8FA-4850-8EEB-F4FCD69E11BF}" type="pres">
      <dgm:prSet presAssocID="{7EA2D1E5-6DD7-42BF-94D4-99706F74C3E8}" presName="rootConnector3" presStyleLbl="asst1" presStyleIdx="0" presStyleCnt="2"/>
      <dgm:spPr/>
    </dgm:pt>
    <dgm:pt modelId="{A413588A-996F-4534-AA70-2C0C83EC9715}" type="pres">
      <dgm:prSet presAssocID="{7EA2D1E5-6DD7-42BF-94D4-99706F74C3E8}" presName="hierChild6" presStyleCnt="0"/>
      <dgm:spPr/>
    </dgm:pt>
    <dgm:pt modelId="{EB24B7E2-A068-4C94-9D09-4C1EC3719CBB}" type="pres">
      <dgm:prSet presAssocID="{5E553C93-5FCC-4F5C-A534-02F7EC7F873B}" presName="Name37" presStyleLbl="parChTrans1D3" presStyleIdx="0" presStyleCnt="2"/>
      <dgm:spPr/>
    </dgm:pt>
    <dgm:pt modelId="{E11F3B66-18C2-43D7-B197-3E836FBB8321}" type="pres">
      <dgm:prSet presAssocID="{05301D4C-7C1E-4251-9B99-C8630265245D}" presName="hierRoot2" presStyleCnt="0">
        <dgm:presLayoutVars>
          <dgm:hierBranch val="init"/>
        </dgm:presLayoutVars>
      </dgm:prSet>
      <dgm:spPr/>
    </dgm:pt>
    <dgm:pt modelId="{4DF671D1-FE1C-4B83-9819-0B8B20088ECA}" type="pres">
      <dgm:prSet presAssocID="{05301D4C-7C1E-4251-9B99-C8630265245D}" presName="rootComposite" presStyleCnt="0"/>
      <dgm:spPr/>
    </dgm:pt>
    <dgm:pt modelId="{2290ED49-3BFE-4E9B-AD9A-141C2BED9724}" type="pres">
      <dgm:prSet presAssocID="{05301D4C-7C1E-4251-9B99-C8630265245D}" presName="rootText" presStyleLbl="node3" presStyleIdx="0" presStyleCnt="2">
        <dgm:presLayoutVars>
          <dgm:chPref val="3"/>
        </dgm:presLayoutVars>
      </dgm:prSet>
      <dgm:spPr/>
    </dgm:pt>
    <dgm:pt modelId="{6C5DBF74-7401-489D-8A58-B63C18809514}" type="pres">
      <dgm:prSet presAssocID="{05301D4C-7C1E-4251-9B99-C8630265245D}" presName="rootConnector" presStyleLbl="node3" presStyleIdx="0" presStyleCnt="2"/>
      <dgm:spPr/>
    </dgm:pt>
    <dgm:pt modelId="{4466901E-1F2B-44AF-B81D-52AC56C2D43C}" type="pres">
      <dgm:prSet presAssocID="{05301D4C-7C1E-4251-9B99-C8630265245D}" presName="hierChild4" presStyleCnt="0"/>
      <dgm:spPr/>
    </dgm:pt>
    <dgm:pt modelId="{6A0188FB-A0E8-484C-B533-D4811282A92F}" type="pres">
      <dgm:prSet presAssocID="{6DA87334-EADF-4B95-95A0-52170066FD66}" presName="Name37" presStyleLbl="parChTrans1D4" presStyleIdx="0" presStyleCnt="2"/>
      <dgm:spPr/>
    </dgm:pt>
    <dgm:pt modelId="{5AA5032D-866A-4FEC-8E04-51D6FFCCC507}" type="pres">
      <dgm:prSet presAssocID="{83DF1B80-FACB-4956-9CD1-F63E69BFB75B}" presName="hierRoot2" presStyleCnt="0">
        <dgm:presLayoutVars>
          <dgm:hierBranch val="init"/>
        </dgm:presLayoutVars>
      </dgm:prSet>
      <dgm:spPr/>
    </dgm:pt>
    <dgm:pt modelId="{73718D07-4455-4E72-BA12-337BFB609D00}" type="pres">
      <dgm:prSet presAssocID="{83DF1B80-FACB-4956-9CD1-F63E69BFB75B}" presName="rootComposite" presStyleCnt="0"/>
      <dgm:spPr/>
    </dgm:pt>
    <dgm:pt modelId="{71366A15-9D5B-4219-AC73-733610C64C1B}" type="pres">
      <dgm:prSet presAssocID="{83DF1B80-FACB-4956-9CD1-F63E69BFB75B}" presName="rootText" presStyleLbl="node4" presStyleIdx="0" presStyleCnt="2" custLinFactNeighborX="-22979" custLinFactNeighborY="-17494">
        <dgm:presLayoutVars>
          <dgm:chPref val="3"/>
        </dgm:presLayoutVars>
      </dgm:prSet>
      <dgm:spPr/>
    </dgm:pt>
    <dgm:pt modelId="{6EF77D0F-ABAE-4906-9A60-772408FE621F}" type="pres">
      <dgm:prSet presAssocID="{83DF1B80-FACB-4956-9CD1-F63E69BFB75B}" presName="rootConnector" presStyleLbl="node4" presStyleIdx="0" presStyleCnt="2"/>
      <dgm:spPr/>
    </dgm:pt>
    <dgm:pt modelId="{7DF6C10B-0B77-4668-AEAC-232422CF9CE2}" type="pres">
      <dgm:prSet presAssocID="{83DF1B80-FACB-4956-9CD1-F63E69BFB75B}" presName="hierChild4" presStyleCnt="0"/>
      <dgm:spPr/>
    </dgm:pt>
    <dgm:pt modelId="{79FE96E7-8418-4D66-A0AD-D28E43F61E9C}" type="pres">
      <dgm:prSet presAssocID="{83DF1B80-FACB-4956-9CD1-F63E69BFB75B}" presName="hierChild5" presStyleCnt="0"/>
      <dgm:spPr/>
    </dgm:pt>
    <dgm:pt modelId="{FC70B7D6-0386-489A-B841-656C4D365B2A}" type="pres">
      <dgm:prSet presAssocID="{05301D4C-7C1E-4251-9B99-C8630265245D}" presName="hierChild5" presStyleCnt="0"/>
      <dgm:spPr/>
    </dgm:pt>
    <dgm:pt modelId="{1C51EE95-98A9-4182-B19F-C3E0261566E3}" type="pres">
      <dgm:prSet presAssocID="{9C8273FC-0DDE-49DB-A1E9-2BF9CFE6E34C}" presName="Name37" presStyleLbl="parChTrans1D3" presStyleIdx="1" presStyleCnt="2"/>
      <dgm:spPr/>
    </dgm:pt>
    <dgm:pt modelId="{6C72771E-BDA9-4B84-B390-7DB6A56BF08B}" type="pres">
      <dgm:prSet presAssocID="{04EB70D2-D395-4F23-B0BB-EB5C3C737ECA}" presName="hierRoot2" presStyleCnt="0">
        <dgm:presLayoutVars>
          <dgm:hierBranch val="init"/>
        </dgm:presLayoutVars>
      </dgm:prSet>
      <dgm:spPr/>
    </dgm:pt>
    <dgm:pt modelId="{594BBFDF-2775-4D1A-B0EF-FB8342166C1E}" type="pres">
      <dgm:prSet presAssocID="{04EB70D2-D395-4F23-B0BB-EB5C3C737ECA}" presName="rootComposite" presStyleCnt="0"/>
      <dgm:spPr/>
    </dgm:pt>
    <dgm:pt modelId="{907FED26-903F-4B4C-A8A8-41609B72DCDB}" type="pres">
      <dgm:prSet presAssocID="{04EB70D2-D395-4F23-B0BB-EB5C3C737ECA}" presName="rootText" presStyleLbl="node3" presStyleIdx="1" presStyleCnt="2">
        <dgm:presLayoutVars>
          <dgm:chPref val="3"/>
        </dgm:presLayoutVars>
      </dgm:prSet>
      <dgm:spPr/>
    </dgm:pt>
    <dgm:pt modelId="{9247AE87-2232-4BC4-99E9-2FAB1ECF9F88}" type="pres">
      <dgm:prSet presAssocID="{04EB70D2-D395-4F23-B0BB-EB5C3C737ECA}" presName="rootConnector" presStyleLbl="node3" presStyleIdx="1" presStyleCnt="2"/>
      <dgm:spPr/>
    </dgm:pt>
    <dgm:pt modelId="{493B5406-C844-4C43-8E91-9F30BFC10150}" type="pres">
      <dgm:prSet presAssocID="{04EB70D2-D395-4F23-B0BB-EB5C3C737ECA}" presName="hierChild4" presStyleCnt="0"/>
      <dgm:spPr/>
    </dgm:pt>
    <dgm:pt modelId="{2B907237-3A10-4802-9BE8-811692336020}" type="pres">
      <dgm:prSet presAssocID="{E6C8843D-B03F-4BB7-BF41-9BF9BFBFE566}" presName="Name37" presStyleLbl="parChTrans1D4" presStyleIdx="1" presStyleCnt="2"/>
      <dgm:spPr/>
    </dgm:pt>
    <dgm:pt modelId="{4F570066-1055-40D0-86F1-CEF7ACC8B0CB}" type="pres">
      <dgm:prSet presAssocID="{E1940D5F-450A-458A-BCA7-0F4BCC1CC4E5}" presName="hierRoot2" presStyleCnt="0">
        <dgm:presLayoutVars>
          <dgm:hierBranch val="init"/>
        </dgm:presLayoutVars>
      </dgm:prSet>
      <dgm:spPr/>
    </dgm:pt>
    <dgm:pt modelId="{49A814E5-2C91-4202-9B9A-CC954368069A}" type="pres">
      <dgm:prSet presAssocID="{E1940D5F-450A-458A-BCA7-0F4BCC1CC4E5}" presName="rootComposite" presStyleCnt="0"/>
      <dgm:spPr/>
    </dgm:pt>
    <dgm:pt modelId="{CFE7F0DF-84C0-4C76-933E-C3573E1212A0}" type="pres">
      <dgm:prSet presAssocID="{E1940D5F-450A-458A-BCA7-0F4BCC1CC4E5}" presName="rootText" presStyleLbl="node4" presStyleIdx="1" presStyleCnt="2" custLinFactNeighborX="-17495" custLinFactNeighborY="-20993">
        <dgm:presLayoutVars>
          <dgm:chPref val="3"/>
        </dgm:presLayoutVars>
      </dgm:prSet>
      <dgm:spPr/>
    </dgm:pt>
    <dgm:pt modelId="{52B0D549-1D16-43F7-B0C0-03350EC3CA3A}" type="pres">
      <dgm:prSet presAssocID="{E1940D5F-450A-458A-BCA7-0F4BCC1CC4E5}" presName="rootConnector" presStyleLbl="node4" presStyleIdx="1" presStyleCnt="2"/>
      <dgm:spPr/>
    </dgm:pt>
    <dgm:pt modelId="{19CDEDA8-839F-40C4-A64D-FABF3B2A29AC}" type="pres">
      <dgm:prSet presAssocID="{E1940D5F-450A-458A-BCA7-0F4BCC1CC4E5}" presName="hierChild4" presStyleCnt="0"/>
      <dgm:spPr/>
    </dgm:pt>
    <dgm:pt modelId="{2768AE9B-F05C-43FD-9584-BCCFAD618A7D}" type="pres">
      <dgm:prSet presAssocID="{E1940D5F-450A-458A-BCA7-0F4BCC1CC4E5}" presName="hierChild5" presStyleCnt="0"/>
      <dgm:spPr/>
    </dgm:pt>
    <dgm:pt modelId="{BD084ECE-E038-4BEF-99F5-67790DD319BC}" type="pres">
      <dgm:prSet presAssocID="{04EB70D2-D395-4F23-B0BB-EB5C3C737ECA}" presName="hierChild5" presStyleCnt="0"/>
      <dgm:spPr/>
    </dgm:pt>
    <dgm:pt modelId="{407183BB-07F4-4394-AD7A-1BB98BB52290}" type="pres">
      <dgm:prSet presAssocID="{7EA2D1E5-6DD7-42BF-94D4-99706F74C3E8}" presName="hierChild7" presStyleCnt="0"/>
      <dgm:spPr/>
    </dgm:pt>
    <dgm:pt modelId="{1348088B-3144-4389-B5EA-903461D65C65}" type="pres">
      <dgm:prSet presAssocID="{6BDDE980-896D-4F99-83F4-D875F9F4C5A4}" presName="Name111" presStyleLbl="parChTrans1D2" presStyleIdx="1" presStyleCnt="2"/>
      <dgm:spPr/>
    </dgm:pt>
    <dgm:pt modelId="{C68C6E35-8223-4D70-A632-6A9A771AC094}" type="pres">
      <dgm:prSet presAssocID="{04E5C923-87B2-4CED-ABA4-CDC4426A38AE}" presName="hierRoot3" presStyleCnt="0">
        <dgm:presLayoutVars>
          <dgm:hierBranch val="init"/>
        </dgm:presLayoutVars>
      </dgm:prSet>
      <dgm:spPr/>
    </dgm:pt>
    <dgm:pt modelId="{85B0996B-A6C4-4FAD-9326-AC9FD7DCEB46}" type="pres">
      <dgm:prSet presAssocID="{04E5C923-87B2-4CED-ABA4-CDC4426A38AE}" presName="rootComposite3" presStyleCnt="0"/>
      <dgm:spPr/>
    </dgm:pt>
    <dgm:pt modelId="{F674861E-7033-4AD4-ABF8-E1A8F4C93832}" type="pres">
      <dgm:prSet presAssocID="{04E5C923-87B2-4CED-ABA4-CDC4426A38AE}" presName="rootText3" presStyleLbl="asst1" presStyleIdx="1" presStyleCnt="2">
        <dgm:presLayoutVars>
          <dgm:chPref val="3"/>
        </dgm:presLayoutVars>
      </dgm:prSet>
      <dgm:spPr/>
    </dgm:pt>
    <dgm:pt modelId="{AA954730-0D38-4414-82EF-B2204FB0E445}" type="pres">
      <dgm:prSet presAssocID="{04E5C923-87B2-4CED-ABA4-CDC4426A38AE}" presName="rootConnector3" presStyleLbl="asst1" presStyleIdx="1" presStyleCnt="2"/>
      <dgm:spPr/>
    </dgm:pt>
    <dgm:pt modelId="{D178644B-7C97-431D-B997-4AD2DC6795A8}" type="pres">
      <dgm:prSet presAssocID="{04E5C923-87B2-4CED-ABA4-CDC4426A38AE}" presName="hierChild6" presStyleCnt="0"/>
      <dgm:spPr/>
    </dgm:pt>
    <dgm:pt modelId="{19C0B625-1ABB-4F65-88E9-A47DC7D59B3A}" type="pres">
      <dgm:prSet presAssocID="{04E5C923-87B2-4CED-ABA4-CDC4426A38AE}" presName="hierChild7" presStyleCnt="0"/>
      <dgm:spPr/>
    </dgm:pt>
  </dgm:ptLst>
  <dgm:cxnLst>
    <dgm:cxn modelId="{7DA09904-DE03-4958-83EB-34B1430FFD68}" type="presOf" srcId="{83DF1B80-FACB-4956-9CD1-F63E69BFB75B}" destId="{6EF77D0F-ABAE-4906-9A60-772408FE621F}" srcOrd="1" destOrd="0" presId="urn:microsoft.com/office/officeart/2005/8/layout/orgChart1"/>
    <dgm:cxn modelId="{C038770C-B0EC-4439-9DCE-55D53630B3A3}" type="presOf" srcId="{5E553C93-5FCC-4F5C-A534-02F7EC7F873B}" destId="{EB24B7E2-A068-4C94-9D09-4C1EC3719CBB}" srcOrd="0" destOrd="0" presId="urn:microsoft.com/office/officeart/2005/8/layout/orgChart1"/>
    <dgm:cxn modelId="{90B3DC11-E2B4-452A-8494-5595C0E542A5}" type="presOf" srcId="{04EB70D2-D395-4F23-B0BB-EB5C3C737ECA}" destId="{907FED26-903F-4B4C-A8A8-41609B72DCDB}" srcOrd="0" destOrd="0" presId="urn:microsoft.com/office/officeart/2005/8/layout/orgChart1"/>
    <dgm:cxn modelId="{5BA60A13-B9F4-406A-AB89-A1055449CF62}" type="presOf" srcId="{6BDDE980-896D-4F99-83F4-D875F9F4C5A4}" destId="{1348088B-3144-4389-B5EA-903461D65C65}" srcOrd="0" destOrd="0" presId="urn:microsoft.com/office/officeart/2005/8/layout/orgChart1"/>
    <dgm:cxn modelId="{5574FD67-3794-4C27-A1D6-411A2D42BA55}" type="presOf" srcId="{04EB70D2-D395-4F23-B0BB-EB5C3C737ECA}" destId="{9247AE87-2232-4BC4-99E9-2FAB1ECF9F88}" srcOrd="1" destOrd="0" presId="urn:microsoft.com/office/officeart/2005/8/layout/orgChart1"/>
    <dgm:cxn modelId="{A8FAE868-15C2-4A02-B2CF-B79AEAE28156}" type="presOf" srcId="{83DF1B80-FACB-4956-9CD1-F63E69BFB75B}" destId="{71366A15-9D5B-4219-AC73-733610C64C1B}" srcOrd="0" destOrd="0" presId="urn:microsoft.com/office/officeart/2005/8/layout/orgChart1"/>
    <dgm:cxn modelId="{F83A384D-9552-4F73-989A-201CF81B7A9C}" type="presOf" srcId="{05301D4C-7C1E-4251-9B99-C8630265245D}" destId="{6C5DBF74-7401-489D-8A58-B63C18809514}" srcOrd="1" destOrd="0" presId="urn:microsoft.com/office/officeart/2005/8/layout/orgChart1"/>
    <dgm:cxn modelId="{6979C952-106A-4357-A564-848B66C946D1}" srcId="{7EA2D1E5-6DD7-42BF-94D4-99706F74C3E8}" destId="{04EB70D2-D395-4F23-B0BB-EB5C3C737ECA}" srcOrd="1" destOrd="0" parTransId="{9C8273FC-0DDE-49DB-A1E9-2BF9CFE6E34C}" sibTransId="{F46DBD47-03C3-4E46-9818-74F9944DF20F}"/>
    <dgm:cxn modelId="{1406D677-A382-48E7-ACFA-7F41008E2D4A}" type="presOf" srcId="{7EA2D1E5-6DD7-42BF-94D4-99706F74C3E8}" destId="{B2E51303-25C7-4A6B-AFFD-8FAD750B98B4}" srcOrd="0" destOrd="0" presId="urn:microsoft.com/office/officeart/2005/8/layout/orgChart1"/>
    <dgm:cxn modelId="{524E2C58-A8DA-42DC-8E41-22C10EA97E1A}" srcId="{201033B6-22AC-4C77-A34D-AFCF67915769}" destId="{04E5C923-87B2-4CED-ABA4-CDC4426A38AE}" srcOrd="1" destOrd="0" parTransId="{6BDDE980-896D-4F99-83F4-D875F9F4C5A4}" sibTransId="{6AC08936-6200-4F21-B7E6-8C662B579A1E}"/>
    <dgm:cxn modelId="{77889F83-9ACC-42C4-A3ED-C568C638866A}" type="presOf" srcId="{201033B6-22AC-4C77-A34D-AFCF67915769}" destId="{9D28170C-0243-4C78-BA66-81E295413B37}" srcOrd="1" destOrd="0" presId="urn:microsoft.com/office/officeart/2005/8/layout/orgChart1"/>
    <dgm:cxn modelId="{650ED689-FA57-4285-9B5A-4A9D8861EA7C}" srcId="{7EA2D1E5-6DD7-42BF-94D4-99706F74C3E8}" destId="{05301D4C-7C1E-4251-9B99-C8630265245D}" srcOrd="0" destOrd="0" parTransId="{5E553C93-5FCC-4F5C-A534-02F7EC7F873B}" sibTransId="{BC19AA99-77F4-408A-AF67-FCD73645E83E}"/>
    <dgm:cxn modelId="{18347B90-92C3-4509-95A9-81ACEAE095F0}" type="presOf" srcId="{E1940D5F-450A-458A-BCA7-0F4BCC1CC4E5}" destId="{52B0D549-1D16-43F7-B0C0-03350EC3CA3A}" srcOrd="1" destOrd="0" presId="urn:microsoft.com/office/officeart/2005/8/layout/orgChart1"/>
    <dgm:cxn modelId="{F4A6B592-F846-4815-9893-800B06925CB7}" srcId="{201033B6-22AC-4C77-A34D-AFCF67915769}" destId="{7EA2D1E5-6DD7-42BF-94D4-99706F74C3E8}" srcOrd="0" destOrd="0" parTransId="{C3199CAE-9FF5-448A-A251-29B527D73AE9}" sibTransId="{94512EA5-6ADE-4B1D-94B7-B8B1C49207B8}"/>
    <dgm:cxn modelId="{CA71D898-F4EC-4324-BC94-33029FFC4302}" type="presOf" srcId="{6DA87334-EADF-4B95-95A0-52170066FD66}" destId="{6A0188FB-A0E8-484C-B533-D4811282A92F}" srcOrd="0" destOrd="0" presId="urn:microsoft.com/office/officeart/2005/8/layout/orgChart1"/>
    <dgm:cxn modelId="{BC22F499-02A6-469F-9D61-EC727A199DA4}" type="presOf" srcId="{E6C8843D-B03F-4BB7-BF41-9BF9BFBFE566}" destId="{2B907237-3A10-4802-9BE8-811692336020}" srcOrd="0" destOrd="0" presId="urn:microsoft.com/office/officeart/2005/8/layout/orgChart1"/>
    <dgm:cxn modelId="{9CA12FA2-EF4A-41A0-8047-3C1B2A04F7EC}" type="presOf" srcId="{04E5C923-87B2-4CED-ABA4-CDC4426A38AE}" destId="{F674861E-7033-4AD4-ABF8-E1A8F4C93832}" srcOrd="0" destOrd="0" presId="urn:microsoft.com/office/officeart/2005/8/layout/orgChart1"/>
    <dgm:cxn modelId="{1BBF77A9-FA09-41BB-B4AE-E32E357B4484}" type="presOf" srcId="{9C8273FC-0DDE-49DB-A1E9-2BF9CFE6E34C}" destId="{1C51EE95-98A9-4182-B19F-C3E0261566E3}" srcOrd="0" destOrd="0" presId="urn:microsoft.com/office/officeart/2005/8/layout/orgChart1"/>
    <dgm:cxn modelId="{11FA34AC-A484-451F-B67E-2C0804E000CB}" type="presOf" srcId="{E1940D5F-450A-458A-BCA7-0F4BCC1CC4E5}" destId="{CFE7F0DF-84C0-4C76-933E-C3573E1212A0}" srcOrd="0" destOrd="0" presId="urn:microsoft.com/office/officeart/2005/8/layout/orgChart1"/>
    <dgm:cxn modelId="{74227FBC-18D9-47B4-9BAF-F05F1DA4EC82}" type="presOf" srcId="{C3199CAE-9FF5-448A-A251-29B527D73AE9}" destId="{ED858641-39FC-4EEC-8509-1E518C17871A}" srcOrd="0" destOrd="0" presId="urn:microsoft.com/office/officeart/2005/8/layout/orgChart1"/>
    <dgm:cxn modelId="{B584B0C5-68E6-4A41-8EB0-83173A9EA4E2}" srcId="{04EB70D2-D395-4F23-B0BB-EB5C3C737ECA}" destId="{E1940D5F-450A-458A-BCA7-0F4BCC1CC4E5}" srcOrd="0" destOrd="0" parTransId="{E6C8843D-B03F-4BB7-BF41-9BF9BFBFE566}" sibTransId="{1DF8B883-2B33-4760-8FE5-46995B859995}"/>
    <dgm:cxn modelId="{D85C4BE4-E7E9-4E87-9BCA-644BA125A8F4}" srcId="{05301D4C-7C1E-4251-9B99-C8630265245D}" destId="{83DF1B80-FACB-4956-9CD1-F63E69BFB75B}" srcOrd="0" destOrd="0" parTransId="{6DA87334-EADF-4B95-95A0-52170066FD66}" sibTransId="{08EED319-2D12-4677-9D0C-3B267AA5CFB1}"/>
    <dgm:cxn modelId="{691F1DE8-4A3B-4DEC-9B3A-222242D0113B}" type="presOf" srcId="{04E5C923-87B2-4CED-ABA4-CDC4426A38AE}" destId="{AA954730-0D38-4414-82EF-B2204FB0E445}" srcOrd="1" destOrd="0" presId="urn:microsoft.com/office/officeart/2005/8/layout/orgChart1"/>
    <dgm:cxn modelId="{E839FAEF-674D-4E28-ABC2-3DE0F8180891}" type="presOf" srcId="{201033B6-22AC-4C77-A34D-AFCF67915769}" destId="{714C4A9C-092E-4D71-A86A-FFD5F8502F13}" srcOrd="0" destOrd="0" presId="urn:microsoft.com/office/officeart/2005/8/layout/orgChart1"/>
    <dgm:cxn modelId="{FAA88AF3-4C60-48A2-833B-4F056056BF7F}" type="presOf" srcId="{7EA2D1E5-6DD7-42BF-94D4-99706F74C3E8}" destId="{5692A45C-E8FA-4850-8EEB-F4FCD69E11BF}" srcOrd="1" destOrd="0" presId="urn:microsoft.com/office/officeart/2005/8/layout/orgChart1"/>
    <dgm:cxn modelId="{67E273F4-F9EA-4086-967B-9269A86CACF7}" type="presOf" srcId="{6E1A5AAE-A7C5-488D-8792-2B017A7E27B5}" destId="{301DC49B-57B7-4E5B-BC7C-B3CB7563C856}" srcOrd="0" destOrd="0" presId="urn:microsoft.com/office/officeart/2005/8/layout/orgChart1"/>
    <dgm:cxn modelId="{5ED0B0F9-AB7B-44A3-979B-D63DFF2F4DBB}" srcId="{6E1A5AAE-A7C5-488D-8792-2B017A7E27B5}" destId="{201033B6-22AC-4C77-A34D-AFCF67915769}" srcOrd="0" destOrd="0" parTransId="{C663E106-2333-4201-AAED-909BAD475742}" sibTransId="{3DDC0274-3FEA-4E28-8CEA-FFDE9ACB9C6B}"/>
    <dgm:cxn modelId="{999D0CFB-555D-4194-86F4-5A36B33C2CBF}" type="presOf" srcId="{05301D4C-7C1E-4251-9B99-C8630265245D}" destId="{2290ED49-3BFE-4E9B-AD9A-141C2BED9724}" srcOrd="0" destOrd="0" presId="urn:microsoft.com/office/officeart/2005/8/layout/orgChart1"/>
    <dgm:cxn modelId="{6999EE84-0B8D-4DFD-870B-30560CC57133}" type="presParOf" srcId="{301DC49B-57B7-4E5B-BC7C-B3CB7563C856}" destId="{441DD954-560E-4267-87A3-0352035B723F}" srcOrd="0" destOrd="0" presId="urn:microsoft.com/office/officeart/2005/8/layout/orgChart1"/>
    <dgm:cxn modelId="{E0B40B21-1E9A-4545-8B38-8EE244B0F5B8}" type="presParOf" srcId="{441DD954-560E-4267-87A3-0352035B723F}" destId="{EDEE8FA6-C6DE-4149-B7A9-74BD9C79AFA2}" srcOrd="0" destOrd="0" presId="urn:microsoft.com/office/officeart/2005/8/layout/orgChart1"/>
    <dgm:cxn modelId="{D97944CB-7E44-450F-A791-86355B8F8136}" type="presParOf" srcId="{EDEE8FA6-C6DE-4149-B7A9-74BD9C79AFA2}" destId="{714C4A9C-092E-4D71-A86A-FFD5F8502F13}" srcOrd="0" destOrd="0" presId="urn:microsoft.com/office/officeart/2005/8/layout/orgChart1"/>
    <dgm:cxn modelId="{3443FEAC-3D10-4F48-92A9-C9A4540427A3}" type="presParOf" srcId="{EDEE8FA6-C6DE-4149-B7A9-74BD9C79AFA2}" destId="{9D28170C-0243-4C78-BA66-81E295413B37}" srcOrd="1" destOrd="0" presId="urn:microsoft.com/office/officeart/2005/8/layout/orgChart1"/>
    <dgm:cxn modelId="{390AC190-772C-48B8-A895-0E45E4969B13}" type="presParOf" srcId="{441DD954-560E-4267-87A3-0352035B723F}" destId="{8D8D9670-95AD-4983-AC93-FA0E51B7EDEF}" srcOrd="1" destOrd="0" presId="urn:microsoft.com/office/officeart/2005/8/layout/orgChart1"/>
    <dgm:cxn modelId="{72CE41E1-0B9A-4F12-948E-7B5034045249}" type="presParOf" srcId="{441DD954-560E-4267-87A3-0352035B723F}" destId="{B2FF5653-C652-494E-97DA-6FFA33274D6A}" srcOrd="2" destOrd="0" presId="urn:microsoft.com/office/officeart/2005/8/layout/orgChart1"/>
    <dgm:cxn modelId="{11904CCF-646D-4385-AE24-2E4ABF9971A9}" type="presParOf" srcId="{B2FF5653-C652-494E-97DA-6FFA33274D6A}" destId="{ED858641-39FC-4EEC-8509-1E518C17871A}" srcOrd="0" destOrd="0" presId="urn:microsoft.com/office/officeart/2005/8/layout/orgChart1"/>
    <dgm:cxn modelId="{63791A06-7E41-4848-836C-F7EAA8C65691}" type="presParOf" srcId="{B2FF5653-C652-494E-97DA-6FFA33274D6A}" destId="{29C7EF45-B77D-4A14-92F2-EE0E59990864}" srcOrd="1" destOrd="0" presId="urn:microsoft.com/office/officeart/2005/8/layout/orgChart1"/>
    <dgm:cxn modelId="{69E81C26-1EC7-4A65-B81A-4EAC2E5B9DAD}" type="presParOf" srcId="{29C7EF45-B77D-4A14-92F2-EE0E59990864}" destId="{3D49902A-27E6-4FFC-A898-8959EE81C11C}" srcOrd="0" destOrd="0" presId="urn:microsoft.com/office/officeart/2005/8/layout/orgChart1"/>
    <dgm:cxn modelId="{62DB23DC-2BA6-4815-BCEF-7D58A1F5211E}" type="presParOf" srcId="{3D49902A-27E6-4FFC-A898-8959EE81C11C}" destId="{B2E51303-25C7-4A6B-AFFD-8FAD750B98B4}" srcOrd="0" destOrd="0" presId="urn:microsoft.com/office/officeart/2005/8/layout/orgChart1"/>
    <dgm:cxn modelId="{36DF976C-E026-4185-9C3E-4655F2DDFF30}" type="presParOf" srcId="{3D49902A-27E6-4FFC-A898-8959EE81C11C}" destId="{5692A45C-E8FA-4850-8EEB-F4FCD69E11BF}" srcOrd="1" destOrd="0" presId="urn:microsoft.com/office/officeart/2005/8/layout/orgChart1"/>
    <dgm:cxn modelId="{11897149-42D8-4003-A770-B04481FFE635}" type="presParOf" srcId="{29C7EF45-B77D-4A14-92F2-EE0E59990864}" destId="{A413588A-996F-4534-AA70-2C0C83EC9715}" srcOrd="1" destOrd="0" presId="urn:microsoft.com/office/officeart/2005/8/layout/orgChart1"/>
    <dgm:cxn modelId="{C9E55671-E285-43B3-A8A8-9FCA86E0F57D}" type="presParOf" srcId="{A413588A-996F-4534-AA70-2C0C83EC9715}" destId="{EB24B7E2-A068-4C94-9D09-4C1EC3719CBB}" srcOrd="0" destOrd="0" presId="urn:microsoft.com/office/officeart/2005/8/layout/orgChart1"/>
    <dgm:cxn modelId="{6045F111-6094-4B2D-94C7-A7F8ED60D6D3}" type="presParOf" srcId="{A413588A-996F-4534-AA70-2C0C83EC9715}" destId="{E11F3B66-18C2-43D7-B197-3E836FBB8321}" srcOrd="1" destOrd="0" presId="urn:microsoft.com/office/officeart/2005/8/layout/orgChart1"/>
    <dgm:cxn modelId="{41339F06-CCD6-4BF6-A295-388A71D415C1}" type="presParOf" srcId="{E11F3B66-18C2-43D7-B197-3E836FBB8321}" destId="{4DF671D1-FE1C-4B83-9819-0B8B20088ECA}" srcOrd="0" destOrd="0" presId="urn:microsoft.com/office/officeart/2005/8/layout/orgChart1"/>
    <dgm:cxn modelId="{5604B1CF-3F55-464F-B68E-6BAD7A8DA4F0}" type="presParOf" srcId="{4DF671D1-FE1C-4B83-9819-0B8B20088ECA}" destId="{2290ED49-3BFE-4E9B-AD9A-141C2BED9724}" srcOrd="0" destOrd="0" presId="urn:microsoft.com/office/officeart/2005/8/layout/orgChart1"/>
    <dgm:cxn modelId="{9ADC3A23-ACAA-488C-9720-38A669807C4B}" type="presParOf" srcId="{4DF671D1-FE1C-4B83-9819-0B8B20088ECA}" destId="{6C5DBF74-7401-489D-8A58-B63C18809514}" srcOrd="1" destOrd="0" presId="urn:microsoft.com/office/officeart/2005/8/layout/orgChart1"/>
    <dgm:cxn modelId="{51522E60-FF34-48E4-A178-655C2280920E}" type="presParOf" srcId="{E11F3B66-18C2-43D7-B197-3E836FBB8321}" destId="{4466901E-1F2B-44AF-B81D-52AC56C2D43C}" srcOrd="1" destOrd="0" presId="urn:microsoft.com/office/officeart/2005/8/layout/orgChart1"/>
    <dgm:cxn modelId="{4AF83A27-4AB0-43F2-96DE-6CDEFC23246B}" type="presParOf" srcId="{4466901E-1F2B-44AF-B81D-52AC56C2D43C}" destId="{6A0188FB-A0E8-484C-B533-D4811282A92F}" srcOrd="0" destOrd="0" presId="urn:microsoft.com/office/officeart/2005/8/layout/orgChart1"/>
    <dgm:cxn modelId="{EE0A546D-F7FA-433B-8861-1D3C66FC5522}" type="presParOf" srcId="{4466901E-1F2B-44AF-B81D-52AC56C2D43C}" destId="{5AA5032D-866A-4FEC-8E04-51D6FFCCC507}" srcOrd="1" destOrd="0" presId="urn:microsoft.com/office/officeart/2005/8/layout/orgChart1"/>
    <dgm:cxn modelId="{3893A522-2F3B-482C-96BC-B765EBDB4DF1}" type="presParOf" srcId="{5AA5032D-866A-4FEC-8E04-51D6FFCCC507}" destId="{73718D07-4455-4E72-BA12-337BFB609D00}" srcOrd="0" destOrd="0" presId="urn:microsoft.com/office/officeart/2005/8/layout/orgChart1"/>
    <dgm:cxn modelId="{62D50A55-5968-4FB9-92F2-C65A9A468F4D}" type="presParOf" srcId="{73718D07-4455-4E72-BA12-337BFB609D00}" destId="{71366A15-9D5B-4219-AC73-733610C64C1B}" srcOrd="0" destOrd="0" presId="urn:microsoft.com/office/officeart/2005/8/layout/orgChart1"/>
    <dgm:cxn modelId="{4F404565-A056-4434-BBAF-89A30FF088C5}" type="presParOf" srcId="{73718D07-4455-4E72-BA12-337BFB609D00}" destId="{6EF77D0F-ABAE-4906-9A60-772408FE621F}" srcOrd="1" destOrd="0" presId="urn:microsoft.com/office/officeart/2005/8/layout/orgChart1"/>
    <dgm:cxn modelId="{65389987-EEDC-421A-A170-E03C4958A0DC}" type="presParOf" srcId="{5AA5032D-866A-4FEC-8E04-51D6FFCCC507}" destId="{7DF6C10B-0B77-4668-AEAC-232422CF9CE2}" srcOrd="1" destOrd="0" presId="urn:microsoft.com/office/officeart/2005/8/layout/orgChart1"/>
    <dgm:cxn modelId="{0F8D7F59-459A-48C6-93B1-B5A3A7F3F194}" type="presParOf" srcId="{5AA5032D-866A-4FEC-8E04-51D6FFCCC507}" destId="{79FE96E7-8418-4D66-A0AD-D28E43F61E9C}" srcOrd="2" destOrd="0" presId="urn:microsoft.com/office/officeart/2005/8/layout/orgChart1"/>
    <dgm:cxn modelId="{0EAEF8AB-64D8-44A7-9BCA-8603ED1EDF21}" type="presParOf" srcId="{E11F3B66-18C2-43D7-B197-3E836FBB8321}" destId="{FC70B7D6-0386-489A-B841-656C4D365B2A}" srcOrd="2" destOrd="0" presId="urn:microsoft.com/office/officeart/2005/8/layout/orgChart1"/>
    <dgm:cxn modelId="{28651848-01A8-40A3-8BBF-BB9F029C4CDE}" type="presParOf" srcId="{A413588A-996F-4534-AA70-2C0C83EC9715}" destId="{1C51EE95-98A9-4182-B19F-C3E0261566E3}" srcOrd="2" destOrd="0" presId="urn:microsoft.com/office/officeart/2005/8/layout/orgChart1"/>
    <dgm:cxn modelId="{0D4BF75C-D091-4CCF-BEE8-6E854DCA8296}" type="presParOf" srcId="{A413588A-996F-4534-AA70-2C0C83EC9715}" destId="{6C72771E-BDA9-4B84-B390-7DB6A56BF08B}" srcOrd="3" destOrd="0" presId="urn:microsoft.com/office/officeart/2005/8/layout/orgChart1"/>
    <dgm:cxn modelId="{1D91AEAA-4A11-4EFF-84DA-4723E0905F5B}" type="presParOf" srcId="{6C72771E-BDA9-4B84-B390-7DB6A56BF08B}" destId="{594BBFDF-2775-4D1A-B0EF-FB8342166C1E}" srcOrd="0" destOrd="0" presId="urn:microsoft.com/office/officeart/2005/8/layout/orgChart1"/>
    <dgm:cxn modelId="{3A614602-0BF0-4704-8C6A-47BD67975002}" type="presParOf" srcId="{594BBFDF-2775-4D1A-B0EF-FB8342166C1E}" destId="{907FED26-903F-4B4C-A8A8-41609B72DCDB}" srcOrd="0" destOrd="0" presId="urn:microsoft.com/office/officeart/2005/8/layout/orgChart1"/>
    <dgm:cxn modelId="{36664E79-4F34-489E-ADD7-A26A7E340378}" type="presParOf" srcId="{594BBFDF-2775-4D1A-B0EF-FB8342166C1E}" destId="{9247AE87-2232-4BC4-99E9-2FAB1ECF9F88}" srcOrd="1" destOrd="0" presId="urn:microsoft.com/office/officeart/2005/8/layout/orgChart1"/>
    <dgm:cxn modelId="{E7CE6D58-944F-4BDB-9B06-6E92BF84754A}" type="presParOf" srcId="{6C72771E-BDA9-4B84-B390-7DB6A56BF08B}" destId="{493B5406-C844-4C43-8E91-9F30BFC10150}" srcOrd="1" destOrd="0" presId="urn:microsoft.com/office/officeart/2005/8/layout/orgChart1"/>
    <dgm:cxn modelId="{DD6BD2B2-CA91-4869-A9B0-AB9AFFC525CD}" type="presParOf" srcId="{493B5406-C844-4C43-8E91-9F30BFC10150}" destId="{2B907237-3A10-4802-9BE8-811692336020}" srcOrd="0" destOrd="0" presId="urn:microsoft.com/office/officeart/2005/8/layout/orgChart1"/>
    <dgm:cxn modelId="{8FD65EB3-DD3B-4679-8CB4-F95884B4E5AB}" type="presParOf" srcId="{493B5406-C844-4C43-8E91-9F30BFC10150}" destId="{4F570066-1055-40D0-86F1-CEF7ACC8B0CB}" srcOrd="1" destOrd="0" presId="urn:microsoft.com/office/officeart/2005/8/layout/orgChart1"/>
    <dgm:cxn modelId="{3EF6FF5A-99F3-41C2-B203-BF4736B86778}" type="presParOf" srcId="{4F570066-1055-40D0-86F1-CEF7ACC8B0CB}" destId="{49A814E5-2C91-4202-9B9A-CC954368069A}" srcOrd="0" destOrd="0" presId="urn:microsoft.com/office/officeart/2005/8/layout/orgChart1"/>
    <dgm:cxn modelId="{FD9DD2C1-0B7E-4A49-9140-6155CC501043}" type="presParOf" srcId="{49A814E5-2C91-4202-9B9A-CC954368069A}" destId="{CFE7F0DF-84C0-4C76-933E-C3573E1212A0}" srcOrd="0" destOrd="0" presId="urn:microsoft.com/office/officeart/2005/8/layout/orgChart1"/>
    <dgm:cxn modelId="{0E80986E-92E9-4F19-AF0B-FDDDC4608943}" type="presParOf" srcId="{49A814E5-2C91-4202-9B9A-CC954368069A}" destId="{52B0D549-1D16-43F7-B0C0-03350EC3CA3A}" srcOrd="1" destOrd="0" presId="urn:microsoft.com/office/officeart/2005/8/layout/orgChart1"/>
    <dgm:cxn modelId="{85CDD899-A384-48DB-B5A3-4584EEC998CC}" type="presParOf" srcId="{4F570066-1055-40D0-86F1-CEF7ACC8B0CB}" destId="{19CDEDA8-839F-40C4-A64D-FABF3B2A29AC}" srcOrd="1" destOrd="0" presId="urn:microsoft.com/office/officeart/2005/8/layout/orgChart1"/>
    <dgm:cxn modelId="{02DB66E6-8BE5-457A-B978-1E5B416A3DDC}" type="presParOf" srcId="{4F570066-1055-40D0-86F1-CEF7ACC8B0CB}" destId="{2768AE9B-F05C-43FD-9584-BCCFAD618A7D}" srcOrd="2" destOrd="0" presId="urn:microsoft.com/office/officeart/2005/8/layout/orgChart1"/>
    <dgm:cxn modelId="{054DDBFE-19BA-4E24-8DB6-A7ADEA7072D3}" type="presParOf" srcId="{6C72771E-BDA9-4B84-B390-7DB6A56BF08B}" destId="{BD084ECE-E038-4BEF-99F5-67790DD319BC}" srcOrd="2" destOrd="0" presId="urn:microsoft.com/office/officeart/2005/8/layout/orgChart1"/>
    <dgm:cxn modelId="{D8E2FBB1-7A60-4D7E-9FD1-B859F2724C68}" type="presParOf" srcId="{29C7EF45-B77D-4A14-92F2-EE0E59990864}" destId="{407183BB-07F4-4394-AD7A-1BB98BB52290}" srcOrd="2" destOrd="0" presId="urn:microsoft.com/office/officeart/2005/8/layout/orgChart1"/>
    <dgm:cxn modelId="{EE067E65-9F3F-45BE-B3F4-A65806A46BFF}" type="presParOf" srcId="{B2FF5653-C652-494E-97DA-6FFA33274D6A}" destId="{1348088B-3144-4389-B5EA-903461D65C65}" srcOrd="2" destOrd="0" presId="urn:microsoft.com/office/officeart/2005/8/layout/orgChart1"/>
    <dgm:cxn modelId="{2F63441A-07AA-46AF-998C-8DC710D70D45}" type="presParOf" srcId="{B2FF5653-C652-494E-97DA-6FFA33274D6A}" destId="{C68C6E35-8223-4D70-A632-6A9A771AC094}" srcOrd="3" destOrd="0" presId="urn:microsoft.com/office/officeart/2005/8/layout/orgChart1"/>
    <dgm:cxn modelId="{74CB36BB-6BF1-434B-A9A9-85B2ABFB7E2B}" type="presParOf" srcId="{C68C6E35-8223-4D70-A632-6A9A771AC094}" destId="{85B0996B-A6C4-4FAD-9326-AC9FD7DCEB46}" srcOrd="0" destOrd="0" presId="urn:microsoft.com/office/officeart/2005/8/layout/orgChart1"/>
    <dgm:cxn modelId="{60532D81-9AC7-448B-89F3-C20D57C242F0}" type="presParOf" srcId="{85B0996B-A6C4-4FAD-9326-AC9FD7DCEB46}" destId="{F674861E-7033-4AD4-ABF8-E1A8F4C93832}" srcOrd="0" destOrd="0" presId="urn:microsoft.com/office/officeart/2005/8/layout/orgChart1"/>
    <dgm:cxn modelId="{9EB39317-7E5B-457D-A7A8-46C0319F56B9}" type="presParOf" srcId="{85B0996B-A6C4-4FAD-9326-AC9FD7DCEB46}" destId="{AA954730-0D38-4414-82EF-B2204FB0E445}" srcOrd="1" destOrd="0" presId="urn:microsoft.com/office/officeart/2005/8/layout/orgChart1"/>
    <dgm:cxn modelId="{29EB8EAA-EDED-4A59-BAFC-A0DDFA88B3C1}" type="presParOf" srcId="{C68C6E35-8223-4D70-A632-6A9A771AC094}" destId="{D178644B-7C97-431D-B997-4AD2DC6795A8}" srcOrd="1" destOrd="0" presId="urn:microsoft.com/office/officeart/2005/8/layout/orgChart1"/>
    <dgm:cxn modelId="{048E6CED-F743-43CF-91C9-435D241CDECA}" type="presParOf" srcId="{C68C6E35-8223-4D70-A632-6A9A771AC094}" destId="{19C0B625-1ABB-4F65-88E9-A47DC7D59B3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173351EC-E710-4201-8F33-1AD5623FE62E}">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Verkehrsträgervergleich</a:t>
          </a:r>
        </a:p>
      </dgm:t>
    </dgm:pt>
    <dgm:pt modelId="{4F3AEDE9-65F0-4988-8076-2CEA40D71496}" type="parTrans" cxnId="{F893935F-CABD-4D82-B93B-70657E02FACA}">
      <dgm:prSet/>
      <dgm:spPr/>
      <dgm:t>
        <a:bodyPr/>
        <a:lstStyle/>
        <a:p>
          <a:endParaRPr lang="de-DE"/>
        </a:p>
      </dgm:t>
    </dgm:pt>
    <dgm:pt modelId="{46AFA8D8-F557-4455-8A38-DF16055635A9}" type="sibTrans" cxnId="{F893935F-CABD-4D82-B93B-70657E02FACA}">
      <dgm:prSet/>
      <dgm:spPr/>
      <dgm:t>
        <a:bodyPr/>
        <a:lstStyle/>
        <a:p>
          <a:endParaRPr lang="de-DE"/>
        </a:p>
      </dgm:t>
    </dgm:pt>
    <dgm:pt modelId="{6755B75A-DA2F-4942-9466-602DAA2B76D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Multimodale</a:t>
          </a:r>
          <a:r>
            <a:rPr lang="de-DE" sz="2400" dirty="0">
              <a:solidFill>
                <a:schemeClr val="accent1"/>
              </a:solidFill>
            </a:rPr>
            <a:t> </a:t>
          </a:r>
          <a:r>
            <a:rPr lang="de-DE" sz="2400" dirty="0">
              <a:solidFill>
                <a:schemeClr val="accent1"/>
              </a:solidFill>
              <a:latin typeface="Corbel" panose="020B0503020204020204" pitchFamily="34" charset="0"/>
            </a:rPr>
            <a:t>Transporte</a:t>
          </a:r>
        </a:p>
      </dgm:t>
    </dgm:pt>
    <dgm:pt modelId="{C9E67486-D4AA-4601-A24B-52155755B0C0}" type="parTrans" cxnId="{6C12AAA9-A7FE-44EC-8AC9-383942F9847E}">
      <dgm:prSet/>
      <dgm:spPr/>
      <dgm:t>
        <a:bodyPr/>
        <a:lstStyle/>
        <a:p>
          <a:endParaRPr lang="de-DE"/>
        </a:p>
      </dgm:t>
    </dgm:pt>
    <dgm:pt modelId="{CC8056C9-9B1F-44C8-BB32-4B1222D8CD4E}" type="sib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Gütertransport</a:t>
          </a: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904B9C7B-A859-40AD-B356-0A111A9E50E4}">
      <dgm:prSet custT="1"/>
      <dgm:spPr>
        <a:solidFill>
          <a:schemeClr val="accent1">
            <a:lumMod val="40000"/>
            <a:lumOff val="60000"/>
          </a:schemeClr>
        </a:solidFill>
      </dgm:spPr>
      <dgm:t>
        <a:bodyPr/>
        <a:lstStyle/>
        <a:p>
          <a:r>
            <a:rPr lang="de-DE" sz="2400" dirty="0">
              <a:solidFill>
                <a:schemeClr val="accent1"/>
              </a:solidFill>
              <a:latin typeface="Corbel" panose="020B0503020204020204" pitchFamily="34" charset="0"/>
            </a:rPr>
            <a:t>Transportbeispiele</a:t>
          </a:r>
        </a:p>
      </dgm:t>
    </dgm:pt>
    <dgm:pt modelId="{525FDEF5-4492-4CE3-9C6A-C6C880347989}" type="parTrans" cxnId="{4E835621-7A43-400B-812E-3AEFA388581A}">
      <dgm:prSet/>
      <dgm:spPr/>
      <dgm:t>
        <a:bodyPr/>
        <a:lstStyle/>
        <a:p>
          <a:endParaRPr lang="de-DE"/>
        </a:p>
      </dgm:t>
    </dgm:pt>
    <dgm:pt modelId="{67E613A1-7C56-4997-8AF5-3305AB44C96B}" type="sibTrans" cxnId="{4E835621-7A43-400B-812E-3AEFA388581A}">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18D4A3FC-121A-44DA-BC98-3AA1F7AF75F7}" type="pres">
      <dgm:prSet presAssocID="{F24300EC-4372-4D89-B437-9F81F6228517}" presName="text_1" presStyleLbl="node1" presStyleIdx="0" presStyleCnt="4">
        <dgm:presLayoutVars>
          <dgm:bulletEnabled val="1"/>
        </dgm:presLayoutVars>
      </dgm:prSet>
      <dgm:spPr/>
    </dgm:pt>
    <dgm:pt modelId="{9FC91D3F-B68A-4081-8869-789F14A17E93}" type="pres">
      <dgm:prSet presAssocID="{F24300EC-4372-4D89-B437-9F81F6228517}" presName="accent_1" presStyleCnt="0"/>
      <dgm:spPr/>
    </dgm:pt>
    <dgm:pt modelId="{EF12B5F5-AB8A-4523-B395-C351AAF3CDFA}" type="pres">
      <dgm:prSet presAssocID="{F24300EC-4372-4D89-B437-9F81F6228517}" presName="accentRepeatNode" presStyleLbl="solidFgAcc1" presStyleIdx="0" presStyleCnt="4"/>
      <dgm:spPr>
        <a:blipFill rotWithShape="0">
          <a:blip xmlns:r="http://schemas.openxmlformats.org/officeDocument/2006/relationships" r:embed="rId1"/>
          <a:stretch>
            <a:fillRect/>
          </a:stretch>
        </a:blipFill>
        <a:ln w="28575">
          <a:solidFill>
            <a:schemeClr val="accent1"/>
          </a:solidFill>
        </a:ln>
      </dgm:spPr>
    </dgm:pt>
    <dgm:pt modelId="{5C62AF15-EA7C-4052-A05A-70AF0952DE4C}" type="pres">
      <dgm:prSet presAssocID="{173351EC-E710-4201-8F33-1AD5623FE62E}" presName="text_2" presStyleLbl="node1" presStyleIdx="1" presStyleCnt="4">
        <dgm:presLayoutVars>
          <dgm:bulletEnabled val="1"/>
        </dgm:presLayoutVars>
      </dgm:prSet>
      <dgm:spPr/>
    </dgm:pt>
    <dgm:pt modelId="{45A280BF-4905-47A2-BE7F-7176D2B4B58A}" type="pres">
      <dgm:prSet presAssocID="{173351EC-E710-4201-8F33-1AD5623FE62E}" presName="accent_2" presStyleCnt="0"/>
      <dgm:spPr/>
    </dgm:pt>
    <dgm:pt modelId="{84FECD7B-556D-40CD-80FE-E856FE6C01BC}" type="pres">
      <dgm:prSet presAssocID="{173351EC-E710-4201-8F33-1AD5623FE62E}" presName="accentRepeatNode" presStyleLbl="solidFgAcc1" presStyleIdx="1" presStyleCnt="4"/>
      <dgm:spPr>
        <a:blipFill rotWithShape="0">
          <a:blip xmlns:r="http://schemas.openxmlformats.org/officeDocument/2006/relationships" r:embed="rId2"/>
          <a:stretch>
            <a:fillRect/>
          </a:stretch>
        </a:blipFill>
        <a:ln w="28575">
          <a:solidFill>
            <a:schemeClr val="accent1"/>
          </a:solidFill>
        </a:ln>
      </dgm:spPr>
    </dgm:pt>
    <dgm:pt modelId="{BAB69A9F-E04F-404A-85CE-5FAF7BBC266B}" type="pres">
      <dgm:prSet presAssocID="{6755B75A-DA2F-4942-9466-602DAA2B76D4}" presName="text_3" presStyleLbl="node1" presStyleIdx="2" presStyleCnt="4">
        <dgm:presLayoutVars>
          <dgm:bulletEnabled val="1"/>
        </dgm:presLayoutVars>
      </dgm:prSet>
      <dgm:spPr/>
    </dgm:pt>
    <dgm:pt modelId="{CBFA8B84-6270-4E62-8172-6292D04491B7}" type="pres">
      <dgm:prSet presAssocID="{6755B75A-DA2F-4942-9466-602DAA2B76D4}" presName="accent_3" presStyleCnt="0"/>
      <dgm:spPr/>
    </dgm:pt>
    <dgm:pt modelId="{2D85C60B-45A6-47F1-BDC4-779963C33EA5}" type="pres">
      <dgm:prSet presAssocID="{6755B75A-DA2F-4942-9466-602DAA2B76D4}" presName="accentRepeatNode" presStyleLbl="solidFgAcc1" presStyleIdx="2" presStyleCnt="4"/>
      <dgm:spPr>
        <a:blipFill rotWithShape="0">
          <a:blip xmlns:r="http://schemas.openxmlformats.org/officeDocument/2006/relationships" r:embed="rId3"/>
          <a:stretch>
            <a:fillRect/>
          </a:stretch>
        </a:blipFill>
        <a:ln w="28575">
          <a:solidFill>
            <a:schemeClr val="accent1"/>
          </a:solidFill>
        </a:ln>
      </dgm:spPr>
    </dgm:pt>
    <dgm:pt modelId="{BED213F8-EC6E-4D47-80F6-DC4DC3BEC7A6}" type="pres">
      <dgm:prSet presAssocID="{904B9C7B-A859-40AD-B356-0A111A9E50E4}" presName="text_4" presStyleLbl="node1" presStyleIdx="3" presStyleCnt="4">
        <dgm:presLayoutVars>
          <dgm:bulletEnabled val="1"/>
        </dgm:presLayoutVars>
      </dgm:prSet>
      <dgm:spPr/>
    </dgm:pt>
    <dgm:pt modelId="{8D409966-C81A-4FCA-B0D2-E50906BE57E8}" type="pres">
      <dgm:prSet presAssocID="{904B9C7B-A859-40AD-B356-0A111A9E50E4}" presName="accent_4" presStyleCnt="0"/>
      <dgm:spPr/>
    </dgm:pt>
    <dgm:pt modelId="{853C45FA-00DC-48BC-9126-3A5D6477866B}" type="pres">
      <dgm:prSet presAssocID="{904B9C7B-A859-40AD-B356-0A111A9E50E4}" presName="accentRepeatNode" presStyleLbl="solidFgAcc1" presStyleIdx="3" presStyleCnt="4"/>
      <dgm:spPr>
        <a:blipFill rotWithShape="0">
          <a:blip xmlns:r="http://schemas.openxmlformats.org/officeDocument/2006/relationships" r:embed="rId4"/>
          <a:stretch>
            <a:fillRect/>
          </a:stretch>
        </a:blipFill>
      </dgm:spPr>
    </dgm:pt>
  </dgm:ptLst>
  <dgm:cxnLst>
    <dgm:cxn modelId="{B60D1404-9A84-454D-B1C0-8BC15A7F4BF3}" type="presOf" srcId="{754914D3-2823-4D9D-9B5F-8AAE908A2791}" destId="{AE6139D5-D84B-4711-8A6A-A5161E022A99}" srcOrd="0" destOrd="0" presId="urn:microsoft.com/office/officeart/2008/layout/VerticalCurvedList"/>
    <dgm:cxn modelId="{4870DF12-D3D6-43CA-8648-1D9AD7290F3C}" type="presOf" srcId="{173351EC-E710-4201-8F33-1AD5623FE62E}" destId="{5C62AF15-EA7C-4052-A05A-70AF0952DE4C}" srcOrd="0" destOrd="0" presId="urn:microsoft.com/office/officeart/2008/layout/VerticalCurvedList"/>
    <dgm:cxn modelId="{4A978B14-E8BA-4F3B-BD2A-AB993CD4DCC1}" type="presOf" srcId="{6755B75A-DA2F-4942-9466-602DAA2B76D4}" destId="{BAB69A9F-E04F-404A-85CE-5FAF7BBC266B}" srcOrd="0" destOrd="0" presId="urn:microsoft.com/office/officeart/2008/layout/VerticalCurvedList"/>
    <dgm:cxn modelId="{0781121C-2DD2-4939-9728-C6477965DA94}" srcId="{754914D3-2823-4D9D-9B5F-8AAE908A2791}" destId="{F24300EC-4372-4D89-B437-9F81F6228517}" srcOrd="0" destOrd="0" parTransId="{468FF3C9-0BE5-4FF4-BE42-47AA0FABB054}" sibTransId="{BBB9D7DD-2425-4723-8219-8DCB9AF8E441}"/>
    <dgm:cxn modelId="{4E835621-7A43-400B-812E-3AEFA388581A}" srcId="{754914D3-2823-4D9D-9B5F-8AAE908A2791}" destId="{904B9C7B-A859-40AD-B356-0A111A9E50E4}" srcOrd="3" destOrd="0" parTransId="{525FDEF5-4492-4CE3-9C6A-C6C880347989}" sibTransId="{67E613A1-7C56-4997-8AF5-3305AB44C96B}"/>
    <dgm:cxn modelId="{EF69723D-A47E-432B-AD8F-44CF70346517}" type="presOf" srcId="{F24300EC-4372-4D89-B437-9F81F6228517}" destId="{18D4A3FC-121A-44DA-BC98-3AA1F7AF75F7}" srcOrd="0" destOrd="0" presId="urn:microsoft.com/office/officeart/2008/layout/VerticalCurvedList"/>
    <dgm:cxn modelId="{F893935F-CABD-4D82-B93B-70657E02FACA}" srcId="{754914D3-2823-4D9D-9B5F-8AAE908A2791}" destId="{173351EC-E710-4201-8F33-1AD5623FE62E}" srcOrd="1" destOrd="0" parTransId="{4F3AEDE9-65F0-4988-8076-2CEA40D71496}" sibTransId="{46AFA8D8-F557-4455-8A38-DF16055635A9}"/>
    <dgm:cxn modelId="{D103274E-1D89-4B53-A301-45F552D2F2F6}" type="presOf" srcId="{BBB9D7DD-2425-4723-8219-8DCB9AF8E441}" destId="{93855F07-44CB-45DE-B464-761E63A71CD5}" srcOrd="0" destOrd="0" presId="urn:microsoft.com/office/officeart/2008/layout/VerticalCurvedList"/>
    <dgm:cxn modelId="{7676E170-9E9F-48F7-8BB7-FB43B416694F}" type="presOf" srcId="{904B9C7B-A859-40AD-B356-0A111A9E50E4}" destId="{BED213F8-EC6E-4D47-80F6-DC4DC3BEC7A6}" srcOrd="0" destOrd="0" presId="urn:microsoft.com/office/officeart/2008/layout/VerticalCurvedList"/>
    <dgm:cxn modelId="{6C12AAA9-A7FE-44EC-8AC9-383942F9847E}" srcId="{754914D3-2823-4D9D-9B5F-8AAE908A2791}" destId="{6755B75A-DA2F-4942-9466-602DAA2B76D4}" srcOrd="2" destOrd="0" parTransId="{C9E67486-D4AA-4601-A24B-52155755B0C0}" sibTransId="{CC8056C9-9B1F-44C8-BB32-4B1222D8CD4E}"/>
    <dgm:cxn modelId="{5F5A288F-BBE5-4606-A648-7CB557BDC9A0}" type="presParOf" srcId="{AE6139D5-D84B-4711-8A6A-A5161E022A99}" destId="{00F42187-34FD-4D8B-A449-F316E9EB9AFA}" srcOrd="0" destOrd="0" presId="urn:microsoft.com/office/officeart/2008/layout/VerticalCurvedList"/>
    <dgm:cxn modelId="{07579D8E-8446-4FA8-9BA2-0359C9C7E815}" type="presParOf" srcId="{00F42187-34FD-4D8B-A449-F316E9EB9AFA}" destId="{C168C53D-163A-4892-8EF0-B5326C3FF8C8}" srcOrd="0" destOrd="0" presId="urn:microsoft.com/office/officeart/2008/layout/VerticalCurvedList"/>
    <dgm:cxn modelId="{D4CE7F26-3D3A-48A5-A5AC-35091CCAFC04}" type="presParOf" srcId="{C168C53D-163A-4892-8EF0-B5326C3FF8C8}" destId="{0FAB2C97-DF89-43B9-B7B2-C745E026F562}" srcOrd="0" destOrd="0" presId="urn:microsoft.com/office/officeart/2008/layout/VerticalCurvedList"/>
    <dgm:cxn modelId="{0297F08A-00BA-4826-ABE9-5B50C18562D9}" type="presParOf" srcId="{C168C53D-163A-4892-8EF0-B5326C3FF8C8}" destId="{93855F07-44CB-45DE-B464-761E63A71CD5}" srcOrd="1" destOrd="0" presId="urn:microsoft.com/office/officeart/2008/layout/VerticalCurvedList"/>
    <dgm:cxn modelId="{DF8CEFB4-AE14-464E-B638-F02809D6B657}" type="presParOf" srcId="{C168C53D-163A-4892-8EF0-B5326C3FF8C8}" destId="{D258DE45-194F-4470-A0BE-D234AB24927B}" srcOrd="2" destOrd="0" presId="urn:microsoft.com/office/officeart/2008/layout/VerticalCurvedList"/>
    <dgm:cxn modelId="{16DB70F7-F4FA-4B64-885E-005AA0A66F6B}" type="presParOf" srcId="{C168C53D-163A-4892-8EF0-B5326C3FF8C8}" destId="{BF8CDB65-7F63-46ED-AD6F-299BB5E410A3}" srcOrd="3" destOrd="0" presId="urn:microsoft.com/office/officeart/2008/layout/VerticalCurvedList"/>
    <dgm:cxn modelId="{DF018EB0-89A3-4492-9917-CF28B10BAE5D}" type="presParOf" srcId="{00F42187-34FD-4D8B-A449-F316E9EB9AFA}" destId="{18D4A3FC-121A-44DA-BC98-3AA1F7AF75F7}" srcOrd="1" destOrd="0" presId="urn:microsoft.com/office/officeart/2008/layout/VerticalCurvedList"/>
    <dgm:cxn modelId="{776BB4ED-EEB9-4BD8-BBC7-3DC25FE41621}" type="presParOf" srcId="{00F42187-34FD-4D8B-A449-F316E9EB9AFA}" destId="{9FC91D3F-B68A-4081-8869-789F14A17E93}" srcOrd="2" destOrd="0" presId="urn:microsoft.com/office/officeart/2008/layout/VerticalCurvedList"/>
    <dgm:cxn modelId="{B3DDD167-505A-4D87-BA83-5D3F3BE6F209}" type="presParOf" srcId="{9FC91D3F-B68A-4081-8869-789F14A17E93}" destId="{EF12B5F5-AB8A-4523-B395-C351AAF3CDFA}" srcOrd="0" destOrd="0" presId="urn:microsoft.com/office/officeart/2008/layout/VerticalCurvedList"/>
    <dgm:cxn modelId="{DDF50024-4D2F-4078-AF9D-3972C6E6B7F7}" type="presParOf" srcId="{00F42187-34FD-4D8B-A449-F316E9EB9AFA}" destId="{5C62AF15-EA7C-4052-A05A-70AF0952DE4C}" srcOrd="3" destOrd="0" presId="urn:microsoft.com/office/officeart/2008/layout/VerticalCurvedList"/>
    <dgm:cxn modelId="{66F762D5-1DE0-4A00-A738-A9E937B82A4B}" type="presParOf" srcId="{00F42187-34FD-4D8B-A449-F316E9EB9AFA}" destId="{45A280BF-4905-47A2-BE7F-7176D2B4B58A}" srcOrd="4" destOrd="0" presId="urn:microsoft.com/office/officeart/2008/layout/VerticalCurvedList"/>
    <dgm:cxn modelId="{67899FA2-B7C9-4CA6-9254-C775B6551CF3}" type="presParOf" srcId="{45A280BF-4905-47A2-BE7F-7176D2B4B58A}" destId="{84FECD7B-556D-40CD-80FE-E856FE6C01BC}" srcOrd="0" destOrd="0" presId="urn:microsoft.com/office/officeart/2008/layout/VerticalCurvedList"/>
    <dgm:cxn modelId="{3C4D47A2-3543-4111-B772-5D4BFAF7DE37}" type="presParOf" srcId="{00F42187-34FD-4D8B-A449-F316E9EB9AFA}" destId="{BAB69A9F-E04F-404A-85CE-5FAF7BBC266B}" srcOrd="5" destOrd="0" presId="urn:microsoft.com/office/officeart/2008/layout/VerticalCurvedList"/>
    <dgm:cxn modelId="{A7EE128B-781F-4F59-B953-F902B9E959E7}" type="presParOf" srcId="{00F42187-34FD-4D8B-A449-F316E9EB9AFA}" destId="{CBFA8B84-6270-4E62-8172-6292D04491B7}" srcOrd="6" destOrd="0" presId="urn:microsoft.com/office/officeart/2008/layout/VerticalCurvedList"/>
    <dgm:cxn modelId="{A70AA9EF-B05B-4E77-AB39-457022899C23}" type="presParOf" srcId="{CBFA8B84-6270-4E62-8172-6292D04491B7}" destId="{2D85C60B-45A6-47F1-BDC4-779963C33EA5}" srcOrd="0" destOrd="0" presId="urn:microsoft.com/office/officeart/2008/layout/VerticalCurvedList"/>
    <dgm:cxn modelId="{B65F37BE-0F91-495A-92CC-D05347BB5F94}" type="presParOf" srcId="{00F42187-34FD-4D8B-A449-F316E9EB9AFA}" destId="{BED213F8-EC6E-4D47-80F6-DC4DC3BEC7A6}" srcOrd="7" destOrd="0" presId="urn:microsoft.com/office/officeart/2008/layout/VerticalCurvedList"/>
    <dgm:cxn modelId="{427FB3AE-DB45-43C5-9CDE-295D00826FB0}" type="presParOf" srcId="{00F42187-34FD-4D8B-A449-F316E9EB9AFA}" destId="{8D409966-C81A-4FCA-B0D2-E50906BE57E8}" srcOrd="8" destOrd="0" presId="urn:microsoft.com/office/officeart/2008/layout/VerticalCurvedList"/>
    <dgm:cxn modelId="{8A2CB120-6536-4686-849C-D000B81BD291}" type="presParOf" srcId="{8D409966-C81A-4FCA-B0D2-E50906BE57E8}" destId="{853C45FA-00DC-48BC-9126-3A5D6477866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477169" y="-686595"/>
          <a:ext cx="5333631" cy="5333631"/>
        </a:xfrm>
        <a:prstGeom prst="blockArc">
          <a:avLst>
            <a:gd name="adj1" fmla="val 18900000"/>
            <a:gd name="adj2" fmla="val 2700000"/>
            <a:gd name="adj3" fmla="val 405"/>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4A3FC-121A-44DA-BC98-3AA1F7AF75F7}">
      <dsp:nvSpPr>
        <dsp:cNvPr id="0" name=""/>
        <dsp:cNvSpPr/>
      </dsp:nvSpPr>
      <dsp:spPr>
        <a:xfrm>
          <a:off x="448632" y="304478"/>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Gütertransport</a:t>
          </a:r>
        </a:p>
      </dsp:txBody>
      <dsp:txXfrm>
        <a:off x="448632" y="304478"/>
        <a:ext cx="4754400" cy="609274"/>
      </dsp:txXfrm>
    </dsp:sp>
    <dsp:sp modelId="{EF12B5F5-AB8A-4523-B395-C351AAF3CDFA}">
      <dsp:nvSpPr>
        <dsp:cNvPr id="0" name=""/>
        <dsp:cNvSpPr/>
      </dsp:nvSpPr>
      <dsp:spPr>
        <a:xfrm>
          <a:off x="67836" y="228319"/>
          <a:ext cx="761592" cy="761592"/>
        </a:xfrm>
        <a:prstGeom prst="ellipse">
          <a:avLst/>
        </a:prstGeom>
        <a:solidFill>
          <a:schemeClr val="accent1"/>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5C62AF15-EA7C-4052-A05A-70AF0952DE4C}">
      <dsp:nvSpPr>
        <dsp:cNvPr id="0" name=""/>
        <dsp:cNvSpPr/>
      </dsp:nvSpPr>
      <dsp:spPr>
        <a:xfrm>
          <a:off x="797943" y="1218548"/>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Verkehrsträgervergleich</a:t>
          </a:r>
        </a:p>
      </dsp:txBody>
      <dsp:txXfrm>
        <a:off x="797943" y="1218548"/>
        <a:ext cx="4405089" cy="609274"/>
      </dsp:txXfrm>
    </dsp:sp>
    <dsp:sp modelId="{84FECD7B-556D-40CD-80FE-E856FE6C01BC}">
      <dsp:nvSpPr>
        <dsp:cNvPr id="0" name=""/>
        <dsp:cNvSpPr/>
      </dsp:nvSpPr>
      <dsp:spPr>
        <a:xfrm>
          <a:off x="417147" y="1142388"/>
          <a:ext cx="761592" cy="76159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AB69A9F-E04F-404A-85CE-5FAF7BBC266B}">
      <dsp:nvSpPr>
        <dsp:cNvPr id="0" name=""/>
        <dsp:cNvSpPr/>
      </dsp:nvSpPr>
      <dsp:spPr>
        <a:xfrm>
          <a:off x="797943" y="2132617"/>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Multimodale Transporte</a:t>
          </a:r>
        </a:p>
      </dsp:txBody>
      <dsp:txXfrm>
        <a:off x="797943" y="2132617"/>
        <a:ext cx="4405089" cy="609274"/>
      </dsp:txXfrm>
    </dsp:sp>
    <dsp:sp modelId="{2D85C60B-45A6-47F1-BDC4-779963C33EA5}">
      <dsp:nvSpPr>
        <dsp:cNvPr id="0" name=""/>
        <dsp:cNvSpPr/>
      </dsp:nvSpPr>
      <dsp:spPr>
        <a:xfrm>
          <a:off x="417147" y="2056458"/>
          <a:ext cx="761592" cy="76159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ED213F8-EC6E-4D47-80F6-DC4DC3BEC7A6}">
      <dsp:nvSpPr>
        <dsp:cNvPr id="0" name=""/>
        <dsp:cNvSpPr/>
      </dsp:nvSpPr>
      <dsp:spPr>
        <a:xfrm>
          <a:off x="448632" y="3046687"/>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Transportbeispiele</a:t>
          </a:r>
        </a:p>
      </dsp:txBody>
      <dsp:txXfrm>
        <a:off x="448632" y="3046687"/>
        <a:ext cx="4754400" cy="609274"/>
      </dsp:txXfrm>
    </dsp:sp>
    <dsp:sp modelId="{853C45FA-00DC-48BC-9126-3A5D6477866B}">
      <dsp:nvSpPr>
        <dsp:cNvPr id="0" name=""/>
        <dsp:cNvSpPr/>
      </dsp:nvSpPr>
      <dsp:spPr>
        <a:xfrm>
          <a:off x="67836" y="2970528"/>
          <a:ext cx="761592" cy="761592"/>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477169" y="-686595"/>
          <a:ext cx="5333631" cy="5333631"/>
        </a:xfrm>
        <a:prstGeom prst="blockArc">
          <a:avLst>
            <a:gd name="adj1" fmla="val 18900000"/>
            <a:gd name="adj2" fmla="val 2700000"/>
            <a:gd name="adj3" fmla="val 405"/>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4A3FC-121A-44DA-BC98-3AA1F7AF75F7}">
      <dsp:nvSpPr>
        <dsp:cNvPr id="0" name=""/>
        <dsp:cNvSpPr/>
      </dsp:nvSpPr>
      <dsp:spPr>
        <a:xfrm>
          <a:off x="448632" y="304478"/>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Gütertransport</a:t>
          </a:r>
        </a:p>
      </dsp:txBody>
      <dsp:txXfrm>
        <a:off x="448632" y="304478"/>
        <a:ext cx="4754400" cy="609274"/>
      </dsp:txXfrm>
    </dsp:sp>
    <dsp:sp modelId="{EF12B5F5-AB8A-4523-B395-C351AAF3CDFA}">
      <dsp:nvSpPr>
        <dsp:cNvPr id="0" name=""/>
        <dsp:cNvSpPr/>
      </dsp:nvSpPr>
      <dsp:spPr>
        <a:xfrm>
          <a:off x="67836" y="228319"/>
          <a:ext cx="761592" cy="761592"/>
        </a:xfrm>
        <a:prstGeom prst="ellipse">
          <a:avLst/>
        </a:prstGeom>
        <a:blipFill rotWithShape="0">
          <a:blip xmlns:r="http://schemas.openxmlformats.org/officeDocument/2006/relationships" r:embed="rId1"/>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5C62AF15-EA7C-4052-A05A-70AF0952DE4C}">
      <dsp:nvSpPr>
        <dsp:cNvPr id="0" name=""/>
        <dsp:cNvSpPr/>
      </dsp:nvSpPr>
      <dsp:spPr>
        <a:xfrm>
          <a:off x="797943" y="1218548"/>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Verkehrsträgervergleich</a:t>
          </a:r>
        </a:p>
      </dsp:txBody>
      <dsp:txXfrm>
        <a:off x="797943" y="1218548"/>
        <a:ext cx="4405089" cy="609274"/>
      </dsp:txXfrm>
    </dsp:sp>
    <dsp:sp modelId="{84FECD7B-556D-40CD-80FE-E856FE6C01BC}">
      <dsp:nvSpPr>
        <dsp:cNvPr id="0" name=""/>
        <dsp:cNvSpPr/>
      </dsp:nvSpPr>
      <dsp:spPr>
        <a:xfrm>
          <a:off x="417147" y="1142388"/>
          <a:ext cx="761592" cy="761592"/>
        </a:xfrm>
        <a:prstGeom prst="ellipse">
          <a:avLst/>
        </a:prstGeom>
        <a:blipFill rotWithShape="0">
          <a:blip xmlns:r="http://schemas.openxmlformats.org/officeDocument/2006/relationships" r:embed="rId2"/>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AB69A9F-E04F-404A-85CE-5FAF7BBC266B}">
      <dsp:nvSpPr>
        <dsp:cNvPr id="0" name=""/>
        <dsp:cNvSpPr/>
      </dsp:nvSpPr>
      <dsp:spPr>
        <a:xfrm>
          <a:off x="797943" y="2132617"/>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Multimodale Transporte</a:t>
          </a:r>
        </a:p>
      </dsp:txBody>
      <dsp:txXfrm>
        <a:off x="797943" y="2132617"/>
        <a:ext cx="4405089" cy="609274"/>
      </dsp:txXfrm>
    </dsp:sp>
    <dsp:sp modelId="{2D85C60B-45A6-47F1-BDC4-779963C33EA5}">
      <dsp:nvSpPr>
        <dsp:cNvPr id="0" name=""/>
        <dsp:cNvSpPr/>
      </dsp:nvSpPr>
      <dsp:spPr>
        <a:xfrm>
          <a:off x="417147" y="2056458"/>
          <a:ext cx="761592" cy="76159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ED213F8-EC6E-4D47-80F6-DC4DC3BEC7A6}">
      <dsp:nvSpPr>
        <dsp:cNvPr id="0" name=""/>
        <dsp:cNvSpPr/>
      </dsp:nvSpPr>
      <dsp:spPr>
        <a:xfrm>
          <a:off x="448632" y="3046687"/>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Transportbeispiele</a:t>
          </a:r>
        </a:p>
      </dsp:txBody>
      <dsp:txXfrm>
        <a:off x="448632" y="3046687"/>
        <a:ext cx="4754400" cy="609274"/>
      </dsp:txXfrm>
    </dsp:sp>
    <dsp:sp modelId="{853C45FA-00DC-48BC-9126-3A5D6477866B}">
      <dsp:nvSpPr>
        <dsp:cNvPr id="0" name=""/>
        <dsp:cNvSpPr/>
      </dsp:nvSpPr>
      <dsp:spPr>
        <a:xfrm>
          <a:off x="67836" y="2970528"/>
          <a:ext cx="761592" cy="761592"/>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DE16B-8658-457A-A1CB-5AD6056389C6}">
      <dsp:nvSpPr>
        <dsp:cNvPr id="0" name=""/>
        <dsp:cNvSpPr/>
      </dsp:nvSpPr>
      <dsp:spPr>
        <a:xfrm>
          <a:off x="740663" y="908572"/>
          <a:ext cx="7159752" cy="3700116"/>
        </a:xfrm>
        <a:prstGeom prst="rect">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703CDB-2442-4D66-96CF-02384AE8FB86}">
      <dsp:nvSpPr>
        <dsp:cNvPr id="0" name=""/>
        <dsp:cNvSpPr/>
      </dsp:nvSpPr>
      <dsp:spPr>
        <a:xfrm>
          <a:off x="954633" y="1341305"/>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a:latin typeface="Corbel" panose="020B0503020204020204" pitchFamily="34" charset="0"/>
            </a:rPr>
            <a:t>Niedrige Transportkosten</a:t>
          </a:r>
          <a:br>
            <a:rPr lang="de-AT" sz="1800" kern="1200">
              <a:latin typeface="Corbel" panose="020B0503020204020204" pitchFamily="34" charset="0"/>
            </a:rPr>
          </a:br>
          <a:br>
            <a:rPr lang="de-AT" sz="1800" kern="1200">
              <a:latin typeface="Corbel" panose="020B0503020204020204" pitchFamily="34" charset="0"/>
            </a:rPr>
          </a:br>
          <a:r>
            <a:rPr lang="de-AT" sz="1800" kern="1200">
              <a:latin typeface="Corbel" panose="020B0503020204020204" pitchFamily="34" charset="0"/>
            </a:rPr>
            <a:t>Massenleistungsfähigkeit</a:t>
          </a:r>
          <a:br>
            <a:rPr lang="de-AT" sz="1800" kern="1200">
              <a:latin typeface="Corbel" panose="020B0503020204020204" pitchFamily="34" charset="0"/>
            </a:rPr>
          </a:br>
          <a:br>
            <a:rPr lang="de-AT" sz="1800" kern="1200">
              <a:latin typeface="Corbel" panose="020B0503020204020204" pitchFamily="34" charset="0"/>
            </a:rPr>
          </a:br>
          <a:r>
            <a:rPr lang="de-AT" sz="1800" kern="1200">
              <a:latin typeface="Corbel" panose="020B0503020204020204" pitchFamily="34" charset="0"/>
            </a:rPr>
            <a:t>Umweltfreundlichkeit</a:t>
          </a:r>
          <a:br>
            <a:rPr lang="de-AT" sz="1800" kern="1200">
              <a:latin typeface="Corbel" panose="020B0503020204020204" pitchFamily="34" charset="0"/>
            </a:rPr>
          </a:br>
          <a:br>
            <a:rPr lang="de-AT" sz="1800" kern="1200">
              <a:latin typeface="Corbel" panose="020B0503020204020204" pitchFamily="34" charset="0"/>
            </a:rPr>
          </a:br>
          <a:r>
            <a:rPr lang="de-AT" sz="1800" kern="1200">
              <a:latin typeface="Corbel" panose="020B0503020204020204" pitchFamily="34" charset="0"/>
            </a:rPr>
            <a:t>Sicherheit</a:t>
          </a:r>
          <a:br>
            <a:rPr lang="de-AT" sz="1800" kern="1200">
              <a:latin typeface="Corbel" panose="020B0503020204020204" pitchFamily="34" charset="0"/>
            </a:rPr>
          </a:br>
          <a:br>
            <a:rPr lang="de-AT" sz="1800" kern="1200">
              <a:latin typeface="Corbel" panose="020B0503020204020204" pitchFamily="34" charset="0"/>
            </a:rPr>
          </a:br>
          <a:r>
            <a:rPr lang="de-AT" sz="1800" kern="1200">
              <a:latin typeface="Corbel" panose="020B0503020204020204" pitchFamily="34" charset="0"/>
            </a:rPr>
            <a:t>Einsatzbereitschaft</a:t>
          </a:r>
          <a:br>
            <a:rPr lang="de-AT" sz="1800" kern="1200">
              <a:latin typeface="Corbel" panose="020B0503020204020204" pitchFamily="34" charset="0"/>
            </a:rPr>
          </a:br>
          <a:br>
            <a:rPr lang="de-AT" sz="1800" kern="1200">
              <a:latin typeface="Corbel" panose="020B0503020204020204" pitchFamily="34" charset="0"/>
            </a:rPr>
          </a:br>
          <a:r>
            <a:rPr lang="de-AT" sz="1800" kern="1200">
              <a:latin typeface="Corbel" panose="020B0503020204020204" pitchFamily="34" charset="0"/>
            </a:rPr>
            <a:t>Niedrige Infrastrukturkosten</a:t>
          </a:r>
          <a:endParaRPr lang="de-DE" sz="1800" kern="1200" dirty="0">
            <a:latin typeface="Corbel" panose="020B0503020204020204" pitchFamily="34" charset="0"/>
          </a:endParaRPr>
        </a:p>
      </dsp:txBody>
      <dsp:txXfrm>
        <a:off x="954633" y="1341305"/>
        <a:ext cx="3324758" cy="3165404"/>
      </dsp:txXfrm>
    </dsp:sp>
    <dsp:sp modelId="{A84565D3-4DDD-4E54-A1FE-3725E10AB0A8}">
      <dsp:nvSpPr>
        <dsp:cNvPr id="0" name=""/>
        <dsp:cNvSpPr/>
      </dsp:nvSpPr>
      <dsp:spPr>
        <a:xfrm>
          <a:off x="4353458" y="1341305"/>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dirty="0">
              <a:latin typeface="Corbel" panose="020B0503020204020204" pitchFamily="34" charset="0"/>
            </a:rPr>
            <a:t>Abhängigkeit von schwankenden </a:t>
          </a:r>
          <a:br>
            <a:rPr lang="de-AT" sz="1800" kern="1200" dirty="0">
              <a:latin typeface="Corbel" panose="020B0503020204020204" pitchFamily="34" charset="0"/>
            </a:rPr>
          </a:br>
          <a:r>
            <a:rPr lang="de-AT" sz="1800" kern="1200" dirty="0">
              <a:latin typeface="Corbel" panose="020B0503020204020204" pitchFamily="34" charset="0"/>
            </a:rPr>
            <a:t>Fahrwasserverhältnissen</a:t>
          </a:r>
          <a:br>
            <a:rPr lang="de-AT" sz="1800" kern="1200" dirty="0">
              <a:latin typeface="Corbel" panose="020B0503020204020204" pitchFamily="34" charset="0"/>
            </a:rPr>
          </a:br>
          <a:br>
            <a:rPr lang="de-AT" sz="1800" kern="1200" dirty="0">
              <a:latin typeface="Corbel" panose="020B0503020204020204" pitchFamily="34" charset="0"/>
            </a:rPr>
          </a:br>
          <a:r>
            <a:rPr lang="de-AT" sz="1800" kern="1200" dirty="0">
              <a:latin typeface="Corbel" panose="020B0503020204020204" pitchFamily="34" charset="0"/>
            </a:rPr>
            <a:t>Niedrige Transportgeschwindigkeit</a:t>
          </a:r>
          <a:br>
            <a:rPr lang="de-AT" sz="1800" kern="1200" dirty="0">
              <a:latin typeface="Corbel" panose="020B0503020204020204" pitchFamily="34" charset="0"/>
            </a:rPr>
          </a:br>
          <a:br>
            <a:rPr lang="de-AT" sz="1800" kern="1200" dirty="0">
              <a:latin typeface="Corbel" panose="020B0503020204020204" pitchFamily="34" charset="0"/>
            </a:rPr>
          </a:br>
          <a:r>
            <a:rPr lang="de-AT" sz="1800" kern="1200" dirty="0">
              <a:latin typeface="Corbel" panose="020B0503020204020204" pitchFamily="34" charset="0"/>
            </a:rPr>
            <a:t>Geringe Netzdichte, daher meist Vor- und Nachläufe notwendig</a:t>
          </a:r>
        </a:p>
        <a:p>
          <a:pPr marL="0" lvl="0" indent="0" algn="l" defTabSz="800100">
            <a:lnSpc>
              <a:spcPct val="90000"/>
            </a:lnSpc>
            <a:spcBef>
              <a:spcPct val="0"/>
            </a:spcBef>
            <a:spcAft>
              <a:spcPct val="35000"/>
            </a:spcAft>
            <a:buNone/>
          </a:pPr>
          <a:endParaRPr lang="de-AT" sz="1800" kern="1200" dirty="0">
            <a:latin typeface="Corbel" panose="020B0503020204020204" pitchFamily="34" charset="0"/>
          </a:endParaRPr>
        </a:p>
      </dsp:txBody>
      <dsp:txXfrm>
        <a:off x="4353458" y="1341305"/>
        <a:ext cx="3324758" cy="3165404"/>
      </dsp:txXfrm>
    </dsp:sp>
    <dsp:sp modelId="{4A1177B9-8F5A-4B1E-A98A-5AEE279BC6A6}">
      <dsp:nvSpPr>
        <dsp:cNvPr id="0" name=""/>
        <dsp:cNvSpPr/>
      </dsp:nvSpPr>
      <dsp:spPr>
        <a:xfrm>
          <a:off x="0" y="168098"/>
          <a:ext cx="1399032" cy="1399032"/>
        </a:xfrm>
        <a:prstGeom prst="plus">
          <a:avLst>
            <a:gd name="adj" fmla="val 32810"/>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B2338-6B14-4D24-8AA3-1B8D3ACACCCC}">
      <dsp:nvSpPr>
        <dsp:cNvPr id="0" name=""/>
        <dsp:cNvSpPr/>
      </dsp:nvSpPr>
      <dsp:spPr>
        <a:xfrm>
          <a:off x="6912864" y="671223"/>
          <a:ext cx="1316736" cy="451233"/>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11081-AECF-4F69-A4BC-CD08B991EF4F}">
      <dsp:nvSpPr>
        <dsp:cNvPr id="0" name=""/>
        <dsp:cNvSpPr/>
      </dsp:nvSpPr>
      <dsp:spPr>
        <a:xfrm>
          <a:off x="4320539" y="1348074"/>
          <a:ext cx="822" cy="3023265"/>
        </a:xfrm>
        <a:prstGeom prst="line">
          <a:avLst/>
        </a:pr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DE16B-8658-457A-A1CB-5AD6056389C6}">
      <dsp:nvSpPr>
        <dsp:cNvPr id="0" name=""/>
        <dsp:cNvSpPr/>
      </dsp:nvSpPr>
      <dsp:spPr>
        <a:xfrm>
          <a:off x="740664" y="908572"/>
          <a:ext cx="7159752" cy="3700116"/>
        </a:xfrm>
        <a:prstGeom prst="rect">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703CDB-2442-4D66-96CF-02384AE8FB86}">
      <dsp:nvSpPr>
        <dsp:cNvPr id="0" name=""/>
        <dsp:cNvSpPr/>
      </dsp:nvSpPr>
      <dsp:spPr>
        <a:xfrm>
          <a:off x="954633" y="1341305"/>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a:latin typeface="Corbel" panose="020B0503020204020204" pitchFamily="34" charset="0"/>
            </a:rPr>
            <a:t>Freie Kapazitäten </a:t>
          </a:r>
        </a:p>
        <a:p>
          <a:pPr marL="0" lvl="0" indent="0" algn="l" defTabSz="800100">
            <a:lnSpc>
              <a:spcPct val="90000"/>
            </a:lnSpc>
            <a:spcBef>
              <a:spcPct val="0"/>
            </a:spcBef>
            <a:spcAft>
              <a:spcPct val="35000"/>
            </a:spcAft>
            <a:buNone/>
          </a:pPr>
          <a:r>
            <a:rPr lang="de-AT" sz="1800" kern="1200">
              <a:latin typeface="Corbel" panose="020B0503020204020204" pitchFamily="34" charset="0"/>
            </a:rPr>
            <a:t>Steigende Nachfrage nach umweltfreundlichen Transportmitteln</a:t>
          </a:r>
          <a:endParaRPr lang="de-AT" sz="800" kern="1200">
            <a:latin typeface="Corbel" panose="020B0503020204020204" pitchFamily="34" charset="0"/>
          </a:endParaRPr>
        </a:p>
        <a:p>
          <a:pPr marL="0" lvl="0" indent="0" algn="l" defTabSz="800100">
            <a:lnSpc>
              <a:spcPct val="90000"/>
            </a:lnSpc>
            <a:spcBef>
              <a:spcPct val="0"/>
            </a:spcBef>
            <a:spcAft>
              <a:spcPct val="35000"/>
            </a:spcAft>
            <a:buNone/>
          </a:pPr>
          <a:r>
            <a:rPr lang="de-AT" sz="1800" kern="1200">
              <a:latin typeface="Corbel" panose="020B0503020204020204" pitchFamily="34" charset="0"/>
            </a:rPr>
            <a:t>Moderne, harmonisierte Informationsdienste</a:t>
          </a:r>
          <a:br>
            <a:rPr lang="de-AT" sz="1800" kern="1200">
              <a:latin typeface="Corbel" panose="020B0503020204020204" pitchFamily="34" charset="0"/>
            </a:rPr>
          </a:br>
          <a:br>
            <a:rPr lang="de-AT" sz="800" kern="1200">
              <a:latin typeface="Corbel" panose="020B0503020204020204" pitchFamily="34" charset="0"/>
            </a:rPr>
          </a:br>
          <a:r>
            <a:rPr lang="de-AT" sz="1800" kern="1200">
              <a:latin typeface="Corbel" panose="020B0503020204020204" pitchFamily="34" charset="0"/>
            </a:rPr>
            <a:t>Kooperationen mit Schiene und Straße</a:t>
          </a:r>
        </a:p>
        <a:p>
          <a:pPr marL="0" lvl="0" indent="0" algn="l" defTabSz="800100">
            <a:lnSpc>
              <a:spcPct val="90000"/>
            </a:lnSpc>
            <a:spcBef>
              <a:spcPct val="0"/>
            </a:spcBef>
            <a:spcAft>
              <a:spcPct val="35000"/>
            </a:spcAft>
            <a:buNone/>
          </a:pPr>
          <a:r>
            <a:rPr lang="de-AT" sz="1800" kern="1200">
              <a:latin typeface="Corbel" panose="020B0503020204020204" pitchFamily="34" charset="0"/>
            </a:rPr>
            <a:t>Int. Entwicklungsinitiativen (NAIADES, Donauraumstrategie,…)</a:t>
          </a:r>
          <a:endParaRPr lang="de-DE" sz="1800" kern="1200" dirty="0">
            <a:latin typeface="Corbel" panose="020B0503020204020204" pitchFamily="34" charset="0"/>
          </a:endParaRPr>
        </a:p>
      </dsp:txBody>
      <dsp:txXfrm>
        <a:off x="954633" y="1341305"/>
        <a:ext cx="3324758" cy="3165404"/>
      </dsp:txXfrm>
    </dsp:sp>
    <dsp:sp modelId="{A84565D3-4DDD-4E54-A1FE-3725E10AB0A8}">
      <dsp:nvSpPr>
        <dsp:cNvPr id="0" name=""/>
        <dsp:cNvSpPr/>
      </dsp:nvSpPr>
      <dsp:spPr>
        <a:xfrm>
          <a:off x="4353458" y="1341305"/>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dirty="0">
              <a:latin typeface="Corbel" panose="020B0503020204020204" pitchFamily="34" charset="0"/>
            </a:rPr>
            <a:t>Nicht adäquate Instandhaltung  der Wasserstraße in manchen Donauländern</a:t>
          </a:r>
        </a:p>
        <a:p>
          <a:pPr marL="0" lvl="0" indent="0" algn="l" defTabSz="800100">
            <a:lnSpc>
              <a:spcPct val="90000"/>
            </a:lnSpc>
            <a:spcBef>
              <a:spcPct val="0"/>
            </a:spcBef>
            <a:spcAft>
              <a:spcPct val="35000"/>
            </a:spcAft>
            <a:buNone/>
          </a:pPr>
          <a:r>
            <a:rPr lang="de-AT" sz="1800" kern="1200" dirty="0">
              <a:latin typeface="Corbel" panose="020B0503020204020204" pitchFamily="34" charset="0"/>
            </a:rPr>
            <a:t>Administrative Hürden führen zu Wettbewerbsnachteilen</a:t>
          </a:r>
        </a:p>
        <a:p>
          <a:pPr marL="0" lvl="0" indent="0" algn="l" defTabSz="800100">
            <a:lnSpc>
              <a:spcPct val="90000"/>
            </a:lnSpc>
            <a:spcBef>
              <a:spcPct val="0"/>
            </a:spcBef>
            <a:spcAft>
              <a:spcPct val="35000"/>
            </a:spcAft>
            <a:buNone/>
          </a:pPr>
          <a:r>
            <a:rPr lang="de-AT" sz="1800" kern="1200" dirty="0">
              <a:latin typeface="Corbel" panose="020B0503020204020204" pitchFamily="34" charset="0"/>
            </a:rPr>
            <a:t>Hoher Modernisierungsbedarf bei Häfen und Flotte</a:t>
          </a:r>
        </a:p>
        <a:p>
          <a:pPr marL="0" lvl="0" indent="0" algn="l" defTabSz="800100">
            <a:lnSpc>
              <a:spcPct val="90000"/>
            </a:lnSpc>
            <a:spcBef>
              <a:spcPct val="0"/>
            </a:spcBef>
            <a:spcAft>
              <a:spcPct val="35000"/>
            </a:spcAft>
            <a:buNone/>
          </a:pPr>
          <a:r>
            <a:rPr lang="de-AT" sz="1800" kern="1200" dirty="0">
              <a:latin typeface="Corbel" panose="020B0503020204020204" pitchFamily="34" charset="0"/>
            </a:rPr>
            <a:t>Arbeitskräftemangel</a:t>
          </a:r>
        </a:p>
      </dsp:txBody>
      <dsp:txXfrm>
        <a:off x="4353458" y="1341305"/>
        <a:ext cx="3324758" cy="3165404"/>
      </dsp:txXfrm>
    </dsp:sp>
    <dsp:sp modelId="{4A1177B9-8F5A-4B1E-A98A-5AEE279BC6A6}">
      <dsp:nvSpPr>
        <dsp:cNvPr id="0" name=""/>
        <dsp:cNvSpPr/>
      </dsp:nvSpPr>
      <dsp:spPr>
        <a:xfrm>
          <a:off x="0" y="168098"/>
          <a:ext cx="1399031" cy="1399031"/>
        </a:xfrm>
        <a:prstGeom prst="plus">
          <a:avLst>
            <a:gd name="adj" fmla="val 32810"/>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B2338-6B14-4D24-8AA3-1B8D3ACACCCC}">
      <dsp:nvSpPr>
        <dsp:cNvPr id="0" name=""/>
        <dsp:cNvSpPr/>
      </dsp:nvSpPr>
      <dsp:spPr>
        <a:xfrm>
          <a:off x="6912864" y="671223"/>
          <a:ext cx="1316736" cy="451233"/>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11081-AECF-4F69-A4BC-CD08B991EF4F}">
      <dsp:nvSpPr>
        <dsp:cNvPr id="0" name=""/>
        <dsp:cNvSpPr/>
      </dsp:nvSpPr>
      <dsp:spPr>
        <a:xfrm>
          <a:off x="4320540" y="1348074"/>
          <a:ext cx="822" cy="3023265"/>
        </a:xfrm>
        <a:prstGeom prst="line">
          <a:avLst/>
        </a:pr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477169" y="-686595"/>
          <a:ext cx="5333631" cy="5333631"/>
        </a:xfrm>
        <a:prstGeom prst="blockArc">
          <a:avLst>
            <a:gd name="adj1" fmla="val 18900000"/>
            <a:gd name="adj2" fmla="val 2700000"/>
            <a:gd name="adj3" fmla="val 405"/>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4A3FC-121A-44DA-BC98-3AA1F7AF75F7}">
      <dsp:nvSpPr>
        <dsp:cNvPr id="0" name=""/>
        <dsp:cNvSpPr/>
      </dsp:nvSpPr>
      <dsp:spPr>
        <a:xfrm>
          <a:off x="448632" y="304478"/>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Gütertransport</a:t>
          </a:r>
        </a:p>
      </dsp:txBody>
      <dsp:txXfrm>
        <a:off x="448632" y="304478"/>
        <a:ext cx="4754400" cy="609274"/>
      </dsp:txXfrm>
    </dsp:sp>
    <dsp:sp modelId="{EF12B5F5-AB8A-4523-B395-C351AAF3CDFA}">
      <dsp:nvSpPr>
        <dsp:cNvPr id="0" name=""/>
        <dsp:cNvSpPr/>
      </dsp:nvSpPr>
      <dsp:spPr>
        <a:xfrm>
          <a:off x="67836" y="228319"/>
          <a:ext cx="761592" cy="761592"/>
        </a:xfrm>
        <a:prstGeom prst="ellipse">
          <a:avLst/>
        </a:prstGeom>
        <a:blipFill rotWithShape="0">
          <a:blip xmlns:r="http://schemas.openxmlformats.org/officeDocument/2006/relationships" r:embed="rId1"/>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5C62AF15-EA7C-4052-A05A-70AF0952DE4C}">
      <dsp:nvSpPr>
        <dsp:cNvPr id="0" name=""/>
        <dsp:cNvSpPr/>
      </dsp:nvSpPr>
      <dsp:spPr>
        <a:xfrm>
          <a:off x="797943" y="1218548"/>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Verkehrsträgervergleich</a:t>
          </a:r>
        </a:p>
      </dsp:txBody>
      <dsp:txXfrm>
        <a:off x="797943" y="1218548"/>
        <a:ext cx="4405089" cy="609274"/>
      </dsp:txXfrm>
    </dsp:sp>
    <dsp:sp modelId="{84FECD7B-556D-40CD-80FE-E856FE6C01BC}">
      <dsp:nvSpPr>
        <dsp:cNvPr id="0" name=""/>
        <dsp:cNvSpPr/>
      </dsp:nvSpPr>
      <dsp:spPr>
        <a:xfrm>
          <a:off x="417147" y="1142388"/>
          <a:ext cx="761592" cy="761592"/>
        </a:xfrm>
        <a:prstGeom prst="ellipse">
          <a:avLst/>
        </a:prstGeom>
        <a:blipFill rotWithShape="0">
          <a:blip xmlns:r="http://schemas.openxmlformats.org/officeDocument/2006/relationships" r:embed="rId2"/>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AB69A9F-E04F-404A-85CE-5FAF7BBC266B}">
      <dsp:nvSpPr>
        <dsp:cNvPr id="0" name=""/>
        <dsp:cNvSpPr/>
      </dsp:nvSpPr>
      <dsp:spPr>
        <a:xfrm>
          <a:off x="797943" y="2132617"/>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Multimodale Transporte</a:t>
          </a:r>
        </a:p>
      </dsp:txBody>
      <dsp:txXfrm>
        <a:off x="797943" y="2132617"/>
        <a:ext cx="4405089" cy="609274"/>
      </dsp:txXfrm>
    </dsp:sp>
    <dsp:sp modelId="{2D85C60B-45A6-47F1-BDC4-779963C33EA5}">
      <dsp:nvSpPr>
        <dsp:cNvPr id="0" name=""/>
        <dsp:cNvSpPr/>
      </dsp:nvSpPr>
      <dsp:spPr>
        <a:xfrm>
          <a:off x="417147" y="2056458"/>
          <a:ext cx="761592" cy="761592"/>
        </a:xfrm>
        <a:prstGeom prst="ellipse">
          <a:avLst/>
        </a:prstGeom>
        <a:blipFill rotWithShape="0">
          <a:blip xmlns:r="http://schemas.openxmlformats.org/officeDocument/2006/relationships" r:embed="rId3"/>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ED213F8-EC6E-4D47-80F6-DC4DC3BEC7A6}">
      <dsp:nvSpPr>
        <dsp:cNvPr id="0" name=""/>
        <dsp:cNvSpPr/>
      </dsp:nvSpPr>
      <dsp:spPr>
        <a:xfrm>
          <a:off x="448632" y="3046687"/>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Transportbeispiele</a:t>
          </a:r>
        </a:p>
      </dsp:txBody>
      <dsp:txXfrm>
        <a:off x="448632" y="3046687"/>
        <a:ext cx="4754400" cy="609274"/>
      </dsp:txXfrm>
    </dsp:sp>
    <dsp:sp modelId="{853C45FA-00DC-48BC-9126-3A5D6477866B}">
      <dsp:nvSpPr>
        <dsp:cNvPr id="0" name=""/>
        <dsp:cNvSpPr/>
      </dsp:nvSpPr>
      <dsp:spPr>
        <a:xfrm>
          <a:off x="67836" y="2970528"/>
          <a:ext cx="761592" cy="761592"/>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8088B-3144-4389-B5EA-903461D65C65}">
      <dsp:nvSpPr>
        <dsp:cNvPr id="0" name=""/>
        <dsp:cNvSpPr/>
      </dsp:nvSpPr>
      <dsp:spPr>
        <a:xfrm>
          <a:off x="4399916" y="806054"/>
          <a:ext cx="168742" cy="739254"/>
        </a:xfrm>
        <a:custGeom>
          <a:avLst/>
          <a:gdLst/>
          <a:ahLst/>
          <a:cxnLst/>
          <a:rect l="0" t="0" r="0" b="0"/>
          <a:pathLst>
            <a:path>
              <a:moveTo>
                <a:pt x="0" y="0"/>
              </a:moveTo>
              <a:lnTo>
                <a:pt x="0" y="739254"/>
              </a:lnTo>
              <a:lnTo>
                <a:pt x="168742" y="739254"/>
              </a:lnTo>
            </a:path>
          </a:pathLst>
        </a:custGeom>
        <a:noFill/>
        <a:ln w="2642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B907237-3A10-4802-9BE8-811692336020}">
      <dsp:nvSpPr>
        <dsp:cNvPr id="0" name=""/>
        <dsp:cNvSpPr/>
      </dsp:nvSpPr>
      <dsp:spPr>
        <a:xfrm>
          <a:off x="2297222" y="3088099"/>
          <a:ext cx="91440" cy="570567"/>
        </a:xfrm>
        <a:custGeom>
          <a:avLst/>
          <a:gdLst/>
          <a:ahLst/>
          <a:cxnLst/>
          <a:rect l="0" t="0" r="0" b="0"/>
          <a:pathLst>
            <a:path>
              <a:moveTo>
                <a:pt x="85816" y="0"/>
              </a:moveTo>
              <a:lnTo>
                <a:pt x="45720" y="570567"/>
              </a:lnTo>
            </a:path>
          </a:pathLst>
        </a:custGeom>
        <a:noFill/>
        <a:ln w="2642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C51EE95-98A9-4182-B19F-C3E0261566E3}">
      <dsp:nvSpPr>
        <dsp:cNvPr id="0" name=""/>
        <dsp:cNvSpPr/>
      </dsp:nvSpPr>
      <dsp:spPr>
        <a:xfrm>
          <a:off x="2053588" y="1947077"/>
          <a:ext cx="972279" cy="337485"/>
        </a:xfrm>
        <a:custGeom>
          <a:avLst/>
          <a:gdLst/>
          <a:ahLst/>
          <a:cxnLst/>
          <a:rect l="0" t="0" r="0" b="0"/>
          <a:pathLst>
            <a:path>
              <a:moveTo>
                <a:pt x="0" y="0"/>
              </a:moveTo>
              <a:lnTo>
                <a:pt x="0" y="168742"/>
              </a:lnTo>
              <a:lnTo>
                <a:pt x="972279" y="168742"/>
              </a:lnTo>
              <a:lnTo>
                <a:pt x="972279" y="337485"/>
              </a:lnTo>
            </a:path>
          </a:pathLst>
        </a:custGeom>
        <a:noFill/>
        <a:ln w="2642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A0188FB-A0E8-484C-B533-D4811282A92F}">
      <dsp:nvSpPr>
        <dsp:cNvPr id="0" name=""/>
        <dsp:cNvSpPr/>
      </dsp:nvSpPr>
      <dsp:spPr>
        <a:xfrm>
          <a:off x="310250" y="3088099"/>
          <a:ext cx="128228" cy="598683"/>
        </a:xfrm>
        <a:custGeom>
          <a:avLst/>
          <a:gdLst/>
          <a:ahLst/>
          <a:cxnLst/>
          <a:rect l="0" t="0" r="0" b="0"/>
          <a:pathLst>
            <a:path>
              <a:moveTo>
                <a:pt x="128228" y="0"/>
              </a:moveTo>
              <a:lnTo>
                <a:pt x="0" y="598683"/>
              </a:lnTo>
            </a:path>
          </a:pathLst>
        </a:custGeom>
        <a:noFill/>
        <a:ln w="2642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B24B7E2-A068-4C94-9D09-4C1EC3719CBB}">
      <dsp:nvSpPr>
        <dsp:cNvPr id="0" name=""/>
        <dsp:cNvSpPr/>
      </dsp:nvSpPr>
      <dsp:spPr>
        <a:xfrm>
          <a:off x="1081308" y="1947077"/>
          <a:ext cx="972279" cy="337485"/>
        </a:xfrm>
        <a:custGeom>
          <a:avLst/>
          <a:gdLst/>
          <a:ahLst/>
          <a:cxnLst/>
          <a:rect l="0" t="0" r="0" b="0"/>
          <a:pathLst>
            <a:path>
              <a:moveTo>
                <a:pt x="972279" y="0"/>
              </a:moveTo>
              <a:lnTo>
                <a:pt x="972279" y="168742"/>
              </a:lnTo>
              <a:lnTo>
                <a:pt x="0" y="168742"/>
              </a:lnTo>
              <a:lnTo>
                <a:pt x="0" y="337485"/>
              </a:lnTo>
            </a:path>
          </a:pathLst>
        </a:custGeom>
        <a:noFill/>
        <a:ln w="2642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D858641-39FC-4EEC-8509-1E518C17871A}">
      <dsp:nvSpPr>
        <dsp:cNvPr id="0" name=""/>
        <dsp:cNvSpPr/>
      </dsp:nvSpPr>
      <dsp:spPr>
        <a:xfrm>
          <a:off x="2857125" y="806054"/>
          <a:ext cx="1542791" cy="739254"/>
        </a:xfrm>
        <a:custGeom>
          <a:avLst/>
          <a:gdLst/>
          <a:ahLst/>
          <a:cxnLst/>
          <a:rect l="0" t="0" r="0" b="0"/>
          <a:pathLst>
            <a:path>
              <a:moveTo>
                <a:pt x="1542791" y="0"/>
              </a:moveTo>
              <a:lnTo>
                <a:pt x="1542791" y="739254"/>
              </a:lnTo>
              <a:lnTo>
                <a:pt x="0" y="739254"/>
              </a:lnTo>
            </a:path>
          </a:pathLst>
        </a:custGeom>
        <a:noFill/>
        <a:ln w="2642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14C4A9C-092E-4D71-A86A-FFD5F8502F13}">
      <dsp:nvSpPr>
        <dsp:cNvPr id="0" name=""/>
        <dsp:cNvSpPr/>
      </dsp:nvSpPr>
      <dsp:spPr>
        <a:xfrm>
          <a:off x="3596379" y="2517"/>
          <a:ext cx="1607073" cy="803536"/>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a:latin typeface="Corbel" panose="020B0503020204020204" pitchFamily="34" charset="0"/>
            </a:rPr>
            <a:t>Multimodaler</a:t>
          </a:r>
        </a:p>
        <a:p>
          <a:pPr marL="0" lvl="0" indent="0" algn="ctr" defTabSz="488950">
            <a:lnSpc>
              <a:spcPct val="90000"/>
            </a:lnSpc>
            <a:spcBef>
              <a:spcPct val="0"/>
            </a:spcBef>
            <a:spcAft>
              <a:spcPct val="35000"/>
            </a:spcAft>
            <a:buNone/>
          </a:pPr>
          <a:r>
            <a:rPr lang="de-DE" sz="1100" kern="1200">
              <a:latin typeface="Corbel" panose="020B0503020204020204" pitchFamily="34" charset="0"/>
            </a:rPr>
            <a:t>Verkehr</a:t>
          </a:r>
        </a:p>
      </dsp:txBody>
      <dsp:txXfrm>
        <a:off x="3596379" y="2517"/>
        <a:ext cx="1607073" cy="803536"/>
      </dsp:txXfrm>
    </dsp:sp>
    <dsp:sp modelId="{B2E51303-25C7-4A6B-AFFD-8FAD750B98B4}">
      <dsp:nvSpPr>
        <dsp:cNvPr id="0" name=""/>
        <dsp:cNvSpPr/>
      </dsp:nvSpPr>
      <dsp:spPr>
        <a:xfrm>
          <a:off x="1250051" y="1143540"/>
          <a:ext cx="1607073" cy="803536"/>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a:latin typeface="Corbel" panose="020B0503020204020204" pitchFamily="34" charset="0"/>
            </a:rPr>
            <a:t>Gebrochener Verkehr</a:t>
          </a:r>
          <a:endParaRPr lang="de-DE" sz="1100" kern="1200" dirty="0">
            <a:latin typeface="Corbel" panose="020B0503020204020204" pitchFamily="34" charset="0"/>
          </a:endParaRPr>
        </a:p>
      </dsp:txBody>
      <dsp:txXfrm>
        <a:off x="1250051" y="1143540"/>
        <a:ext cx="1607073" cy="803536"/>
      </dsp:txXfrm>
    </dsp:sp>
    <dsp:sp modelId="{2290ED49-3BFE-4E9B-AD9A-141C2BED9724}">
      <dsp:nvSpPr>
        <dsp:cNvPr id="0" name=""/>
        <dsp:cNvSpPr/>
      </dsp:nvSpPr>
      <dsp:spPr>
        <a:xfrm>
          <a:off x="277771" y="2284562"/>
          <a:ext cx="1607073" cy="803536"/>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a:latin typeface="Corbel" panose="020B0503020204020204" pitchFamily="34" charset="0"/>
            </a:rPr>
            <a:t>Gebrochener </a:t>
          </a:r>
        </a:p>
        <a:p>
          <a:pPr marL="0" lvl="0" indent="0" algn="ctr" defTabSz="488950">
            <a:lnSpc>
              <a:spcPct val="90000"/>
            </a:lnSpc>
            <a:spcBef>
              <a:spcPct val="0"/>
            </a:spcBef>
            <a:spcAft>
              <a:spcPct val="35000"/>
            </a:spcAft>
            <a:buNone/>
          </a:pPr>
          <a:r>
            <a:rPr lang="de-DE" sz="1100" kern="1200">
              <a:latin typeface="Corbel" panose="020B0503020204020204" pitchFamily="34" charset="0"/>
            </a:rPr>
            <a:t>Massengutverkehr</a:t>
          </a:r>
        </a:p>
      </dsp:txBody>
      <dsp:txXfrm>
        <a:off x="277771" y="2284562"/>
        <a:ext cx="1607073" cy="803536"/>
      </dsp:txXfrm>
    </dsp:sp>
    <dsp:sp modelId="{71366A15-9D5B-4219-AC73-733610C64C1B}">
      <dsp:nvSpPr>
        <dsp:cNvPr id="0" name=""/>
        <dsp:cNvSpPr/>
      </dsp:nvSpPr>
      <dsp:spPr>
        <a:xfrm>
          <a:off x="310250" y="3285014"/>
          <a:ext cx="1607073" cy="803536"/>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a:latin typeface="Corbel" panose="020B0503020204020204" pitchFamily="34" charset="0"/>
            </a:rPr>
            <a:t>Güter sind nicht unterscheidbar</a:t>
          </a:r>
        </a:p>
        <a:p>
          <a:pPr marL="0" lvl="0" indent="0" algn="ctr" defTabSz="488950">
            <a:lnSpc>
              <a:spcPct val="90000"/>
            </a:lnSpc>
            <a:spcBef>
              <a:spcPct val="0"/>
            </a:spcBef>
            <a:spcAft>
              <a:spcPct val="35000"/>
            </a:spcAft>
            <a:buNone/>
          </a:pPr>
          <a:r>
            <a:rPr lang="de-DE" sz="1100" kern="1200">
              <a:latin typeface="Corbel" panose="020B0503020204020204" pitchFamily="34" charset="0"/>
            </a:rPr>
            <a:t>Bsp.: flüssige Güter, </a:t>
          </a:r>
        </a:p>
        <a:p>
          <a:pPr marL="0" lvl="0" indent="0" algn="ctr" defTabSz="488950">
            <a:lnSpc>
              <a:spcPct val="90000"/>
            </a:lnSpc>
            <a:spcBef>
              <a:spcPct val="0"/>
            </a:spcBef>
            <a:spcAft>
              <a:spcPct val="35000"/>
            </a:spcAft>
            <a:buNone/>
          </a:pPr>
          <a:r>
            <a:rPr lang="de-DE" sz="1100" kern="1200">
              <a:latin typeface="Corbel" panose="020B0503020204020204" pitchFamily="34" charset="0"/>
            </a:rPr>
            <a:t>Schotter</a:t>
          </a:r>
        </a:p>
      </dsp:txBody>
      <dsp:txXfrm>
        <a:off x="310250" y="3285014"/>
        <a:ext cx="1607073" cy="803536"/>
      </dsp:txXfrm>
    </dsp:sp>
    <dsp:sp modelId="{907FED26-903F-4B4C-A8A8-41609B72DCDB}">
      <dsp:nvSpPr>
        <dsp:cNvPr id="0" name=""/>
        <dsp:cNvSpPr/>
      </dsp:nvSpPr>
      <dsp:spPr>
        <a:xfrm>
          <a:off x="2222331" y="2284562"/>
          <a:ext cx="1607073" cy="803536"/>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a:latin typeface="Corbel" panose="020B0503020204020204" pitchFamily="34" charset="0"/>
            </a:rPr>
            <a:t>Traditioneller</a:t>
          </a:r>
        </a:p>
        <a:p>
          <a:pPr marL="0" lvl="0" indent="0" algn="ctr" defTabSz="488950">
            <a:lnSpc>
              <a:spcPct val="90000"/>
            </a:lnSpc>
            <a:spcBef>
              <a:spcPct val="0"/>
            </a:spcBef>
            <a:spcAft>
              <a:spcPct val="35000"/>
            </a:spcAft>
            <a:buNone/>
          </a:pPr>
          <a:r>
            <a:rPr lang="de-DE" sz="1100" kern="1200">
              <a:latin typeface="Corbel" panose="020B0503020204020204" pitchFamily="34" charset="0"/>
            </a:rPr>
            <a:t>Stückgutverkehr</a:t>
          </a:r>
        </a:p>
      </dsp:txBody>
      <dsp:txXfrm>
        <a:off x="2222331" y="2284562"/>
        <a:ext cx="1607073" cy="803536"/>
      </dsp:txXfrm>
    </dsp:sp>
    <dsp:sp modelId="{CFE7F0DF-84C0-4C76-933E-C3573E1212A0}">
      <dsp:nvSpPr>
        <dsp:cNvPr id="0" name=""/>
        <dsp:cNvSpPr/>
      </dsp:nvSpPr>
      <dsp:spPr>
        <a:xfrm>
          <a:off x="2342942" y="3256898"/>
          <a:ext cx="1607073" cy="803536"/>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a:latin typeface="Corbel" panose="020B0503020204020204" pitchFamily="34" charset="0"/>
            </a:rPr>
            <a:t>Güter sind individualisiert und unterscheidbar</a:t>
          </a:r>
        </a:p>
        <a:p>
          <a:pPr marL="0" lvl="0" indent="0" algn="ctr" defTabSz="488950">
            <a:lnSpc>
              <a:spcPct val="90000"/>
            </a:lnSpc>
            <a:spcBef>
              <a:spcPct val="0"/>
            </a:spcBef>
            <a:spcAft>
              <a:spcPct val="35000"/>
            </a:spcAft>
            <a:buNone/>
          </a:pPr>
          <a:r>
            <a:rPr lang="de-DE" sz="1100" kern="1200">
              <a:latin typeface="Corbel" panose="020B0503020204020204" pitchFamily="34" charset="0"/>
            </a:rPr>
            <a:t>Bsp.: Pallette</a:t>
          </a:r>
        </a:p>
      </dsp:txBody>
      <dsp:txXfrm>
        <a:off x="2342942" y="3256898"/>
        <a:ext cx="1607073" cy="803536"/>
      </dsp:txXfrm>
    </dsp:sp>
    <dsp:sp modelId="{F674861E-7033-4AD4-ABF8-E1A8F4C93832}">
      <dsp:nvSpPr>
        <dsp:cNvPr id="0" name=""/>
        <dsp:cNvSpPr/>
      </dsp:nvSpPr>
      <dsp:spPr>
        <a:xfrm>
          <a:off x="4568659" y="1143540"/>
          <a:ext cx="1607073" cy="803536"/>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a:latin typeface="Corbel" panose="020B0503020204020204" pitchFamily="34" charset="0"/>
            </a:rPr>
            <a:t>Intermodaler/Kombinierter </a:t>
          </a:r>
        </a:p>
        <a:p>
          <a:pPr marL="0" lvl="0" indent="0" algn="ctr" defTabSz="488950">
            <a:lnSpc>
              <a:spcPct val="90000"/>
            </a:lnSpc>
            <a:spcBef>
              <a:spcPct val="0"/>
            </a:spcBef>
            <a:spcAft>
              <a:spcPct val="35000"/>
            </a:spcAft>
            <a:buNone/>
          </a:pPr>
          <a:r>
            <a:rPr lang="de-DE" sz="1100" kern="1200">
              <a:latin typeface="Corbel" panose="020B0503020204020204" pitchFamily="34" charset="0"/>
            </a:rPr>
            <a:t>Verkehr</a:t>
          </a:r>
        </a:p>
      </dsp:txBody>
      <dsp:txXfrm>
        <a:off x="4568659" y="1143540"/>
        <a:ext cx="1607073" cy="8035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477169" y="-686595"/>
          <a:ext cx="5333631" cy="5333631"/>
        </a:xfrm>
        <a:prstGeom prst="blockArc">
          <a:avLst>
            <a:gd name="adj1" fmla="val 18900000"/>
            <a:gd name="adj2" fmla="val 2700000"/>
            <a:gd name="adj3" fmla="val 405"/>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4A3FC-121A-44DA-BC98-3AA1F7AF75F7}">
      <dsp:nvSpPr>
        <dsp:cNvPr id="0" name=""/>
        <dsp:cNvSpPr/>
      </dsp:nvSpPr>
      <dsp:spPr>
        <a:xfrm>
          <a:off x="448632" y="304478"/>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Gütertransport</a:t>
          </a:r>
        </a:p>
      </dsp:txBody>
      <dsp:txXfrm>
        <a:off x="448632" y="304478"/>
        <a:ext cx="4754400" cy="609274"/>
      </dsp:txXfrm>
    </dsp:sp>
    <dsp:sp modelId="{EF12B5F5-AB8A-4523-B395-C351AAF3CDFA}">
      <dsp:nvSpPr>
        <dsp:cNvPr id="0" name=""/>
        <dsp:cNvSpPr/>
      </dsp:nvSpPr>
      <dsp:spPr>
        <a:xfrm>
          <a:off x="67836" y="228319"/>
          <a:ext cx="761592" cy="761592"/>
        </a:xfrm>
        <a:prstGeom prst="ellipse">
          <a:avLst/>
        </a:prstGeom>
        <a:blipFill rotWithShape="0">
          <a:blip xmlns:r="http://schemas.openxmlformats.org/officeDocument/2006/relationships" r:embed="rId1"/>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5C62AF15-EA7C-4052-A05A-70AF0952DE4C}">
      <dsp:nvSpPr>
        <dsp:cNvPr id="0" name=""/>
        <dsp:cNvSpPr/>
      </dsp:nvSpPr>
      <dsp:spPr>
        <a:xfrm>
          <a:off x="797943" y="1218548"/>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Verkehrsträgervergleich</a:t>
          </a:r>
        </a:p>
      </dsp:txBody>
      <dsp:txXfrm>
        <a:off x="797943" y="1218548"/>
        <a:ext cx="4405089" cy="609274"/>
      </dsp:txXfrm>
    </dsp:sp>
    <dsp:sp modelId="{84FECD7B-556D-40CD-80FE-E856FE6C01BC}">
      <dsp:nvSpPr>
        <dsp:cNvPr id="0" name=""/>
        <dsp:cNvSpPr/>
      </dsp:nvSpPr>
      <dsp:spPr>
        <a:xfrm>
          <a:off x="417147" y="1142388"/>
          <a:ext cx="761592" cy="761592"/>
        </a:xfrm>
        <a:prstGeom prst="ellipse">
          <a:avLst/>
        </a:prstGeom>
        <a:blipFill rotWithShape="0">
          <a:blip xmlns:r="http://schemas.openxmlformats.org/officeDocument/2006/relationships" r:embed="rId2"/>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AB69A9F-E04F-404A-85CE-5FAF7BBC266B}">
      <dsp:nvSpPr>
        <dsp:cNvPr id="0" name=""/>
        <dsp:cNvSpPr/>
      </dsp:nvSpPr>
      <dsp:spPr>
        <a:xfrm>
          <a:off x="797943" y="2132617"/>
          <a:ext cx="4405089"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Multimodale</a:t>
          </a:r>
          <a:r>
            <a:rPr lang="de-DE" sz="2400" kern="1200" dirty="0">
              <a:solidFill>
                <a:schemeClr val="accent1"/>
              </a:solidFill>
            </a:rPr>
            <a:t> </a:t>
          </a:r>
          <a:r>
            <a:rPr lang="de-DE" sz="2400" kern="1200" dirty="0">
              <a:solidFill>
                <a:schemeClr val="accent1"/>
              </a:solidFill>
              <a:latin typeface="Corbel" panose="020B0503020204020204" pitchFamily="34" charset="0"/>
            </a:rPr>
            <a:t>Transporte</a:t>
          </a:r>
        </a:p>
      </dsp:txBody>
      <dsp:txXfrm>
        <a:off x="797943" y="2132617"/>
        <a:ext cx="4405089" cy="609274"/>
      </dsp:txXfrm>
    </dsp:sp>
    <dsp:sp modelId="{2D85C60B-45A6-47F1-BDC4-779963C33EA5}">
      <dsp:nvSpPr>
        <dsp:cNvPr id="0" name=""/>
        <dsp:cNvSpPr/>
      </dsp:nvSpPr>
      <dsp:spPr>
        <a:xfrm>
          <a:off x="417147" y="2056458"/>
          <a:ext cx="761592" cy="761592"/>
        </a:xfrm>
        <a:prstGeom prst="ellipse">
          <a:avLst/>
        </a:prstGeom>
        <a:blipFill rotWithShape="0">
          <a:blip xmlns:r="http://schemas.openxmlformats.org/officeDocument/2006/relationships" r:embed="rId3"/>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ED213F8-EC6E-4D47-80F6-DC4DC3BEC7A6}">
      <dsp:nvSpPr>
        <dsp:cNvPr id="0" name=""/>
        <dsp:cNvSpPr/>
      </dsp:nvSpPr>
      <dsp:spPr>
        <a:xfrm>
          <a:off x="448632" y="3046687"/>
          <a:ext cx="4754400" cy="609274"/>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611"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accent1"/>
              </a:solidFill>
              <a:latin typeface="Corbel" panose="020B0503020204020204" pitchFamily="34" charset="0"/>
            </a:rPr>
            <a:t>Transportbeispiele</a:t>
          </a:r>
        </a:p>
      </dsp:txBody>
      <dsp:txXfrm>
        <a:off x="448632" y="3046687"/>
        <a:ext cx="4754400" cy="609274"/>
      </dsp:txXfrm>
    </dsp:sp>
    <dsp:sp modelId="{853C45FA-00DC-48BC-9126-3A5D6477866B}">
      <dsp:nvSpPr>
        <dsp:cNvPr id="0" name=""/>
        <dsp:cNvSpPr/>
      </dsp:nvSpPr>
      <dsp:spPr>
        <a:xfrm>
          <a:off x="67836" y="2970528"/>
          <a:ext cx="761592" cy="761592"/>
        </a:xfrm>
        <a:prstGeom prst="ellipse">
          <a:avLst/>
        </a:prstGeom>
        <a:blipFill rotWithShape="0">
          <a:blip xmlns:r="http://schemas.openxmlformats.org/officeDocument/2006/relationships" r:embed="rId4"/>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1.wmf"/></Relationships>
</file>

<file path=ppt/drawings/drawing1.xml><?xml version="1.0" encoding="utf-8"?>
<c:userShapes xmlns:c="http://schemas.openxmlformats.org/drawingml/2006/chart">
  <cdr:relSizeAnchor xmlns:cdr="http://schemas.openxmlformats.org/drawingml/2006/chartDrawing">
    <cdr:from>
      <cdr:x>0.00917</cdr:x>
      <cdr:y>0.01498</cdr:y>
    </cdr:from>
    <cdr:to>
      <cdr:x>0.05241</cdr:x>
      <cdr:y>0.09712</cdr:y>
    </cdr:to>
    <cdr:pic>
      <cdr:nvPicPr>
        <cdr:cNvPr id="2" name="Picture 1" descr="C:\Users\P41184\AppData\Local\Microsoft\Windows\Temporary Internet Files\Content.IE5\FYE1KM7W\MC900371050[1].wmf">
          <a:extLst xmlns:a="http://schemas.openxmlformats.org/drawingml/2006/main">
            <a:ext uri="{FF2B5EF4-FFF2-40B4-BE49-F238E27FC236}">
              <a16:creationId xmlns:a16="http://schemas.microsoft.com/office/drawing/2014/main" id="{483BA724-FDB3-0555-6471-C896B5D6B3BE}"/>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duotone>
            <a:prstClr val="black"/>
            <a:schemeClr val="accent2">
              <a:tint val="45000"/>
              <a:satMod val="400000"/>
            </a:schemeClr>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2008" y="46384"/>
          <a:ext cx="339385" cy="254333"/>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90405" cy="497600"/>
          </a:xfrm>
          <a:prstGeom prst="rect">
            <a:avLst/>
          </a:prstGeom>
        </p:spPr>
        <p:txBody>
          <a:bodyPr vert="horz" lIns="90599" tIns="45299" rIns="90599" bIns="45299" rtlCol="0"/>
          <a:lstStyle>
            <a:lvl1pPr algn="l">
              <a:defRPr sz="1200"/>
            </a:lvl1pPr>
          </a:lstStyle>
          <a:p>
            <a:endParaRPr lang="de-AT"/>
          </a:p>
        </p:txBody>
      </p:sp>
      <p:sp>
        <p:nvSpPr>
          <p:cNvPr id="3" name="Datumsplatzhalter 2"/>
          <p:cNvSpPr>
            <a:spLocks noGrp="1"/>
          </p:cNvSpPr>
          <p:nvPr>
            <p:ph type="dt" sz="quarter" idx="1"/>
          </p:nvPr>
        </p:nvSpPr>
        <p:spPr>
          <a:xfrm>
            <a:off x="3777128" y="0"/>
            <a:ext cx="2890405" cy="497600"/>
          </a:xfrm>
          <a:prstGeom prst="rect">
            <a:avLst/>
          </a:prstGeom>
        </p:spPr>
        <p:txBody>
          <a:bodyPr vert="horz" lIns="90599" tIns="45299" rIns="90599" bIns="45299" rtlCol="0"/>
          <a:lstStyle>
            <a:lvl1pPr algn="r">
              <a:defRPr sz="1200"/>
            </a:lvl1pPr>
          </a:lstStyle>
          <a:p>
            <a:fld id="{BA5BE385-C0A7-4BA3-8B77-BBD07C2396D4}" type="datetimeFigureOut">
              <a:rPr lang="de-AT" smtClean="0"/>
              <a:t>20.09.2022</a:t>
            </a:fld>
            <a:endParaRPr lang="de-AT"/>
          </a:p>
        </p:txBody>
      </p:sp>
      <p:sp>
        <p:nvSpPr>
          <p:cNvPr id="4" name="Fußzeilenplatzhalter 3"/>
          <p:cNvSpPr>
            <a:spLocks noGrp="1"/>
          </p:cNvSpPr>
          <p:nvPr>
            <p:ph type="ftr" sz="quarter" idx="2"/>
          </p:nvPr>
        </p:nvSpPr>
        <p:spPr>
          <a:xfrm>
            <a:off x="0" y="9429039"/>
            <a:ext cx="2890405" cy="497600"/>
          </a:xfrm>
          <a:prstGeom prst="rect">
            <a:avLst/>
          </a:prstGeom>
        </p:spPr>
        <p:txBody>
          <a:bodyPr vert="horz" lIns="90599" tIns="45299" rIns="90599" bIns="45299" rtlCol="0" anchor="b"/>
          <a:lstStyle>
            <a:lvl1pPr algn="l">
              <a:defRPr sz="1200"/>
            </a:lvl1pPr>
          </a:lstStyle>
          <a:p>
            <a:endParaRPr lang="de-AT"/>
          </a:p>
        </p:txBody>
      </p:sp>
      <p:sp>
        <p:nvSpPr>
          <p:cNvPr id="5" name="Foliennummernplatzhalter 4"/>
          <p:cNvSpPr>
            <a:spLocks noGrp="1"/>
          </p:cNvSpPr>
          <p:nvPr>
            <p:ph type="sldNum" sz="quarter" idx="3"/>
          </p:nvPr>
        </p:nvSpPr>
        <p:spPr>
          <a:xfrm>
            <a:off x="3777128" y="9429039"/>
            <a:ext cx="2890405" cy="497600"/>
          </a:xfrm>
          <a:prstGeom prst="rect">
            <a:avLst/>
          </a:prstGeom>
        </p:spPr>
        <p:txBody>
          <a:bodyPr vert="horz" lIns="90599" tIns="45299" rIns="90599" bIns="45299" rtlCol="0" anchor="b"/>
          <a:lstStyle>
            <a:lvl1pPr algn="r">
              <a:defRPr sz="1200"/>
            </a:lvl1pPr>
          </a:lstStyle>
          <a:p>
            <a:fld id="{61D71759-0CF1-43C1-8722-7175CE88E7DC}" type="slidenum">
              <a:rPr lang="de-AT" smtClean="0"/>
              <a:t>‹#›</a:t>
            </a:fld>
            <a:endParaRPr lang="de-AT"/>
          </a:p>
        </p:txBody>
      </p:sp>
    </p:spTree>
    <p:extLst>
      <p:ext uri="{BB962C8B-B14F-4D97-AF65-F5344CB8AC3E}">
        <p14:creationId xmlns:p14="http://schemas.microsoft.com/office/powerpoint/2010/main" val="3346377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3"/>
          </a:xfrm>
          <a:prstGeom prst="rect">
            <a:avLst/>
          </a:prstGeom>
        </p:spPr>
        <p:txBody>
          <a:bodyPr vert="horz" lIns="91414" tIns="45707" rIns="91414" bIns="45707" rtlCol="0"/>
          <a:lstStyle>
            <a:lvl1pPr algn="l">
              <a:defRPr sz="1200">
                <a:latin typeface="Corbel" panose="020B0503020204020204" pitchFamily="34" charset="0"/>
              </a:defRPr>
            </a:lvl1pPr>
          </a:lstStyle>
          <a:p>
            <a:endParaRPr lang="de-AT" dirty="0"/>
          </a:p>
        </p:txBody>
      </p:sp>
      <p:sp>
        <p:nvSpPr>
          <p:cNvPr id="3" name="Date Placeholder 2"/>
          <p:cNvSpPr>
            <a:spLocks noGrp="1"/>
          </p:cNvSpPr>
          <p:nvPr>
            <p:ph type="dt" idx="1"/>
          </p:nvPr>
        </p:nvSpPr>
        <p:spPr>
          <a:xfrm>
            <a:off x="3777608" y="0"/>
            <a:ext cx="2889938" cy="496333"/>
          </a:xfrm>
          <a:prstGeom prst="rect">
            <a:avLst/>
          </a:prstGeom>
        </p:spPr>
        <p:txBody>
          <a:bodyPr vert="horz" lIns="91414" tIns="45707" rIns="91414" bIns="45707" rtlCol="0"/>
          <a:lstStyle>
            <a:lvl1pPr algn="r">
              <a:defRPr sz="1200">
                <a:latin typeface="Corbel" panose="020B0503020204020204" pitchFamily="34" charset="0"/>
              </a:defRPr>
            </a:lvl1pPr>
          </a:lstStyle>
          <a:p>
            <a:fld id="{CCFC2A34-98BB-4C93-A97D-162B0DCA04A7}" type="datetimeFigureOut">
              <a:rPr lang="de-AT" smtClean="0"/>
              <a:pPr/>
              <a:t>20.09.2022</a:t>
            </a:fld>
            <a:endParaRPr lang="de-AT"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14" tIns="45707" rIns="91414" bIns="45707" rtlCol="0" anchor="ctr"/>
          <a:lstStyle/>
          <a:p>
            <a:endParaRPr lang="de-AT" dirty="0"/>
          </a:p>
        </p:txBody>
      </p:sp>
      <p:sp>
        <p:nvSpPr>
          <p:cNvPr id="5" name="Notes Placeholder 4"/>
          <p:cNvSpPr>
            <a:spLocks noGrp="1"/>
          </p:cNvSpPr>
          <p:nvPr>
            <p:ph type="body" sz="quarter" idx="3"/>
          </p:nvPr>
        </p:nvSpPr>
        <p:spPr>
          <a:xfrm>
            <a:off x="666909" y="4715154"/>
            <a:ext cx="5335270" cy="4466988"/>
          </a:xfrm>
          <a:prstGeom prst="rect">
            <a:avLst/>
          </a:prstGeom>
        </p:spPr>
        <p:txBody>
          <a:bodyPr vert="horz" lIns="91414" tIns="45707" rIns="91414" bIns="4570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6" name="Footer Placeholder 5"/>
          <p:cNvSpPr>
            <a:spLocks noGrp="1"/>
          </p:cNvSpPr>
          <p:nvPr>
            <p:ph type="ftr" sz="quarter" idx="4"/>
          </p:nvPr>
        </p:nvSpPr>
        <p:spPr>
          <a:xfrm>
            <a:off x="1" y="9428584"/>
            <a:ext cx="2889938" cy="496333"/>
          </a:xfrm>
          <a:prstGeom prst="rect">
            <a:avLst/>
          </a:prstGeom>
        </p:spPr>
        <p:txBody>
          <a:bodyPr vert="horz" lIns="91414" tIns="45707" rIns="91414" bIns="45707" rtlCol="0" anchor="b"/>
          <a:lstStyle>
            <a:lvl1pPr algn="l">
              <a:defRPr sz="1200">
                <a:latin typeface="Corbel" panose="020B0503020204020204" pitchFamily="34" charset="0"/>
              </a:defRPr>
            </a:lvl1pPr>
          </a:lstStyle>
          <a:p>
            <a:endParaRPr lang="de-AT" dirty="0"/>
          </a:p>
        </p:txBody>
      </p:sp>
      <p:sp>
        <p:nvSpPr>
          <p:cNvPr id="7" name="Slide Number Placeholder 6"/>
          <p:cNvSpPr>
            <a:spLocks noGrp="1"/>
          </p:cNvSpPr>
          <p:nvPr>
            <p:ph type="sldNum" sz="quarter" idx="5"/>
          </p:nvPr>
        </p:nvSpPr>
        <p:spPr>
          <a:xfrm>
            <a:off x="3777608" y="9428584"/>
            <a:ext cx="2889938" cy="496333"/>
          </a:xfrm>
          <a:prstGeom prst="rect">
            <a:avLst/>
          </a:prstGeom>
        </p:spPr>
        <p:txBody>
          <a:bodyPr vert="horz" lIns="91414" tIns="45707" rIns="91414" bIns="45707" rtlCol="0" anchor="b"/>
          <a:lstStyle>
            <a:lvl1pPr algn="r">
              <a:defRPr sz="1200">
                <a:latin typeface="Corbel" panose="020B0503020204020204" pitchFamily="34" charset="0"/>
              </a:defRPr>
            </a:lvl1pPr>
          </a:lstStyle>
          <a:p>
            <a:fld id="{56F06DAA-0A4E-4110-9797-3FB8CA0FEA93}" type="slidenum">
              <a:rPr lang="de-AT" smtClean="0"/>
              <a:pPr/>
              <a:t>‹#›</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200" kern="1200">
        <a:solidFill>
          <a:schemeClr val="tx1"/>
        </a:solidFill>
        <a:latin typeface="Corbel" panose="020B0503020204020204" pitchFamily="34" charset="0"/>
        <a:ea typeface="+mn-ea"/>
        <a:cs typeface="+mn-cs"/>
      </a:defRPr>
    </a:lvl2pPr>
    <a:lvl3pPr marL="914400" algn="l" defTabSz="914400" rtl="0" eaLnBrk="1" latinLnBrk="0" hangingPunct="1">
      <a:defRPr sz="1200" kern="1200">
        <a:solidFill>
          <a:schemeClr val="tx1"/>
        </a:solidFill>
        <a:latin typeface="Corbel" panose="020B0503020204020204" pitchFamily="34" charset="0"/>
        <a:ea typeface="+mn-ea"/>
        <a:cs typeface="+mn-cs"/>
      </a:defRPr>
    </a:lvl3pPr>
    <a:lvl4pPr marL="1371600" algn="l" defTabSz="914400" rtl="0" eaLnBrk="1" latinLnBrk="0" hangingPunct="1">
      <a:defRPr sz="1200" kern="1200">
        <a:solidFill>
          <a:schemeClr val="tx1"/>
        </a:solidFill>
        <a:latin typeface="Corbel" panose="020B0503020204020204" pitchFamily="34" charset="0"/>
        <a:ea typeface="+mn-ea"/>
        <a:cs typeface="+mn-cs"/>
      </a:defRPr>
    </a:lvl4pPr>
    <a:lvl5pPr marL="1828800" algn="l" defTabSz="914400" rtl="0" eaLnBrk="1" latinLnBrk="0" hangingPunct="1">
      <a:defRPr sz="1200" kern="1200">
        <a:solidFill>
          <a:schemeClr val="tx1"/>
        </a:solidFill>
        <a:latin typeface="Corbel"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3970751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Es gibt verschiede Arten von Verkehrsträgern und Verkehrsmitteln.</a:t>
            </a:r>
            <a:r>
              <a:rPr lang="de-AT" baseline="0" dirty="0"/>
              <a:t> Ein </a:t>
            </a:r>
            <a:r>
              <a:rPr lang="de-AT" b="1" baseline="0" dirty="0"/>
              <a:t>Verkehrsträger</a:t>
            </a:r>
            <a:r>
              <a:rPr lang="de-AT" baseline="0" dirty="0"/>
              <a:t> bietet jene Infrastruktur, die für den Einsatz eines bestimmten Verkehrsmittels benötigt wird. Straße, Schiene und Wasserstraße stellen Verkehrsträger dar. </a:t>
            </a:r>
          </a:p>
          <a:p>
            <a:endParaRPr lang="de-AT" baseline="0" dirty="0"/>
          </a:p>
          <a:p>
            <a:r>
              <a:rPr lang="de-AT" baseline="0" dirty="0"/>
              <a:t>Unter </a:t>
            </a:r>
            <a:r>
              <a:rPr lang="de-AT" b="1" baseline="0" dirty="0"/>
              <a:t>Verkehrsmitteln</a:t>
            </a:r>
            <a:r>
              <a:rPr lang="de-AT" baseline="0" dirty="0"/>
              <a:t> versteht man Fahrzeuge und Geräte zur Beförderung von Personen und Gütern wie das Binnenschiff, den LKW oder die Bahn.</a:t>
            </a:r>
          </a:p>
          <a:p>
            <a:endParaRPr lang="de-AT" baseline="0" dirty="0"/>
          </a:p>
          <a:p>
            <a:r>
              <a:rPr lang="de-AT" b="1" baseline="0" dirty="0"/>
              <a:t>Multimodaler Verkehr </a:t>
            </a:r>
            <a:r>
              <a:rPr lang="de-AT" baseline="0" dirty="0"/>
              <a:t> bedeutet Güter mit zwei oder mehr unterschiedlichen Verkehrsträgern zu transportieren. </a:t>
            </a:r>
          </a:p>
          <a:p>
            <a:endParaRPr lang="de-AT" baseline="0" dirty="0"/>
          </a:p>
          <a:p>
            <a:r>
              <a:rPr lang="de-AT" baseline="0" dirty="0"/>
              <a:t>Der </a:t>
            </a:r>
            <a:r>
              <a:rPr lang="de-AT" b="1" baseline="0" dirty="0"/>
              <a:t>Vorlauf</a:t>
            </a:r>
            <a:r>
              <a:rPr lang="de-AT" baseline="0" dirty="0"/>
              <a:t> stellt den ersten Abschnitt einer Transportkette, also den Transport von Gütern zu einem Umschlagknoten (z.B. Hafen) dar. In vielen Fällen wird der Vorlauf per LKW durchgeführt.</a:t>
            </a:r>
          </a:p>
          <a:p>
            <a:endParaRPr lang="de-AT" baseline="0" dirty="0"/>
          </a:p>
          <a:p>
            <a:r>
              <a:rPr lang="de-AT" baseline="0" dirty="0"/>
              <a:t>Der </a:t>
            </a:r>
            <a:r>
              <a:rPr lang="de-AT" b="1" baseline="0" dirty="0"/>
              <a:t>Nachlauf</a:t>
            </a:r>
            <a:r>
              <a:rPr lang="de-AT" baseline="0" dirty="0"/>
              <a:t> beschreibt den Transport von Gütern vom Umschlagknoten des Empfängers bis zum Standort des Empfängers, auch er muss meist per LKW durchgeführt werden.</a:t>
            </a:r>
          </a:p>
          <a:p>
            <a:endParaRPr lang="de-AT" baseline="0" dirty="0"/>
          </a:p>
          <a:p>
            <a:r>
              <a:rPr lang="de-AT" baseline="0" dirty="0"/>
              <a:t>Der </a:t>
            </a:r>
            <a:r>
              <a:rPr lang="de-AT" b="1" baseline="0" dirty="0"/>
              <a:t>Hauptlauf</a:t>
            </a:r>
            <a:r>
              <a:rPr lang="de-AT" baseline="0" dirty="0"/>
              <a:t> verbindet Vor- und Nachlauf. Im Multimodalen Verkehr bedeutet dies einen Transport auf der längsten Distanz auf Schiene oder Binnengewässer.</a:t>
            </a:r>
          </a:p>
          <a:p>
            <a:endParaRPr lang="de-AT"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a:t>Quelle: </a:t>
            </a:r>
            <a:r>
              <a:rPr lang="de-DE" altLang="de-DE" dirty="0"/>
              <a:t>Handbuch der Donauschifffahrt</a:t>
            </a:r>
            <a:r>
              <a:rPr lang="de-DE" altLang="de-DE" baseline="0" dirty="0"/>
              <a:t> S. 185-187</a:t>
            </a: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aseline="0" dirty="0"/>
              <a:t>Bildquelle: Handbuch der Donauschifffahrt S. 185</a:t>
            </a:r>
            <a:endParaRPr lang="de-DE" altLang="de-DE" dirty="0"/>
          </a:p>
          <a:p>
            <a:endParaRPr lang="de-AT" baseline="0" dirty="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10</a:t>
            </a:fld>
            <a:endParaRPr lang="de-AT" dirty="0"/>
          </a:p>
        </p:txBody>
      </p:sp>
    </p:spTree>
    <p:extLst>
      <p:ext uri="{BB962C8B-B14F-4D97-AF65-F5344CB8AC3E}">
        <p14:creationId xmlns:p14="http://schemas.microsoft.com/office/powerpoint/2010/main" val="365728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aseline="0" dirty="0"/>
              <a:t>Quelle: Handbuch der Donauschifffahrt S. 18-20.</a:t>
            </a:r>
          </a:p>
          <a:p>
            <a:endParaRPr lang="de-AT" baseline="0" dirty="0"/>
          </a:p>
          <a:p>
            <a:r>
              <a:rPr lang="de-AT" baseline="0" dirty="0"/>
              <a:t>Nähere Erläuterungen zu den einzelnen Punkten finden Sie in den nächsten Folien.</a:t>
            </a:r>
          </a:p>
          <a:p>
            <a:endParaRPr lang="de-AT" baseline="0" dirty="0"/>
          </a:p>
          <a:p>
            <a:pPr rtl="0" eaLnBrk="1" fontAlgn="t" latinLnBrk="0" hangingPunct="1"/>
            <a:endParaRPr lang="de-AT" sz="1200" b="0" i="0" u="none" strike="noStrike" kern="1200" dirty="0">
              <a:solidFill>
                <a:schemeClr val="tx1"/>
              </a:solidFill>
              <a:effectLst/>
              <a:latin typeface="Corbel" panose="020B0503020204020204" pitchFamily="34" charset="0"/>
              <a:ea typeface="+mn-ea"/>
              <a:cs typeface="+mn-cs"/>
            </a:endParaRPr>
          </a:p>
          <a:p>
            <a:endParaRPr lang="de-AT" baseline="0" dirty="0"/>
          </a:p>
        </p:txBody>
      </p:sp>
      <p:sp>
        <p:nvSpPr>
          <p:cNvPr id="4" name="Slide Number Placeholder 3"/>
          <p:cNvSpPr>
            <a:spLocks noGrp="1"/>
          </p:cNvSpPr>
          <p:nvPr>
            <p:ph type="sldNum" sz="quarter" idx="10"/>
          </p:nvPr>
        </p:nvSpPr>
        <p:spPr/>
        <p:txBody>
          <a:bodyPr/>
          <a:lstStyle/>
          <a:p>
            <a:fld id="{56F06DAA-0A4E-4110-9797-3FB8CA0FEA93}" type="slidenum">
              <a:rPr lang="de-AT" smtClean="0">
                <a:solidFill>
                  <a:prstClr val="black"/>
                </a:solidFill>
              </a:rPr>
              <a:pPr/>
              <a:t>11</a:t>
            </a:fld>
            <a:endParaRPr lang="de-AT" dirty="0">
              <a:solidFill>
                <a:prstClr val="black"/>
              </a:solidFill>
            </a:endParaRPr>
          </a:p>
        </p:txBody>
      </p:sp>
    </p:spTree>
    <p:extLst>
      <p:ext uri="{BB962C8B-B14F-4D97-AF65-F5344CB8AC3E}">
        <p14:creationId xmlns:p14="http://schemas.microsoft.com/office/powerpoint/2010/main" val="833131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defTabSz="905988">
              <a:defRPr/>
            </a:pPr>
            <a:r>
              <a:rPr lang="de-DE" altLang="de-DE" sz="2400" dirty="0">
                <a:solidFill>
                  <a:schemeClr val="accent1"/>
                </a:solidFill>
              </a:rPr>
              <a:t>Das Binnenschiff weist zahlreiche Vorteile gegenüber anderen Transportmitteln auf:</a:t>
            </a:r>
            <a:endParaRPr lang="de-DE" dirty="0"/>
          </a:p>
          <a:p>
            <a:pPr defTabSz="905988">
              <a:defRPr/>
            </a:pPr>
            <a:r>
              <a:rPr lang="de-DE" dirty="0"/>
              <a:t>Im Vergleich mit den anderen Landverkehrsträgern bietet das Binnenschiff eine deutlich größere Transportkapazität je Transporteinheit und kann beziehungsweise könnte so einen wichtigen Beitrag zur Entlastung von Straße und Schiene leisten. </a:t>
            </a:r>
          </a:p>
          <a:p>
            <a:pPr defTabSz="905988">
              <a:defRPr/>
            </a:pPr>
            <a:r>
              <a:rPr lang="de-DE" dirty="0"/>
              <a:t>Zur Veranschaulichung der </a:t>
            </a:r>
            <a:r>
              <a:rPr lang="de-DE" b="1" dirty="0"/>
              <a:t>Massenleistungsfähigkeit</a:t>
            </a:r>
            <a:r>
              <a:rPr lang="de-DE" dirty="0"/>
              <a:t> der Binnenschifffahrt:</a:t>
            </a:r>
          </a:p>
          <a:p>
            <a:pPr marL="0" algn="l" defTabSz="905988" rtl="0" eaLnBrk="1" latinLnBrk="0" hangingPunct="1">
              <a:defRPr/>
            </a:pPr>
            <a:r>
              <a:rPr lang="de-DE" dirty="0"/>
              <a:t>Ein </a:t>
            </a:r>
            <a:r>
              <a:rPr lang="de-DE" b="1" dirty="0"/>
              <a:t>Binnenschiff</a:t>
            </a:r>
            <a:r>
              <a:rPr lang="de-DE" dirty="0"/>
              <a:t> mit 4 Leichtern (7.000 nettotonnen) kann so viel transportieren wie </a:t>
            </a:r>
            <a:r>
              <a:rPr lang="de-DE" b="1" dirty="0"/>
              <a:t>175 Eisenbahnwaggons</a:t>
            </a:r>
            <a:r>
              <a:rPr lang="de-DE" dirty="0"/>
              <a:t> oder </a:t>
            </a:r>
            <a:r>
              <a:rPr lang="de-DE" b="1" dirty="0"/>
              <a:t>280 LKW</a:t>
            </a:r>
            <a:r>
              <a:rPr lang="de-DE" dirty="0"/>
              <a:t>. Das entspricht einer </a:t>
            </a:r>
            <a:r>
              <a:rPr lang="de-DE" b="1" dirty="0"/>
              <a:t>LKW-Kolonne</a:t>
            </a:r>
            <a:r>
              <a:rPr lang="de-DE" dirty="0"/>
              <a:t> von rund </a:t>
            </a:r>
            <a:r>
              <a:rPr lang="de-DE" b="1" dirty="0"/>
              <a:t>20 km </a:t>
            </a:r>
            <a:r>
              <a:rPr lang="de-DE" dirty="0"/>
              <a:t>auf der </a:t>
            </a:r>
            <a:r>
              <a:rPr lang="de-DE" sz="1200" kern="1200" dirty="0">
                <a:solidFill>
                  <a:schemeClr val="tx1"/>
                </a:solidFill>
                <a:latin typeface="Corbel" panose="020B0503020204020204" pitchFamily="34" charset="0"/>
                <a:ea typeface="+mn-ea"/>
                <a:cs typeface="+mn-cs"/>
              </a:rPr>
              <a:t>Autobahn!</a:t>
            </a:r>
            <a:endParaRPr lang="de-AT" sz="1200" kern="1200" dirty="0">
              <a:solidFill>
                <a:schemeClr val="tx1"/>
              </a:solidFill>
              <a:latin typeface="Corbel" panose="020B0503020204020204" pitchFamily="34" charset="0"/>
              <a:ea typeface="+mn-ea"/>
              <a:cs typeface="+mn-cs"/>
            </a:endParaRPr>
          </a:p>
          <a:p>
            <a:pPr marL="0" algn="l" defTabSz="905988" rtl="0" eaLnBrk="1" latinLnBrk="0" hangingPunct="1">
              <a:defRPr/>
            </a:pPr>
            <a:endParaRPr lang="de-AT" sz="1200" kern="1200" dirty="0">
              <a:solidFill>
                <a:schemeClr val="tx1"/>
              </a:solidFill>
              <a:latin typeface="Corbel" panose="020B0503020204020204" pitchFamily="34" charset="0"/>
              <a:ea typeface="+mn-ea"/>
              <a:cs typeface="+mn-cs"/>
            </a:endParaRPr>
          </a:p>
          <a:p>
            <a:pPr defTabSz="905988">
              <a:defRPr/>
            </a:pPr>
            <a:r>
              <a:rPr lang="de-DE" altLang="de-DE" sz="1200" dirty="0">
                <a:solidFill>
                  <a:schemeClr val="accent1"/>
                </a:solidFill>
              </a:rPr>
              <a:t>Quelle: Handbuch der Donauschifffahrt</a:t>
            </a:r>
            <a:r>
              <a:rPr lang="de-DE" altLang="de-DE" sz="1200" baseline="0" dirty="0">
                <a:solidFill>
                  <a:schemeClr val="accent1"/>
                </a:solidFill>
              </a:rPr>
              <a:t> S. 18,19</a:t>
            </a:r>
          </a:p>
          <a:p>
            <a:pPr marL="0" marR="0" lvl="0" indent="0" algn="l" defTabSz="905988" rtl="0" eaLnBrk="1" fontAlgn="auto" latinLnBrk="0" hangingPunct="1">
              <a:lnSpc>
                <a:spcPct val="100000"/>
              </a:lnSpc>
              <a:spcBef>
                <a:spcPts val="0"/>
              </a:spcBef>
              <a:spcAft>
                <a:spcPts val="0"/>
              </a:spcAft>
              <a:buClrTx/>
              <a:buSzTx/>
              <a:buFontTx/>
              <a:buNone/>
              <a:tabLst/>
              <a:defRPr/>
            </a:pPr>
            <a:r>
              <a:rPr lang="de-DE" altLang="de-DE" sz="1200" dirty="0">
                <a:solidFill>
                  <a:schemeClr val="accent1"/>
                </a:solidFill>
              </a:rPr>
              <a:t>Bildquelle: </a:t>
            </a:r>
            <a:r>
              <a:rPr lang="de-DE" altLang="de-DE" sz="1200" dirty="0" err="1">
                <a:solidFill>
                  <a:schemeClr val="accent1"/>
                </a:solidFill>
              </a:rPr>
              <a:t>viadonau</a:t>
            </a:r>
            <a:r>
              <a:rPr lang="de-DE" altLang="de-DE" sz="1200" dirty="0">
                <a:solidFill>
                  <a:schemeClr val="accent1"/>
                </a:solidFill>
              </a:rPr>
              <a:t>, Handbuch der Donauschifffahrt</a:t>
            </a:r>
            <a:r>
              <a:rPr lang="de-DE" altLang="de-DE" sz="1200" baseline="0" dirty="0">
                <a:solidFill>
                  <a:schemeClr val="accent1"/>
                </a:solidFill>
              </a:rPr>
              <a:t> S. 19</a:t>
            </a:r>
            <a:endParaRPr lang="de-DE" altLang="de-DE" sz="1200" dirty="0">
              <a:solidFill>
                <a:schemeClr val="accent1"/>
              </a:solidFill>
            </a:endParaRPr>
          </a:p>
          <a:p>
            <a:pPr defTabSz="905988">
              <a:defRPr/>
            </a:pPr>
            <a:endParaRPr lang="de-DE" altLang="de-DE" sz="1200" dirty="0">
              <a:solidFill>
                <a:schemeClr val="accent1"/>
              </a:solidFill>
            </a:endParaRPr>
          </a:p>
          <a:p>
            <a:pPr eaLnBrk="1" hangingPunct="1"/>
            <a:endParaRPr lang="de-DE" altLang="de-DE" sz="1200" dirty="0">
              <a:solidFill>
                <a:schemeClr val="accent1"/>
              </a:solidFill>
            </a:endParaRPr>
          </a:p>
          <a:p>
            <a:pPr marL="0" algn="l" defTabSz="905988" rtl="0" eaLnBrk="1" latinLnBrk="0" hangingPunct="1">
              <a:defRPr/>
            </a:pPr>
            <a:endParaRPr lang="de-AT" sz="1200" kern="1200" dirty="0">
              <a:solidFill>
                <a:schemeClr val="tx1"/>
              </a:solidFill>
              <a:latin typeface="Corbel" panose="020B0503020204020204" pitchFamily="34" charset="0"/>
              <a:ea typeface="+mn-ea"/>
              <a:cs typeface="+mn-cs"/>
            </a:endParaRPr>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12</a:t>
            </a:fld>
            <a:endParaRPr lang="de-AT" dirty="0">
              <a:solidFill>
                <a:prstClr val="black"/>
              </a:solidFill>
            </a:endParaRPr>
          </a:p>
        </p:txBody>
      </p:sp>
    </p:spTree>
    <p:extLst>
      <p:ext uri="{BB962C8B-B14F-4D97-AF65-F5344CB8AC3E}">
        <p14:creationId xmlns:p14="http://schemas.microsoft.com/office/powerpoint/2010/main" val="1227791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23022" eaLnBrk="0" hangingPunct="0">
              <a:defRPr sz="4000">
                <a:solidFill>
                  <a:schemeClr val="tx1"/>
                </a:solidFill>
                <a:latin typeface="Arial" charset="0"/>
              </a:defRPr>
            </a:lvl1pPr>
            <a:lvl2pPr marL="737157" indent="-283523" defTabSz="923022" eaLnBrk="0" hangingPunct="0">
              <a:defRPr sz="4000">
                <a:solidFill>
                  <a:schemeClr val="tx1"/>
                </a:solidFill>
                <a:latin typeface="Arial" charset="0"/>
              </a:defRPr>
            </a:lvl2pPr>
            <a:lvl3pPr marL="1134089" indent="-226818" defTabSz="923022" eaLnBrk="0" hangingPunct="0">
              <a:defRPr sz="4000">
                <a:solidFill>
                  <a:schemeClr val="tx1"/>
                </a:solidFill>
                <a:latin typeface="Arial" charset="0"/>
              </a:defRPr>
            </a:lvl3pPr>
            <a:lvl4pPr marL="1587724" indent="-226818" defTabSz="923022" eaLnBrk="0" hangingPunct="0">
              <a:defRPr sz="4000">
                <a:solidFill>
                  <a:schemeClr val="tx1"/>
                </a:solidFill>
                <a:latin typeface="Arial" charset="0"/>
              </a:defRPr>
            </a:lvl4pPr>
            <a:lvl5pPr marL="2041361" indent="-226818" defTabSz="923022" eaLnBrk="0" hangingPunct="0">
              <a:defRPr sz="4000">
                <a:solidFill>
                  <a:schemeClr val="tx1"/>
                </a:solidFill>
                <a:latin typeface="Arial" charset="0"/>
              </a:defRPr>
            </a:lvl5pPr>
            <a:lvl6pPr marL="2494997" indent="-226818" algn="ctr" defTabSz="923022" eaLnBrk="0" fontAlgn="base" hangingPunct="0">
              <a:spcBef>
                <a:spcPct val="0"/>
              </a:spcBef>
              <a:spcAft>
                <a:spcPct val="0"/>
              </a:spcAft>
              <a:defRPr sz="4000">
                <a:solidFill>
                  <a:schemeClr val="tx1"/>
                </a:solidFill>
                <a:latin typeface="Arial" charset="0"/>
              </a:defRPr>
            </a:lvl6pPr>
            <a:lvl7pPr marL="2948632" indent="-226818" algn="ctr" defTabSz="923022" eaLnBrk="0" fontAlgn="base" hangingPunct="0">
              <a:spcBef>
                <a:spcPct val="0"/>
              </a:spcBef>
              <a:spcAft>
                <a:spcPct val="0"/>
              </a:spcAft>
              <a:defRPr sz="4000">
                <a:solidFill>
                  <a:schemeClr val="tx1"/>
                </a:solidFill>
                <a:latin typeface="Arial" charset="0"/>
              </a:defRPr>
            </a:lvl7pPr>
            <a:lvl8pPr marL="3402267" indent="-226818" algn="ctr" defTabSz="923022" eaLnBrk="0" fontAlgn="base" hangingPunct="0">
              <a:spcBef>
                <a:spcPct val="0"/>
              </a:spcBef>
              <a:spcAft>
                <a:spcPct val="0"/>
              </a:spcAft>
              <a:defRPr sz="4000">
                <a:solidFill>
                  <a:schemeClr val="tx1"/>
                </a:solidFill>
                <a:latin typeface="Arial" charset="0"/>
              </a:defRPr>
            </a:lvl8pPr>
            <a:lvl9pPr marL="3855903" indent="-226818" algn="ctr" defTabSz="923022" eaLnBrk="0" fontAlgn="base" hangingPunct="0">
              <a:spcBef>
                <a:spcPct val="0"/>
              </a:spcBef>
              <a:spcAft>
                <a:spcPct val="0"/>
              </a:spcAft>
              <a:defRPr sz="4000">
                <a:solidFill>
                  <a:schemeClr val="tx1"/>
                </a:solidFill>
                <a:latin typeface="Arial" charset="0"/>
              </a:defRPr>
            </a:lvl9pPr>
          </a:lstStyle>
          <a:p>
            <a:pPr eaLnBrk="1" hangingPunct="1"/>
            <a:fld id="{D273FCF5-4C6A-419C-B052-6EF528384C46}" type="slidenum">
              <a:rPr lang="en-GB" sz="1200">
                <a:solidFill>
                  <a:prstClr val="black"/>
                </a:solidFill>
                <a:latin typeface="Corbel" panose="020B0503020204020204" pitchFamily="34" charset="0"/>
              </a:rPr>
              <a:pPr eaLnBrk="1" hangingPunct="1"/>
              <a:t>13</a:t>
            </a:fld>
            <a:endParaRPr lang="en-GB" sz="1200" dirty="0">
              <a:solidFill>
                <a:prstClr val="black"/>
              </a:solidFill>
              <a:latin typeface="Corbel" panose="020B0503020204020204" pitchFamily="34" charset="0"/>
            </a:endParaRPr>
          </a:p>
        </p:txBody>
      </p:sp>
      <p:sp>
        <p:nvSpPr>
          <p:cNvPr id="67587" name="Rectangle 2"/>
          <p:cNvSpPr>
            <a:spLocks noGrp="1" noRot="1" noChangeAspect="1" noChangeArrowheads="1" noTextEdit="1"/>
          </p:cNvSpPr>
          <p:nvPr>
            <p:ph type="sldImg"/>
          </p:nvPr>
        </p:nvSpPr>
        <p:spPr>
          <a:xfrm>
            <a:off x="852488" y="744538"/>
            <a:ext cx="4964112" cy="3724275"/>
          </a:xfrm>
          <a:ln/>
        </p:spPr>
      </p:sp>
      <p:sp>
        <p:nvSpPr>
          <p:cNvPr id="67588" name="Rectangle 3"/>
          <p:cNvSpPr>
            <a:spLocks noGrp="1" noChangeArrowheads="1"/>
          </p:cNvSpPr>
          <p:nvPr>
            <p:ph type="body" idx="1"/>
          </p:nvPr>
        </p:nvSpPr>
        <p:spPr>
          <a:noFill/>
        </p:spPr>
        <p:txBody>
          <a:bodyPr/>
          <a:lstStyle/>
          <a:p>
            <a:pPr defTabSz="905988">
              <a:defRPr/>
            </a:pPr>
            <a:r>
              <a:rPr lang="de-DE" altLang="de-DE" sz="2400" dirty="0">
                <a:solidFill>
                  <a:schemeClr val="accent1"/>
                </a:solidFill>
              </a:rPr>
              <a:t>Im Bezug auf den </a:t>
            </a:r>
            <a:r>
              <a:rPr lang="de-DE" altLang="de-DE" sz="2400" b="1" dirty="0">
                <a:solidFill>
                  <a:schemeClr val="accent1"/>
                </a:solidFill>
              </a:rPr>
              <a:t>spezifischen Energieverbrauch </a:t>
            </a:r>
            <a:r>
              <a:rPr lang="de-DE" altLang="de-DE" sz="2400" dirty="0">
                <a:solidFill>
                  <a:schemeClr val="accent1"/>
                </a:solidFill>
              </a:rPr>
              <a:t>kann die Binnenschifffahrt als der effektivste und somit umweltfreundlichste Verkehrsträger bezeichnet werden. Das Binnenschiff kann eine Tonne Ladung bei gleichem Energieverbrauch beinahe </a:t>
            </a:r>
            <a:r>
              <a:rPr lang="de-DE" altLang="de-DE" sz="2400" b="1" dirty="0">
                <a:solidFill>
                  <a:schemeClr val="accent1"/>
                </a:solidFill>
              </a:rPr>
              <a:t>viermal so weit </a:t>
            </a:r>
            <a:r>
              <a:rPr lang="de-DE" altLang="de-DE" sz="2400" dirty="0">
                <a:solidFill>
                  <a:schemeClr val="accent1"/>
                </a:solidFill>
              </a:rPr>
              <a:t>transportieren wie der LKW.</a:t>
            </a:r>
          </a:p>
          <a:p>
            <a:pPr defTabSz="905988">
              <a:defRPr/>
            </a:pPr>
            <a:endParaRPr lang="de-DE" altLang="de-DE" sz="2400" dirty="0">
              <a:solidFill>
                <a:schemeClr val="accent1"/>
              </a:solidFill>
            </a:endParaRPr>
          </a:p>
          <a:p>
            <a:pPr defTabSz="905988">
              <a:defRPr/>
            </a:pPr>
            <a:r>
              <a:rPr lang="de-DE" altLang="de-DE" sz="2400" dirty="0">
                <a:solidFill>
                  <a:schemeClr val="accent1"/>
                </a:solidFill>
              </a:rPr>
              <a:t>Quelle: Handbuch der Donauschifffahrt</a:t>
            </a:r>
            <a:r>
              <a:rPr lang="de-DE" altLang="de-DE" sz="2400" baseline="0" dirty="0">
                <a:solidFill>
                  <a:schemeClr val="accent1"/>
                </a:solidFill>
              </a:rPr>
              <a:t> S. 18</a:t>
            </a:r>
          </a:p>
          <a:p>
            <a:pPr marL="0" marR="0" lvl="0" indent="0" algn="l" defTabSz="905988" rtl="0" eaLnBrk="1" fontAlgn="auto" latinLnBrk="0" hangingPunct="1">
              <a:lnSpc>
                <a:spcPct val="100000"/>
              </a:lnSpc>
              <a:spcBef>
                <a:spcPts val="0"/>
              </a:spcBef>
              <a:spcAft>
                <a:spcPts val="0"/>
              </a:spcAft>
              <a:buClrTx/>
              <a:buSzTx/>
              <a:buFontTx/>
              <a:buNone/>
              <a:tabLst/>
              <a:defRPr/>
            </a:pPr>
            <a:r>
              <a:rPr lang="de-DE" altLang="de-DE" sz="2400" dirty="0">
                <a:solidFill>
                  <a:schemeClr val="accent1"/>
                </a:solidFill>
              </a:rPr>
              <a:t>Bildquelle: </a:t>
            </a:r>
            <a:r>
              <a:rPr lang="de-DE" altLang="de-DE" sz="2400" dirty="0" err="1">
                <a:solidFill>
                  <a:schemeClr val="accent1"/>
                </a:solidFill>
              </a:rPr>
              <a:t>viadonau</a:t>
            </a:r>
            <a:r>
              <a:rPr lang="de-DE" altLang="de-DE" sz="2400" dirty="0">
                <a:solidFill>
                  <a:schemeClr val="accent1"/>
                </a:solidFill>
              </a:rPr>
              <a:t>,</a:t>
            </a:r>
            <a:r>
              <a:rPr lang="de-DE" altLang="de-DE" sz="2400" baseline="0" dirty="0">
                <a:solidFill>
                  <a:schemeClr val="accent1"/>
                </a:solidFill>
              </a:rPr>
              <a:t> </a:t>
            </a:r>
            <a:r>
              <a:rPr lang="de-DE" altLang="de-DE" sz="2400" dirty="0">
                <a:solidFill>
                  <a:schemeClr val="accent1"/>
                </a:solidFill>
              </a:rPr>
              <a:t>Handbuch der Donauschifffahrt</a:t>
            </a:r>
            <a:r>
              <a:rPr lang="de-DE" altLang="de-DE" sz="2400" baseline="0" dirty="0">
                <a:solidFill>
                  <a:schemeClr val="accent1"/>
                </a:solidFill>
              </a:rPr>
              <a:t> S. 18</a:t>
            </a:r>
            <a:endParaRPr lang="de-DE" altLang="de-DE" sz="2400" dirty="0">
              <a:solidFill>
                <a:schemeClr val="accent1"/>
              </a:solidFill>
            </a:endParaRPr>
          </a:p>
          <a:p>
            <a:pPr defTabSz="905988">
              <a:defRPr/>
            </a:pPr>
            <a:endParaRPr lang="de-DE" altLang="de-DE" sz="2400" dirty="0">
              <a:solidFill>
                <a:schemeClr val="accent1"/>
              </a:solidFill>
            </a:endParaRPr>
          </a:p>
          <a:p>
            <a:pPr eaLnBrk="1" hangingPunct="1"/>
            <a:endParaRPr lang="de-DE" altLang="de-DE" sz="2400" dirty="0">
              <a:solidFill>
                <a:schemeClr val="accent1"/>
              </a:solidFill>
            </a:endParaRPr>
          </a:p>
        </p:txBody>
      </p:sp>
    </p:spTree>
    <p:extLst>
      <p:ext uri="{BB962C8B-B14F-4D97-AF65-F5344CB8AC3E}">
        <p14:creationId xmlns:p14="http://schemas.microsoft.com/office/powerpoint/2010/main" val="23750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23099" eaLnBrk="0" hangingPunct="0">
              <a:defRPr sz="4000">
                <a:solidFill>
                  <a:schemeClr val="tx1"/>
                </a:solidFill>
                <a:latin typeface="Arial" charset="0"/>
              </a:defRPr>
            </a:lvl1pPr>
            <a:lvl2pPr marL="737219" indent="-283546" defTabSz="923099" eaLnBrk="0" hangingPunct="0">
              <a:defRPr sz="4000">
                <a:solidFill>
                  <a:schemeClr val="tx1"/>
                </a:solidFill>
                <a:latin typeface="Arial" charset="0"/>
              </a:defRPr>
            </a:lvl2pPr>
            <a:lvl3pPr marL="1134184" indent="-226837" defTabSz="923099" eaLnBrk="0" hangingPunct="0">
              <a:defRPr sz="4000">
                <a:solidFill>
                  <a:schemeClr val="tx1"/>
                </a:solidFill>
                <a:latin typeface="Arial" charset="0"/>
              </a:defRPr>
            </a:lvl3pPr>
            <a:lvl4pPr marL="1587856" indent="-226837" defTabSz="923099" eaLnBrk="0" hangingPunct="0">
              <a:defRPr sz="4000">
                <a:solidFill>
                  <a:schemeClr val="tx1"/>
                </a:solidFill>
                <a:latin typeface="Arial" charset="0"/>
              </a:defRPr>
            </a:lvl4pPr>
            <a:lvl5pPr marL="2041530" indent="-226837" defTabSz="923099" eaLnBrk="0" hangingPunct="0">
              <a:defRPr sz="4000">
                <a:solidFill>
                  <a:schemeClr val="tx1"/>
                </a:solidFill>
                <a:latin typeface="Arial" charset="0"/>
              </a:defRPr>
            </a:lvl5pPr>
            <a:lvl6pPr marL="2495203" indent="-226837" algn="ctr" defTabSz="923099" eaLnBrk="0" fontAlgn="base" hangingPunct="0">
              <a:spcBef>
                <a:spcPct val="0"/>
              </a:spcBef>
              <a:spcAft>
                <a:spcPct val="0"/>
              </a:spcAft>
              <a:defRPr sz="4000">
                <a:solidFill>
                  <a:schemeClr val="tx1"/>
                </a:solidFill>
                <a:latin typeface="Arial" charset="0"/>
              </a:defRPr>
            </a:lvl6pPr>
            <a:lvl7pPr marL="2948876" indent="-226837" algn="ctr" defTabSz="923099" eaLnBrk="0" fontAlgn="base" hangingPunct="0">
              <a:spcBef>
                <a:spcPct val="0"/>
              </a:spcBef>
              <a:spcAft>
                <a:spcPct val="0"/>
              </a:spcAft>
              <a:defRPr sz="4000">
                <a:solidFill>
                  <a:schemeClr val="tx1"/>
                </a:solidFill>
                <a:latin typeface="Arial" charset="0"/>
              </a:defRPr>
            </a:lvl7pPr>
            <a:lvl8pPr marL="3402550" indent="-226837" algn="ctr" defTabSz="923099" eaLnBrk="0" fontAlgn="base" hangingPunct="0">
              <a:spcBef>
                <a:spcPct val="0"/>
              </a:spcBef>
              <a:spcAft>
                <a:spcPct val="0"/>
              </a:spcAft>
              <a:defRPr sz="4000">
                <a:solidFill>
                  <a:schemeClr val="tx1"/>
                </a:solidFill>
                <a:latin typeface="Arial" charset="0"/>
              </a:defRPr>
            </a:lvl8pPr>
            <a:lvl9pPr marL="3856222" indent="-226837" algn="ctr" defTabSz="923099" eaLnBrk="0" fontAlgn="base" hangingPunct="0">
              <a:spcBef>
                <a:spcPct val="0"/>
              </a:spcBef>
              <a:spcAft>
                <a:spcPct val="0"/>
              </a:spcAft>
              <a:defRPr sz="4000">
                <a:solidFill>
                  <a:schemeClr val="tx1"/>
                </a:solidFill>
                <a:latin typeface="Arial" charset="0"/>
              </a:defRPr>
            </a:lvl9pPr>
          </a:lstStyle>
          <a:p>
            <a:pPr eaLnBrk="1" hangingPunct="1"/>
            <a:fld id="{0677E3A0-DCA7-4251-82B9-7786E5BDC6BF}" type="slidenum">
              <a:rPr lang="en-GB" sz="1200">
                <a:latin typeface="Corbel" panose="020B0503020204020204" pitchFamily="34" charset="0"/>
              </a:rPr>
              <a:pPr eaLnBrk="1" hangingPunct="1"/>
              <a:t>14</a:t>
            </a:fld>
            <a:endParaRPr lang="en-GB" sz="1200" dirty="0">
              <a:latin typeface="Corbel" panose="020B0503020204020204" pitchFamily="34" charset="0"/>
            </a:endParaRPr>
          </a:p>
        </p:txBody>
      </p:sp>
      <p:sp>
        <p:nvSpPr>
          <p:cNvPr id="68611" name="Rectangle 2"/>
          <p:cNvSpPr>
            <a:spLocks noGrp="1" noRot="1" noChangeAspect="1" noChangeArrowheads="1" noTextEdit="1"/>
          </p:cNvSpPr>
          <p:nvPr>
            <p:ph type="sldImg"/>
          </p:nvPr>
        </p:nvSpPr>
        <p:spPr>
          <a:xfrm>
            <a:off x="854075" y="744538"/>
            <a:ext cx="4960938" cy="3722687"/>
          </a:xfrm>
          <a:ln/>
        </p:spPr>
      </p:sp>
      <p:sp>
        <p:nvSpPr>
          <p:cNvPr id="68612" name="Rectangle 3"/>
          <p:cNvSpPr>
            <a:spLocks noGrp="1" noChangeArrowheads="1"/>
          </p:cNvSpPr>
          <p:nvPr>
            <p:ph type="body" idx="1"/>
          </p:nvPr>
        </p:nvSpPr>
        <p:spPr>
          <a:noFill/>
        </p:spPr>
        <p:txBody>
          <a:bodyPr/>
          <a:lstStyle/>
          <a:p>
            <a:pPr marL="0" lvl="1" defTabSz="905988">
              <a:defRPr/>
            </a:pPr>
            <a:r>
              <a:rPr lang="de-DE" altLang="de-DE" sz="2400" dirty="0">
                <a:solidFill>
                  <a:schemeClr val="accent1"/>
                </a:solidFill>
              </a:rPr>
              <a:t>Das Binnenschiff verursacht im Vergleich mit LKW und Bahn die mit Abstand </a:t>
            </a:r>
            <a:r>
              <a:rPr lang="de-DE" altLang="de-DE" sz="2400" b="1" dirty="0">
                <a:solidFill>
                  <a:schemeClr val="accent1"/>
                </a:solidFill>
              </a:rPr>
              <a:t>geringsten externen Kosten.</a:t>
            </a:r>
            <a:r>
              <a:rPr lang="de-DE" altLang="de-DE" sz="2400" dirty="0">
                <a:solidFill>
                  <a:schemeClr val="accent1"/>
                </a:solidFill>
              </a:rPr>
              <a:t> Externe Kosten sind Kosten die aus Klimagasen, Luftschadstoffen, Unfällen und Lärm resultieren. Insbesondere der CO2-Ausstoß ist vergleichsweise niedrig, wodurch die Binnenschifffahrt einen Beitrag zur Erreichung der Klimaziele der europäischen Union leisten kann.</a:t>
            </a:r>
          </a:p>
          <a:p>
            <a:pPr marL="0" lvl="1"/>
            <a:endParaRPr lang="de-DE" altLang="de-DE" sz="2400" dirty="0">
              <a:solidFill>
                <a:schemeClr val="accent1"/>
              </a:solidFill>
            </a:endParaRPr>
          </a:p>
          <a:p>
            <a:pPr lvl="1"/>
            <a:endParaRPr lang="de-DE" altLang="de-DE" sz="2400" dirty="0">
              <a:solidFill>
                <a:schemeClr val="accent1"/>
              </a:solidFill>
            </a:endParaRPr>
          </a:p>
          <a:p>
            <a:pPr marL="0" lvl="1"/>
            <a:r>
              <a:rPr lang="de-DE" altLang="de-DE" sz="2400" dirty="0">
                <a:solidFill>
                  <a:schemeClr val="accent1"/>
                </a:solidFill>
              </a:rPr>
              <a:t>Die externen Kosten des </a:t>
            </a:r>
            <a:r>
              <a:rPr lang="de-DE" altLang="de-DE" sz="2400" b="1" dirty="0">
                <a:solidFill>
                  <a:schemeClr val="accent1"/>
                </a:solidFill>
              </a:rPr>
              <a:t>Binnenschiffes</a:t>
            </a:r>
            <a:r>
              <a:rPr lang="de-DE" altLang="de-DE" sz="2400" dirty="0">
                <a:solidFill>
                  <a:schemeClr val="accent1"/>
                </a:solidFill>
              </a:rPr>
              <a:t> betragen pro 1000 km </a:t>
            </a:r>
            <a:r>
              <a:rPr lang="de-DE" altLang="de-DE" sz="2400" b="1" dirty="0">
                <a:solidFill>
                  <a:schemeClr val="accent1"/>
                </a:solidFill>
              </a:rPr>
              <a:t>10€</a:t>
            </a:r>
            <a:r>
              <a:rPr lang="de-DE" altLang="de-DE" sz="2400" dirty="0">
                <a:solidFill>
                  <a:schemeClr val="accent1"/>
                </a:solidFill>
              </a:rPr>
              <a:t>, bei der </a:t>
            </a:r>
            <a:r>
              <a:rPr lang="de-DE" altLang="de-DE" sz="2400" b="1" dirty="0">
                <a:solidFill>
                  <a:schemeClr val="accent1"/>
                </a:solidFill>
              </a:rPr>
              <a:t>Bahn</a:t>
            </a:r>
            <a:r>
              <a:rPr lang="de-DE" altLang="de-DE" sz="2400" dirty="0">
                <a:solidFill>
                  <a:schemeClr val="accent1"/>
                </a:solidFill>
              </a:rPr>
              <a:t> </a:t>
            </a:r>
            <a:r>
              <a:rPr lang="de-DE" altLang="de-DE" sz="2400" b="1" dirty="0">
                <a:solidFill>
                  <a:schemeClr val="accent1"/>
                </a:solidFill>
              </a:rPr>
              <a:t>15€</a:t>
            </a:r>
            <a:r>
              <a:rPr lang="de-DE" altLang="de-DE" sz="2400" dirty="0">
                <a:solidFill>
                  <a:schemeClr val="accent1"/>
                </a:solidFill>
              </a:rPr>
              <a:t> und beim </a:t>
            </a:r>
            <a:r>
              <a:rPr lang="de-DE" altLang="de-DE" sz="2400" b="1" dirty="0">
                <a:solidFill>
                  <a:schemeClr val="accent1"/>
                </a:solidFill>
              </a:rPr>
              <a:t>LKW 35€</a:t>
            </a:r>
            <a:r>
              <a:rPr lang="de-DE" altLang="de-DE" sz="2400" dirty="0">
                <a:solidFill>
                  <a:schemeClr val="accent1"/>
                </a:solidFill>
              </a:rPr>
              <a:t>!</a:t>
            </a:r>
          </a:p>
          <a:p>
            <a:pPr marL="0" lvl="1"/>
            <a:endParaRPr lang="de-DE" altLang="de-DE" sz="2400" dirty="0">
              <a:solidFill>
                <a:schemeClr val="accent1"/>
              </a:solidFill>
            </a:endParaRPr>
          </a:p>
          <a:p>
            <a:pPr marL="0" lvl="1"/>
            <a:endParaRPr lang="de-DE" altLang="de-DE" sz="2400" dirty="0">
              <a:solidFill>
                <a:schemeClr val="accent1"/>
              </a:solidFill>
            </a:endParaRPr>
          </a:p>
          <a:p>
            <a:pPr marL="0" lvl="1"/>
            <a:r>
              <a:rPr lang="de-DE" altLang="de-DE" sz="2400" dirty="0">
                <a:solidFill>
                  <a:schemeClr val="accent1"/>
                </a:solidFill>
              </a:rPr>
              <a:t>Quelle:</a:t>
            </a:r>
            <a:r>
              <a:rPr lang="de-DE" altLang="de-DE" sz="2400" baseline="0" dirty="0">
                <a:solidFill>
                  <a:schemeClr val="accent1"/>
                </a:solidFill>
              </a:rPr>
              <a:t> Handbuch der Donauschifffahrt S. 18</a:t>
            </a:r>
            <a:endParaRPr lang="de-DE" altLang="de-DE" sz="2400" dirty="0">
              <a:solidFill>
                <a:schemeClr val="accent1"/>
              </a:solidFill>
            </a:endParaRPr>
          </a:p>
          <a:p>
            <a:pPr marL="0" lvl="1"/>
            <a:r>
              <a:rPr lang="de-DE" altLang="de-DE" sz="2400" dirty="0">
                <a:solidFill>
                  <a:schemeClr val="accent1"/>
                </a:solidFill>
              </a:rPr>
              <a:t>Bildquelle:</a:t>
            </a:r>
            <a:r>
              <a:rPr lang="de-DE" altLang="de-DE" sz="2400" baseline="0" dirty="0">
                <a:solidFill>
                  <a:schemeClr val="accent1"/>
                </a:solidFill>
              </a:rPr>
              <a:t> </a:t>
            </a:r>
            <a:r>
              <a:rPr lang="de-AT" sz="2400" baseline="0" dirty="0"/>
              <a:t>PLANCO </a:t>
            </a:r>
            <a:r>
              <a:rPr lang="de-AT" sz="2400" baseline="0" dirty="0" err="1"/>
              <a:t>Colsulting</a:t>
            </a:r>
            <a:r>
              <a:rPr lang="de-AT" sz="2400" baseline="0" dirty="0"/>
              <a:t> &amp; Bundesanstalt für Gewässerkunde 2007</a:t>
            </a:r>
            <a:r>
              <a:rPr lang="de-DE" altLang="de-DE" sz="2400" baseline="0" dirty="0">
                <a:solidFill>
                  <a:schemeClr val="accent1"/>
                </a:solidFill>
              </a:rPr>
              <a:t>, Handbuch der Donauschifffahrt S. 19</a:t>
            </a:r>
            <a:endParaRPr lang="de-DE" altLang="de-DE" sz="2400" dirty="0">
              <a:solidFill>
                <a:schemeClr val="accent1"/>
              </a:solidFill>
            </a:endParaRPr>
          </a:p>
        </p:txBody>
      </p:sp>
    </p:spTree>
    <p:extLst>
      <p:ext uri="{BB962C8B-B14F-4D97-AF65-F5344CB8AC3E}">
        <p14:creationId xmlns:p14="http://schemas.microsoft.com/office/powerpoint/2010/main" val="3213531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aseline="0" dirty="0"/>
              <a:t>Im Jahr 2021 kam es auf der österreichischen Donau insgesamt zu 12 Verkehrsunfällen mit Binnenschiffen, Todesfälle waren keine zu verzeichnen.</a:t>
            </a:r>
          </a:p>
          <a:p>
            <a:endParaRPr lang="de-AT" baseline="0" dirty="0"/>
          </a:p>
          <a:p>
            <a:r>
              <a:rPr lang="de-AT" baseline="0" dirty="0"/>
              <a:t>Zudem ist das Binnenschiff </a:t>
            </a:r>
            <a:r>
              <a:rPr lang="de-AT" b="1" baseline="0" dirty="0"/>
              <a:t>rund um die Uhr einsetzbar</a:t>
            </a:r>
            <a:r>
              <a:rPr lang="de-AT" baseline="0" dirty="0"/>
              <a:t>, Beschränkungen wie Wochenend- und Nachtfahrverbote gibt es keine.</a:t>
            </a:r>
          </a:p>
          <a:p>
            <a:endParaRPr lang="de-AT" baseline="0" dirty="0"/>
          </a:p>
          <a:p>
            <a:r>
              <a:rPr lang="de-AT" baseline="0" dirty="0"/>
              <a:t>Durch die meist natürliche Infrastruktur der Wasserstraße, werden </a:t>
            </a:r>
            <a:r>
              <a:rPr lang="de-AT" b="1" baseline="0" dirty="0"/>
              <a:t>geringere Wege- und Instandhaltungskosten </a:t>
            </a:r>
            <a:r>
              <a:rPr lang="de-AT" baseline="0" dirty="0"/>
              <a:t>benötigt. </a:t>
            </a:r>
          </a:p>
          <a:p>
            <a:r>
              <a:rPr lang="de-AT" baseline="0" dirty="0"/>
              <a:t>Zur Veranschaulichung: zur Verbesserung der Infrastruktur der gesamten Donau würden nach Schätzungen rund 1,2 Milliarden Euro benötigt werden, dies entspricht den Errichtungskosten von rund 50 Straßenkilometern!</a:t>
            </a:r>
          </a:p>
          <a:p>
            <a:endParaRPr lang="de-AT" baseline="0" dirty="0"/>
          </a:p>
          <a:p>
            <a:r>
              <a:rPr lang="de-AT" baseline="0" dirty="0"/>
              <a:t>Die rechte Grafik zeigt einen Wegekostenvergleich am Beispiel der deutschen Landverkehrsträger, die beim Binnenschiff mit 12,60 Euro je 1000 Tonnenkilometern mit Abstand am niedrigsten ausfallen.</a:t>
            </a:r>
          </a:p>
          <a:p>
            <a:endParaRPr lang="de-AT" baseline="0" dirty="0"/>
          </a:p>
          <a:p>
            <a:r>
              <a:rPr lang="de-AT" baseline="0" dirty="0"/>
              <a:t>Quelle: Handbuch der Donauschifffahrt S. 19-20</a:t>
            </a:r>
          </a:p>
          <a:p>
            <a:r>
              <a:rPr lang="de-AT" baseline="0" dirty="0"/>
              <a:t>Jahresbericht der </a:t>
            </a:r>
            <a:r>
              <a:rPr lang="de-AT" baseline="0" dirty="0" err="1"/>
              <a:t>viadonau</a:t>
            </a:r>
            <a:r>
              <a:rPr lang="de-AT" baseline="0" dirty="0"/>
              <a:t> 2021, S. 2 </a:t>
            </a:r>
          </a:p>
          <a:p>
            <a:r>
              <a:rPr lang="de-AT" baseline="0" dirty="0"/>
              <a:t>Bildquelle: PLANCO </a:t>
            </a:r>
            <a:r>
              <a:rPr lang="de-AT" baseline="0" dirty="0" err="1"/>
              <a:t>Colsulting</a:t>
            </a:r>
            <a:r>
              <a:rPr lang="de-AT" baseline="0" dirty="0"/>
              <a:t> &amp; Bundesanstalt für Gewässerkunde 2007, Handbuch der Donauschifffahrt S. 19</a:t>
            </a:r>
          </a:p>
        </p:txBody>
      </p:sp>
      <p:sp>
        <p:nvSpPr>
          <p:cNvPr id="4" name="Slide Number Placeholder 3"/>
          <p:cNvSpPr>
            <a:spLocks noGrp="1"/>
          </p:cNvSpPr>
          <p:nvPr>
            <p:ph type="sldNum" sz="quarter" idx="10"/>
          </p:nvPr>
        </p:nvSpPr>
        <p:spPr/>
        <p:txBody>
          <a:bodyPr/>
          <a:lstStyle/>
          <a:p>
            <a:fld id="{56F06DAA-0A4E-4110-9797-3FB8CA0FEA93}" type="slidenum">
              <a:rPr lang="de-AT" smtClean="0">
                <a:solidFill>
                  <a:prstClr val="black"/>
                </a:solidFill>
              </a:rPr>
              <a:pPr/>
              <a:t>15</a:t>
            </a:fld>
            <a:endParaRPr lang="de-AT" dirty="0">
              <a:solidFill>
                <a:prstClr val="black"/>
              </a:solidFill>
            </a:endParaRPr>
          </a:p>
        </p:txBody>
      </p:sp>
    </p:spTree>
    <p:extLst>
      <p:ext uri="{BB962C8B-B14F-4D97-AF65-F5344CB8AC3E}">
        <p14:creationId xmlns:p14="http://schemas.microsoft.com/office/powerpoint/2010/main" val="2601589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Die </a:t>
            </a:r>
            <a:r>
              <a:rPr lang="de-AT" b="1" dirty="0"/>
              <a:t>Stärken</a:t>
            </a:r>
            <a:r>
              <a:rPr lang="de-AT" baseline="0" dirty="0"/>
              <a:t> der Donauschifffahrt liegen vor allem in der Fähigkeit, große Mengen pro Schiffseinheit zu transportieren, in den günstigen Transportkosten und in ihrer Umweltfreundlichkeit. Zudem ist sie rund um die Uhr nutzbar (z.B. keine Wochenend- und Nachtfahrverbote) und kann eine hohe Sicherheit sowie niedrige Infrastrukturkosten vorweisen.</a:t>
            </a:r>
          </a:p>
          <a:p>
            <a:endParaRPr lang="de-AT" baseline="0" dirty="0"/>
          </a:p>
          <a:p>
            <a:r>
              <a:rPr lang="de-AT" baseline="0" dirty="0"/>
              <a:t>Die </a:t>
            </a:r>
            <a:r>
              <a:rPr lang="de-AT" b="1" baseline="0" dirty="0"/>
              <a:t>Schwächen</a:t>
            </a:r>
            <a:r>
              <a:rPr lang="de-AT" baseline="0" dirty="0"/>
              <a:t> liegen in der Abhängigkeit von schwankenden Fahrwasserverhältnissen und dem damit verbundenen unterschiedlichen Auslastungsgrad der Schiffe, der niedrigen Transportgeschwindigkeit und der geringen Netzdichte, die oft einen Vor- und Nachlauf auf Straße oder Schiene notwendig machen.</a:t>
            </a:r>
          </a:p>
          <a:p>
            <a:endParaRPr lang="de-AT" baseline="0" dirty="0"/>
          </a:p>
          <a:p>
            <a:r>
              <a:rPr lang="de-AT" baseline="0" dirty="0"/>
              <a:t>Quelle: Handbuch der Donauschifffahrt S. 17</a:t>
            </a:r>
          </a:p>
          <a:p>
            <a:r>
              <a:rPr lang="de-AT" baseline="0" dirty="0"/>
              <a:t>Bildquelle: in Anlehnung an Handbuch der Donauschifffahrt S.17</a:t>
            </a:r>
          </a:p>
        </p:txBody>
      </p:sp>
      <p:sp>
        <p:nvSpPr>
          <p:cNvPr id="4" name="Slide Number Placeholder 3"/>
          <p:cNvSpPr>
            <a:spLocks noGrp="1"/>
          </p:cNvSpPr>
          <p:nvPr>
            <p:ph type="sldNum" sz="quarter" idx="10"/>
          </p:nvPr>
        </p:nvSpPr>
        <p:spPr/>
        <p:txBody>
          <a:bodyPr/>
          <a:lstStyle/>
          <a:p>
            <a:fld id="{56F06DAA-0A4E-4110-9797-3FB8CA0FEA93}" type="slidenum">
              <a:rPr lang="de-AT" smtClean="0"/>
              <a:t>16</a:t>
            </a:fld>
            <a:endParaRPr lang="de-AT" dirty="0"/>
          </a:p>
        </p:txBody>
      </p:sp>
    </p:spTree>
    <p:extLst>
      <p:ext uri="{BB962C8B-B14F-4D97-AF65-F5344CB8AC3E}">
        <p14:creationId xmlns:p14="http://schemas.microsoft.com/office/powerpoint/2010/main" val="2814528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1" dirty="0"/>
              <a:t>Chancen</a:t>
            </a:r>
            <a:r>
              <a:rPr lang="de-AT" dirty="0"/>
              <a:t> der Donauschifffahrt bestehen in hohen freien Kapazitäten der Wasserstraße</a:t>
            </a:r>
            <a:r>
              <a:rPr lang="de-AT" baseline="0" dirty="0"/>
              <a:t> (die Auslastung liegt bei nur 10-15%), internationalen Entwicklungsinitiativen wie der Donauraumstrategie, Kooperationen mit Schiene und Straße sowie im Einsatz von modernen harmonisierten Binnenschifffahrts-Informationsdiensten (RIS).</a:t>
            </a:r>
          </a:p>
          <a:p>
            <a:endParaRPr lang="de-AT" baseline="0" dirty="0"/>
          </a:p>
          <a:p>
            <a:r>
              <a:rPr lang="de-AT" b="1" baseline="0" dirty="0"/>
              <a:t>Hindernisse</a:t>
            </a:r>
            <a:r>
              <a:rPr lang="de-AT" baseline="0" dirty="0"/>
              <a:t> ergeben sich hingegen durch die unterschiedlichen politischen und somit auch budgetären Gewichtungen dieses Verkehrsträgers in den einzelnen Donaustaaten, was oft eine nicht adäquate Instandhaltung der Wasserstraße zur Folge hat sowie im Modernisierungsbedarf vieler Donauhäfen und auch von Teilen der Donauflotte.</a:t>
            </a:r>
          </a:p>
          <a:p>
            <a:endParaRPr lang="de-AT" baseline="0" dirty="0"/>
          </a:p>
          <a:p>
            <a:r>
              <a:rPr lang="de-AT" baseline="0" dirty="0"/>
              <a:t>Quelle: Handbuch der Donauschifffahrt S. 17</a:t>
            </a:r>
          </a:p>
          <a:p>
            <a:r>
              <a:rPr lang="de-AT" baseline="0" dirty="0"/>
              <a:t>Bildquelle: in Anlehnung an Handbuch der Donauschifffahrt S.17</a:t>
            </a:r>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17</a:t>
            </a:fld>
            <a:endParaRPr lang="de-AT" dirty="0"/>
          </a:p>
        </p:txBody>
      </p:sp>
    </p:spTree>
    <p:extLst>
      <p:ext uri="{BB962C8B-B14F-4D97-AF65-F5344CB8AC3E}">
        <p14:creationId xmlns:p14="http://schemas.microsoft.com/office/powerpoint/2010/main" val="440850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56F06DAA-0A4E-4110-9797-3FB8CA0FEA93}" type="slidenum">
              <a:rPr lang="de-AT" smtClean="0"/>
              <a:t>18</a:t>
            </a:fld>
            <a:endParaRPr lang="de-AT" dirty="0"/>
          </a:p>
        </p:txBody>
      </p:sp>
    </p:spTree>
    <p:extLst>
      <p:ext uri="{BB962C8B-B14F-4D97-AF65-F5344CB8AC3E}">
        <p14:creationId xmlns:p14="http://schemas.microsoft.com/office/powerpoint/2010/main" val="1448454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In</a:t>
            </a:r>
            <a:r>
              <a:rPr lang="de-AT" baseline="0" dirty="0"/>
              <a:t> einen multimodalen Transport können zahlreiche Personen und Akteure involviert sein; folgende Akteure zählen zu den wesentlichsten Bestandteilen einer multimodalen Transportkette, je nach konkretem Transport können naturgemäß noch andere Akteure an der Abwicklung beteiligt sein.</a:t>
            </a:r>
          </a:p>
          <a:p>
            <a:r>
              <a:rPr lang="de-AT" baseline="0" dirty="0"/>
              <a:t>Als </a:t>
            </a:r>
            <a:r>
              <a:rPr lang="de-AT" b="1" baseline="0" dirty="0"/>
              <a:t>Versender,</a:t>
            </a:r>
            <a:r>
              <a:rPr lang="de-AT" baseline="0" dirty="0"/>
              <a:t> auch Verlader oder Absender genannt, wird die Person verstanden, die das zu transportierende Gut an die anderen Akteure weitergibt, beispielsweise der Hersteller des Gutes, damit diese sie zum Empfänger bringen. Er kann den Transport aber auch mit eigenen Verkehrsmitteln durchführen.</a:t>
            </a:r>
          </a:p>
          <a:p>
            <a:r>
              <a:rPr lang="de-AT" baseline="0" dirty="0"/>
              <a:t>Beim </a:t>
            </a:r>
            <a:r>
              <a:rPr lang="de-AT" b="1" baseline="0" dirty="0"/>
              <a:t>Empfänger</a:t>
            </a:r>
            <a:r>
              <a:rPr lang="de-AT" baseline="0" dirty="0"/>
              <a:t> handelt es sich um jene Person, die zur Abnahme der Güter am Empfangsort berechtigt ist.</a:t>
            </a:r>
          </a:p>
          <a:p>
            <a:r>
              <a:rPr lang="de-AT" baseline="0" dirty="0"/>
              <a:t>Ein </a:t>
            </a:r>
            <a:r>
              <a:rPr lang="de-AT" b="1" baseline="0" dirty="0"/>
              <a:t>Spediteur</a:t>
            </a:r>
            <a:r>
              <a:rPr lang="de-AT" baseline="0" dirty="0"/>
              <a:t> organisiert als Vermittler im Auftrag des Versenders den Gütertransport und/oder führt damit einhergehende Dienstleistungen aus.</a:t>
            </a:r>
          </a:p>
          <a:p>
            <a:r>
              <a:rPr lang="de-AT" baseline="0" dirty="0"/>
              <a:t>Der </a:t>
            </a:r>
            <a:r>
              <a:rPr lang="de-AT" b="1" baseline="0" dirty="0"/>
              <a:t>Frachtführer</a:t>
            </a:r>
            <a:r>
              <a:rPr lang="de-AT" baseline="0" dirty="0"/>
              <a:t> ist für den Transport der Güter zuständig/verantwortlich und führt ihn entweder selber durch oder lässt ihn durchführen. Anders als der Spediteur, der den Transport nur organisiert und für die Durchführung eben einen Frachtführer engagiert, stellt der Frachtführer die Verkehrsmittel physisch zur Verfügung.</a:t>
            </a:r>
          </a:p>
          <a:p>
            <a:r>
              <a:rPr lang="de-AT" baseline="0" dirty="0"/>
              <a:t>Am </a:t>
            </a:r>
            <a:r>
              <a:rPr lang="de-AT" b="1" baseline="0" dirty="0"/>
              <a:t>Terminal</a:t>
            </a:r>
            <a:r>
              <a:rPr lang="de-AT" baseline="0" dirty="0"/>
              <a:t> stehen im Idealfall geeignete Anlagen für einen möglichst effizienten Umschlag der Güter zur Verfügung die vom Terminalbetreiber betrieben werden. (Nähere Informationen zu den verschiedenen Umschlagsanlagen finden Sie im Foliensatz „Häfen“)</a:t>
            </a:r>
          </a:p>
          <a:p>
            <a:r>
              <a:rPr lang="de-AT" baseline="0" dirty="0"/>
              <a:t>Bei </a:t>
            </a:r>
            <a:r>
              <a:rPr lang="de-AT" b="1" baseline="0" dirty="0"/>
              <a:t>Reedereien</a:t>
            </a:r>
            <a:r>
              <a:rPr lang="de-AT" baseline="0" dirty="0"/>
              <a:t> handelt es sich um Schifffahrtsunternehmen, die kaufmännisch organisiert sind und gewerbsmäßig Transporte organisieren und ausführen. Dabei werden fremde und eigene Schiffe eingesetzt, charakteristisch für Reedereien ist, dass sie Transporte an Land vorbereiten und überwachen.</a:t>
            </a:r>
          </a:p>
          <a:p>
            <a:endParaRPr lang="de-AT" baseline="0" dirty="0"/>
          </a:p>
          <a:p>
            <a:r>
              <a:rPr lang="de-AT" baseline="0" dirty="0"/>
              <a:t>Quelle: Handbuch Intermodaler Verkehr, 2010, S. 36ff.</a:t>
            </a:r>
          </a:p>
          <a:p>
            <a:endParaRPr lang="de-AT" baseline="0" dirty="0"/>
          </a:p>
        </p:txBody>
      </p:sp>
      <p:sp>
        <p:nvSpPr>
          <p:cNvPr id="4" name="Slide Number Placeholder 3"/>
          <p:cNvSpPr>
            <a:spLocks noGrp="1"/>
          </p:cNvSpPr>
          <p:nvPr>
            <p:ph type="sldNum" sz="quarter" idx="10"/>
          </p:nvPr>
        </p:nvSpPr>
        <p:spPr/>
        <p:txBody>
          <a:bodyPr/>
          <a:lstStyle/>
          <a:p>
            <a:fld id="{56F06DAA-0A4E-4110-9797-3FB8CA0FEA93}" type="slidenum">
              <a:rPr lang="de-AT" smtClean="0"/>
              <a:t>19</a:t>
            </a:fld>
            <a:endParaRPr lang="de-AT" dirty="0"/>
          </a:p>
        </p:txBody>
      </p:sp>
    </p:spTree>
    <p:extLst>
      <p:ext uri="{BB962C8B-B14F-4D97-AF65-F5344CB8AC3E}">
        <p14:creationId xmlns:p14="http://schemas.microsoft.com/office/powerpoint/2010/main" val="320900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pPr/>
              <a:t>2</a:t>
            </a:fld>
            <a:endParaRPr lang="de-AT" dirty="0"/>
          </a:p>
        </p:txBody>
      </p:sp>
    </p:spTree>
    <p:extLst>
      <p:ext uri="{BB962C8B-B14F-4D97-AF65-F5344CB8AC3E}">
        <p14:creationId xmlns:p14="http://schemas.microsoft.com/office/powerpoint/2010/main" val="2354736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baseline="0" dirty="0"/>
              <a:t>Beim </a:t>
            </a:r>
            <a:r>
              <a:rPr lang="de-AT" b="1" baseline="0" dirty="0"/>
              <a:t>multimodalen Verkehr </a:t>
            </a:r>
            <a:r>
              <a:rPr lang="de-AT" baseline="0" dirty="0"/>
              <a:t>erfolgt der Gütertransport mit zwei oder mehr unterschiedlichen Verkehrsträgern, es findet beispielsweise ein Wechsel von der Wasserstraße auf die Schiene statt. Die Güter werden dabei von einem Verkehrsmittel auf das andere umgeladen. Dabei können die positiven Eigenschaften des jeweiligen Trägers genutzt und die kostengünstigste und umweltfreundlichste Kombination gewählt werden. Der multimodale Verkehr kommt tendenziell bei längeren weniger zeitsensiblen Transporten zur Anwendung, da bei jedem Umschlag Zeit vergeht und zusätzliche Kosten entstehen.</a:t>
            </a:r>
          </a:p>
          <a:p>
            <a:pPr defTabSz="905988">
              <a:defRPr/>
            </a:pPr>
            <a:endParaRPr lang="de-AT" baseline="0" dirty="0"/>
          </a:p>
          <a:p>
            <a:pPr defTabSz="905988">
              <a:defRPr/>
            </a:pPr>
            <a:r>
              <a:rPr lang="de-AT" baseline="0" dirty="0"/>
              <a:t>(Ausführungen: Handbuch der Donauschifffahrt auf den Seiten 186)</a:t>
            </a:r>
          </a:p>
          <a:p>
            <a:r>
              <a:rPr lang="de-AT" dirty="0"/>
              <a:t>Bildquelle: </a:t>
            </a:r>
            <a:r>
              <a:rPr lang="de-AT" dirty="0" err="1"/>
              <a:t>Günthner</a:t>
            </a:r>
            <a:r>
              <a:rPr lang="de-AT" dirty="0"/>
              <a:t> 2001</a:t>
            </a:r>
            <a:r>
              <a:rPr lang="de-AT" baseline="0" dirty="0"/>
              <a:t>, Handbuch der Donauschifffahrt auf den Seiten 186</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20</a:t>
            </a:fld>
            <a:endParaRPr lang="de-AT" dirty="0"/>
          </a:p>
        </p:txBody>
      </p:sp>
    </p:spTree>
    <p:extLst>
      <p:ext uri="{BB962C8B-B14F-4D97-AF65-F5344CB8AC3E}">
        <p14:creationId xmlns:p14="http://schemas.microsoft.com/office/powerpoint/2010/main" val="607429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Als </a:t>
            </a:r>
            <a:r>
              <a:rPr lang="de-AT" b="1" dirty="0"/>
              <a:t>gebrochener Verkehr </a:t>
            </a:r>
            <a:r>
              <a:rPr lang="de-AT" dirty="0"/>
              <a:t>wird der Transport von Gütern mit zwei oder mehr Verkehrsmitteln- bzw. trägern bezeichnet, wobei die Güter selbst umgeschlagen werden. </a:t>
            </a:r>
          </a:p>
          <a:p>
            <a:r>
              <a:rPr lang="de-AT" dirty="0"/>
              <a:t>Dies stellt den großen Unterschied</a:t>
            </a:r>
            <a:r>
              <a:rPr lang="de-AT" baseline="0" dirty="0"/>
              <a:t> zum </a:t>
            </a:r>
            <a:r>
              <a:rPr lang="de-AT" b="1" baseline="0" dirty="0"/>
              <a:t>intermodalen Verkehr</a:t>
            </a:r>
            <a:r>
              <a:rPr lang="de-AT" baseline="0" dirty="0"/>
              <a:t> dar, bei dem nicht die Güter selbst, sondern nur die Ladeeinheiten (inklusive Güter) umgeschlagen werden. Das bedeutet, dass beim Umstieg von einem Verkehrsmittel auf ein anderes nur die Ladeinheit oder das Fahrzeug umgeladen werden – die Güter verbleiben aber immer im selben Behälter (beispielsweise im Container). Auf diese Weise können Kosten und Zeit eingespart sowie das Risiko der Beschädigung minimiert werden. </a:t>
            </a:r>
          </a:p>
          <a:p>
            <a:r>
              <a:rPr lang="de-AT" baseline="0" dirty="0"/>
              <a:t>Der </a:t>
            </a:r>
            <a:r>
              <a:rPr lang="de-AT" b="1" baseline="0" dirty="0"/>
              <a:t>kombinierte Verkehr </a:t>
            </a:r>
            <a:r>
              <a:rPr lang="de-AT" baseline="0" dirty="0"/>
              <a:t>ist eine Sonderform des intermodalen Verkehrs, bei dem der überwiegende Teil der Strecke mit dem Binnenschiff oder der Bahn zurückgelegt und der Vor- und Nachlauf auf der Straße so kurz wie möglich gehalten wird. Da der Hauptlauf des Transportes per Bahn oder Binnenschiff erfolgt, ist der kombinierte Verkehr eine sehr umweltfreundliche Alternative.</a:t>
            </a:r>
          </a:p>
          <a:p>
            <a:endParaRPr lang="de-AT" baseline="0" dirty="0"/>
          </a:p>
          <a:p>
            <a:r>
              <a:rPr lang="de-AT" baseline="0" dirty="0"/>
              <a:t>Quelle: Handbuch der Donauschifffahrt S. 187-188</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a:t>Bildquelle: </a:t>
            </a:r>
            <a:r>
              <a:rPr lang="de-AT" sz="1200" dirty="0">
                <a:solidFill>
                  <a:schemeClr val="accent1"/>
                </a:solidFill>
              </a:rPr>
              <a:t>Garant-Tiernahrung Gesellschaft mbH, </a:t>
            </a:r>
            <a:r>
              <a:rPr lang="de-AT" baseline="0" dirty="0"/>
              <a:t>Handbuch der Donauschifffahrt S. 95</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21</a:t>
            </a:fld>
            <a:endParaRPr lang="de-AT" dirty="0"/>
          </a:p>
        </p:txBody>
      </p:sp>
    </p:spTree>
    <p:extLst>
      <p:ext uri="{BB962C8B-B14F-4D97-AF65-F5344CB8AC3E}">
        <p14:creationId xmlns:p14="http://schemas.microsoft.com/office/powerpoint/2010/main" val="879300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Beim</a:t>
            </a:r>
            <a:r>
              <a:rPr lang="de-AT" baseline="0" dirty="0"/>
              <a:t> soeben beschriebenen </a:t>
            </a:r>
            <a:r>
              <a:rPr lang="de-AT" b="1" baseline="0" dirty="0"/>
              <a:t>gebrochenen Verkeh</a:t>
            </a:r>
            <a:r>
              <a:rPr lang="de-AT" baseline="0" dirty="0"/>
              <a:t>r wird zusätzlich zwischen gebrochenem Massengüterverkehr und traditionellem Stückgutverkehr unterschieden.</a:t>
            </a:r>
            <a:endParaRPr lang="de-AT" dirty="0"/>
          </a:p>
          <a:p>
            <a:r>
              <a:rPr lang="de-AT" dirty="0"/>
              <a:t>Beim </a:t>
            </a:r>
            <a:r>
              <a:rPr lang="de-AT" b="1" dirty="0"/>
              <a:t>gebrochenen Massengutverkehr</a:t>
            </a:r>
            <a:r>
              <a:rPr lang="de-AT" b="1" baseline="0" dirty="0"/>
              <a:t> </a:t>
            </a:r>
            <a:r>
              <a:rPr lang="de-AT" baseline="0" dirty="0"/>
              <a:t>werden stückige, körnige, staubförmige, flüssige oder gasförmige Güter im unverpackten Zustand befördert. Da Massengüter nicht stückweise transportiert werden können, werden diese in Maßeinheiten, z.B. Tonnen oder Litern gemessen. Beispiele hierfür sind Flüssigladungen wie Öl, Schüttgüter wie Kohle oder Erz sowie Sauggüter wie Getreide.</a:t>
            </a:r>
          </a:p>
          <a:p>
            <a:r>
              <a:rPr lang="de-AT" baseline="0" dirty="0"/>
              <a:t>Beim </a:t>
            </a:r>
            <a:r>
              <a:rPr lang="de-AT" b="1" baseline="0" dirty="0"/>
              <a:t>traditionellen Stückgutverkehr </a:t>
            </a:r>
            <a:r>
              <a:rPr lang="de-AT" baseline="0" dirty="0"/>
              <a:t>werden Güter transportiert, die individualisiert und unterscheidbar sind. Die Güter können einzeln gehandhabt werden, wobei der Bestand in Anzahl der Stücke angegeben wird. Beispiele sind Maschinen, Paletten oder Schwergutteile.</a:t>
            </a:r>
          </a:p>
          <a:p>
            <a:endParaRPr lang="de-AT" baseline="0" dirty="0"/>
          </a:p>
          <a:p>
            <a:r>
              <a:rPr lang="de-AT" baseline="0" dirty="0"/>
              <a:t>Quelle: Handbuch der Donauschifffahrt S. 187f.</a:t>
            </a:r>
          </a:p>
        </p:txBody>
      </p:sp>
      <p:sp>
        <p:nvSpPr>
          <p:cNvPr id="4" name="Slide Number Placeholder 3"/>
          <p:cNvSpPr>
            <a:spLocks noGrp="1"/>
          </p:cNvSpPr>
          <p:nvPr>
            <p:ph type="sldNum" sz="quarter" idx="10"/>
          </p:nvPr>
        </p:nvSpPr>
        <p:spPr/>
        <p:txBody>
          <a:bodyPr/>
          <a:lstStyle/>
          <a:p>
            <a:fld id="{56F06DAA-0A4E-4110-9797-3FB8CA0FEA93}" type="slidenum">
              <a:rPr lang="de-AT" smtClean="0"/>
              <a:t>22</a:t>
            </a:fld>
            <a:endParaRPr lang="de-AT" dirty="0"/>
          </a:p>
        </p:txBody>
      </p:sp>
    </p:spTree>
    <p:extLst>
      <p:ext uri="{BB962C8B-B14F-4D97-AF65-F5344CB8AC3E}">
        <p14:creationId xmlns:p14="http://schemas.microsoft.com/office/powerpoint/2010/main" val="2249535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baseline="0" dirty="0"/>
              <a:t>Laut einer Studie der Europäischen Kommission aus 2015 wird die Güterverkehrsleistung in den 28 Mitgliedsstaaten der Europäischen Union zwischen 2020 und 2030 jährlich um 1,6% steigen. Die Gründe für den prognostizierten starken Anstieg des Güterverkehrsaufkommens liegen in der Internationalisierung der Produktion und dem hohen Konsumlevel in Europa.</a:t>
            </a:r>
          </a:p>
          <a:p>
            <a:pPr defTabSz="905988">
              <a:defRPr/>
            </a:pPr>
            <a:r>
              <a:rPr lang="de-AT" baseline="0" dirty="0"/>
              <a:t>Ein weiterer Grund für das steigende Transportaufkommen ist der Trend zur Minimalisierung der Lagerhaltung, um Kosten einzusparen. Damit die negativen Auswirkungen des steigenden Verkehrsaufkommens auf Mensch und Umwelt möglichst gering gehalten werden, ist eine Verlagerung auf umweltfreundliche Verkehrsträger wie Wasserstraße oder Schiene unbedingt notwendig. Durch diese Verlagerung können negative Auswirkungen wie z.B. Lärmbelästigung oder CO2 Ausstoß merklich reduziert werden. Eine Verbesserung der Situation kann durch multimodale Transportlösungen, das heißt die optimale Kombination von Schiff, Bahn und Lkw erreicht werden.</a:t>
            </a:r>
          </a:p>
          <a:p>
            <a:pPr defTabSz="905988">
              <a:defRPr/>
            </a:pPr>
            <a:endParaRPr lang="de-AT" baseline="0" dirty="0"/>
          </a:p>
          <a:p>
            <a:pPr defTabSz="905988">
              <a:defRPr/>
            </a:pPr>
            <a:r>
              <a:rPr lang="de-AT" baseline="0" dirty="0"/>
              <a:t>Quelle: Handbuch der Donauschifffahrt S. 184.</a:t>
            </a:r>
          </a:p>
        </p:txBody>
      </p:sp>
      <p:sp>
        <p:nvSpPr>
          <p:cNvPr id="4" name="Slide Number Placeholder 3"/>
          <p:cNvSpPr>
            <a:spLocks noGrp="1"/>
          </p:cNvSpPr>
          <p:nvPr>
            <p:ph type="sldNum" sz="quarter" idx="10"/>
          </p:nvPr>
        </p:nvSpPr>
        <p:spPr/>
        <p:txBody>
          <a:bodyPr/>
          <a:lstStyle/>
          <a:p>
            <a:fld id="{56F06DAA-0A4E-4110-9797-3FB8CA0FEA93}" type="slidenum">
              <a:rPr lang="de-AT" smtClean="0"/>
              <a:t>23</a:t>
            </a:fld>
            <a:endParaRPr lang="de-AT" dirty="0"/>
          </a:p>
        </p:txBody>
      </p:sp>
    </p:spTree>
    <p:extLst>
      <p:ext uri="{BB962C8B-B14F-4D97-AF65-F5344CB8AC3E}">
        <p14:creationId xmlns:p14="http://schemas.microsoft.com/office/powerpoint/2010/main" val="3829737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b="0" i="0" u="none" strike="noStrike" kern="1200" baseline="0" dirty="0">
                <a:solidFill>
                  <a:schemeClr val="tx1"/>
                </a:solidFill>
                <a:latin typeface="Corbel" panose="020B0503020204020204" pitchFamily="34" charset="0"/>
                <a:ea typeface="+mn-ea"/>
                <a:cs typeface="+mn-cs"/>
              </a:rPr>
              <a:t>Transport- und Logistikdienstleistungen werden immer stärker nachgefragt. Ein Aspekt dabei ist, dass Losgrößen kleiner und Transportdistanzen länger werden. Verkehrsvermeidung oder intelligente Verlagerung ist aufgrund der endlichen Kapazitäten auf den Straßen und den begrenzten Ausbaumöglichkeiten besonders unabdinglich. Die Verkehrszunahme bedingt zudem eine Steigerungen klimaschädlicher Emissionen, z.B. eine Steigerung des Co2 Ausstoßes oder steigende Lärmbelästigung, sowie zunehmender Flächenbedarf.</a:t>
            </a:r>
          </a:p>
          <a:p>
            <a:r>
              <a:rPr lang="de-AT" sz="1200" b="0" i="0" u="none" strike="noStrike" kern="1200" baseline="0" dirty="0">
                <a:solidFill>
                  <a:schemeClr val="tx1"/>
                </a:solidFill>
                <a:latin typeface="Corbel" panose="020B0503020204020204" pitchFamily="34" charset="0"/>
                <a:ea typeface="+mn-ea"/>
                <a:cs typeface="+mn-cs"/>
              </a:rPr>
              <a:t>Die Verkehrsmittelwahl hängt im Güterverkehr von mehreren Faktoren ab. Der Transportpreis sollte hier jedoch nicht als alleiniges Entscheidungsmerkmal dienen. Ebenso wichtig ist die Betrachtung der Ladungsmenge, der Ladungsgröße , sowie die räumliche Distanz zwischen Absender und Empfänger.</a:t>
            </a:r>
            <a:endParaRPr lang="de-AT" sz="1200" b="0" i="1" u="none" strike="noStrike" kern="1200" baseline="0" dirty="0">
              <a:solidFill>
                <a:schemeClr val="tx1"/>
              </a:solidFill>
              <a:latin typeface="Corbel" panose="020B0503020204020204" pitchFamily="34" charset="0"/>
              <a:ea typeface="+mn-ea"/>
              <a:cs typeface="+mn-cs"/>
            </a:endParaRPr>
          </a:p>
          <a:p>
            <a:endParaRPr lang="de-AT" sz="1200" b="0" i="1" u="none" strike="noStrike" kern="1200" baseline="0" dirty="0">
              <a:solidFill>
                <a:schemeClr val="tx1"/>
              </a:solidFill>
              <a:latin typeface="Corbel" panose="020B0503020204020204" pitchFamily="34" charset="0"/>
              <a:ea typeface="+mn-ea"/>
              <a:cs typeface="+mn-cs"/>
            </a:endParaRPr>
          </a:p>
          <a:p>
            <a:endParaRPr lang="de-AT" sz="1200" b="0" i="1" u="none" strike="noStrike" kern="1200" baseline="0" dirty="0">
              <a:solidFill>
                <a:schemeClr val="tx1"/>
              </a:solidFill>
              <a:latin typeface="Corbel" panose="020B0503020204020204" pitchFamily="34" charset="0"/>
              <a:ea typeface="+mn-ea"/>
              <a:cs typeface="+mn-cs"/>
            </a:endParaRPr>
          </a:p>
          <a:p>
            <a:endParaRPr lang="de-AT" sz="1200" b="0" i="0" u="none" strike="noStrike" kern="1200" baseline="0" dirty="0">
              <a:solidFill>
                <a:schemeClr val="tx1"/>
              </a:solidFill>
              <a:latin typeface="Corbel" panose="020B0503020204020204" pitchFamily="34" charset="0"/>
              <a:ea typeface="+mn-ea"/>
              <a:cs typeface="+mn-cs"/>
            </a:endParaRPr>
          </a:p>
          <a:p>
            <a:r>
              <a:rPr lang="de-AT" sz="1200" b="0" i="0" u="none" strike="noStrike" kern="1200" baseline="0" dirty="0">
                <a:solidFill>
                  <a:schemeClr val="tx1"/>
                </a:solidFill>
                <a:latin typeface="Corbel" panose="020B0503020204020204" pitchFamily="34" charset="0"/>
                <a:ea typeface="+mn-ea"/>
                <a:cs typeface="+mn-cs"/>
              </a:rPr>
              <a:t>Quelle: </a:t>
            </a:r>
            <a:r>
              <a:rPr lang="de-AT" sz="1200" b="0" i="0" u="none" strike="noStrike" kern="1200" baseline="0" dirty="0" err="1">
                <a:solidFill>
                  <a:schemeClr val="tx1"/>
                </a:solidFill>
                <a:latin typeface="Corbel" panose="020B0503020204020204" pitchFamily="34" charset="0"/>
                <a:ea typeface="+mn-ea"/>
                <a:cs typeface="+mn-cs"/>
              </a:rPr>
              <a:t>Claußen</a:t>
            </a:r>
            <a:r>
              <a:rPr lang="de-AT" sz="1200" b="0" i="0" u="none" strike="noStrike" kern="1200" baseline="0" dirty="0">
                <a:solidFill>
                  <a:schemeClr val="tx1"/>
                </a:solidFill>
                <a:latin typeface="Corbel" panose="020B0503020204020204" pitchFamily="34" charset="0"/>
                <a:ea typeface="+mn-ea"/>
                <a:cs typeface="+mn-cs"/>
              </a:rPr>
              <a:t>, U. / Geiger, C.: Verkehrs- und Transportlogistik, Berlin-Heidelberg, 2013, S. 3ff.</a:t>
            </a:r>
            <a:endParaRPr lang="de-AT" dirty="0"/>
          </a:p>
          <a:p>
            <a:endParaRPr lang="de-AT" sz="1200" b="0" i="0" u="none" strike="noStrike" kern="1200" baseline="0" dirty="0">
              <a:solidFill>
                <a:schemeClr val="tx1"/>
              </a:solidFill>
              <a:latin typeface="Corbel" panose="020B0503020204020204" pitchFamily="34" charset="0"/>
              <a:ea typeface="+mn-ea"/>
              <a:cs typeface="+mn-cs"/>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24</a:t>
            </a:fld>
            <a:endParaRPr lang="de-AT" dirty="0"/>
          </a:p>
        </p:txBody>
      </p:sp>
    </p:spTree>
    <p:extLst>
      <p:ext uri="{BB962C8B-B14F-4D97-AF65-F5344CB8AC3E}">
        <p14:creationId xmlns:p14="http://schemas.microsoft.com/office/powerpoint/2010/main" val="3758702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dirty="0"/>
              <a:t>Die Nutzung des </a:t>
            </a:r>
            <a:r>
              <a:rPr lang="de-AT" b="1" dirty="0"/>
              <a:t>kombinierten Verkehrs </a:t>
            </a:r>
            <a:r>
              <a:rPr lang="de-AT" dirty="0"/>
              <a:t>wird verkehrspolitisch</a:t>
            </a:r>
            <a:r>
              <a:rPr lang="de-AT" baseline="0" dirty="0"/>
              <a:t> durch zahlreiche Maßnahmen </a:t>
            </a:r>
            <a:r>
              <a:rPr lang="de-AT" b="1" baseline="0" dirty="0"/>
              <a:t>gefördert</a:t>
            </a:r>
            <a:r>
              <a:rPr lang="de-AT" baseline="0" dirty="0"/>
              <a:t>. Dadurch soll eine </a:t>
            </a:r>
            <a:r>
              <a:rPr lang="de-AT" b="1" baseline="0" dirty="0"/>
              <a:t>Verlagerung</a:t>
            </a:r>
            <a:r>
              <a:rPr lang="de-AT" baseline="0" dirty="0"/>
              <a:t> auf umweltfreundliche Verkehrsträger, also vom LKW </a:t>
            </a:r>
            <a:r>
              <a:rPr lang="de-AT" b="1" baseline="0" dirty="0"/>
              <a:t>auf Schiff oder Bahn </a:t>
            </a:r>
            <a:r>
              <a:rPr lang="de-AT" baseline="0" dirty="0"/>
              <a:t>sichergestellt werden. Maßnahmen zur Förderung des kombinierten Verkehrs umfassen neben diversen </a:t>
            </a:r>
            <a:r>
              <a:rPr lang="de-AT" b="1" baseline="0" dirty="0"/>
              <a:t>finanziellen Förderungen</a:t>
            </a:r>
            <a:r>
              <a:rPr lang="de-AT" baseline="0" dirty="0"/>
              <a:t>, die auf nationaler und internationaler Ebene möglich sind, auch </a:t>
            </a:r>
            <a:r>
              <a:rPr lang="de-AT" b="1" baseline="0" dirty="0"/>
              <a:t>steuerliche</a:t>
            </a:r>
            <a:r>
              <a:rPr lang="de-AT" baseline="0" dirty="0"/>
              <a:t> und </a:t>
            </a:r>
            <a:r>
              <a:rPr lang="de-AT" b="1" baseline="0" dirty="0"/>
              <a:t>ordnungspolitische Maßnahmen</a:t>
            </a:r>
            <a:r>
              <a:rPr lang="de-AT" baseline="0" dirty="0"/>
              <a:t>, wie die Befreiung vom Nachtfahrverbot oder Wochenend- und Feiertagsverboten.</a:t>
            </a:r>
          </a:p>
          <a:p>
            <a:pPr defTabSz="905988">
              <a:defRPr/>
            </a:pPr>
            <a:endParaRPr lang="de-AT" baseline="0" dirty="0"/>
          </a:p>
          <a:p>
            <a:pPr defTabSz="905988">
              <a:defRPr/>
            </a:pPr>
            <a:r>
              <a:rPr lang="de-AT" baseline="0" dirty="0"/>
              <a:t>Einen wichtigen Schritt zur Steigerung der Nutzung des kombinierten Verkehrs hat auch die </a:t>
            </a:r>
            <a:r>
              <a:rPr lang="de-AT" b="1" baseline="0" dirty="0"/>
              <a:t>Europäische Union</a:t>
            </a:r>
            <a:r>
              <a:rPr lang="de-AT" baseline="0" dirty="0"/>
              <a:t> mit der Erlassung einer </a:t>
            </a:r>
            <a:r>
              <a:rPr lang="de-AT" b="1" baseline="0" dirty="0"/>
              <a:t>Richtlinie</a:t>
            </a:r>
            <a:r>
              <a:rPr lang="de-AT" baseline="0" dirty="0"/>
              <a:t> über die Festlegung gemeinsamer Regeln für bestimmte Beförderungen im kombinierten Güterverkehr zwischen Mitgliedsstaaten getätigt. Ziel dieser Richtlinie ist es, den </a:t>
            </a:r>
            <a:r>
              <a:rPr lang="de-AT" b="1" baseline="0" dirty="0"/>
              <a:t>Vor- und Nachlauf des kombinierten Verkehrs zu liberalisieren </a:t>
            </a:r>
            <a:r>
              <a:rPr lang="de-AT" baseline="0" dirty="0"/>
              <a:t>und dadurch die Attraktivität der Nutzung zu steigern. Die wesentlichsten Punkte betreffen dabei die Erleichterung des grenzüberschreitenden Verkehrs. Darüber hinaus sind steuerliche Erleichterungen vorgesehen.</a:t>
            </a:r>
            <a:endParaRPr lang="de-AT" dirty="0"/>
          </a:p>
          <a:p>
            <a:pPr defTabSz="905988">
              <a:defRPr/>
            </a:pPr>
            <a:endParaRPr lang="de-AT" dirty="0"/>
          </a:p>
          <a:p>
            <a:pPr defTabSz="905988">
              <a:defRPr/>
            </a:pPr>
            <a:r>
              <a:rPr lang="de-AT" dirty="0"/>
              <a:t>(Ausführungen im Handbuch der Donauschifffahrt S</a:t>
            </a:r>
            <a:r>
              <a:rPr lang="de-AT" baseline="0" dirty="0"/>
              <a:t>. 200-201.)</a:t>
            </a:r>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25</a:t>
            </a:fld>
            <a:endParaRPr lang="de-AT" dirty="0"/>
          </a:p>
        </p:txBody>
      </p:sp>
    </p:spTree>
    <p:extLst>
      <p:ext uri="{BB962C8B-B14F-4D97-AF65-F5344CB8AC3E}">
        <p14:creationId xmlns:p14="http://schemas.microsoft.com/office/powerpoint/2010/main" val="3279702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56F06DAA-0A4E-4110-9797-3FB8CA0FEA93}" type="slidenum">
              <a:rPr lang="de-AT" smtClean="0"/>
              <a:t>26</a:t>
            </a:fld>
            <a:endParaRPr lang="de-AT" dirty="0"/>
          </a:p>
        </p:txBody>
      </p:sp>
    </p:spTree>
    <p:extLst>
      <p:ext uri="{BB962C8B-B14F-4D97-AF65-F5344CB8AC3E}">
        <p14:creationId xmlns:p14="http://schemas.microsoft.com/office/powerpoint/2010/main" val="1717131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baseline="0" dirty="0" err="1"/>
              <a:t>Borealis</a:t>
            </a:r>
            <a:r>
              <a:rPr lang="de-AT" baseline="0" dirty="0"/>
              <a:t> L.A.T produziert an mehreren Standorten in Europa Stickstoffdünger und technische Stickstoffprodukte.</a:t>
            </a:r>
          </a:p>
          <a:p>
            <a:pPr defTabSz="905988">
              <a:defRPr/>
            </a:pPr>
            <a:endParaRPr lang="de-AT" baseline="0" dirty="0"/>
          </a:p>
          <a:p>
            <a:pPr defTabSz="905988">
              <a:defRPr/>
            </a:pPr>
            <a:r>
              <a:rPr lang="de-AT" baseline="0" dirty="0"/>
              <a:t>Am werkseigenen Kai in Rouen können Schiffe mit einer Größe von bis zu 15.000 t Tragfähigkeit beladen werden. Ein Teil der Produktion von Ammoniumnitrat wird per Seeschiff nach </a:t>
            </a:r>
            <a:r>
              <a:rPr lang="de-AT" baseline="0" dirty="0" err="1"/>
              <a:t>Konstanza</a:t>
            </a:r>
            <a:r>
              <a:rPr lang="de-AT" baseline="0" dirty="0"/>
              <a:t> gebracht und mit Schwimmkränen direkt in Binnenschiffe umgeladen.</a:t>
            </a:r>
          </a:p>
          <a:p>
            <a:pPr defTabSz="905988">
              <a:defRPr/>
            </a:pPr>
            <a:endParaRPr lang="de-AT" baseline="0" dirty="0"/>
          </a:p>
          <a:p>
            <a:pPr defTabSz="905988">
              <a:defRPr/>
            </a:pPr>
            <a:r>
              <a:rPr lang="de-AT" baseline="0" dirty="0"/>
              <a:t>Diese Binnenschiffe beliefern dann die Distributionslager in Rumänien, Bulgarien, Serbien und Ungarn.</a:t>
            </a:r>
          </a:p>
          <a:p>
            <a:pPr defTabSz="905988">
              <a:defRPr/>
            </a:pPr>
            <a:endParaRPr lang="de-AT" baseline="0" dirty="0"/>
          </a:p>
          <a:p>
            <a:pPr defTabSz="905988">
              <a:defRPr/>
            </a:pPr>
            <a:r>
              <a:rPr lang="de-AT" baseline="0" dirty="0"/>
              <a:t>Der Transport per Binnenschiff quer durch Westeuropa ist schwierig, da es sich bei Ammoniumnitrat um Gefahrgut der Klasse 5.1 handelt und im Falle von Niederwasser der Transport mittels Leichtern nicht überall möglich ist.</a:t>
            </a:r>
          </a:p>
          <a:p>
            <a:pPr defTabSz="905988">
              <a:defRPr/>
            </a:pPr>
            <a:endParaRPr lang="de-AT" baseline="0" dirty="0"/>
          </a:p>
          <a:p>
            <a:pPr defTabSz="905988">
              <a:defRPr/>
            </a:pPr>
            <a:r>
              <a:rPr lang="de-AT" baseline="0" dirty="0"/>
              <a:t>Quelle: Handbuch der Donauschifffahrt S. 194</a:t>
            </a:r>
          </a:p>
          <a:p>
            <a:pPr marL="0" marR="0" lvl="0" indent="0" algn="l" defTabSz="905988" rtl="0" eaLnBrk="1" fontAlgn="auto" latinLnBrk="0" hangingPunct="1">
              <a:lnSpc>
                <a:spcPct val="100000"/>
              </a:lnSpc>
              <a:spcBef>
                <a:spcPts val="0"/>
              </a:spcBef>
              <a:spcAft>
                <a:spcPts val="0"/>
              </a:spcAft>
              <a:buClrTx/>
              <a:buSzTx/>
              <a:buFontTx/>
              <a:buNone/>
              <a:tabLst/>
              <a:defRPr/>
            </a:pPr>
            <a:r>
              <a:rPr lang="de-AT" baseline="0" dirty="0"/>
              <a:t>Bildquelle: LITHOS Industrial Minerals GmbH (Handbuch der Donauschifffahrt S. 194</a:t>
            </a:r>
            <a:r>
              <a:rPr lang="de-AT" dirty="0"/>
              <a:t>)</a:t>
            </a:r>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27</a:t>
            </a:fld>
            <a:endParaRPr lang="de-AT" dirty="0"/>
          </a:p>
        </p:txBody>
      </p:sp>
    </p:spTree>
    <p:extLst>
      <p:ext uri="{BB962C8B-B14F-4D97-AF65-F5344CB8AC3E}">
        <p14:creationId xmlns:p14="http://schemas.microsoft.com/office/powerpoint/2010/main" val="2633487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Auf der Strecke von </a:t>
            </a:r>
            <a:r>
              <a:rPr lang="de-AT" b="1" dirty="0"/>
              <a:t>Linz</a:t>
            </a:r>
            <a:r>
              <a:rPr lang="de-AT" dirty="0"/>
              <a:t> nach </a:t>
            </a:r>
            <a:r>
              <a:rPr lang="de-AT" b="1" dirty="0"/>
              <a:t>Moerdijk</a:t>
            </a:r>
            <a:r>
              <a:rPr lang="de-AT" dirty="0"/>
              <a:t> (nahe Rotterdam) werden jährlich 500.000 Tonnen</a:t>
            </a:r>
            <a:r>
              <a:rPr lang="de-AT" baseline="0" dirty="0"/>
              <a:t> </a:t>
            </a:r>
            <a:r>
              <a:rPr lang="de-AT" b="1" baseline="0" dirty="0"/>
              <a:t>Stahl</a:t>
            </a:r>
            <a:r>
              <a:rPr lang="de-AT" baseline="0" dirty="0"/>
              <a:t> mit dem Binnenschiff transportiert. Die Stahlprodukte gelangen mit einem Waggon von diversen Lagerhallen am Werksgelände in die gedeckte Umschlagshalle im Werkshafen des Stahlproduzenten voestalpine in Linz. Dort wird die Ware direkt von den Waggons auf das Binnenschiff verladen. Für den Umschlag in der Hafenhalle Linz wird ein Deckenkran, der bis zu 35 Tonnen heben kann verwendet. Danach erfolgt der Transport mittels Schubverband nach Moerdijk. Dort wird die Ware auf ein Seeschiff umgeschlagen und zu den Häfen in der Nähe der Endkunden gebracht. Die Endkunden sitzen beispielsweise in Brasilien, USA, Singapur, Indien oder Südafrika. In den meisten Fällen erfolgt der Endtransport per Bahn, es wird aber auch teilweise der LKW eingesetzt.</a:t>
            </a:r>
            <a:endParaRPr lang="de-AT" dirty="0"/>
          </a:p>
          <a:p>
            <a:endParaRPr lang="de-AT" dirty="0"/>
          </a:p>
          <a:p>
            <a:r>
              <a:rPr lang="de-AT" dirty="0"/>
              <a:t>Quelle:</a:t>
            </a:r>
            <a:r>
              <a:rPr lang="de-AT" baseline="0" dirty="0"/>
              <a:t> </a:t>
            </a:r>
            <a:r>
              <a:rPr lang="de-AT" dirty="0"/>
              <a:t>Ausführungen im Handbuch der Donauschifffahrt S</a:t>
            </a:r>
            <a:r>
              <a:rPr lang="de-AT" baseline="0" dirty="0"/>
              <a:t>. 198.</a:t>
            </a:r>
          </a:p>
          <a:p>
            <a:r>
              <a:rPr lang="de-AT" baseline="0" dirty="0"/>
              <a:t>Bildquelle: Industrie Logistik Linz (ILL), Handbuch der Donauschifffahrt S. 198.</a:t>
            </a:r>
          </a:p>
        </p:txBody>
      </p:sp>
      <p:sp>
        <p:nvSpPr>
          <p:cNvPr id="4" name="Slide Number Placeholder 3"/>
          <p:cNvSpPr>
            <a:spLocks noGrp="1"/>
          </p:cNvSpPr>
          <p:nvPr>
            <p:ph type="sldNum" sz="quarter" idx="10"/>
          </p:nvPr>
        </p:nvSpPr>
        <p:spPr/>
        <p:txBody>
          <a:bodyPr/>
          <a:lstStyle/>
          <a:p>
            <a:fld id="{56F06DAA-0A4E-4110-9797-3FB8CA0FEA93}" type="slidenum">
              <a:rPr lang="de-AT" smtClean="0"/>
              <a:t>28</a:t>
            </a:fld>
            <a:endParaRPr lang="de-AT" dirty="0"/>
          </a:p>
        </p:txBody>
      </p:sp>
    </p:spTree>
    <p:extLst>
      <p:ext uri="{BB962C8B-B14F-4D97-AF65-F5344CB8AC3E}">
        <p14:creationId xmlns:p14="http://schemas.microsoft.com/office/powerpoint/2010/main" val="1891135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Seit 2011 werden am Standort</a:t>
            </a:r>
            <a:r>
              <a:rPr lang="de-AT" baseline="0" dirty="0"/>
              <a:t> Krems Betonturmsegmente für die Windkraft umgeschlagen. Dabei setzt der Donauhafen Krems mit einem Kooperationsprojekt auf die Partnerschaft mit der Firma </a:t>
            </a:r>
            <a:r>
              <a:rPr lang="de-AT" baseline="0" dirty="0" err="1"/>
              <a:t>Prangl</a:t>
            </a:r>
            <a:r>
              <a:rPr lang="de-AT" baseline="0" dirty="0"/>
              <a:t>. Die in Norddeutschland produzierten Betonsegmente kamen in den Anfangsjahren in kompletten Schiffsladungen bis nach Krems, wo </a:t>
            </a:r>
            <a:r>
              <a:rPr lang="de-AT" baseline="0" dirty="0" err="1"/>
              <a:t>Rhenus</a:t>
            </a:r>
            <a:r>
              <a:rPr lang="de-AT" baseline="0" dirty="0"/>
              <a:t> die Löschung der Schiffe, die Lagerung sowie die Beladung der Lkw für den Weitertransport durchführte. Der Donauhafen Krems bietet hierfür eine an der Donau einzigartige Lager- und Krankapazität. Später errichtete der Kunde ein Werk in Österreich, und aus dem Import von Deutschland nach Österreich wurde ein Export der Betonteile nach Deutschland.</a:t>
            </a:r>
          </a:p>
          <a:p>
            <a:endParaRPr lang="de-AT" baseline="0" dirty="0"/>
          </a:p>
          <a:p>
            <a:r>
              <a:rPr lang="de-AT" baseline="0" dirty="0"/>
              <a:t>Seit Mitte 2012 wird für denselben Hersteller auch auf einer speziellen </a:t>
            </a:r>
            <a:r>
              <a:rPr lang="de-AT" baseline="0" dirty="0" err="1"/>
              <a:t>Umschlagslände</a:t>
            </a:r>
            <a:r>
              <a:rPr lang="de-AT" baseline="0" dirty="0"/>
              <a:t> der </a:t>
            </a:r>
            <a:r>
              <a:rPr lang="de-AT" baseline="0" dirty="0" err="1"/>
              <a:t>viadonau</a:t>
            </a:r>
            <a:r>
              <a:rPr lang="de-AT" baseline="0" dirty="0"/>
              <a:t> in Bad Deutsch-Altenburg umgeschlagen. Die Firma </a:t>
            </a:r>
            <a:r>
              <a:rPr lang="de-AT" baseline="0" dirty="0" err="1"/>
              <a:t>Prangl</a:t>
            </a:r>
            <a:r>
              <a:rPr lang="de-AT" baseline="0" dirty="0"/>
              <a:t> unterstützt </a:t>
            </a:r>
            <a:r>
              <a:rPr lang="de-AT" baseline="0" dirty="0" err="1"/>
              <a:t>Rhenus</a:t>
            </a:r>
            <a:r>
              <a:rPr lang="de-AT" baseline="0" dirty="0"/>
              <a:t> hierbei mit einem 400-Tonnen-Raupenkran und führt den Lkw Vor-und Nachlauf durch.</a:t>
            </a:r>
          </a:p>
          <a:p>
            <a:endParaRPr lang="de-AT" baseline="0" dirty="0"/>
          </a:p>
          <a:p>
            <a:r>
              <a:rPr lang="de-AT" baseline="0" dirty="0"/>
              <a:t>Allein im Jahr 2017 wurden mehr als 4000 Segmente in Krems und Bad Deutsch-Altenburg verladen, wobei der Großteil der Binnenschiffstransporte von </a:t>
            </a:r>
            <a:r>
              <a:rPr lang="de-AT" baseline="0" dirty="0" err="1"/>
              <a:t>Rhenus</a:t>
            </a:r>
            <a:r>
              <a:rPr lang="de-AT" baseline="0" dirty="0"/>
              <a:t> </a:t>
            </a:r>
            <a:r>
              <a:rPr lang="de-AT" baseline="0" dirty="0" err="1"/>
              <a:t>Danube</a:t>
            </a:r>
            <a:r>
              <a:rPr lang="de-AT" baseline="0" dirty="0"/>
              <a:t> </a:t>
            </a:r>
            <a:r>
              <a:rPr lang="de-AT" baseline="0" dirty="0" err="1"/>
              <a:t>Shipping</a:t>
            </a:r>
            <a:r>
              <a:rPr lang="de-AT" baseline="0" dirty="0"/>
              <a:t> durchgeführt werden konnte. In einem einzigen Binnenschiff kann ein kompletter Turm, bestehend aus 50 Teilen transportiert werden – somit können 50 Sondertransporte auf der Straße vermieden werden.</a:t>
            </a:r>
          </a:p>
          <a:p>
            <a:endParaRPr lang="de-AT" baseline="0" dirty="0"/>
          </a:p>
          <a:p>
            <a:pPr defTabSz="905988">
              <a:defRPr/>
            </a:pPr>
            <a:r>
              <a:rPr lang="de-AT" dirty="0"/>
              <a:t>Quelle:</a:t>
            </a:r>
            <a:r>
              <a:rPr lang="de-AT" baseline="0" dirty="0"/>
              <a:t> </a:t>
            </a:r>
            <a:r>
              <a:rPr lang="de-AT" dirty="0"/>
              <a:t>Ausführungen im Handbuch der Donauschifffahrt S</a:t>
            </a:r>
            <a:r>
              <a:rPr lang="de-AT" baseline="0" dirty="0"/>
              <a:t>. 196)</a:t>
            </a:r>
          </a:p>
          <a:p>
            <a:r>
              <a:rPr lang="de-AT" dirty="0"/>
              <a:t> Bildquelle:</a:t>
            </a:r>
            <a:r>
              <a:rPr lang="de-AT" baseline="0" dirty="0"/>
              <a:t> </a:t>
            </a:r>
            <a:r>
              <a:rPr lang="de-AT" baseline="0" dirty="0" err="1"/>
              <a:t>Rhenus</a:t>
            </a:r>
            <a:r>
              <a:rPr lang="de-AT" baseline="0" dirty="0"/>
              <a:t> Donauhafen Krems, Handbuch der Donauschifffahrt S. 196</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29</a:t>
            </a:fld>
            <a:endParaRPr lang="de-AT" dirty="0"/>
          </a:p>
        </p:txBody>
      </p:sp>
    </p:spTree>
    <p:extLst>
      <p:ext uri="{BB962C8B-B14F-4D97-AF65-F5344CB8AC3E}">
        <p14:creationId xmlns:p14="http://schemas.microsoft.com/office/powerpoint/2010/main" val="1601221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dirty="0"/>
              <a:t>Dieser Foliensatz vergleicht die verschiedenen</a:t>
            </a:r>
            <a:r>
              <a:rPr lang="de-AT" baseline="0" dirty="0"/>
              <a:t> Landverkehrsträger (Wasserstraße, Schiene, Straße) beziehungsweise die verschiedenen Landverkehrsmittel LKW, Binnenschiff und Zug miteinander.</a:t>
            </a:r>
            <a:endParaRPr lang="de-AT" dirty="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dirty="0"/>
              <a:t>Im November 2017 erhielt die Firma LITHOS Industrial Minerals GmbH eine Rohwarenlieferung mittels Binnenschiff. 6000 t Talksteine wurden im asiatischen</a:t>
            </a:r>
            <a:r>
              <a:rPr lang="de-AT" baseline="0" dirty="0"/>
              <a:t> Raum auf ein Hochseeschiff verladen und in Rotterdam auf Binnenschiffe umgeschlagen. Der Transport von Rotterdam nach </a:t>
            </a:r>
            <a:r>
              <a:rPr lang="de-AT" baseline="0" dirty="0" err="1"/>
              <a:t>Ennsdorf</a:t>
            </a:r>
            <a:r>
              <a:rPr lang="de-AT" baseline="0" dirty="0"/>
              <a:t> dauerte etwa zwei Wochen.</a:t>
            </a:r>
          </a:p>
          <a:p>
            <a:pPr defTabSz="905988">
              <a:defRPr/>
            </a:pPr>
            <a:endParaRPr lang="de-AT" baseline="0" dirty="0"/>
          </a:p>
          <a:p>
            <a:pPr defTabSz="905988">
              <a:defRPr/>
            </a:pPr>
            <a:r>
              <a:rPr lang="de-AT" baseline="0" dirty="0"/>
              <a:t>In Kooperation mit dem benachbarten Umschlagbetrieb </a:t>
            </a:r>
            <a:r>
              <a:rPr lang="de-AT" baseline="0" dirty="0" err="1"/>
              <a:t>Fuchshuber</a:t>
            </a:r>
            <a:r>
              <a:rPr lang="de-AT" baseline="0" dirty="0"/>
              <a:t> Agrarhandel GmbH wurde die Schiffe mittels Kran und zwei Radladern gelöscht. Mitarbeiter des </a:t>
            </a:r>
            <a:r>
              <a:rPr lang="de-AT" baseline="0" dirty="0" err="1"/>
              <a:t>Ennshafens</a:t>
            </a:r>
            <a:r>
              <a:rPr lang="de-AT" baseline="0" dirty="0"/>
              <a:t> führten die Verwiegung der Binnenschiffe durch. Durch die Lieferung des Rohstoffes wurde das Lager der Firma LITHOS komplett aufgestockt.</a:t>
            </a:r>
          </a:p>
          <a:p>
            <a:pPr defTabSz="905988">
              <a:defRPr/>
            </a:pPr>
            <a:endParaRPr lang="de-AT" baseline="0" dirty="0"/>
          </a:p>
          <a:p>
            <a:pPr defTabSz="905988">
              <a:defRPr/>
            </a:pPr>
            <a:r>
              <a:rPr lang="de-AT" baseline="0" dirty="0"/>
              <a:t>Die gesamte Abwicklung wurde von der Firma LITHOS überwacht und kontrolliert. Diese waren bei jedem wichtigen Ereignis entlang der Transportkette vor Ort. Das Löschen der Binnenschiffe und der Transport mittels Radladern nahm knapp eine Woche in Anspruch.</a:t>
            </a:r>
          </a:p>
          <a:p>
            <a:pPr defTabSz="905988">
              <a:defRPr/>
            </a:pPr>
            <a:endParaRPr lang="de-AT" dirty="0"/>
          </a:p>
          <a:p>
            <a:pPr defTabSz="905988">
              <a:defRPr/>
            </a:pPr>
            <a:r>
              <a:rPr lang="de-AT" dirty="0"/>
              <a:t>Quelle:</a:t>
            </a:r>
            <a:r>
              <a:rPr lang="de-AT" baseline="0" dirty="0"/>
              <a:t> </a:t>
            </a:r>
            <a:r>
              <a:rPr lang="de-AT" dirty="0"/>
              <a:t>Ausführungen im Handbuch der Donauschifffahrt S</a:t>
            </a:r>
            <a:r>
              <a:rPr lang="de-AT" baseline="0" dirty="0"/>
              <a:t>. 193.)</a:t>
            </a:r>
          </a:p>
          <a:p>
            <a:pPr defTabSz="905988">
              <a:defRPr/>
            </a:pPr>
            <a:r>
              <a:rPr lang="de-AT" baseline="0" dirty="0"/>
              <a:t>Bildquelle: LITHOS Industrial Minerals,  Handbuch der Donauschifffahrt S. 193.</a:t>
            </a:r>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30</a:t>
            </a:fld>
            <a:endParaRPr lang="de-AT" dirty="0"/>
          </a:p>
        </p:txBody>
      </p:sp>
    </p:spTree>
    <p:extLst>
      <p:ext uri="{BB962C8B-B14F-4D97-AF65-F5344CB8AC3E}">
        <p14:creationId xmlns:p14="http://schemas.microsoft.com/office/powerpoint/2010/main" val="4211902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Diese</a:t>
            </a:r>
            <a:r>
              <a:rPr lang="en-US" dirty="0"/>
              <a:t> </a:t>
            </a:r>
            <a:r>
              <a:rPr lang="en-US" dirty="0" err="1"/>
              <a:t>Übung</a:t>
            </a:r>
            <a:r>
              <a:rPr lang="en-US" dirty="0"/>
              <a:t> </a:t>
            </a:r>
            <a:r>
              <a:rPr lang="en-US" dirty="0" err="1"/>
              <a:t>eignet</a:t>
            </a:r>
            <a:r>
              <a:rPr lang="en-US" dirty="0"/>
              <a:t> </a:t>
            </a:r>
            <a:r>
              <a:rPr lang="en-US" dirty="0" err="1"/>
              <a:t>sich</a:t>
            </a:r>
            <a:r>
              <a:rPr lang="en-US" dirty="0"/>
              <a:t> </a:t>
            </a:r>
            <a:r>
              <a:rPr lang="en-US" dirty="0" err="1"/>
              <a:t>als</a:t>
            </a:r>
            <a:r>
              <a:rPr lang="en-US" dirty="0"/>
              <a:t> </a:t>
            </a:r>
            <a:r>
              <a:rPr lang="en-US" dirty="0" err="1"/>
              <a:t>Einzelübung</a:t>
            </a:r>
            <a:r>
              <a:rPr lang="en-US" dirty="0"/>
              <a:t>.</a:t>
            </a:r>
          </a:p>
          <a:p>
            <a:endParaRPr lang="en-US" dirty="0"/>
          </a:p>
          <a:p>
            <a:r>
              <a:rPr lang="en-US" dirty="0" err="1"/>
              <a:t>Dauer</a:t>
            </a:r>
            <a:r>
              <a:rPr lang="en-US" dirty="0"/>
              <a:t>:</a:t>
            </a:r>
            <a:r>
              <a:rPr lang="en-US" baseline="0" dirty="0"/>
              <a:t> 30-40 </a:t>
            </a:r>
            <a:r>
              <a:rPr lang="en-US" baseline="0" dirty="0" err="1"/>
              <a:t>Minuten</a:t>
            </a:r>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pPr/>
              <a:t>31</a:t>
            </a:fld>
            <a:endParaRPr lang="de-AT" dirty="0"/>
          </a:p>
        </p:txBody>
      </p:sp>
    </p:spTree>
    <p:extLst>
      <p:ext uri="{BB962C8B-B14F-4D97-AF65-F5344CB8AC3E}">
        <p14:creationId xmlns:p14="http://schemas.microsoft.com/office/powerpoint/2010/main" val="3450638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Diese</a:t>
            </a:r>
            <a:r>
              <a:rPr lang="en-US" dirty="0"/>
              <a:t> </a:t>
            </a:r>
            <a:r>
              <a:rPr lang="en-US" dirty="0" err="1"/>
              <a:t>Übung</a:t>
            </a:r>
            <a:r>
              <a:rPr lang="en-US" baseline="0" dirty="0"/>
              <a:t> </a:t>
            </a:r>
            <a:r>
              <a:rPr lang="en-US" baseline="0" dirty="0" err="1"/>
              <a:t>eignet</a:t>
            </a:r>
            <a:r>
              <a:rPr lang="en-US" baseline="0" dirty="0"/>
              <a:t> </a:t>
            </a:r>
            <a:r>
              <a:rPr lang="en-US" baseline="0" dirty="0" err="1"/>
              <a:t>sich</a:t>
            </a:r>
            <a:r>
              <a:rPr lang="en-US" baseline="0" dirty="0"/>
              <a:t> </a:t>
            </a:r>
            <a:r>
              <a:rPr lang="en-US" baseline="0" dirty="0" err="1"/>
              <a:t>als</a:t>
            </a:r>
            <a:r>
              <a:rPr lang="en-US" baseline="0" dirty="0"/>
              <a:t> </a:t>
            </a:r>
            <a:r>
              <a:rPr lang="en-US" baseline="0" dirty="0" err="1"/>
              <a:t>Einzelübung</a:t>
            </a:r>
            <a:r>
              <a:rPr lang="en-US" baseline="0" dirty="0"/>
              <a:t> </a:t>
            </a:r>
            <a:r>
              <a:rPr lang="en-US" baseline="0" dirty="0" err="1"/>
              <a:t>oder</a:t>
            </a:r>
            <a:r>
              <a:rPr lang="en-US" baseline="0" dirty="0"/>
              <a:t> </a:t>
            </a:r>
            <a:r>
              <a:rPr lang="en-US" baseline="0" dirty="0" err="1"/>
              <a:t>als</a:t>
            </a:r>
            <a:r>
              <a:rPr lang="en-US" baseline="0" dirty="0"/>
              <a:t> </a:t>
            </a:r>
            <a:r>
              <a:rPr lang="en-US" baseline="0" dirty="0" err="1"/>
              <a:t>Gruppenübung</a:t>
            </a:r>
            <a:r>
              <a:rPr lang="en-US" baseline="0" dirty="0"/>
              <a:t> </a:t>
            </a:r>
            <a:r>
              <a:rPr lang="en-US" baseline="0" dirty="0" err="1"/>
              <a:t>für</a:t>
            </a:r>
            <a:r>
              <a:rPr lang="en-US" baseline="0" dirty="0"/>
              <a:t> </a:t>
            </a:r>
            <a:r>
              <a:rPr lang="en-US" baseline="0" dirty="0" err="1"/>
              <a:t>kleinere</a:t>
            </a:r>
            <a:r>
              <a:rPr lang="en-US" baseline="0" dirty="0"/>
              <a:t> </a:t>
            </a:r>
            <a:r>
              <a:rPr lang="en-US" baseline="0" dirty="0" err="1"/>
              <a:t>Gruppe</a:t>
            </a:r>
            <a:r>
              <a:rPr lang="en-US" baseline="0" dirty="0"/>
              <a:t> (max. 3 </a:t>
            </a:r>
            <a:r>
              <a:rPr lang="en-US" baseline="0" dirty="0" err="1"/>
              <a:t>Personen</a:t>
            </a:r>
            <a:r>
              <a:rPr lang="en-US" baseline="0"/>
              <a:t>)</a:t>
            </a:r>
            <a:endParaRPr lang="en-US" baseline="0" dirty="0"/>
          </a:p>
          <a:p>
            <a:endParaRPr lang="en-US" baseline="0" dirty="0"/>
          </a:p>
          <a:p>
            <a:r>
              <a:rPr lang="en-US" baseline="0" dirty="0" err="1"/>
              <a:t>Dauer</a:t>
            </a:r>
            <a:r>
              <a:rPr lang="en-US" baseline="0" dirty="0"/>
              <a:t>: 20-30 </a:t>
            </a:r>
            <a:r>
              <a:rPr lang="en-US" baseline="0" dirty="0" err="1"/>
              <a:t>Minuten</a:t>
            </a:r>
            <a:r>
              <a:rPr lang="en-US" baseline="0" dirty="0"/>
              <a:t>.</a:t>
            </a:r>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pPr/>
              <a:t>32</a:t>
            </a:fld>
            <a:endParaRPr lang="de-AT" dirty="0"/>
          </a:p>
        </p:txBody>
      </p:sp>
    </p:spTree>
    <p:extLst>
      <p:ext uri="{BB962C8B-B14F-4D97-AF65-F5344CB8AC3E}">
        <p14:creationId xmlns:p14="http://schemas.microsoft.com/office/powerpoint/2010/main" val="2850463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33</a:t>
            </a:fld>
            <a:endParaRPr lang="de-AT" dirty="0"/>
          </a:p>
        </p:txBody>
      </p:sp>
    </p:spTree>
    <p:extLst>
      <p:ext uri="{BB962C8B-B14F-4D97-AF65-F5344CB8AC3E}">
        <p14:creationId xmlns:p14="http://schemas.microsoft.com/office/powerpoint/2010/main" val="1091796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34</a:t>
            </a:fld>
            <a:endParaRPr lang="de-AT" dirty="0"/>
          </a:p>
        </p:txBody>
      </p:sp>
    </p:spTree>
    <p:extLst>
      <p:ext uri="{BB962C8B-B14F-4D97-AF65-F5344CB8AC3E}">
        <p14:creationId xmlns:p14="http://schemas.microsoft.com/office/powerpoint/2010/main" val="96823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baseline="0" dirty="0"/>
              <a:t>Die Fragen auf der aktuellen Folie können als Aufwärmübung zum Thema „Die Binnenschifffahrt als Teil der Transportkette “ verwendet werden. Ziel ist es, die Fragen mit den Teilnehmer*innen zu diskutieren.</a:t>
            </a:r>
            <a:r>
              <a:rPr lang="de-AT" baseline="0" noProof="0" dirty="0"/>
              <a:t> Die Fragen werden im späteren Verlauf der Präsentation beantwortet. Aufgrund dessen können die Fragen auch am Ende der Präsentation noch einmal vertiefend diskutiert werden.</a:t>
            </a:r>
            <a:endParaRPr lang="de-AT" baseline="0" dirty="0"/>
          </a:p>
          <a:p>
            <a:endParaRPr lang="de-AT" baseline="0" dirty="0"/>
          </a:p>
          <a:p>
            <a:pPr defTabSz="904486"/>
            <a:r>
              <a:rPr lang="de-AT" b="1" baseline="0" dirty="0"/>
              <a:t>Diskussionsfragen (5-10 Minuten Diskussion)</a:t>
            </a:r>
            <a:r>
              <a:rPr lang="de-AT" baseline="0" dirty="0"/>
              <a:t>: </a:t>
            </a:r>
          </a:p>
          <a:p>
            <a:pPr defTabSz="904486"/>
            <a:r>
              <a:rPr lang="de-AT" baseline="0" dirty="0"/>
              <a:t>Welche Verkehrsträger gibt es?</a:t>
            </a:r>
          </a:p>
          <a:p>
            <a:pPr defTabSz="904486"/>
            <a:r>
              <a:rPr lang="de-AT" baseline="0" dirty="0"/>
              <a:t>Was sind deren Vor und Nachteile?</a:t>
            </a:r>
          </a:p>
          <a:p>
            <a:pPr defTabSz="904486"/>
            <a:r>
              <a:rPr lang="de-AT" baseline="0" dirty="0"/>
              <a:t>Was ist Multimodaler Transport?</a:t>
            </a:r>
          </a:p>
          <a:p>
            <a:pPr defTabSz="904486"/>
            <a:r>
              <a:rPr lang="de-AT" baseline="0" dirty="0"/>
              <a:t>Wer sind die Akteure im Multimodalen Verkehr?</a:t>
            </a:r>
          </a:p>
          <a:p>
            <a:endParaRPr lang="de-AT" baseline="0" dirty="0"/>
          </a:p>
          <a:p>
            <a:r>
              <a:rPr lang="de-AT" b="1" baseline="0" dirty="0"/>
              <a:t>Input- mögliche Diskussionspunkte:</a:t>
            </a:r>
          </a:p>
          <a:p>
            <a:pPr marL="169873" indent="-169873">
              <a:lnSpc>
                <a:spcPct val="90000"/>
              </a:lnSpc>
              <a:buFont typeface="Arial" panose="020B0604020202020204" pitchFamily="34" charset="0"/>
              <a:buChar char="•"/>
            </a:pPr>
            <a:r>
              <a:rPr lang="de-AT" b="0" dirty="0">
                <a:solidFill>
                  <a:schemeClr val="accent1"/>
                </a:solidFill>
              </a:rPr>
              <a:t>Modal Split</a:t>
            </a:r>
          </a:p>
          <a:p>
            <a:pPr marL="169873" indent="-169873">
              <a:lnSpc>
                <a:spcPct val="90000"/>
              </a:lnSpc>
              <a:buFont typeface="Arial" panose="020B0604020202020204" pitchFamily="34" charset="0"/>
              <a:buChar char="•"/>
            </a:pPr>
            <a:r>
              <a:rPr lang="de-AT" b="0" dirty="0">
                <a:solidFill>
                  <a:schemeClr val="accent1"/>
                </a:solidFill>
              </a:rPr>
              <a:t>Vergleich</a:t>
            </a:r>
            <a:r>
              <a:rPr lang="de-AT" b="0" baseline="0" dirty="0">
                <a:solidFill>
                  <a:schemeClr val="accent1"/>
                </a:solidFill>
              </a:rPr>
              <a:t> der Verkehrsträger:</a:t>
            </a:r>
          </a:p>
          <a:p>
            <a:pPr marL="622866" lvl="1" indent="-169873">
              <a:lnSpc>
                <a:spcPct val="90000"/>
              </a:lnSpc>
              <a:buFont typeface="Arial" panose="020B0604020202020204" pitchFamily="34" charset="0"/>
              <a:buChar char="•"/>
            </a:pPr>
            <a:r>
              <a:rPr lang="de-AT" b="0" baseline="0" dirty="0">
                <a:solidFill>
                  <a:schemeClr val="accent1"/>
                </a:solidFill>
              </a:rPr>
              <a:t>Kosten</a:t>
            </a:r>
          </a:p>
          <a:p>
            <a:pPr marL="622866" lvl="1" indent="-169873">
              <a:lnSpc>
                <a:spcPct val="90000"/>
              </a:lnSpc>
              <a:buFont typeface="Arial" panose="020B0604020202020204" pitchFamily="34" charset="0"/>
              <a:buChar char="•"/>
            </a:pPr>
            <a:r>
              <a:rPr lang="de-AT" b="0" baseline="0" dirty="0">
                <a:solidFill>
                  <a:schemeClr val="accent1"/>
                </a:solidFill>
              </a:rPr>
              <a:t>Geschwindigkeit</a:t>
            </a:r>
          </a:p>
          <a:p>
            <a:pPr marL="622866" lvl="1" indent="-169873">
              <a:lnSpc>
                <a:spcPct val="90000"/>
              </a:lnSpc>
              <a:buFont typeface="Arial" panose="020B0604020202020204" pitchFamily="34" charset="0"/>
              <a:buChar char="•"/>
            </a:pPr>
            <a:r>
              <a:rPr lang="de-AT" b="0" baseline="0" dirty="0">
                <a:solidFill>
                  <a:schemeClr val="accent1"/>
                </a:solidFill>
              </a:rPr>
              <a:t>Nachhaltigkeit</a:t>
            </a:r>
          </a:p>
          <a:p>
            <a:pPr marL="169591" indent="-169591">
              <a:buFont typeface="Arial" panose="020B0604020202020204" pitchFamily="34" charset="0"/>
              <a:buChar char="•"/>
            </a:pPr>
            <a:r>
              <a:rPr lang="de-DE" baseline="0" noProof="0" dirty="0"/>
              <a:t>Welche anderen Verkehrsträger gibt es?</a:t>
            </a:r>
          </a:p>
          <a:p>
            <a:pPr marL="169591" indent="-169591">
              <a:buFont typeface="Arial" panose="020B0604020202020204" pitchFamily="34" charset="0"/>
              <a:buChar char="•"/>
            </a:pPr>
            <a:r>
              <a:rPr lang="de-DE" baseline="0" noProof="0" dirty="0"/>
              <a:t>Vorteile der Verkehrsträger</a:t>
            </a:r>
          </a:p>
          <a:p>
            <a:pPr marL="169591" indent="-169591">
              <a:buFont typeface="Arial" panose="020B0604020202020204" pitchFamily="34" charset="0"/>
              <a:buChar char="•"/>
            </a:pPr>
            <a:r>
              <a:rPr lang="de-DE" baseline="0" noProof="0" dirty="0"/>
              <a:t>Vorteile Multimodaler Verkehr</a:t>
            </a:r>
          </a:p>
          <a:p>
            <a:pPr marL="169591" indent="-169591">
              <a:buFont typeface="Arial" panose="020B0604020202020204" pitchFamily="34" charset="0"/>
              <a:buChar char="•"/>
            </a:pPr>
            <a:endParaRPr lang="de-DE" baseline="0" noProof="0" dirty="0"/>
          </a:p>
          <a:p>
            <a:pPr marL="0" indent="0">
              <a:buFont typeface="Arial" panose="020B0604020202020204" pitchFamily="34" charset="0"/>
              <a:buNone/>
            </a:pPr>
            <a:r>
              <a:rPr lang="de-DE" baseline="0" noProof="0" dirty="0"/>
              <a:t>Quelle: Handbuch der Donauschifffahrt S.184-192</a:t>
            </a:r>
          </a:p>
          <a:p>
            <a:pPr marL="0" lvl="0" indent="0">
              <a:lnSpc>
                <a:spcPct val="90000"/>
              </a:lnSpc>
              <a:buFont typeface="Arial" panose="020B0604020202020204" pitchFamily="34" charset="0"/>
              <a:buNone/>
            </a:pPr>
            <a:endParaRPr lang="de-AT" b="0" baseline="0" dirty="0">
              <a:solidFill>
                <a:schemeClr val="accent1"/>
              </a:solidFill>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239407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5</a:t>
            </a:fld>
            <a:endParaRPr lang="de-AT" dirty="0"/>
          </a:p>
        </p:txBody>
      </p:sp>
    </p:spTree>
    <p:extLst>
      <p:ext uri="{BB962C8B-B14F-4D97-AF65-F5344CB8AC3E}">
        <p14:creationId xmlns:p14="http://schemas.microsoft.com/office/powerpoint/2010/main" val="327022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i="0" dirty="0"/>
              <a:t>Der Transport</a:t>
            </a:r>
            <a:r>
              <a:rPr lang="de-AT" i="0" baseline="0" dirty="0"/>
              <a:t> ist die Ortsveränderung von Gütern mithilfe von Transportmitteln. Eine Unterscheidung stellt der inner- und außerbetriebliche Transport dar. Außerbetrieblicher Transport findet außerhalb von Gebäuden statt, die öffentliche Verkehrsinfrastruktur wird meist dafür verwendet. Geräte zum Transport von Gütern nennt man Transportmittel. Dabei kann es sich um Tragemittel oder Behälter bis hin zu Fahrzeugen handeln. Grundvoraussetzung für Industrie und Handel ist der Transport, er stellt somit unseren Wohlstand sicher und </a:t>
            </a:r>
            <a:r>
              <a:rPr lang="de-AT" sz="1200" i="0" dirty="0">
                <a:solidFill>
                  <a:srgbClr val="3C628F"/>
                </a:solidFill>
              </a:rPr>
              <a:t> trägt zu unserer Lebensqualität bei. Er darf jedoch nicht die Ursache für eine steigende Belastung von Mensch und Umwelt sein. In der Gestaltung eines Verkehrssystems sind</a:t>
            </a:r>
            <a:r>
              <a:rPr lang="de-AT" sz="1200" i="0" baseline="0" dirty="0">
                <a:solidFill>
                  <a:srgbClr val="3C628F"/>
                </a:solidFill>
              </a:rPr>
              <a:t> der Güterverkehr und die Logistik besonders wichtig.</a:t>
            </a:r>
            <a:endParaRPr lang="de-AT" sz="1200" i="0" dirty="0">
              <a:solidFill>
                <a:srgbClr val="3C628F"/>
              </a:solidFill>
            </a:endParaRPr>
          </a:p>
          <a:p>
            <a:endParaRPr lang="de-AT" sz="1200" b="0" i="0" u="none" strike="noStrike" kern="1200" baseline="0" dirty="0">
              <a:solidFill>
                <a:schemeClr val="tx1"/>
              </a:solidFill>
              <a:latin typeface="Corbel" panose="020B0503020204020204" pitchFamily="34" charset="0"/>
              <a:ea typeface="+mn-ea"/>
              <a:cs typeface="+mn-cs"/>
            </a:endParaRPr>
          </a:p>
          <a:p>
            <a:r>
              <a:rPr lang="de-AT" sz="1200" b="0" i="0" u="none" strike="noStrike" kern="1200" baseline="0" dirty="0">
                <a:solidFill>
                  <a:schemeClr val="tx1"/>
                </a:solidFill>
                <a:latin typeface="Corbel" panose="020B0503020204020204" pitchFamily="34" charset="0"/>
                <a:ea typeface="+mn-ea"/>
                <a:cs typeface="+mn-cs"/>
              </a:rPr>
              <a:t>Quelle: </a:t>
            </a:r>
            <a:r>
              <a:rPr lang="de-AT" sz="1200" b="0" i="0" u="none" strike="noStrike" kern="1200" baseline="0" dirty="0" err="1">
                <a:solidFill>
                  <a:schemeClr val="tx1"/>
                </a:solidFill>
                <a:latin typeface="Corbel" panose="020B0503020204020204" pitchFamily="34" charset="0"/>
                <a:ea typeface="+mn-ea"/>
                <a:cs typeface="+mn-cs"/>
              </a:rPr>
              <a:t>Claußen</a:t>
            </a:r>
            <a:r>
              <a:rPr lang="de-AT" sz="1200" b="0" i="0" u="none" strike="noStrike" kern="1200" baseline="0" dirty="0">
                <a:solidFill>
                  <a:schemeClr val="tx1"/>
                </a:solidFill>
                <a:latin typeface="Corbel" panose="020B0503020204020204" pitchFamily="34" charset="0"/>
                <a:ea typeface="+mn-ea"/>
                <a:cs typeface="+mn-cs"/>
              </a:rPr>
              <a:t>, U. / Geiger, C.: Verkehrs- und Transportlogistik, Berlin-Heidelberg, 2013, S. 3ff.</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solidFill>
                  <a:prstClr val="black"/>
                </a:solidFill>
              </a:rPr>
              <a:pPr/>
              <a:t>6</a:t>
            </a:fld>
            <a:endParaRPr lang="de-AT" dirty="0">
              <a:solidFill>
                <a:prstClr val="black"/>
              </a:solidFill>
            </a:endParaRPr>
          </a:p>
        </p:txBody>
      </p:sp>
    </p:spTree>
    <p:extLst>
      <p:ext uri="{BB962C8B-B14F-4D97-AF65-F5344CB8AC3E}">
        <p14:creationId xmlns:p14="http://schemas.microsoft.com/office/powerpoint/2010/main" val="1734087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b="0" i="0" u="none" strike="noStrike" kern="1200" baseline="0" dirty="0">
                <a:solidFill>
                  <a:schemeClr val="tx1"/>
                </a:solidFill>
                <a:latin typeface="Corbel" panose="020B0503020204020204" pitchFamily="34" charset="0"/>
                <a:ea typeface="+mn-ea"/>
                <a:cs typeface="+mn-cs"/>
              </a:rPr>
              <a:t>Die Güterverkehrsleistung steigt stetig. Verkehrsvermeidung oder intelligente Verlagerung ist aufgrund der endlichen Kapazitäten auf den Straßen und den begrenzten Ausbaumöglichkeiten besonders unabdinglich. Die Verkehrszunahme bedingt zudem eine Steigerungen klimaschädlicher Emissionen, z.B. eine Steigerung des Co2 Ausstoßes oder steigende Lärmbelästigung, sowie zunehmender Flächenbedarf.</a:t>
            </a:r>
          </a:p>
          <a:p>
            <a:endParaRPr lang="de-AT" sz="1200" b="0" i="1" u="none" strike="noStrike" kern="1200" baseline="0" dirty="0">
              <a:solidFill>
                <a:schemeClr val="tx1"/>
              </a:solidFill>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b="0" i="0" u="none" strike="noStrike" kern="1200" baseline="0" dirty="0">
                <a:solidFill>
                  <a:schemeClr val="tx1"/>
                </a:solidFill>
                <a:latin typeface="Corbel" panose="020B0503020204020204" pitchFamily="34" charset="0"/>
                <a:ea typeface="+mn-ea"/>
                <a:cs typeface="+mn-cs"/>
              </a:rPr>
              <a:t>Quelle: </a:t>
            </a:r>
            <a:r>
              <a:rPr lang="de-AT" sz="1200" b="0" i="0" u="none" strike="noStrike" kern="1200" baseline="0" dirty="0" err="1">
                <a:solidFill>
                  <a:schemeClr val="tx1"/>
                </a:solidFill>
                <a:latin typeface="Corbel" panose="020B0503020204020204" pitchFamily="34" charset="0"/>
                <a:ea typeface="+mn-ea"/>
                <a:cs typeface="+mn-cs"/>
              </a:rPr>
              <a:t>Claußen</a:t>
            </a:r>
            <a:r>
              <a:rPr lang="de-AT" sz="1200" b="0" i="0" u="none" strike="noStrike" kern="1200" baseline="0" dirty="0">
                <a:solidFill>
                  <a:schemeClr val="tx1"/>
                </a:solidFill>
                <a:latin typeface="Corbel" panose="020B0503020204020204" pitchFamily="34" charset="0"/>
                <a:ea typeface="+mn-ea"/>
                <a:cs typeface="+mn-cs"/>
              </a:rPr>
              <a:t>, U. / Geiger, C.: Verkehrs- und Transportlogistik, Berlin-Heidelberg, 2013, S. 9ff, 125.</a:t>
            </a:r>
            <a:endParaRPr lang="de-AT" dirty="0"/>
          </a:p>
          <a:p>
            <a:endParaRPr lang="de-AT" i="1" baseline="0" dirty="0"/>
          </a:p>
        </p:txBody>
      </p:sp>
      <p:sp>
        <p:nvSpPr>
          <p:cNvPr id="4" name="Slide Number Placeholder 3"/>
          <p:cNvSpPr>
            <a:spLocks noGrp="1"/>
          </p:cNvSpPr>
          <p:nvPr>
            <p:ph type="sldNum" sz="quarter" idx="10"/>
          </p:nvPr>
        </p:nvSpPr>
        <p:spPr/>
        <p:txBody>
          <a:bodyPr/>
          <a:lstStyle/>
          <a:p>
            <a:fld id="{56F06DAA-0A4E-4110-9797-3FB8CA0FEA93}" type="slidenum">
              <a:rPr lang="de-AT" smtClean="0">
                <a:solidFill>
                  <a:prstClr val="black"/>
                </a:solidFill>
              </a:rPr>
              <a:pPr/>
              <a:t>7</a:t>
            </a:fld>
            <a:endParaRPr lang="de-AT" dirty="0">
              <a:solidFill>
                <a:prstClr val="black"/>
              </a:solidFill>
            </a:endParaRPr>
          </a:p>
        </p:txBody>
      </p:sp>
    </p:spTree>
    <p:extLst>
      <p:ext uri="{BB962C8B-B14F-4D97-AF65-F5344CB8AC3E}">
        <p14:creationId xmlns:p14="http://schemas.microsoft.com/office/powerpoint/2010/main" val="2236359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88">
              <a:defRPr/>
            </a:pPr>
            <a:r>
              <a:rPr lang="de-AT" dirty="0"/>
              <a:t>In den 27 Ländern der Europäischen Union betrug der Anteil der Wasserstraße am Modal Split im Jahr 2020 5,8 % – somit wurden 5,8 % der gesamten Gütertonnenkilometer auf Wasserstraßen zurückgelegt. Dieser Anteil stellt sich in den einzelnen EU-Ländern sehr unterschiedlich dar. Die Niederlande beispielsweise verfügen über bedeutende Seehäfen und ein weit verzweigtes und kleinteiliges Wasserstraßennetz, sie haben daher den höchsten Binnenschifffahrtsanteil in den 28 Ländern der EU (41,6 % im Jahr 2020). </a:t>
            </a:r>
          </a:p>
          <a:p>
            <a:pPr defTabSz="905988">
              <a:defRPr/>
            </a:pPr>
            <a:endParaRPr lang="de-AT" dirty="0"/>
          </a:p>
          <a:p>
            <a:pPr defTabSz="905988">
              <a:defRPr/>
            </a:pPr>
            <a:r>
              <a:rPr lang="de-AT" dirty="0"/>
              <a:t>Quelle: Handbuch der Donauschifffahrt</a:t>
            </a:r>
            <a:r>
              <a:rPr lang="de-AT" baseline="0" dirty="0"/>
              <a:t> S. 21</a:t>
            </a:r>
          </a:p>
          <a:p>
            <a:pPr defTabSz="905988">
              <a:defRPr/>
            </a:pPr>
            <a:r>
              <a:rPr lang="de-AT" baseline="0" dirty="0"/>
              <a:t>https://ec.europa.eu/eurostat/statistics-explained/index.php/Freight_transport_statistics_-_modal_split#Modal_split_in_the_EU</a:t>
            </a:r>
          </a:p>
          <a:p>
            <a:pPr defTabSz="905988">
              <a:defRPr/>
            </a:pPr>
            <a:endParaRPr lang="de-AT" dirty="0"/>
          </a:p>
        </p:txBody>
      </p:sp>
      <p:sp>
        <p:nvSpPr>
          <p:cNvPr id="4" name="Slide Number Placeholder 3"/>
          <p:cNvSpPr>
            <a:spLocks noGrp="1"/>
          </p:cNvSpPr>
          <p:nvPr>
            <p:ph type="sldNum" sz="quarter" idx="10"/>
          </p:nvPr>
        </p:nvSpPr>
        <p:spPr/>
        <p:txBody>
          <a:bodyPr/>
          <a:lstStyle/>
          <a:p>
            <a:fld id="{3302C4EF-2F8B-46D0-B02E-4BABEE06E65D}" type="slidenum">
              <a:rPr lang="de-DE" smtClean="0"/>
              <a:pPr/>
              <a:t>8</a:t>
            </a:fld>
            <a:endParaRPr lang="de-DE"/>
          </a:p>
        </p:txBody>
      </p:sp>
    </p:spTree>
    <p:extLst>
      <p:ext uri="{BB962C8B-B14F-4D97-AF65-F5344CB8AC3E}">
        <p14:creationId xmlns:p14="http://schemas.microsoft.com/office/powerpoint/2010/main" val="238496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56F06DAA-0A4E-4110-9797-3FB8CA0FEA93}" type="slidenum">
              <a:rPr lang="de-AT" smtClean="0"/>
              <a:t>9</a:t>
            </a:fld>
            <a:endParaRPr lang="de-AT" dirty="0"/>
          </a:p>
        </p:txBody>
      </p:sp>
    </p:spTree>
    <p:extLst>
      <p:ext uri="{BB962C8B-B14F-4D97-AF65-F5344CB8AC3E}">
        <p14:creationId xmlns:p14="http://schemas.microsoft.com/office/powerpoint/2010/main" val="337101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tx2"/>
                </a:solidFill>
                <a:latin typeface="Corbel" panose="020B0503020204020204" pitchFamily="34" charset="0"/>
                <a:ea typeface="+mj-ea"/>
                <a:cs typeface="+mj-cs"/>
              </a:defRPr>
            </a:lvl1pPr>
          </a:lstStyle>
          <a:p>
            <a:r>
              <a:rPr lang="en-US" dirty="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Corbel" panose="020B0503020204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de-AT" dirty="0"/>
          </a:p>
        </p:txBody>
      </p:sp>
      <p:sp>
        <p:nvSpPr>
          <p:cNvPr id="4" name="Date Placeholder 3"/>
          <p:cNvSpPr>
            <a:spLocks noGrp="1"/>
          </p:cNvSpPr>
          <p:nvPr>
            <p:ph type="dt" sz="half" idx="10"/>
          </p:nvPr>
        </p:nvSpPr>
        <p:spPr/>
        <p:txBody>
          <a:bodyPr/>
          <a:lstStyle/>
          <a:p>
            <a:fld id="{E9E89E5C-62BA-4273-875A-8E93AA614383}" type="datetime7">
              <a:rPr lang="de-DE" smtClean="0"/>
              <a:t>Sep-22</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a:t>
            </a:fld>
            <a:endParaRPr lang="de-AT" dirty="0"/>
          </a:p>
        </p:txBody>
      </p:sp>
      <p:cxnSp>
        <p:nvCxnSpPr>
          <p:cNvPr id="8" name="Straight Connector 7"/>
          <p:cNvCxnSpPr/>
          <p:nvPr userDrawn="1"/>
        </p:nvCxnSpPr>
        <p:spPr>
          <a:xfrm>
            <a:off x="685800" y="3398520"/>
            <a:ext cx="7848600" cy="158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2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75562-174A-4F71-B57A-1680CD11F085}" type="datetime7">
              <a:rPr lang="de-DE" smtClean="0">
                <a:solidFill>
                  <a:prstClr val="white"/>
                </a:solidFill>
              </a:rPr>
              <a:t>Sep-22</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CC114-3697-4C29-A66E-C8A08AC7EF78}" type="datetime7">
              <a:rPr lang="de-DE"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9D33B7-0F04-4806-97E1-643330FEB661}" type="datetime7">
              <a:rPr lang="de-DE"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50CA-9622-4965-B654-BADDD7A25FA8}" type="datetime7">
              <a:rPr lang="de-DE"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D4483-390B-4BB2-9882-3074A06796CE}" type="datetime7">
              <a:rPr lang="de-DE"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8B60F-155E-476F-BFBF-A88E25776499}" type="datetime7">
              <a:rPr lang="de-DE"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89457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4F04FA-8588-4C2B-87AE-DA1339BEBD1F}" type="datetime7">
              <a:rPr lang="de-AT" smtClean="0">
                <a:solidFill>
                  <a:prstClr val="white"/>
                </a:solidFill>
              </a:rPr>
              <a:p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06068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412A5E0-F29B-4B95-A389-3E10DA9ED5D7}" type="datetime7">
              <a:rPr lang="de-DE"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FF62E-C2CA-4B88-9A99-E49F55F5BA84}" type="datetime7">
              <a:rPr lang="de-DE" smtClean="0">
                <a:solidFill>
                  <a:prstClr val="white"/>
                </a:solidFill>
              </a:rPr>
              <a:t>Sep-22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27618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A74C95-B968-4AFC-ABF5-A1B3B4CB6574}" type="datetime7">
              <a:rPr lang="de-DE" smtClean="0">
                <a:solidFill>
                  <a:prstClr val="black"/>
                </a:solidFill>
              </a:rPr>
              <a:t>Sep-22</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B4846C-FD36-4908-BBC7-891D13AC572E}" type="datetime7">
              <a:rPr lang="de-DE" smtClean="0">
                <a:solidFill>
                  <a:prstClr val="white"/>
                </a:solidFill>
              </a:rPr>
              <a:t>Sep-22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orbel" panose="020B0503020204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186F6E-3BBC-42B9-9559-3F8B8FB242B4}" type="datetime7">
              <a:rPr lang="de-DE" smtClean="0">
                <a:solidFill>
                  <a:prstClr val="white"/>
                </a:solidFill>
              </a:rPr>
              <a:t>Sep-22</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3947771-D9BC-467D-933D-BEE3221B3D22}" type="datetime7">
              <a:rPr lang="de-DE" smtClean="0">
                <a:solidFill>
                  <a:prstClr val="white"/>
                </a:solidFill>
              </a:rPr>
              <a:t>Sep-22</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4.jpe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BB8BAE8C-7F02-4E0E-B90C-6464530104F2}" type="datetime7">
              <a:rPr lang="de-DE" smtClean="0"/>
              <a:pPr/>
              <a:t>Sep-22</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CD93F612-187A-48BF-B5EE-AA4BEE289BC1}" type="slidenum">
              <a:rPr lang="de-AT" smtClean="0"/>
              <a:pPr/>
              <a:t>‹#›</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 id="2147483711" r:id="rId2"/>
    <p:sldLayoutId id="2147483712" r:id="rId3"/>
  </p:sldLayoutIdLst>
  <p:hf hdr="0" ftr="0"/>
  <p:txStyles>
    <p:titleStyle>
      <a:lvl1pPr algn="ctr" defTabSz="914400" rtl="0" eaLnBrk="1" latinLnBrk="0" hangingPunct="1">
        <a:spcBef>
          <a:spcPct val="0"/>
        </a:spcBef>
        <a:buNone/>
        <a:defRPr sz="4400" kern="1200">
          <a:solidFill>
            <a:schemeClr val="tx1"/>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rgbClr val="00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panose="020B0503020204020204" pitchFamily="34" charset="0"/>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panose="020B0503020204020204" pitchFamily="34" charset="0"/>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a:t>Click to edit Master title style </a:t>
            </a:r>
            <a:r>
              <a:rPr lang="en-US" dirty="0" err="1"/>
              <a:t>nur</a:t>
            </a:r>
            <a:r>
              <a:rPr lang="en-US" dirty="0"/>
              <a:t> </a:t>
            </a:r>
            <a:r>
              <a:rPr lang="en-US" dirty="0" err="1"/>
              <a:t>ein</a:t>
            </a:r>
            <a:r>
              <a:rPr lang="en-US" dirty="0"/>
              <a:t> Test </a:t>
            </a:r>
            <a:r>
              <a:rPr lang="en-US" dirty="0" err="1"/>
              <a:t>wie</a:t>
            </a:r>
            <a:r>
              <a:rPr lang="en-US" dirty="0"/>
              <a:t> der </a:t>
            </a:r>
            <a:r>
              <a:rPr lang="en-US" dirty="0" err="1"/>
              <a:t>zweizeiliger</a:t>
            </a:r>
            <a:r>
              <a:rPr lang="en-US" dirty="0"/>
              <a:t> Text</a:t>
            </a:r>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 y="1484783"/>
            <a:ext cx="9252521" cy="163635"/>
          </a:xfrm>
          <a:prstGeom prst="rect">
            <a:avLst/>
          </a:prstGeom>
          <a:solidFill>
            <a:srgbClr val="00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panose="020B0503020204020204" pitchFamily="34" charset="0"/>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latin typeface="Corbel" panose="020B0503020204020204" pitchFamily="34" charset="0"/>
              </a:defRPr>
            </a:lvl1pPr>
          </a:lstStyle>
          <a:p>
            <a:fld id="{2C8F9820-0D7F-45CB-A7A3-07B091E235A8}" type="datetime7">
              <a:rPr lang="de-DE" smtClean="0">
                <a:solidFill>
                  <a:prstClr val="white"/>
                </a:solidFill>
              </a:rPr>
              <a:pPr/>
              <a:t>Sep-22</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latin typeface="Corbel" panose="020B0503020204020204" pitchFamily="34" charset="0"/>
              </a:defRPr>
            </a:lvl1pPr>
          </a:lstStyle>
          <a:p>
            <a:fld id="{7D34D7BA-8E13-46FE-8871-8877FE7E3568}" type="slidenum">
              <a:rPr lang="de-AT" smtClean="0">
                <a:solidFill>
                  <a:prstClr val="white"/>
                </a:solidFill>
              </a:rPr>
              <a:pPr/>
              <a:t>‹#›</a:t>
            </a:fld>
            <a:endParaRPr lang="de-AT" dirty="0">
              <a:solidFill>
                <a:prstClr val="white"/>
              </a:solidFill>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87150" y="62902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p41662\AppData\Local\Microsoft\Windows\Temporary Internet Files\Content.Outlook\VDWGJMU4\RZ-Logo-Logistikum-hoch-cmyk-2000x2000px.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p:spPr>
      </p:pic>
      <p:pic>
        <p:nvPicPr>
          <p:cNvPr id="13" name="Picture 2"/>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p:txStyles>
    <p:titleStyle>
      <a:lvl1pPr algn="l" defTabSz="914400" rtl="0" eaLnBrk="1" latinLnBrk="0" hangingPunct="1">
        <a:spcBef>
          <a:spcPct val="0"/>
        </a:spcBef>
        <a:buNone/>
        <a:defRPr sz="2800" kern="1200" spc="-100" baseline="0">
          <a:solidFill>
            <a:srgbClr val="189BC4"/>
          </a:solidFill>
          <a:latin typeface="Corbel" panose="020B0503020204020204" pitchFamily="34" charset="0"/>
          <a:ea typeface="+mj-ea"/>
          <a:cs typeface="+mj-cs"/>
        </a:defRPr>
      </a:lvl1pPr>
    </p:titleStyle>
    <p:bodyStyle>
      <a:lvl1pPr marL="182880" indent="-182880" algn="l" defTabSz="914400" rtl="0" eaLnBrk="1" latinLnBrk="0" hangingPunct="1">
        <a:spcBef>
          <a:spcPct val="20000"/>
        </a:spcBef>
        <a:buClr>
          <a:srgbClr val="002E60"/>
        </a:buClr>
        <a:buSzPct val="85000"/>
        <a:buFont typeface="Arial" pitchFamily="34" charset="0"/>
        <a:buChar char="•"/>
        <a:defRPr sz="2400" kern="1200">
          <a:solidFill>
            <a:schemeClr val="tx1">
              <a:lumMod val="65000"/>
              <a:lumOff val="35000"/>
            </a:schemeClr>
          </a:solidFill>
          <a:latin typeface="Corbel" panose="020B0503020204020204" pitchFamily="34" charset="0"/>
          <a:ea typeface="+mn-ea"/>
          <a:cs typeface="+mn-cs"/>
        </a:defRPr>
      </a:lvl1pPr>
      <a:lvl2pPr marL="457200" indent="-182880" algn="l" defTabSz="914400" rtl="0" eaLnBrk="1" latinLnBrk="0" hangingPunct="1">
        <a:spcBef>
          <a:spcPct val="20000"/>
        </a:spcBef>
        <a:buClr>
          <a:srgbClr val="002E60"/>
        </a:buClr>
        <a:buSzPct val="85000"/>
        <a:buFont typeface="Arial" pitchFamily="34" charset="0"/>
        <a:buChar char="•"/>
        <a:defRPr sz="2000" kern="1200">
          <a:solidFill>
            <a:schemeClr val="tx1">
              <a:lumMod val="65000"/>
              <a:lumOff val="35000"/>
            </a:schemeClr>
          </a:solidFill>
          <a:latin typeface="Corbel" panose="020B0503020204020204" pitchFamily="34" charset="0"/>
          <a:ea typeface="+mn-ea"/>
          <a:cs typeface="+mn-cs"/>
        </a:defRPr>
      </a:lvl2pPr>
      <a:lvl3pPr marL="731520" indent="-182880" algn="l" defTabSz="914400" rtl="0" eaLnBrk="1" latinLnBrk="0" hangingPunct="1">
        <a:spcBef>
          <a:spcPct val="20000"/>
        </a:spcBef>
        <a:buClr>
          <a:srgbClr val="002E60"/>
        </a:buClr>
        <a:buSzPct val="90000"/>
        <a:buFont typeface="Arial" pitchFamily="34" charset="0"/>
        <a:buChar char="•"/>
        <a:defRPr sz="1800" kern="1200">
          <a:solidFill>
            <a:schemeClr val="tx1">
              <a:lumMod val="65000"/>
              <a:lumOff val="35000"/>
            </a:schemeClr>
          </a:solidFill>
          <a:latin typeface="Corbel" panose="020B0503020204020204" pitchFamily="34" charset="0"/>
          <a:ea typeface="+mn-ea"/>
          <a:cs typeface="+mn-cs"/>
        </a:defRPr>
      </a:lvl3pPr>
      <a:lvl4pPr marL="1005840" indent="-182880" algn="l" defTabSz="914400" rtl="0" eaLnBrk="1" latinLnBrk="0" hangingPunct="1">
        <a:spcBef>
          <a:spcPct val="20000"/>
        </a:spcBef>
        <a:buClr>
          <a:srgbClr val="002E60"/>
        </a:buClr>
        <a:buFont typeface="Arial" pitchFamily="34" charset="0"/>
        <a:buChar char="•"/>
        <a:defRPr sz="1600" kern="1200">
          <a:solidFill>
            <a:schemeClr val="tx1">
              <a:lumMod val="65000"/>
              <a:lumOff val="35000"/>
            </a:schemeClr>
          </a:solidFill>
          <a:latin typeface="Corbel" panose="020B0503020204020204" pitchFamily="34" charset="0"/>
          <a:ea typeface="+mn-ea"/>
          <a:cs typeface="+mn-cs"/>
        </a:defRPr>
      </a:lvl4pPr>
      <a:lvl5pPr marL="1188720" indent="-137160" algn="l" defTabSz="914400" rtl="0" eaLnBrk="1" latinLnBrk="0" hangingPunct="1">
        <a:spcBef>
          <a:spcPct val="20000"/>
        </a:spcBef>
        <a:buClr>
          <a:srgbClr val="002E60"/>
        </a:buClr>
        <a:buSzPct val="100000"/>
        <a:buFont typeface="Arial" pitchFamily="34" charset="0"/>
        <a:buChar char="•"/>
        <a:defRPr sz="1400" kern="1200" baseline="0">
          <a:solidFill>
            <a:schemeClr val="tx1">
              <a:lumMod val="65000"/>
              <a:lumOff val="35000"/>
            </a:schemeClr>
          </a:solidFill>
          <a:latin typeface="Corbel" panose="020B0503020204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via-donau.org/newsroom/broschueren/"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mailto:rewway@fh-steyr.at" TargetMode="External"/><Relationship Id="rId7"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31.jpg"/><Relationship Id="rId5" Type="http://schemas.openxmlformats.org/officeDocument/2006/relationships/hyperlink" Target="http://www.rewway.at/de/services/" TargetMode="External"/><Relationship Id="rId4" Type="http://schemas.openxmlformats.org/officeDocument/2006/relationships/hyperlink" Target="http://www.rewway.at/de/lehrmittel/paket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AT" b="1" dirty="0">
                <a:solidFill>
                  <a:schemeClr val="accent1"/>
                </a:solidFill>
              </a:rPr>
              <a:t>Wie man am besten mit diesem Lehrmaterial arbeitet</a:t>
            </a:r>
            <a:endParaRPr lang="en-US" b="1" dirty="0">
              <a:solidFill>
                <a:schemeClr val="accent1"/>
              </a:solidFill>
            </a:endParaRPr>
          </a:p>
        </p:txBody>
      </p:sp>
      <p:sp>
        <p:nvSpPr>
          <p:cNvPr id="2" name="Content Placeholder 1"/>
          <p:cNvSpPr>
            <a:spLocks noGrp="1"/>
          </p:cNvSpPr>
          <p:nvPr>
            <p:ph idx="1"/>
          </p:nvPr>
        </p:nvSpPr>
        <p:spPr>
          <a:xfrm>
            <a:off x="457200" y="1821160"/>
            <a:ext cx="8229600" cy="4776192"/>
          </a:xfrm>
        </p:spPr>
        <p:txBody>
          <a:bodyPr>
            <a:normAutofit fontScale="92500" lnSpcReduction="20000"/>
          </a:bodyPr>
          <a:lstStyle/>
          <a:p>
            <a:r>
              <a:rPr lang="de-DE" dirty="0">
                <a:solidFill>
                  <a:srgbClr val="189BC4"/>
                </a:solidFill>
              </a:rPr>
              <a:t>Power Point</a:t>
            </a:r>
          </a:p>
          <a:p>
            <a:pPr marL="274320" lvl="1" indent="0">
              <a:buNone/>
            </a:pPr>
            <a:r>
              <a:rPr lang="de-DE" dirty="0">
                <a:solidFill>
                  <a:schemeClr val="accent1"/>
                </a:solidFill>
              </a:rPr>
              <a:t>In der folgenden PowerPoint wird das Thema „</a:t>
            </a:r>
            <a:r>
              <a:rPr lang="de-AT" dirty="0">
                <a:solidFill>
                  <a:schemeClr val="accent1"/>
                </a:solidFill>
              </a:rPr>
              <a:t>Die Binnenschifffahrt als Teil der Transportkette“ </a:t>
            </a:r>
            <a:r>
              <a:rPr lang="de-DE" dirty="0">
                <a:solidFill>
                  <a:schemeClr val="accent1"/>
                </a:solidFill>
              </a:rPr>
              <a:t>präsentiert. In den zugehörigen Notizen sind die Folien kurz beschrieben und die verwendeten Quellen für diese angeführt, welche für weiterführende Informationen genutzt werden können.</a:t>
            </a:r>
          </a:p>
          <a:p>
            <a:r>
              <a:rPr lang="de-DE" dirty="0">
                <a:solidFill>
                  <a:srgbClr val="189BC4"/>
                </a:solidFill>
              </a:rPr>
              <a:t>Reader</a:t>
            </a:r>
          </a:p>
          <a:p>
            <a:pPr marL="274320" lvl="1" indent="0">
              <a:buNone/>
            </a:pPr>
            <a:r>
              <a:rPr lang="de-DE" dirty="0">
                <a:solidFill>
                  <a:schemeClr val="accent1"/>
                </a:solidFill>
              </a:rPr>
              <a:t>Zusätzlich zu den PowerPoint Präsentationen ist auch ein Reader bereitgestellt, welcher das Thema detaillierter beschreibt und als Skript verwendet werden kann.  </a:t>
            </a:r>
          </a:p>
          <a:p>
            <a:r>
              <a:rPr lang="de-DE" dirty="0">
                <a:solidFill>
                  <a:srgbClr val="189BC4"/>
                </a:solidFill>
              </a:rPr>
              <a:t>Links</a:t>
            </a:r>
            <a:r>
              <a:rPr lang="de-DE" dirty="0">
                <a:solidFill>
                  <a:schemeClr val="accent1"/>
                </a:solidFill>
              </a:rPr>
              <a:t> </a:t>
            </a:r>
          </a:p>
          <a:p>
            <a:pPr marL="274320" lvl="1" indent="0">
              <a:buNone/>
            </a:pPr>
            <a:r>
              <a:rPr lang="de-DE" dirty="0">
                <a:solidFill>
                  <a:schemeClr val="accent1"/>
                </a:solidFill>
              </a:rPr>
              <a:t>Die für die Präsentation verwendeten Quellen sind in den Lernpaketen unter einer Linksammlung verfügbar.</a:t>
            </a:r>
          </a:p>
          <a:p>
            <a:r>
              <a:rPr lang="de-DE" dirty="0">
                <a:solidFill>
                  <a:srgbClr val="189BC4"/>
                </a:solidFill>
              </a:rPr>
              <a:t>Videos und ergänzende Übungen</a:t>
            </a:r>
          </a:p>
          <a:p>
            <a:pPr marL="274320" lvl="2" indent="0">
              <a:buNone/>
            </a:pPr>
            <a:r>
              <a:rPr lang="de-DE" sz="2000" dirty="0">
                <a:solidFill>
                  <a:schemeClr val="accent1"/>
                </a:solidFill>
              </a:rPr>
              <a:t>Zusätzlich werden auch Videos und Übungen zur Verfügung gestellt. Diese sind ebenfalls in den betreffenden Lernpaketen zu finden.</a:t>
            </a:r>
          </a:p>
          <a:p>
            <a:pPr marL="274320" lvl="2" indent="0">
              <a:buNone/>
            </a:pPr>
            <a:r>
              <a:rPr lang="de-DE" sz="2000" dirty="0">
                <a:solidFill>
                  <a:schemeClr val="accent1"/>
                </a:solidFill>
              </a:rPr>
              <a:t>https://www.rewway.at/de/lehrmittel/pakete/hafen-und-binnenschiffe/ </a:t>
            </a:r>
            <a:endParaRPr lang="de-DE" dirty="0">
              <a:solidFill>
                <a:schemeClr val="accent1"/>
              </a:solidFill>
            </a:endParaRPr>
          </a:p>
        </p:txBody>
      </p:sp>
      <p:sp>
        <p:nvSpPr>
          <p:cNvPr id="3" name="Date Placeholder 2"/>
          <p:cNvSpPr>
            <a:spLocks noGrp="1"/>
          </p:cNvSpPr>
          <p:nvPr>
            <p:ph type="dt" sz="half" idx="10"/>
          </p:nvPr>
        </p:nvSpPr>
        <p:spPr/>
        <p:txBody>
          <a:bodyPr/>
          <a:lstStyle/>
          <a:p>
            <a:fld id="{9F3A661C-AEC5-4722-92CC-E2C1896E365D}" type="datetime6">
              <a:rPr lang="de-AT" smtClean="0">
                <a:solidFill>
                  <a:prstClr val="white"/>
                </a:solidFill>
              </a:rPr>
              <a:t>September 22</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a:t>
            </a:fld>
            <a:endParaRPr lang="de-AT" dirty="0">
              <a:solidFill>
                <a:prstClr val="white"/>
              </a:solidFill>
            </a:endParaRPr>
          </a:p>
        </p:txBody>
      </p:sp>
    </p:spTree>
    <p:extLst>
      <p:ext uri="{BB962C8B-B14F-4D97-AF65-F5344CB8AC3E}">
        <p14:creationId xmlns:p14="http://schemas.microsoft.com/office/powerpoint/2010/main" val="240190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AT" b="1" dirty="0">
                <a:solidFill>
                  <a:schemeClr val="accent1"/>
                </a:solidFill>
              </a:rPr>
              <a:t>Definitionen</a:t>
            </a:r>
            <a:br>
              <a:rPr lang="de-AT" b="1" dirty="0">
                <a:solidFill>
                  <a:schemeClr val="accent1"/>
                </a:solidFill>
              </a:rPr>
            </a:br>
            <a:r>
              <a:rPr lang="de-AT" sz="2400" dirty="0">
                <a:solidFill>
                  <a:schemeClr val="accent1"/>
                </a:solidFill>
              </a:rPr>
              <a:t>Verkehrsträgervergleich</a:t>
            </a:r>
            <a:endParaRPr lang="de-AT" dirty="0">
              <a:solidFill>
                <a:schemeClr val="accent1"/>
              </a:solidFill>
            </a:endParaRPr>
          </a:p>
        </p:txBody>
      </p:sp>
      <p:sp>
        <p:nvSpPr>
          <p:cNvPr id="5" name="Content Placeholder 4"/>
          <p:cNvSpPr>
            <a:spLocks noGrp="1"/>
          </p:cNvSpPr>
          <p:nvPr>
            <p:ph idx="1"/>
          </p:nvPr>
        </p:nvSpPr>
        <p:spPr/>
        <p:txBody>
          <a:bodyPr>
            <a:normAutofit fontScale="92500" lnSpcReduction="20000"/>
          </a:bodyPr>
          <a:lstStyle/>
          <a:p>
            <a:endParaRPr lang="de-AT" sz="200" b="1" dirty="0">
              <a:solidFill>
                <a:schemeClr val="accent1"/>
              </a:solidFill>
            </a:endParaRPr>
          </a:p>
          <a:p>
            <a:pPr>
              <a:spcBef>
                <a:spcPts val="0"/>
              </a:spcBef>
              <a:spcAft>
                <a:spcPts val="840"/>
              </a:spcAft>
            </a:pPr>
            <a:r>
              <a:rPr lang="de-AT" sz="1900" b="1" dirty="0">
                <a:solidFill>
                  <a:schemeClr val="accent1"/>
                </a:solidFill>
              </a:rPr>
              <a:t>Verkehrsmittel:</a:t>
            </a:r>
            <a:r>
              <a:rPr lang="de-AT" sz="1900" dirty="0">
                <a:solidFill>
                  <a:schemeClr val="accent1"/>
                </a:solidFill>
              </a:rPr>
              <a:t> Fahrzeug zur Beförderung von Personen</a:t>
            </a:r>
            <a:br>
              <a:rPr lang="de-AT" sz="1900" dirty="0">
                <a:solidFill>
                  <a:schemeClr val="accent1"/>
                </a:solidFill>
              </a:rPr>
            </a:br>
            <a:r>
              <a:rPr lang="de-AT" sz="1900" dirty="0">
                <a:solidFill>
                  <a:schemeClr val="accent1"/>
                </a:solidFill>
              </a:rPr>
              <a:t> und Gütern (Bahn, Binnenschiff, LKW,…)</a:t>
            </a:r>
            <a:endParaRPr lang="de-AT" sz="800" dirty="0">
              <a:solidFill>
                <a:schemeClr val="accent1"/>
              </a:solidFill>
            </a:endParaRPr>
          </a:p>
          <a:p>
            <a:pPr>
              <a:spcBef>
                <a:spcPts val="0"/>
              </a:spcBef>
              <a:spcAft>
                <a:spcPts val="840"/>
              </a:spcAft>
            </a:pPr>
            <a:r>
              <a:rPr lang="de-AT" sz="1900" b="1" dirty="0">
                <a:solidFill>
                  <a:schemeClr val="accent1"/>
                </a:solidFill>
              </a:rPr>
              <a:t>Verkehrsträger: </a:t>
            </a:r>
            <a:r>
              <a:rPr lang="de-AT" sz="1900" dirty="0">
                <a:solidFill>
                  <a:schemeClr val="accent1"/>
                </a:solidFill>
              </a:rPr>
              <a:t>Infrastruktur für den Einsatz von </a:t>
            </a:r>
            <a:br>
              <a:rPr lang="de-AT" sz="1900" dirty="0">
                <a:solidFill>
                  <a:schemeClr val="accent1"/>
                </a:solidFill>
              </a:rPr>
            </a:br>
            <a:r>
              <a:rPr lang="de-AT" sz="1900" dirty="0">
                <a:solidFill>
                  <a:schemeClr val="accent1"/>
                </a:solidFill>
              </a:rPr>
              <a:t>Verkehrsmitteln (Straße, Schiene, Wasserstraße,…)</a:t>
            </a:r>
          </a:p>
          <a:p>
            <a:pPr>
              <a:spcBef>
                <a:spcPts val="0"/>
              </a:spcBef>
              <a:spcAft>
                <a:spcPts val="840"/>
              </a:spcAft>
            </a:pPr>
            <a:endParaRPr lang="de-AT" sz="800" dirty="0">
              <a:solidFill>
                <a:schemeClr val="accent1"/>
              </a:solidFill>
            </a:endParaRPr>
          </a:p>
          <a:p>
            <a:pPr>
              <a:spcBef>
                <a:spcPts val="0"/>
              </a:spcBef>
              <a:spcAft>
                <a:spcPts val="840"/>
              </a:spcAft>
            </a:pPr>
            <a:endParaRPr lang="de-AT" sz="800" dirty="0">
              <a:solidFill>
                <a:schemeClr val="accent1"/>
              </a:solidFill>
            </a:endParaRPr>
          </a:p>
          <a:p>
            <a:pPr>
              <a:spcBef>
                <a:spcPts val="0"/>
              </a:spcBef>
              <a:spcAft>
                <a:spcPts val="840"/>
              </a:spcAft>
            </a:pPr>
            <a:endParaRPr lang="de-AT" sz="800" dirty="0">
              <a:solidFill>
                <a:schemeClr val="accent1"/>
              </a:solidFill>
            </a:endParaRPr>
          </a:p>
          <a:p>
            <a:pPr>
              <a:spcBef>
                <a:spcPts val="0"/>
              </a:spcBef>
              <a:spcAft>
                <a:spcPts val="840"/>
              </a:spcAft>
            </a:pPr>
            <a:endParaRPr lang="de-AT" sz="800" dirty="0">
              <a:solidFill>
                <a:schemeClr val="accent1"/>
              </a:solidFill>
            </a:endParaRPr>
          </a:p>
          <a:p>
            <a:pPr>
              <a:spcBef>
                <a:spcPts val="0"/>
              </a:spcBef>
              <a:spcAft>
                <a:spcPts val="840"/>
              </a:spcAft>
            </a:pPr>
            <a:endParaRPr lang="de-AT" sz="800" dirty="0">
              <a:solidFill>
                <a:schemeClr val="accent1"/>
              </a:solidFill>
            </a:endParaRPr>
          </a:p>
          <a:p>
            <a:pPr marL="0" indent="0">
              <a:spcBef>
                <a:spcPts val="0"/>
              </a:spcBef>
              <a:spcAft>
                <a:spcPts val="840"/>
              </a:spcAft>
              <a:buNone/>
            </a:pPr>
            <a:endParaRPr lang="de-AT" sz="800" dirty="0">
              <a:solidFill>
                <a:schemeClr val="accent1"/>
              </a:solidFill>
            </a:endParaRPr>
          </a:p>
          <a:p>
            <a:pPr marL="0" indent="0">
              <a:spcBef>
                <a:spcPts val="0"/>
              </a:spcBef>
              <a:spcAft>
                <a:spcPts val="840"/>
              </a:spcAft>
              <a:buNone/>
            </a:pPr>
            <a:endParaRPr lang="de-AT" sz="800" dirty="0">
              <a:solidFill>
                <a:schemeClr val="accent1"/>
              </a:solidFill>
            </a:endParaRPr>
          </a:p>
          <a:p>
            <a:pPr marL="0" indent="0">
              <a:spcBef>
                <a:spcPts val="0"/>
              </a:spcBef>
              <a:spcAft>
                <a:spcPts val="840"/>
              </a:spcAft>
              <a:buNone/>
            </a:pPr>
            <a:endParaRPr lang="de-AT" sz="800" dirty="0">
              <a:solidFill>
                <a:schemeClr val="accent1"/>
              </a:solidFill>
            </a:endParaRPr>
          </a:p>
          <a:p>
            <a:pPr>
              <a:spcBef>
                <a:spcPts val="0"/>
              </a:spcBef>
              <a:spcAft>
                <a:spcPts val="840"/>
              </a:spcAft>
            </a:pPr>
            <a:endParaRPr lang="de-AT" sz="800" dirty="0">
              <a:solidFill>
                <a:schemeClr val="accent1"/>
              </a:solidFill>
            </a:endParaRPr>
          </a:p>
          <a:p>
            <a:pPr>
              <a:spcBef>
                <a:spcPts val="0"/>
              </a:spcBef>
              <a:spcAft>
                <a:spcPts val="840"/>
              </a:spcAft>
            </a:pPr>
            <a:endParaRPr lang="de-AT" sz="800" dirty="0">
              <a:solidFill>
                <a:schemeClr val="accent1"/>
              </a:solidFill>
            </a:endParaRPr>
          </a:p>
          <a:p>
            <a:pPr>
              <a:spcBef>
                <a:spcPts val="0"/>
              </a:spcBef>
              <a:spcAft>
                <a:spcPts val="840"/>
              </a:spcAft>
            </a:pPr>
            <a:endParaRPr lang="de-AT" sz="1900" b="1" dirty="0">
              <a:solidFill>
                <a:schemeClr val="accent1"/>
              </a:solidFill>
            </a:endParaRPr>
          </a:p>
          <a:p>
            <a:pPr>
              <a:spcBef>
                <a:spcPts val="0"/>
              </a:spcBef>
              <a:spcAft>
                <a:spcPts val="840"/>
              </a:spcAft>
            </a:pPr>
            <a:r>
              <a:rPr lang="de-AT" sz="1900" b="1" dirty="0">
                <a:solidFill>
                  <a:schemeClr val="accent1"/>
                </a:solidFill>
              </a:rPr>
              <a:t>Hauptlauf</a:t>
            </a:r>
            <a:r>
              <a:rPr lang="de-AT" sz="1900" dirty="0">
                <a:solidFill>
                  <a:schemeClr val="accent1"/>
                </a:solidFill>
              </a:rPr>
              <a:t>: Verbindung von Vor- und Nachlauf</a:t>
            </a:r>
            <a:endParaRPr lang="de-AT" sz="800" b="1" dirty="0">
              <a:solidFill>
                <a:schemeClr val="accent1"/>
              </a:solidFill>
            </a:endParaRPr>
          </a:p>
          <a:p>
            <a:pPr>
              <a:spcBef>
                <a:spcPts val="0"/>
              </a:spcBef>
              <a:spcAft>
                <a:spcPts val="840"/>
              </a:spcAft>
            </a:pPr>
            <a:r>
              <a:rPr lang="de-AT" sz="1900" b="1" dirty="0">
                <a:solidFill>
                  <a:schemeClr val="accent1"/>
                </a:solidFill>
              </a:rPr>
              <a:t>Vorlauf: </a:t>
            </a:r>
            <a:r>
              <a:rPr lang="de-AT" sz="1900" dirty="0">
                <a:solidFill>
                  <a:schemeClr val="accent1"/>
                </a:solidFill>
              </a:rPr>
              <a:t>erster Abschnitt einer Transportkette </a:t>
            </a:r>
            <a:r>
              <a:rPr lang="de-AT" sz="1600" dirty="0">
                <a:solidFill>
                  <a:schemeClr val="accent1"/>
                </a:solidFill>
              </a:rPr>
              <a:t>(oft LKW)</a:t>
            </a:r>
            <a:endParaRPr lang="de-AT" sz="1100" b="1" dirty="0">
              <a:solidFill>
                <a:schemeClr val="accent1"/>
              </a:solidFill>
            </a:endParaRPr>
          </a:p>
          <a:p>
            <a:pPr>
              <a:spcBef>
                <a:spcPts val="0"/>
              </a:spcBef>
              <a:spcAft>
                <a:spcPts val="840"/>
              </a:spcAft>
            </a:pPr>
            <a:r>
              <a:rPr lang="de-AT" sz="1900" b="1" dirty="0">
                <a:solidFill>
                  <a:schemeClr val="accent1"/>
                </a:solidFill>
              </a:rPr>
              <a:t>Nachlauf: </a:t>
            </a:r>
            <a:r>
              <a:rPr lang="de-AT" sz="1900" dirty="0">
                <a:solidFill>
                  <a:schemeClr val="accent1"/>
                </a:solidFill>
              </a:rPr>
              <a:t>letzter Abschnitt zum Empfänger </a:t>
            </a:r>
            <a:r>
              <a:rPr lang="de-AT" sz="1600" dirty="0">
                <a:solidFill>
                  <a:schemeClr val="accent1"/>
                </a:solidFill>
              </a:rPr>
              <a:t>(oft LKW)</a:t>
            </a:r>
            <a:endParaRPr lang="de-AT" sz="1100" b="1" dirty="0">
              <a:solidFill>
                <a:schemeClr val="accent1"/>
              </a:solidFill>
            </a:endParaRPr>
          </a:p>
          <a:p>
            <a:pPr>
              <a:spcBef>
                <a:spcPts val="0"/>
              </a:spcBef>
              <a:spcAft>
                <a:spcPts val="840"/>
              </a:spcAft>
            </a:pPr>
            <a:r>
              <a:rPr lang="de-AT" sz="1900" b="1" dirty="0">
                <a:solidFill>
                  <a:schemeClr val="accent1"/>
                </a:solidFill>
              </a:rPr>
              <a:t>Multimodaler Verkehr: </a:t>
            </a:r>
            <a:r>
              <a:rPr lang="de-AT" sz="1900" dirty="0">
                <a:solidFill>
                  <a:schemeClr val="accent1"/>
                </a:solidFill>
              </a:rPr>
              <a:t>Gütertransport mit mindestens zwei Verkehrsmitteln</a:t>
            </a: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10</a:t>
            </a:fld>
            <a:endParaRPr lang="de-AT" dirty="0">
              <a:solidFill>
                <a:prstClr val="white"/>
              </a:solidFill>
            </a:endParaRPr>
          </a:p>
        </p:txBody>
      </p:sp>
      <p:pic>
        <p:nvPicPr>
          <p:cNvPr id="1026" name="Picture 2"/>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915816" y="1844824"/>
            <a:ext cx="6228184" cy="364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62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404664"/>
            <a:ext cx="4762872" cy="990600"/>
          </a:xfrm>
        </p:spPr>
        <p:txBody>
          <a:bodyPr/>
          <a:lstStyle/>
          <a:p>
            <a:r>
              <a:rPr lang="de-AT" b="1" dirty="0">
                <a:solidFill>
                  <a:srgbClr val="3C628F"/>
                </a:solidFill>
              </a:rPr>
              <a:t>Verkehrsträgervergleich</a:t>
            </a:r>
          </a:p>
        </p:txBody>
      </p:sp>
      <p:sp>
        <p:nvSpPr>
          <p:cNvPr id="5" name="Content Placeholder 4"/>
          <p:cNvSpPr>
            <a:spLocks noGrp="1"/>
          </p:cNvSpPr>
          <p:nvPr>
            <p:ph idx="1"/>
          </p:nvPr>
        </p:nvSpPr>
        <p:spPr/>
        <p:txBody>
          <a:bodyPr/>
          <a:lstStyle/>
          <a:p>
            <a:endParaRPr lang="de-AT"/>
          </a:p>
          <a:p>
            <a:endParaRPr lang="de-AT"/>
          </a:p>
          <a:p>
            <a:endParaRPr lang="de-AT" dirty="0"/>
          </a:p>
        </p:txBody>
      </p:sp>
      <p:sp>
        <p:nvSpPr>
          <p:cNvPr id="3" name="Slide Number Placeholder 2"/>
          <p:cNvSpPr>
            <a:spLocks noGrp="1"/>
          </p:cNvSpPr>
          <p:nvPr>
            <p:ph type="sldNum" sz="quarter" idx="12"/>
          </p:nvPr>
        </p:nvSpPr>
        <p:spPr/>
        <p:txBody>
          <a:bodyPr/>
          <a:lstStyle/>
          <a:p>
            <a:fld id="{7D34D7BA-8E13-46FE-8871-8877FE7E3568}" type="slidenum">
              <a:rPr lang="de-AT" smtClean="0"/>
              <a:pPr/>
              <a:t>11</a:t>
            </a:fld>
            <a:endParaRPr lang="de-AT" dirty="0"/>
          </a:p>
        </p:txBody>
      </p:sp>
      <p:graphicFrame>
        <p:nvGraphicFramePr>
          <p:cNvPr id="8" name="Table 7"/>
          <p:cNvGraphicFramePr>
            <a:graphicFrameLocks noGrp="1"/>
          </p:cNvGraphicFramePr>
          <p:nvPr>
            <p:extLst>
              <p:ext uri="{D42A27DB-BD31-4B8C-83A1-F6EECF244321}">
                <p14:modId xmlns:p14="http://schemas.microsoft.com/office/powerpoint/2010/main" val="2993297918"/>
              </p:ext>
            </p:extLst>
          </p:nvPr>
        </p:nvGraphicFramePr>
        <p:xfrm>
          <a:off x="0" y="1385390"/>
          <a:ext cx="9144000" cy="5455920"/>
        </p:xfrm>
        <a:graphic>
          <a:graphicData uri="http://schemas.openxmlformats.org/drawingml/2006/table">
            <a:tbl>
              <a:tblPr firstRow="1" bandRow="1">
                <a:tableStyleId>{5C22544A-7EE6-4342-B048-85BDC9FD1C3A}</a:tableStyleId>
              </a:tblPr>
              <a:tblGrid>
                <a:gridCol w="2304000">
                  <a:extLst>
                    <a:ext uri="{9D8B030D-6E8A-4147-A177-3AD203B41FA5}">
                      <a16:colId xmlns:a16="http://schemas.microsoft.com/office/drawing/2014/main" val="20000"/>
                    </a:ext>
                  </a:extLst>
                </a:gridCol>
                <a:gridCol w="2412016">
                  <a:extLst>
                    <a:ext uri="{9D8B030D-6E8A-4147-A177-3AD203B41FA5}">
                      <a16:colId xmlns:a16="http://schemas.microsoft.com/office/drawing/2014/main" val="20001"/>
                    </a:ext>
                  </a:extLst>
                </a:gridCol>
                <a:gridCol w="1835984">
                  <a:extLst>
                    <a:ext uri="{9D8B030D-6E8A-4147-A177-3AD203B41FA5}">
                      <a16:colId xmlns:a16="http://schemas.microsoft.com/office/drawing/2014/main" val="1790601723"/>
                    </a:ext>
                  </a:extLst>
                </a:gridCol>
                <a:gridCol w="2592000">
                  <a:extLst>
                    <a:ext uri="{9D8B030D-6E8A-4147-A177-3AD203B41FA5}">
                      <a16:colId xmlns:a16="http://schemas.microsoft.com/office/drawing/2014/main" val="20003"/>
                    </a:ext>
                  </a:extLst>
                </a:gridCol>
              </a:tblGrid>
              <a:tr h="270816">
                <a:tc>
                  <a:txBody>
                    <a:bodyPr/>
                    <a:lstStyle/>
                    <a:p>
                      <a:r>
                        <a:rPr lang="de-AT" sz="1600" dirty="0">
                          <a:solidFill>
                            <a:schemeClr val="bg1"/>
                          </a:solidFill>
                          <a:latin typeface="+mn-lt"/>
                        </a:rPr>
                        <a:t>Indikator</a:t>
                      </a:r>
                    </a:p>
                  </a:txBody>
                  <a:tcPr>
                    <a:solidFill>
                      <a:srgbClr val="002E60"/>
                    </a:solidFill>
                  </a:tcPr>
                </a:tc>
                <a:tc>
                  <a:txBody>
                    <a:bodyPr/>
                    <a:lstStyle/>
                    <a:p>
                      <a:r>
                        <a:rPr lang="de-AT" sz="1600" dirty="0">
                          <a:solidFill>
                            <a:schemeClr val="bg1"/>
                          </a:solidFill>
                          <a:latin typeface="+mn-lt"/>
                        </a:rPr>
                        <a:t>Binnenschiff</a:t>
                      </a:r>
                    </a:p>
                  </a:txBody>
                  <a:tcPr>
                    <a:solidFill>
                      <a:srgbClr val="002E60"/>
                    </a:solidFill>
                  </a:tcPr>
                </a:tc>
                <a:tc>
                  <a:txBody>
                    <a:bodyPr/>
                    <a:lstStyle/>
                    <a:p>
                      <a:r>
                        <a:rPr lang="de-AT" sz="1600" dirty="0">
                          <a:solidFill>
                            <a:schemeClr val="bg1"/>
                          </a:solidFill>
                          <a:latin typeface="+mn-lt"/>
                        </a:rPr>
                        <a:t>Zug</a:t>
                      </a:r>
                    </a:p>
                  </a:txBody>
                  <a:tcPr>
                    <a:solidFill>
                      <a:srgbClr val="002E60"/>
                    </a:solidFill>
                  </a:tcPr>
                </a:tc>
                <a:tc>
                  <a:txBody>
                    <a:bodyPr/>
                    <a:lstStyle/>
                    <a:p>
                      <a:r>
                        <a:rPr lang="de-AT" sz="1600" dirty="0">
                          <a:solidFill>
                            <a:schemeClr val="bg1"/>
                          </a:solidFill>
                          <a:latin typeface="+mn-lt"/>
                        </a:rPr>
                        <a:t>Lkw</a:t>
                      </a:r>
                    </a:p>
                  </a:txBody>
                  <a:tcPr>
                    <a:solidFill>
                      <a:srgbClr val="002E60"/>
                    </a:solidFill>
                  </a:tcPr>
                </a:tc>
                <a:extLst>
                  <a:ext uri="{0D108BD9-81ED-4DB2-BD59-A6C34878D82A}">
                    <a16:rowId xmlns:a16="http://schemas.microsoft.com/office/drawing/2014/main" val="10000"/>
                  </a:ext>
                </a:extLst>
              </a:tr>
              <a:tr h="628210">
                <a:tc>
                  <a:txBody>
                    <a:bodyPr/>
                    <a:lstStyle/>
                    <a:p>
                      <a:r>
                        <a:rPr lang="de-AT" sz="1400" b="0" u="sng" dirty="0">
                          <a:solidFill>
                            <a:srgbClr val="3C628F"/>
                          </a:solidFill>
                          <a:latin typeface="Corbel" panose="020B0503020204020204" pitchFamily="34" charset="0"/>
                        </a:rPr>
                        <a:t>Transportdauer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meist länger als bei Zug + LKW (Umschlag, Vor-,Nachlauf)</a:t>
                      </a:r>
                    </a:p>
                    <a:p>
                      <a:endParaRPr lang="de-AT" sz="1400" kern="1200" dirty="0">
                        <a:solidFill>
                          <a:srgbClr val="3C628F"/>
                        </a:solidFill>
                        <a:latin typeface="Corbel" panose="020B0503020204020204" pitchFamily="34" charset="0"/>
                        <a:ea typeface="+mn-ea"/>
                        <a:cs typeface="+mn-cs"/>
                      </a:endParaRPr>
                    </a:p>
                  </a:txBody>
                  <a:tcPr/>
                </a:tc>
                <a:tc>
                  <a:txBody>
                    <a:bodyPr/>
                    <a:lstStyle/>
                    <a:p>
                      <a:r>
                        <a:rPr lang="de-AT" sz="1400" kern="1200" dirty="0">
                          <a:solidFill>
                            <a:srgbClr val="3C628F"/>
                          </a:solidFill>
                          <a:latin typeface="Corbel" panose="020B0503020204020204" pitchFamily="34" charset="0"/>
                          <a:ea typeface="+mn-ea"/>
                          <a:cs typeface="+mn-cs"/>
                        </a:rPr>
                        <a:t>meist länger als</a:t>
                      </a:r>
                      <a:r>
                        <a:rPr lang="de-AT" sz="1400" kern="1200" baseline="0" dirty="0">
                          <a:solidFill>
                            <a:srgbClr val="3C628F"/>
                          </a:solidFill>
                          <a:latin typeface="Corbel" panose="020B0503020204020204" pitchFamily="34" charset="0"/>
                          <a:ea typeface="+mn-ea"/>
                          <a:cs typeface="+mn-cs"/>
                        </a:rPr>
                        <a:t> per Lkw</a:t>
                      </a:r>
                      <a:endParaRPr lang="de-AT" sz="1400" kern="1200" dirty="0">
                        <a:solidFill>
                          <a:srgbClr val="3C628F"/>
                        </a:solidFill>
                        <a:latin typeface="Corbel" panose="020B0503020204020204" pitchFamily="34" charset="0"/>
                        <a:ea typeface="+mn-ea"/>
                        <a:cs typeface="+mn-cs"/>
                      </a:endParaRPr>
                    </a:p>
                  </a:txBody>
                  <a:tcPr/>
                </a:tc>
                <a:tc>
                  <a:txBody>
                    <a:bodyPr/>
                    <a:lstStyle/>
                    <a:p>
                      <a:r>
                        <a:rPr lang="de-AT" sz="1400" kern="1200" dirty="0">
                          <a:solidFill>
                            <a:srgbClr val="3C628F"/>
                          </a:solidFill>
                          <a:latin typeface="Corbel" panose="020B0503020204020204" pitchFamily="34" charset="0"/>
                          <a:ea typeface="+mn-ea"/>
                          <a:cs typeface="+mn-cs"/>
                        </a:rPr>
                        <a:t>meist kürzer (oft Haus-zu-Haus-Zustellung)</a:t>
                      </a:r>
                    </a:p>
                  </a:txBody>
                  <a:tcPr/>
                </a:tc>
                <a:extLst>
                  <a:ext uri="{0D108BD9-81ED-4DB2-BD59-A6C34878D82A}">
                    <a16:rowId xmlns:a16="http://schemas.microsoft.com/office/drawing/2014/main" val="10001"/>
                  </a:ext>
                </a:extLst>
              </a:tr>
              <a:tr h="467773">
                <a:tc>
                  <a:txBody>
                    <a:bodyPr/>
                    <a:lstStyle/>
                    <a:p>
                      <a:r>
                        <a:rPr lang="de-AT" sz="1400" u="sng" dirty="0">
                          <a:solidFill>
                            <a:srgbClr val="3C628F"/>
                          </a:solidFill>
                          <a:latin typeface="Corbel" panose="020B0503020204020204" pitchFamily="34" charset="0"/>
                        </a:rPr>
                        <a:t>Kapazität</a:t>
                      </a:r>
                    </a:p>
                  </a:txBody>
                  <a:tcPr/>
                </a:tc>
                <a:tc>
                  <a:txBody>
                    <a:bodyPr/>
                    <a:lstStyle/>
                    <a:p>
                      <a:r>
                        <a:rPr lang="de-AT" sz="1400" kern="1200" dirty="0">
                          <a:solidFill>
                            <a:srgbClr val="3C628F"/>
                          </a:solidFill>
                          <a:latin typeface="Corbel" panose="020B0503020204020204" pitchFamily="34" charset="0"/>
                          <a:ea typeface="+mn-ea"/>
                          <a:cs typeface="+mn-cs"/>
                        </a:rPr>
                        <a:t>1 Schubverband </a:t>
                      </a:r>
                    </a:p>
                    <a:p>
                      <a:r>
                        <a:rPr lang="de-AT" sz="1400" kern="1200" dirty="0">
                          <a:solidFill>
                            <a:srgbClr val="3C628F"/>
                          </a:solidFill>
                          <a:latin typeface="Corbel" panose="020B0503020204020204" pitchFamily="34" charset="0"/>
                          <a:ea typeface="+mn-ea"/>
                          <a:cs typeface="+mn-cs"/>
                        </a:rPr>
                        <a:t>   mit 4 Leichtern</a:t>
                      </a:r>
                    </a:p>
                  </a:txBody>
                  <a:tcPr/>
                </a:tc>
                <a:tc>
                  <a:txBody>
                    <a:bodyPr/>
                    <a:lstStyle/>
                    <a:p>
                      <a:r>
                        <a:rPr lang="de-AT" sz="1400" kern="1200" dirty="0">
                          <a:solidFill>
                            <a:srgbClr val="3C628F"/>
                          </a:solidFill>
                          <a:latin typeface="Corbel" panose="020B0503020204020204" pitchFamily="34" charset="0"/>
                          <a:ea typeface="+mn-ea"/>
                          <a:cs typeface="+mn-cs"/>
                        </a:rPr>
                        <a:t>= 175 Zugwaggons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=280 LKW</a:t>
                      </a:r>
                    </a:p>
                    <a:p>
                      <a:endParaRPr lang="de-AT" sz="1400" kern="1200" dirty="0">
                        <a:solidFill>
                          <a:srgbClr val="3C628F"/>
                        </a:solidFill>
                        <a:latin typeface="Corbel" panose="020B0503020204020204" pitchFamily="34" charset="0"/>
                        <a:ea typeface="+mn-ea"/>
                        <a:cs typeface="+mn-cs"/>
                      </a:endParaRPr>
                    </a:p>
                  </a:txBody>
                  <a:tcPr/>
                </a:tc>
                <a:extLst>
                  <a:ext uri="{0D108BD9-81ED-4DB2-BD59-A6C34878D82A}">
                    <a16:rowId xmlns:a16="http://schemas.microsoft.com/office/drawing/2014/main" val="10002"/>
                  </a:ext>
                </a:extLst>
              </a:tr>
              <a:tr h="245290">
                <a:tc>
                  <a:txBody>
                    <a:bodyPr/>
                    <a:lstStyle/>
                    <a:p>
                      <a:r>
                        <a:rPr lang="de-AT" sz="1400" u="sng" dirty="0">
                          <a:solidFill>
                            <a:srgbClr val="3C628F"/>
                          </a:solidFill>
                          <a:latin typeface="Corbel" panose="020B0503020204020204" pitchFamily="34" charset="0"/>
                        </a:rPr>
                        <a:t>Pünktlichkeitsfaktoren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Hoch-/Niederwasser, Eis</a:t>
                      </a:r>
                    </a:p>
                    <a:p>
                      <a:endParaRPr lang="de-AT" sz="1400" kern="1200" dirty="0">
                        <a:solidFill>
                          <a:srgbClr val="3C628F"/>
                        </a:solidFill>
                        <a:latin typeface="Corbel" panose="020B0503020204020204" pitchFamily="34" charset="0"/>
                        <a:ea typeface="+mn-ea"/>
                        <a:cs typeface="+mn-cs"/>
                      </a:endParaRPr>
                    </a:p>
                  </a:txBody>
                  <a:tcPr/>
                </a:tc>
                <a:tc>
                  <a:txBody>
                    <a:bodyPr/>
                    <a:lstStyle/>
                    <a:p>
                      <a:r>
                        <a:rPr lang="de-AT" sz="1400" kern="1200" dirty="0">
                          <a:solidFill>
                            <a:srgbClr val="3C628F"/>
                          </a:solidFill>
                          <a:latin typeface="Corbel" panose="020B0503020204020204" pitchFamily="34" charset="0"/>
                          <a:ea typeface="+mn-ea"/>
                          <a:cs typeface="+mn-cs"/>
                        </a:rPr>
                        <a:t>Wettereinflüsse, Baustellen, Unfälle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Stau, Unfälle und Wettereinflüsse</a:t>
                      </a:r>
                    </a:p>
                    <a:p>
                      <a:endParaRPr lang="de-AT" sz="1400" kern="1200" dirty="0">
                        <a:solidFill>
                          <a:srgbClr val="3C628F"/>
                        </a:solidFill>
                        <a:latin typeface="Corbel" panose="020B0503020204020204" pitchFamily="34" charset="0"/>
                        <a:ea typeface="+mn-ea"/>
                        <a:cs typeface="+mn-cs"/>
                      </a:endParaRPr>
                    </a:p>
                  </a:txBody>
                  <a:tcPr/>
                </a:tc>
                <a:extLst>
                  <a:ext uri="{0D108BD9-81ED-4DB2-BD59-A6C34878D82A}">
                    <a16:rowId xmlns:a16="http://schemas.microsoft.com/office/drawing/2014/main" val="10003"/>
                  </a:ext>
                </a:extLst>
              </a:tr>
              <a:tr h="467773">
                <a:tc>
                  <a:txBody>
                    <a:bodyPr/>
                    <a:lstStyle/>
                    <a:p>
                      <a:r>
                        <a:rPr lang="de-AT" sz="1400" u="sng" dirty="0">
                          <a:solidFill>
                            <a:srgbClr val="3C628F"/>
                          </a:solidFill>
                          <a:latin typeface="Corbel" panose="020B0503020204020204" pitchFamily="34" charset="0"/>
                        </a:rPr>
                        <a:t>Sicherheit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kaum Unfälle</a:t>
                      </a:r>
                    </a:p>
                    <a:p>
                      <a:endParaRPr lang="de-AT" sz="1400" kern="1200" dirty="0">
                        <a:solidFill>
                          <a:srgbClr val="3C628F"/>
                        </a:solidFill>
                        <a:latin typeface="Corbel" panose="020B0503020204020204" pitchFamily="34" charset="0"/>
                        <a:ea typeface="+mn-ea"/>
                        <a:cs typeface="+mn-cs"/>
                      </a:endParaRPr>
                    </a:p>
                  </a:txBody>
                  <a:tcPr/>
                </a:tc>
                <a:tc>
                  <a:txBody>
                    <a:bodyPr/>
                    <a:lstStyle/>
                    <a:p>
                      <a:r>
                        <a:rPr lang="de-AT" sz="1400" kern="1200" dirty="0">
                          <a:solidFill>
                            <a:srgbClr val="3C628F"/>
                          </a:solidFill>
                          <a:latin typeface="Corbel" panose="020B0503020204020204" pitchFamily="34" charset="0"/>
                          <a:ea typeface="+mn-ea"/>
                          <a:cs typeface="+mn-cs"/>
                        </a:rPr>
                        <a:t>praktisch keine Unfallgefahr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höchste Unfallgefahr</a:t>
                      </a:r>
                    </a:p>
                    <a:p>
                      <a:endParaRPr lang="de-AT" sz="1400" kern="1200" dirty="0">
                        <a:solidFill>
                          <a:srgbClr val="3C628F"/>
                        </a:solidFill>
                        <a:latin typeface="Corbel" panose="020B0503020204020204" pitchFamily="34" charset="0"/>
                        <a:ea typeface="+mn-ea"/>
                        <a:cs typeface="+mn-cs"/>
                      </a:endParaRPr>
                    </a:p>
                  </a:txBody>
                  <a:tcPr/>
                </a:tc>
                <a:extLst>
                  <a:ext uri="{0D108BD9-81ED-4DB2-BD59-A6C34878D82A}">
                    <a16:rowId xmlns:a16="http://schemas.microsoft.com/office/drawing/2014/main" val="10004"/>
                  </a:ext>
                </a:extLst>
              </a:tr>
              <a:tr h="664731">
                <a:tc>
                  <a:txBody>
                    <a:bodyPr/>
                    <a:lstStyle/>
                    <a:p>
                      <a:r>
                        <a:rPr lang="de-AT" sz="1400" u="sng" dirty="0">
                          <a:solidFill>
                            <a:srgbClr val="3C628F"/>
                          </a:solidFill>
                          <a:latin typeface="Corbel" panose="020B0503020204020204" pitchFamily="34" charset="0"/>
                        </a:rPr>
                        <a:t>Flächendeckung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auf Wasserstraßen-infrastruktur beschränkt</a:t>
                      </a:r>
                    </a:p>
                    <a:p>
                      <a:endParaRPr lang="de-AT" sz="1400" kern="1200" dirty="0">
                        <a:solidFill>
                          <a:srgbClr val="3C628F"/>
                        </a:solidFill>
                        <a:latin typeface="Corbel" panose="020B0503020204020204" pitchFamily="34" charset="0"/>
                        <a:ea typeface="+mn-ea"/>
                        <a:cs typeface="+mn-cs"/>
                      </a:endParaRPr>
                    </a:p>
                  </a:txBody>
                  <a:tcPr/>
                </a:tc>
                <a:tc>
                  <a:txBody>
                    <a:bodyPr/>
                    <a:lstStyle/>
                    <a:p>
                      <a:r>
                        <a:rPr lang="de-AT" sz="1400" kern="1200" dirty="0">
                          <a:solidFill>
                            <a:srgbClr val="3C628F"/>
                          </a:solidFill>
                          <a:latin typeface="Corbel" panose="020B0503020204020204" pitchFamily="34" charset="0"/>
                          <a:ea typeface="+mn-ea"/>
                          <a:cs typeface="+mn-cs"/>
                        </a:rPr>
                        <a:t>auf Schienennetz beschränkt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beste Infrastruktur</a:t>
                      </a:r>
                    </a:p>
                    <a:p>
                      <a:endParaRPr lang="de-AT" sz="1400" kern="1200" dirty="0">
                        <a:solidFill>
                          <a:srgbClr val="3C628F"/>
                        </a:solidFill>
                        <a:latin typeface="Corbel" panose="020B0503020204020204" pitchFamily="34" charset="0"/>
                        <a:ea typeface="+mn-ea"/>
                        <a:cs typeface="+mn-cs"/>
                      </a:endParaRPr>
                    </a:p>
                  </a:txBody>
                  <a:tcPr/>
                </a:tc>
                <a:extLst>
                  <a:ext uri="{0D108BD9-81ED-4DB2-BD59-A6C34878D82A}">
                    <a16:rowId xmlns:a16="http://schemas.microsoft.com/office/drawing/2014/main" val="10005"/>
                  </a:ext>
                </a:extLst>
              </a:tr>
              <a:tr h="664731">
                <a:tc>
                  <a:txBody>
                    <a:bodyPr/>
                    <a:lstStyle/>
                    <a:p>
                      <a:r>
                        <a:rPr lang="de-AT" sz="1400" u="sng" dirty="0">
                          <a:solidFill>
                            <a:srgbClr val="3C628F"/>
                          </a:solidFill>
                          <a:latin typeface="Corbel" panose="020B0503020204020204" pitchFamily="34" charset="0"/>
                        </a:rPr>
                        <a:t>Kosten</a:t>
                      </a: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mengen-, weg-, und planungsabhängig </a:t>
                      </a:r>
                      <a:br>
                        <a:rPr lang="de-AT" sz="1400" kern="1200" dirty="0">
                          <a:solidFill>
                            <a:srgbClr val="3C628F"/>
                          </a:solidFill>
                          <a:latin typeface="Corbel" panose="020B0503020204020204" pitchFamily="34" charset="0"/>
                          <a:ea typeface="+mn-ea"/>
                          <a:cs typeface="+mn-cs"/>
                        </a:rPr>
                      </a:br>
                      <a:r>
                        <a:rPr lang="de-AT" sz="1400" kern="1200" dirty="0">
                          <a:solidFill>
                            <a:srgbClr val="3C628F"/>
                          </a:solidFill>
                          <a:latin typeface="Corbel" panose="020B0503020204020204" pitchFamily="34" charset="0"/>
                          <a:ea typeface="+mn-ea"/>
                          <a:cs typeface="+mn-cs"/>
                        </a:rPr>
                        <a:t>(Vorteil Binnenschifffahrt: höchste Transportkapazität)</a:t>
                      </a:r>
                    </a:p>
                    <a:p>
                      <a:endParaRPr lang="de-AT" sz="1400" kern="1200" dirty="0">
                        <a:solidFill>
                          <a:srgbClr val="3C628F"/>
                        </a:solidFill>
                        <a:latin typeface="Corbel" panose="020B0503020204020204" pitchFamily="34" charset="0"/>
                        <a:ea typeface="+mn-ea"/>
                        <a:cs typeface="+mn-cs"/>
                      </a:endParaRPr>
                    </a:p>
                  </a:txBody>
                  <a:tcPr/>
                </a:tc>
                <a:tc hMerge="1">
                  <a:txBody>
                    <a:bodyPr/>
                    <a:lstStyle/>
                    <a:p>
                      <a:endParaRPr lang="de-AT"/>
                    </a:p>
                  </a:txBody>
                  <a:tcPr/>
                </a:tc>
                <a:tc hMerge="1">
                  <a:txBody>
                    <a:bodyPr/>
                    <a:lstStyle/>
                    <a:p>
                      <a:endParaRPr lang="de-AT" sz="1400" dirty="0"/>
                    </a:p>
                  </a:txBody>
                  <a:tcPr/>
                </a:tc>
                <a:extLst>
                  <a:ext uri="{0D108BD9-81ED-4DB2-BD59-A6C34878D82A}">
                    <a16:rowId xmlns:a16="http://schemas.microsoft.com/office/drawing/2014/main" val="10006"/>
                  </a:ext>
                </a:extLst>
              </a:tr>
              <a:tr h="861688">
                <a:tc>
                  <a:txBody>
                    <a:bodyPr/>
                    <a:lstStyle/>
                    <a:p>
                      <a:endParaRPr lang="de-AT" sz="1400" dirty="0">
                        <a:solidFill>
                          <a:srgbClr val="3C628F"/>
                        </a:solidFill>
                        <a:latin typeface="Corbel" panose="020B0503020204020204" pitchFamily="34" charset="0"/>
                      </a:endParaRPr>
                    </a:p>
                    <a:p>
                      <a:r>
                        <a:rPr lang="de-AT" sz="1400" u="sng" dirty="0">
                          <a:solidFill>
                            <a:srgbClr val="3C628F"/>
                          </a:solidFill>
                          <a:latin typeface="Corbel" panose="020B0503020204020204" pitchFamily="34" charset="0"/>
                        </a:rPr>
                        <a:t>Umweltverträglichkeit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mengenmäßig niedrigster Energieverbrauch + geringster Co2-Ausstoß</a:t>
                      </a:r>
                    </a:p>
                    <a:p>
                      <a:endParaRPr lang="de-AT" sz="1400" kern="1200" dirty="0">
                        <a:solidFill>
                          <a:srgbClr val="3C628F"/>
                        </a:solidFill>
                        <a:latin typeface="Corbel" panose="020B0503020204020204" pitchFamily="34" charset="0"/>
                        <a:ea typeface="+mn-ea"/>
                        <a:cs typeface="+mn-cs"/>
                      </a:endParaRPr>
                    </a:p>
                  </a:txBody>
                  <a:tcPr/>
                </a:tc>
                <a:tc>
                  <a:txBody>
                    <a:bodyPr/>
                    <a:lstStyle/>
                    <a:p>
                      <a:r>
                        <a:rPr lang="de-AT" sz="1400" kern="1200" dirty="0">
                          <a:solidFill>
                            <a:srgbClr val="3C628F"/>
                          </a:solidFill>
                          <a:latin typeface="Corbel" panose="020B0503020204020204" pitchFamily="34" charset="0"/>
                          <a:ea typeface="+mn-ea"/>
                          <a:cs typeface="+mn-cs"/>
                        </a:rPr>
                        <a:t>mengenmäßig niedriger Energieverbrauch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kern="1200" dirty="0">
                          <a:solidFill>
                            <a:srgbClr val="3C628F"/>
                          </a:solidFill>
                          <a:latin typeface="Corbel" panose="020B0503020204020204" pitchFamily="34" charset="0"/>
                          <a:ea typeface="+mn-ea"/>
                          <a:cs typeface="+mn-cs"/>
                        </a:rPr>
                        <a:t>höchster Energieverbrauch und Co2-Ausstoß</a:t>
                      </a:r>
                    </a:p>
                    <a:p>
                      <a:endParaRPr lang="de-AT" sz="1400" kern="1200" dirty="0">
                        <a:solidFill>
                          <a:srgbClr val="3C628F"/>
                        </a:solidFill>
                        <a:latin typeface="Corbel" panose="020B0503020204020204" pitchFamily="34" charset="0"/>
                        <a:ea typeface="+mn-ea"/>
                        <a:cs typeface="+mn-cs"/>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2290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r>
              <a:rPr lang="de-DE" b="1" dirty="0">
                <a:solidFill>
                  <a:srgbClr val="3C628F"/>
                </a:solidFill>
              </a:rPr>
              <a:t>Transportkapazität</a:t>
            </a:r>
            <a:br>
              <a:rPr lang="de-DE" dirty="0"/>
            </a:br>
            <a:r>
              <a:rPr lang="de-DE" sz="2400" dirty="0">
                <a:solidFill>
                  <a:srgbClr val="3C628F"/>
                </a:solidFill>
              </a:rPr>
              <a:t>Verkehrsträgervergleich </a:t>
            </a:r>
            <a:endParaRPr lang="de-DE" dirty="0">
              <a:solidFill>
                <a:srgbClr val="3C628F"/>
              </a:solidFill>
            </a:endParaRPr>
          </a:p>
        </p:txBody>
      </p:sp>
      <p:sp>
        <p:nvSpPr>
          <p:cNvPr id="8" name="Foliennummernplatzhalter 4"/>
          <p:cNvSpPr>
            <a:spLocks noGrp="1"/>
          </p:cNvSpPr>
          <p:nvPr>
            <p:ph type="sldNum" sz="quarter" idx="12"/>
          </p:nvPr>
        </p:nvSpPr>
        <p:spPr/>
        <p:txBody>
          <a:bodyPr/>
          <a:lstStyle/>
          <a:p>
            <a:fld id="{7D34D7BA-8E13-46FE-8871-8877FE7E3568}" type="slidenum">
              <a:rPr lang="de-AT" smtClean="0"/>
              <a:pPr/>
              <a:t>12</a:t>
            </a:fld>
            <a:endParaRPr lang="de-AT"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709949"/>
            <a:ext cx="6837096" cy="363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uppieren 16"/>
          <p:cNvGrpSpPr/>
          <p:nvPr/>
        </p:nvGrpSpPr>
        <p:grpSpPr>
          <a:xfrm>
            <a:off x="367404" y="5589240"/>
            <a:ext cx="8496000" cy="864096"/>
            <a:chOff x="367404" y="5589240"/>
            <a:chExt cx="8496000" cy="864096"/>
          </a:xfrm>
        </p:grpSpPr>
        <p:sp>
          <p:nvSpPr>
            <p:cNvPr id="18" name="Content Placeholder 2"/>
            <p:cNvSpPr txBox="1">
              <a:spLocks/>
            </p:cNvSpPr>
            <p:nvPr/>
          </p:nvSpPr>
          <p:spPr>
            <a:xfrm>
              <a:off x="367404" y="5589240"/>
              <a:ext cx="8496000" cy="864096"/>
            </a:xfrm>
            <a:prstGeom prst="rect">
              <a:avLst/>
            </a:prstGeom>
            <a:ln w="19050">
              <a:solidFill>
                <a:schemeClr val="accent1"/>
              </a:solidFill>
            </a:ln>
          </p:spPr>
          <p:txBody>
            <a:bodyPr vert="horz" lIns="91440" tIns="45720" rIns="91440" bIns="45720" rtlCol="0" anchor="ctr">
              <a:normAutofit fontScale="4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endParaRPr lang="de-DE" spc="60" dirty="0">
                <a:solidFill>
                  <a:srgbClr val="3C628F"/>
                </a:solidFill>
                <a:latin typeface="Corbel" panose="020B0503020204020204" pitchFamily="34" charset="0"/>
              </a:endParaRPr>
            </a:p>
            <a:p>
              <a:pPr marL="546100" indent="0">
                <a:buClr>
                  <a:srgbClr val="3C628F"/>
                </a:buClr>
                <a:buFont typeface="Arial" pitchFamily="34" charset="0"/>
                <a:buNone/>
              </a:pPr>
              <a:r>
                <a:rPr lang="de-DE" sz="3600" spc="60" dirty="0">
                  <a:solidFill>
                    <a:srgbClr val="002E60"/>
                  </a:solidFill>
                  <a:latin typeface="Corbel" panose="020B0503020204020204" pitchFamily="34" charset="0"/>
                </a:rPr>
                <a:t>Größte Transportkapazität des Binnenschiffes: Ein Schubverband mit 4 Schubleichtern = 175 Zugwaggons = 280 LKWs = 20 km LKW-Kolonne</a:t>
              </a:r>
            </a:p>
            <a:p>
              <a:pPr marL="546100" indent="0">
                <a:buClr>
                  <a:srgbClr val="3C628F"/>
                </a:buClr>
                <a:buFont typeface="Arial" pitchFamily="34" charset="0"/>
                <a:buNone/>
              </a:pPr>
              <a:endParaRPr lang="de-AT" sz="1800" dirty="0">
                <a:solidFill>
                  <a:srgbClr val="04617B"/>
                </a:solidFill>
                <a:latin typeface="Corbel" panose="020B0503020204020204"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771" y="5754592"/>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396561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r>
              <a:rPr lang="de-DE" b="1" dirty="0">
                <a:solidFill>
                  <a:srgbClr val="3C628F"/>
                </a:solidFill>
              </a:rPr>
              <a:t>Spezifischer Energieverbrauch</a:t>
            </a:r>
            <a:br>
              <a:rPr lang="de-DE" dirty="0">
                <a:solidFill>
                  <a:srgbClr val="3C628F"/>
                </a:solidFill>
              </a:rPr>
            </a:br>
            <a:r>
              <a:rPr lang="de-DE" sz="2400" dirty="0">
                <a:solidFill>
                  <a:srgbClr val="3C628F"/>
                </a:solidFill>
              </a:rPr>
              <a:t>Verkehrsträgervergleich</a:t>
            </a:r>
            <a:endParaRPr lang="de-DE" sz="2400" dirty="0"/>
          </a:p>
        </p:txBody>
      </p:sp>
      <p:sp>
        <p:nvSpPr>
          <p:cNvPr id="8" name="Foliennummernplatzhalter 4"/>
          <p:cNvSpPr>
            <a:spLocks noGrp="1"/>
          </p:cNvSpPr>
          <p:nvPr>
            <p:ph type="sldNum" sz="quarter" idx="12"/>
          </p:nvPr>
        </p:nvSpPr>
        <p:spPr/>
        <p:txBody>
          <a:bodyPr/>
          <a:lstStyle/>
          <a:p>
            <a:fld id="{7D34D7BA-8E13-46FE-8871-8877FE7E3568}" type="slidenum">
              <a:rPr lang="de-AT" smtClean="0"/>
              <a:pPr/>
              <a:t>13</a:t>
            </a:fld>
            <a:endParaRPr lang="de-AT"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485" y="1988840"/>
            <a:ext cx="6339438" cy="352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pieren 1"/>
          <p:cNvGrpSpPr/>
          <p:nvPr/>
        </p:nvGrpSpPr>
        <p:grpSpPr>
          <a:xfrm>
            <a:off x="367404" y="5589240"/>
            <a:ext cx="8496000" cy="864096"/>
            <a:chOff x="367404" y="5589240"/>
            <a:chExt cx="8496000" cy="864096"/>
          </a:xfrm>
        </p:grpSpPr>
        <p:sp>
          <p:nvSpPr>
            <p:cNvPr id="9" name="Content Placeholder 2"/>
            <p:cNvSpPr txBox="1">
              <a:spLocks/>
            </p:cNvSpPr>
            <p:nvPr/>
          </p:nvSpPr>
          <p:spPr>
            <a:xfrm>
              <a:off x="367404" y="5589240"/>
              <a:ext cx="8496000" cy="864096"/>
            </a:xfrm>
            <a:prstGeom prst="rect">
              <a:avLst/>
            </a:prstGeom>
            <a:ln w="19050">
              <a:solidFill>
                <a:schemeClr val="accent1"/>
              </a:solidFill>
            </a:ln>
          </p:spPr>
          <p:txBody>
            <a:bodyPr vert="horz" lIns="91440" tIns="45720" rIns="91440" bIns="45720" rtlCol="0" anchor="ctr">
              <a:normAutofit fontScale="4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endParaRPr lang="de-DE" spc="60" dirty="0">
                <a:solidFill>
                  <a:srgbClr val="3C628F"/>
                </a:solidFill>
                <a:latin typeface="Corbel" panose="020B0503020204020204" pitchFamily="34" charset="0"/>
              </a:endParaRPr>
            </a:p>
            <a:p>
              <a:pPr marL="546100" indent="0">
                <a:buClr>
                  <a:srgbClr val="3C628F"/>
                </a:buClr>
                <a:buFont typeface="Arial" pitchFamily="34" charset="0"/>
                <a:buNone/>
              </a:pPr>
              <a:r>
                <a:rPr lang="de-DE" sz="3600" spc="60" dirty="0">
                  <a:solidFill>
                    <a:srgbClr val="002E60"/>
                  </a:solidFill>
                  <a:latin typeface="Corbel" panose="020B0503020204020204" pitchFamily="34" charset="0"/>
                </a:rPr>
                <a:t>Ein Binnenschiff kann eine Tonne Ladung bei gleichem Energieverbrauch beinahe </a:t>
              </a:r>
              <a:r>
                <a:rPr lang="de-DE" sz="3600" b="1" u="sng" spc="60" dirty="0">
                  <a:solidFill>
                    <a:srgbClr val="002E60"/>
                  </a:solidFill>
                  <a:latin typeface="Corbel" panose="020B0503020204020204" pitchFamily="34" charset="0"/>
                </a:rPr>
                <a:t>viermal so weit</a:t>
              </a:r>
              <a:r>
                <a:rPr lang="de-DE" sz="3600" u="sng" spc="60" dirty="0">
                  <a:solidFill>
                    <a:srgbClr val="002E60"/>
                  </a:solidFill>
                  <a:latin typeface="Corbel" panose="020B0503020204020204" pitchFamily="34" charset="0"/>
                </a:rPr>
                <a:t> </a:t>
              </a:r>
              <a:r>
                <a:rPr lang="de-DE" sz="3600" spc="60" dirty="0">
                  <a:solidFill>
                    <a:srgbClr val="002E60"/>
                  </a:solidFill>
                  <a:latin typeface="Corbel" panose="020B0503020204020204" pitchFamily="34" charset="0"/>
                </a:rPr>
                <a:t>transportieren wie ein LKW</a:t>
              </a:r>
            </a:p>
            <a:p>
              <a:pPr marL="546100" indent="0">
                <a:buClr>
                  <a:srgbClr val="3C628F"/>
                </a:buClr>
                <a:buFont typeface="Arial" pitchFamily="34" charset="0"/>
                <a:buNone/>
              </a:pPr>
              <a:endParaRPr lang="de-AT" sz="1800" dirty="0">
                <a:solidFill>
                  <a:srgbClr val="04617B"/>
                </a:solidFill>
                <a:latin typeface="Corbel" panose="020B0503020204020204"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771" y="5754592"/>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1885258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title"/>
          </p:nvPr>
        </p:nvSpPr>
        <p:spPr/>
        <p:txBody>
          <a:bodyPr>
            <a:normAutofit/>
          </a:bodyPr>
          <a:lstStyle/>
          <a:p>
            <a:r>
              <a:rPr lang="de-DE" b="1" dirty="0">
                <a:solidFill>
                  <a:srgbClr val="3C628F"/>
                </a:solidFill>
              </a:rPr>
              <a:t>Externe Kosten</a:t>
            </a:r>
            <a:br>
              <a:rPr lang="de-DE" dirty="0">
                <a:solidFill>
                  <a:srgbClr val="3C628F"/>
                </a:solidFill>
              </a:rPr>
            </a:br>
            <a:r>
              <a:rPr lang="de-DE" sz="2400" dirty="0">
                <a:solidFill>
                  <a:srgbClr val="3C628F"/>
                </a:solidFill>
              </a:rPr>
              <a:t>Verkehrsträgervergleich</a:t>
            </a:r>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842148"/>
            <a:ext cx="8229600" cy="3710335"/>
          </a:xfrm>
        </p:spPr>
      </p:pic>
      <p:sp>
        <p:nvSpPr>
          <p:cNvPr id="7" name="Foliennummernplatzhalter 4"/>
          <p:cNvSpPr>
            <a:spLocks noGrp="1"/>
          </p:cNvSpPr>
          <p:nvPr>
            <p:ph type="sldNum" sz="quarter" idx="12"/>
          </p:nvPr>
        </p:nvSpPr>
        <p:spPr/>
        <p:txBody>
          <a:bodyPr/>
          <a:lstStyle/>
          <a:p>
            <a:fld id="{7D34D7BA-8E13-46FE-8871-8877FE7E3568}" type="slidenum">
              <a:rPr lang="de-AT" smtClean="0"/>
              <a:pPr/>
              <a:t>14</a:t>
            </a:fld>
            <a:endParaRPr lang="de-AT" dirty="0"/>
          </a:p>
        </p:txBody>
      </p:sp>
      <p:grpSp>
        <p:nvGrpSpPr>
          <p:cNvPr id="11" name="Gruppieren 10"/>
          <p:cNvGrpSpPr/>
          <p:nvPr/>
        </p:nvGrpSpPr>
        <p:grpSpPr>
          <a:xfrm>
            <a:off x="431131" y="5567319"/>
            <a:ext cx="8496000" cy="864096"/>
            <a:chOff x="431131" y="5567319"/>
            <a:chExt cx="8496000" cy="864096"/>
          </a:xfrm>
        </p:grpSpPr>
        <p:sp>
          <p:nvSpPr>
            <p:cNvPr id="12" name="Content Placeholder 2"/>
            <p:cNvSpPr txBox="1">
              <a:spLocks/>
            </p:cNvSpPr>
            <p:nvPr/>
          </p:nvSpPr>
          <p:spPr>
            <a:xfrm>
              <a:off x="431131" y="5567319"/>
              <a:ext cx="8496000" cy="864096"/>
            </a:xfrm>
            <a:prstGeom prst="rect">
              <a:avLst/>
            </a:prstGeom>
            <a:ln w="19050">
              <a:solidFill>
                <a:schemeClr val="accent1"/>
              </a:solidFill>
            </a:ln>
          </p:spPr>
          <p:txBody>
            <a:bodyPr vert="horz" lIns="91440" tIns="45720" rIns="91440" bIns="45720" rtlCol="0" anchor="ctr">
              <a:normAutofit fontScale="8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endParaRPr lang="de-DE" sz="2000" spc="60" dirty="0">
                <a:solidFill>
                  <a:srgbClr val="3C628F"/>
                </a:solidFill>
                <a:latin typeface="Corbel" panose="020B0503020204020204" pitchFamily="34" charset="0"/>
              </a:endParaRPr>
            </a:p>
            <a:p>
              <a:pPr marL="546100" indent="0">
                <a:spcBef>
                  <a:spcPts val="0"/>
                </a:spcBef>
                <a:buClr>
                  <a:srgbClr val="3C628F"/>
                </a:buClr>
                <a:buFont typeface="Arial" pitchFamily="34" charset="0"/>
                <a:buNone/>
              </a:pPr>
              <a:r>
                <a:rPr lang="de-DE" sz="2600" spc="60" dirty="0">
                  <a:solidFill>
                    <a:srgbClr val="002E60"/>
                  </a:solidFill>
                  <a:latin typeface="Corbel" panose="020B0503020204020204" pitchFamily="34" charset="0"/>
                </a:rPr>
                <a:t>Binnenschiffe verursachen die geringsten Unfall-, Lärm- und Klimakosten</a:t>
              </a: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779" y="5754592"/>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984580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915000" cy="990600"/>
          </a:xfrm>
        </p:spPr>
        <p:txBody>
          <a:bodyPr>
            <a:normAutofit fontScale="90000"/>
          </a:bodyPr>
          <a:lstStyle/>
          <a:p>
            <a:r>
              <a:rPr lang="de-DE" b="1" dirty="0">
                <a:solidFill>
                  <a:srgbClr val="3C628F"/>
                </a:solidFill>
              </a:rPr>
              <a:t>Sicherheit, Einsetzbarkeit, Instandhaltung</a:t>
            </a:r>
            <a:br>
              <a:rPr lang="de-AT" b="1" dirty="0">
                <a:solidFill>
                  <a:srgbClr val="3C628F"/>
                </a:solidFill>
              </a:rPr>
            </a:br>
            <a:r>
              <a:rPr lang="de-DE" sz="2400" dirty="0">
                <a:solidFill>
                  <a:srgbClr val="3C628F"/>
                </a:solidFill>
              </a:rPr>
              <a:t>Verkehrsträgervergleich</a:t>
            </a:r>
            <a:endParaRPr lang="de-AT" sz="2400" dirty="0">
              <a:solidFill>
                <a:srgbClr val="3C628F"/>
              </a:solidFill>
            </a:endParaRPr>
          </a:p>
        </p:txBody>
      </p:sp>
      <p:sp>
        <p:nvSpPr>
          <p:cNvPr id="3" name="Content Placeholder 2"/>
          <p:cNvSpPr>
            <a:spLocks noGrp="1"/>
          </p:cNvSpPr>
          <p:nvPr>
            <p:ph idx="1"/>
          </p:nvPr>
        </p:nvSpPr>
        <p:spPr/>
        <p:txBody>
          <a:bodyPr/>
          <a:lstStyle/>
          <a:p>
            <a:r>
              <a:rPr lang="de-AT" sz="2200" dirty="0">
                <a:solidFill>
                  <a:srgbClr val="3C628F"/>
                </a:solidFill>
              </a:rPr>
              <a:t>Das Binnenschiff als sicherstes Verkehrsmittel</a:t>
            </a:r>
          </a:p>
          <a:p>
            <a:pPr lvl="1">
              <a:buFont typeface="Symbol" panose="05050102010706020507" pitchFamily="18" charset="2"/>
              <a:buChar char="-"/>
            </a:pPr>
            <a:r>
              <a:rPr lang="de-AT" sz="1800" dirty="0">
                <a:solidFill>
                  <a:srgbClr val="3C628F"/>
                </a:solidFill>
              </a:rPr>
              <a:t>2021 auf österreichischer Donau nur 12 Verkehrsunfälle (keine Todesfälle)</a:t>
            </a:r>
          </a:p>
          <a:p>
            <a:r>
              <a:rPr lang="de-AT" sz="2200" dirty="0">
                <a:solidFill>
                  <a:srgbClr val="3C628F"/>
                </a:solidFill>
              </a:rPr>
              <a:t>Rund um die Uhr einsetzbar: keine Wochenend- und Nachtfahrverbote </a:t>
            </a:r>
            <a:endParaRPr lang="de-AT" sz="2000" dirty="0">
              <a:solidFill>
                <a:srgbClr val="3C628F"/>
              </a:solidFill>
            </a:endParaRPr>
          </a:p>
          <a:p>
            <a:r>
              <a:rPr lang="de-AT" sz="2200" dirty="0">
                <a:solidFill>
                  <a:srgbClr val="3C628F"/>
                </a:solidFill>
              </a:rPr>
              <a:t>Wegekosten: meist natürliche Infrastruktur -&gt; daher geringere Kosten:</a:t>
            </a:r>
          </a:p>
          <a:p>
            <a:endParaRPr lang="de-AT" dirty="0"/>
          </a:p>
          <a:p>
            <a:endParaRPr lang="de-AT" dirty="0"/>
          </a:p>
          <a:p>
            <a:endParaRPr lang="de-AT" dirty="0"/>
          </a:p>
        </p:txBody>
      </p:sp>
      <p:sp>
        <p:nvSpPr>
          <p:cNvPr id="5" name="Slide Number Placeholder 4"/>
          <p:cNvSpPr>
            <a:spLocks noGrp="1"/>
          </p:cNvSpPr>
          <p:nvPr>
            <p:ph type="sldNum" sz="quarter" idx="12"/>
          </p:nvPr>
        </p:nvSpPr>
        <p:spPr/>
        <p:txBody>
          <a:bodyPr/>
          <a:lstStyle/>
          <a:p>
            <a:fld id="{7D34D7BA-8E13-46FE-8871-8877FE7E3568}" type="slidenum">
              <a:rPr lang="de-AT" smtClean="0"/>
              <a:pPr/>
              <a:t>15</a:t>
            </a:fld>
            <a:endParaRPr lang="de-AT" dirty="0"/>
          </a:p>
        </p:txBody>
      </p:sp>
      <p:pic>
        <p:nvPicPr>
          <p:cNvPr id="6" name="Picture 5"/>
          <p:cNvPicPr/>
          <p:nvPr/>
        </p:nvPicPr>
        <p:blipFill rotWithShape="1">
          <a:blip r:embed="rId3">
            <a:duotone>
              <a:schemeClr val="accent1">
                <a:shade val="45000"/>
                <a:satMod val="135000"/>
              </a:schemeClr>
              <a:prstClr val="white"/>
            </a:duotone>
          </a:blip>
          <a:srcRect l="66351" t="37922" r="5546" b="18182"/>
          <a:stretch/>
        </p:blipFill>
        <p:spPr bwMode="auto">
          <a:xfrm>
            <a:off x="4716016" y="4293096"/>
            <a:ext cx="4248472" cy="2210721"/>
          </a:xfrm>
          <a:prstGeom prst="rect">
            <a:avLst/>
          </a:prstGeom>
          <a:ln>
            <a:noFill/>
          </a:ln>
          <a:extLst>
            <a:ext uri="{53640926-AAD7-44D8-BBD7-CCE9431645EC}">
              <a14:shadowObscured xmlns:a14="http://schemas.microsoft.com/office/drawing/2010/main"/>
            </a:ext>
          </a:extLst>
        </p:spPr>
      </p:pic>
      <p:sp>
        <p:nvSpPr>
          <p:cNvPr id="7" name="Content Placeholder 2"/>
          <p:cNvSpPr txBox="1">
            <a:spLocks/>
          </p:cNvSpPr>
          <p:nvPr/>
        </p:nvSpPr>
        <p:spPr>
          <a:xfrm>
            <a:off x="477690" y="4498356"/>
            <a:ext cx="4392488" cy="1800200"/>
          </a:xfrm>
          <a:prstGeom prst="rect">
            <a:avLst/>
          </a:prstGeom>
          <a:ln w="19050">
            <a:solidFill>
              <a:schemeClr val="accent1"/>
            </a:solidFill>
          </a:ln>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r>
              <a:rPr lang="de-AT" sz="1800" dirty="0">
                <a:solidFill>
                  <a:srgbClr val="3C628F"/>
                </a:solidFill>
                <a:latin typeface="Corbel" panose="020B0503020204020204" pitchFamily="34" charset="0"/>
              </a:rPr>
              <a:t>Die Verbesserung der Infrastruktur der </a:t>
            </a:r>
            <a:r>
              <a:rPr lang="de-AT" sz="1800" b="1" dirty="0">
                <a:solidFill>
                  <a:srgbClr val="3C628F"/>
                </a:solidFill>
                <a:latin typeface="Corbel" panose="020B0503020204020204" pitchFamily="34" charset="0"/>
              </a:rPr>
              <a:t>gesamten Donau </a:t>
            </a:r>
            <a:r>
              <a:rPr lang="de-AT" sz="1800" dirty="0">
                <a:solidFill>
                  <a:srgbClr val="3C628F"/>
                </a:solidFill>
                <a:latin typeface="Corbel" panose="020B0503020204020204" pitchFamily="34" charset="0"/>
              </a:rPr>
              <a:t>würde rund </a:t>
            </a:r>
            <a:r>
              <a:rPr lang="de-AT" sz="1800" b="1" dirty="0">
                <a:solidFill>
                  <a:srgbClr val="3C628F"/>
                </a:solidFill>
                <a:latin typeface="Corbel" panose="020B0503020204020204" pitchFamily="34" charset="0"/>
              </a:rPr>
              <a:t>1,2 Mrd. EUR </a:t>
            </a:r>
            <a:r>
              <a:rPr lang="de-AT" sz="1800" dirty="0">
                <a:solidFill>
                  <a:srgbClr val="3C628F"/>
                </a:solidFill>
                <a:latin typeface="Corbel" panose="020B0503020204020204" pitchFamily="34" charset="0"/>
              </a:rPr>
              <a:t>kosten.</a:t>
            </a:r>
          </a:p>
          <a:p>
            <a:pPr marL="546100" indent="0">
              <a:buClr>
                <a:srgbClr val="3C628F"/>
              </a:buClr>
              <a:buFont typeface="Arial" pitchFamily="34" charset="0"/>
              <a:buNone/>
            </a:pPr>
            <a:r>
              <a:rPr lang="de-AT" sz="1800" dirty="0">
                <a:solidFill>
                  <a:srgbClr val="3C628F"/>
                </a:solidFill>
                <a:latin typeface="Corbel" panose="020B0503020204020204" pitchFamily="34" charset="0"/>
              </a:rPr>
              <a:t>Dies entspricht den Errichtungskosten von rund </a:t>
            </a:r>
            <a:r>
              <a:rPr lang="de-AT" sz="1800" b="1" dirty="0">
                <a:solidFill>
                  <a:srgbClr val="3C628F"/>
                </a:solidFill>
                <a:latin typeface="Corbel" panose="020B0503020204020204" pitchFamily="34" charset="0"/>
              </a:rPr>
              <a:t>50 Straßenkilometern</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5013176"/>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08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a:solidFill>
                  <a:srgbClr val="3C628F"/>
                </a:solidFill>
              </a:rPr>
              <a:t>Stärken / Schwächen Binnenschiff </a:t>
            </a:r>
            <a:br>
              <a:rPr lang="de-AT" dirty="0">
                <a:solidFill>
                  <a:srgbClr val="3C628F"/>
                </a:solidFill>
              </a:rPr>
            </a:br>
            <a:r>
              <a:rPr lang="de-DE" sz="2400" dirty="0">
                <a:solidFill>
                  <a:srgbClr val="3C628F"/>
                </a:solidFill>
              </a:rPr>
              <a:t>Verkehrsträgervergleich</a:t>
            </a: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154152260"/>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12"/>
          </p:nvPr>
        </p:nvSpPr>
        <p:spPr/>
        <p:txBody>
          <a:bodyPr/>
          <a:lstStyle/>
          <a:p>
            <a:fld id="{7D34D7BA-8E13-46FE-8871-8877FE7E3568}" type="slidenum">
              <a:rPr lang="de-AT" smtClean="0"/>
              <a:pPr/>
              <a:t>16</a:t>
            </a:fld>
            <a:endParaRPr lang="de-AT" dirty="0"/>
          </a:p>
        </p:txBody>
      </p:sp>
      <p:sp>
        <p:nvSpPr>
          <p:cNvPr id="6" name="Textfeld 7"/>
          <p:cNvSpPr txBox="1"/>
          <p:nvPr/>
        </p:nvSpPr>
        <p:spPr>
          <a:xfrm>
            <a:off x="6084168" y="6021288"/>
            <a:ext cx="2231169" cy="215444"/>
          </a:xfrm>
          <a:prstGeom prst="rect">
            <a:avLst/>
          </a:prstGeom>
          <a:noFill/>
        </p:spPr>
        <p:txBody>
          <a:bodyPr wrap="square" rtlCol="0">
            <a:spAutoFit/>
          </a:bodyPr>
          <a:lstStyle/>
          <a:p>
            <a:pPr algn="r"/>
            <a:r>
              <a:rPr lang="de-AT" sz="800" dirty="0"/>
              <a:t> </a:t>
            </a:r>
            <a:r>
              <a:rPr lang="de-AT" sz="800" dirty="0">
                <a:solidFill>
                  <a:schemeClr val="accent1"/>
                </a:solidFill>
              </a:rPr>
              <a:t>Quelle: in Anlehnung an </a:t>
            </a:r>
            <a:r>
              <a:rPr lang="de-AT" sz="800" dirty="0" err="1">
                <a:solidFill>
                  <a:schemeClr val="accent1"/>
                </a:solidFill>
              </a:rPr>
              <a:t>viadonau</a:t>
            </a:r>
            <a:r>
              <a:rPr lang="de-AT" sz="800" dirty="0">
                <a:solidFill>
                  <a:schemeClr val="accent1"/>
                </a:solidFill>
              </a:rPr>
              <a:t>.</a:t>
            </a:r>
            <a:endParaRPr lang="de-DE" sz="800" dirty="0">
              <a:solidFill>
                <a:schemeClr val="accent1"/>
              </a:solidFill>
            </a:endParaRPr>
          </a:p>
        </p:txBody>
      </p:sp>
    </p:spTree>
    <p:extLst>
      <p:ext uri="{BB962C8B-B14F-4D97-AF65-F5344CB8AC3E}">
        <p14:creationId xmlns:p14="http://schemas.microsoft.com/office/powerpoint/2010/main" val="383229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a:solidFill>
                  <a:srgbClr val="3C628F"/>
                </a:solidFill>
              </a:rPr>
              <a:t>Chancen / Hindernisse Binnenschiff</a:t>
            </a:r>
            <a:br>
              <a:rPr lang="de-AT" dirty="0">
                <a:solidFill>
                  <a:srgbClr val="3C628F"/>
                </a:solidFill>
                <a:latin typeface="+mj-lt"/>
              </a:rPr>
            </a:br>
            <a:r>
              <a:rPr lang="de-DE" sz="2400" dirty="0">
                <a:solidFill>
                  <a:srgbClr val="3C628F"/>
                </a:solidFill>
              </a:rPr>
              <a:t>Verkehrsträgervergleich</a:t>
            </a:r>
            <a:endParaRPr lang="de-DE" sz="2400" dirty="0">
              <a:solidFill>
                <a:srgbClr val="3C628F"/>
              </a:solidFill>
              <a:latin typeface="+mj-lt"/>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545324136"/>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12"/>
          </p:nvPr>
        </p:nvSpPr>
        <p:spPr/>
        <p:txBody>
          <a:bodyPr/>
          <a:lstStyle/>
          <a:p>
            <a:fld id="{7D34D7BA-8E13-46FE-8871-8877FE7E3568}" type="slidenum">
              <a:rPr lang="de-AT" smtClean="0"/>
              <a:pPr/>
              <a:t>17</a:t>
            </a:fld>
            <a:endParaRPr lang="de-AT" dirty="0"/>
          </a:p>
        </p:txBody>
      </p:sp>
      <p:sp>
        <p:nvSpPr>
          <p:cNvPr id="6" name="Textfeld 7"/>
          <p:cNvSpPr txBox="1"/>
          <p:nvPr/>
        </p:nvSpPr>
        <p:spPr>
          <a:xfrm>
            <a:off x="6084168" y="6021288"/>
            <a:ext cx="2231169" cy="215444"/>
          </a:xfrm>
          <a:prstGeom prst="rect">
            <a:avLst/>
          </a:prstGeom>
          <a:noFill/>
        </p:spPr>
        <p:txBody>
          <a:bodyPr wrap="square" rtlCol="0">
            <a:spAutoFit/>
          </a:bodyPr>
          <a:lstStyle/>
          <a:p>
            <a:pPr algn="r"/>
            <a:r>
              <a:rPr lang="de-AT" sz="800" dirty="0"/>
              <a:t> </a:t>
            </a:r>
            <a:r>
              <a:rPr lang="de-AT" sz="800" dirty="0">
                <a:solidFill>
                  <a:schemeClr val="accent1"/>
                </a:solidFill>
              </a:rPr>
              <a:t>Quelle: in Anlehnung an </a:t>
            </a:r>
            <a:r>
              <a:rPr lang="de-AT" sz="800" dirty="0" err="1">
                <a:solidFill>
                  <a:schemeClr val="accent1"/>
                </a:solidFill>
              </a:rPr>
              <a:t>viadonau</a:t>
            </a:r>
            <a:r>
              <a:rPr lang="de-AT" sz="800" dirty="0">
                <a:solidFill>
                  <a:schemeClr val="accent1"/>
                </a:solidFill>
              </a:rPr>
              <a:t>.</a:t>
            </a:r>
            <a:endParaRPr lang="de-DE" sz="800" dirty="0">
              <a:solidFill>
                <a:schemeClr val="accent1"/>
              </a:solidFill>
            </a:endParaRPr>
          </a:p>
        </p:txBody>
      </p:sp>
    </p:spTree>
    <p:extLst>
      <p:ext uri="{BB962C8B-B14F-4D97-AF65-F5344CB8AC3E}">
        <p14:creationId xmlns:p14="http://schemas.microsoft.com/office/powerpoint/2010/main" val="73340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4664"/>
            <a:ext cx="6563072" cy="990600"/>
          </a:xfrm>
        </p:spPr>
        <p:txBody>
          <a:bodyPr/>
          <a:lstStyle/>
          <a:p>
            <a:r>
              <a:rPr lang="de-AT" b="1" dirty="0">
                <a:solidFill>
                  <a:schemeClr val="accent1"/>
                </a:solidFill>
              </a:rPr>
              <a:t>Die Binnenschifffahrt als Teil der Transportkette</a:t>
            </a: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18</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2681361573"/>
              </p:ext>
            </p:extLst>
          </p:nvPr>
        </p:nvGraphicFramePr>
        <p:xfrm>
          <a:off x="1763688" y="2132856"/>
          <a:ext cx="525658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334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AT" b="1" dirty="0">
                <a:solidFill>
                  <a:schemeClr val="accent1"/>
                </a:solidFill>
              </a:rPr>
              <a:t>Akteure</a:t>
            </a:r>
            <a:br>
              <a:rPr lang="de-AT" b="1" dirty="0">
                <a:solidFill>
                  <a:schemeClr val="accent1"/>
                </a:solidFill>
              </a:rPr>
            </a:br>
            <a:r>
              <a:rPr lang="de-DE" sz="2400" dirty="0">
                <a:solidFill>
                  <a:schemeClr val="accent1"/>
                </a:solidFill>
              </a:rPr>
              <a:t>Multimodale Transporte</a:t>
            </a:r>
            <a:endParaRPr lang="de-AT" b="1" dirty="0">
              <a:solidFill>
                <a:schemeClr val="accent1"/>
              </a:solidFill>
            </a:endParaRPr>
          </a:p>
        </p:txBody>
      </p:sp>
      <p:sp>
        <p:nvSpPr>
          <p:cNvPr id="3" name="Content Placeholder 2"/>
          <p:cNvSpPr>
            <a:spLocks noGrp="1"/>
          </p:cNvSpPr>
          <p:nvPr>
            <p:ph idx="1"/>
          </p:nvPr>
        </p:nvSpPr>
        <p:spPr/>
        <p:txBody>
          <a:bodyPr>
            <a:normAutofit/>
          </a:bodyPr>
          <a:lstStyle/>
          <a:p>
            <a:endParaRPr lang="de-AT" sz="500" dirty="0">
              <a:solidFill>
                <a:schemeClr val="accent1"/>
              </a:solidFill>
            </a:endParaRPr>
          </a:p>
          <a:p>
            <a:r>
              <a:rPr lang="de-AT" sz="2200" dirty="0">
                <a:solidFill>
                  <a:schemeClr val="accent1"/>
                </a:solidFill>
              </a:rPr>
              <a:t>Versender</a:t>
            </a:r>
            <a:r>
              <a:rPr lang="de-AT" dirty="0">
                <a:solidFill>
                  <a:schemeClr val="accent1"/>
                </a:solidFill>
              </a:rPr>
              <a:t> – </a:t>
            </a:r>
            <a:r>
              <a:rPr lang="de-AT" sz="1600" dirty="0">
                <a:solidFill>
                  <a:schemeClr val="accent1"/>
                </a:solidFill>
              </a:rPr>
              <a:t>als Person, die Güter in Obhut anderer gibt</a:t>
            </a:r>
            <a:endParaRPr lang="de-AT" sz="2000" dirty="0">
              <a:solidFill>
                <a:schemeClr val="accent1"/>
              </a:solidFill>
            </a:endParaRPr>
          </a:p>
          <a:p>
            <a:endParaRPr lang="de-AT" sz="500" dirty="0">
              <a:solidFill>
                <a:schemeClr val="accent1"/>
              </a:solidFill>
            </a:endParaRPr>
          </a:p>
          <a:p>
            <a:r>
              <a:rPr lang="de-AT" sz="2200" dirty="0">
                <a:solidFill>
                  <a:schemeClr val="accent1"/>
                </a:solidFill>
              </a:rPr>
              <a:t>Empfänger</a:t>
            </a:r>
            <a:r>
              <a:rPr lang="de-AT" dirty="0">
                <a:solidFill>
                  <a:schemeClr val="accent1"/>
                </a:solidFill>
              </a:rPr>
              <a:t> – </a:t>
            </a:r>
            <a:r>
              <a:rPr lang="de-AT" sz="1600" dirty="0">
                <a:solidFill>
                  <a:schemeClr val="accent1"/>
                </a:solidFill>
              </a:rPr>
              <a:t>Person, die zur Abnahme der Güter berechtigt ist</a:t>
            </a:r>
            <a:endParaRPr lang="de-AT" sz="2000" dirty="0">
              <a:solidFill>
                <a:schemeClr val="accent1"/>
              </a:solidFill>
            </a:endParaRPr>
          </a:p>
          <a:p>
            <a:endParaRPr lang="de-AT" sz="500" dirty="0">
              <a:solidFill>
                <a:schemeClr val="accent1"/>
              </a:solidFill>
            </a:endParaRPr>
          </a:p>
          <a:p>
            <a:r>
              <a:rPr lang="de-AT" sz="2200" dirty="0">
                <a:solidFill>
                  <a:schemeClr val="accent1"/>
                </a:solidFill>
              </a:rPr>
              <a:t>Spediteur</a:t>
            </a:r>
            <a:r>
              <a:rPr lang="de-AT" dirty="0">
                <a:solidFill>
                  <a:schemeClr val="accent1"/>
                </a:solidFill>
              </a:rPr>
              <a:t> –</a:t>
            </a:r>
            <a:r>
              <a:rPr lang="de-AT" sz="2000" dirty="0">
                <a:solidFill>
                  <a:schemeClr val="accent1"/>
                </a:solidFill>
              </a:rPr>
              <a:t> </a:t>
            </a:r>
            <a:r>
              <a:rPr lang="de-AT" sz="1600" dirty="0">
                <a:solidFill>
                  <a:schemeClr val="accent1"/>
                </a:solidFill>
              </a:rPr>
              <a:t>organisiert als Vermittler den Gütertransport </a:t>
            </a:r>
            <a:endParaRPr lang="de-AT" sz="2000" dirty="0">
              <a:solidFill>
                <a:schemeClr val="accent1"/>
              </a:solidFill>
            </a:endParaRPr>
          </a:p>
          <a:p>
            <a:endParaRPr lang="de-AT" sz="500" dirty="0">
              <a:solidFill>
                <a:schemeClr val="accent1"/>
              </a:solidFill>
            </a:endParaRPr>
          </a:p>
          <a:p>
            <a:r>
              <a:rPr lang="de-AT" sz="2200" dirty="0">
                <a:solidFill>
                  <a:schemeClr val="accent1"/>
                </a:solidFill>
              </a:rPr>
              <a:t>Frachtführer</a:t>
            </a:r>
            <a:r>
              <a:rPr lang="de-AT" dirty="0">
                <a:solidFill>
                  <a:schemeClr val="accent1"/>
                </a:solidFill>
              </a:rPr>
              <a:t> –</a:t>
            </a:r>
            <a:r>
              <a:rPr lang="de-AT" sz="2000" dirty="0">
                <a:solidFill>
                  <a:schemeClr val="accent1"/>
                </a:solidFill>
              </a:rPr>
              <a:t> </a:t>
            </a:r>
            <a:r>
              <a:rPr lang="de-AT" sz="1600" dirty="0">
                <a:solidFill>
                  <a:schemeClr val="accent1"/>
                </a:solidFill>
              </a:rPr>
              <a:t>verantwortlich für Transport, stellt Verkehrsmittel physisch zur Verfügung</a:t>
            </a:r>
          </a:p>
          <a:p>
            <a:endParaRPr lang="de-AT" sz="500" dirty="0">
              <a:solidFill>
                <a:schemeClr val="accent1"/>
              </a:solidFill>
            </a:endParaRPr>
          </a:p>
          <a:p>
            <a:r>
              <a:rPr lang="de-AT" sz="2200" dirty="0">
                <a:solidFill>
                  <a:schemeClr val="accent1"/>
                </a:solidFill>
              </a:rPr>
              <a:t>Terminal(betreiber)</a:t>
            </a:r>
            <a:r>
              <a:rPr lang="de-AT" dirty="0">
                <a:solidFill>
                  <a:schemeClr val="accent1"/>
                </a:solidFill>
              </a:rPr>
              <a:t> – </a:t>
            </a:r>
            <a:r>
              <a:rPr lang="de-AT" sz="1600" dirty="0">
                <a:solidFill>
                  <a:schemeClr val="accent1"/>
                </a:solidFill>
              </a:rPr>
              <a:t>als zentraler Umschlagsplatz</a:t>
            </a:r>
            <a:endParaRPr lang="de-AT" sz="2000" dirty="0">
              <a:solidFill>
                <a:schemeClr val="accent1"/>
              </a:solidFill>
            </a:endParaRPr>
          </a:p>
          <a:p>
            <a:endParaRPr lang="de-AT" sz="500" dirty="0">
              <a:solidFill>
                <a:schemeClr val="accent1"/>
              </a:solidFill>
            </a:endParaRPr>
          </a:p>
          <a:p>
            <a:r>
              <a:rPr lang="de-AT" sz="2200" dirty="0">
                <a:solidFill>
                  <a:schemeClr val="accent1"/>
                </a:solidFill>
              </a:rPr>
              <a:t>Reedereien</a:t>
            </a:r>
            <a:r>
              <a:rPr lang="de-AT" dirty="0">
                <a:solidFill>
                  <a:schemeClr val="accent1"/>
                </a:solidFill>
              </a:rPr>
              <a:t> – </a:t>
            </a:r>
            <a:r>
              <a:rPr lang="de-AT" sz="1600" dirty="0">
                <a:solidFill>
                  <a:schemeClr val="accent1"/>
                </a:solidFill>
              </a:rPr>
              <a:t>Schifffahrtsunternehmen, die gewerbsmäßig Transporte organisieren und durchführen</a:t>
            </a:r>
            <a:endParaRPr lang="de-AT" dirty="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19</a:t>
            </a:fld>
            <a:endParaRPr lang="de-AT" dirty="0">
              <a:solidFill>
                <a:prstClr val="white"/>
              </a:solidFill>
            </a:endParaRPr>
          </a:p>
        </p:txBody>
      </p:sp>
    </p:spTree>
    <p:extLst>
      <p:ext uri="{BB962C8B-B14F-4D97-AF65-F5344CB8AC3E}">
        <p14:creationId xmlns:p14="http://schemas.microsoft.com/office/powerpoint/2010/main" val="415162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Lernziele und Zielgruppe</a:t>
            </a:r>
          </a:p>
        </p:txBody>
      </p:sp>
      <p:sp>
        <p:nvSpPr>
          <p:cNvPr id="3" name="Inhaltsplatzhalter 2"/>
          <p:cNvSpPr>
            <a:spLocks noGrp="1"/>
          </p:cNvSpPr>
          <p:nvPr>
            <p:ph idx="1"/>
          </p:nvPr>
        </p:nvSpPr>
        <p:spPr>
          <a:xfrm>
            <a:off x="457200" y="1700808"/>
            <a:ext cx="8003232" cy="2880320"/>
          </a:xfrm>
        </p:spPr>
        <p:txBody>
          <a:bodyPr>
            <a:normAutofit/>
          </a:bodyPr>
          <a:lstStyle/>
          <a:p>
            <a:pPr marL="0" indent="0">
              <a:buNone/>
            </a:pPr>
            <a:r>
              <a:rPr lang="de-AT" sz="1600" b="1" dirty="0">
                <a:solidFill>
                  <a:schemeClr val="accent1"/>
                </a:solidFill>
              </a:rPr>
              <a:t>Lernziele</a:t>
            </a:r>
          </a:p>
          <a:p>
            <a:pPr marL="0" indent="0">
              <a:buNone/>
            </a:pPr>
            <a:endParaRPr lang="de-AT" sz="1600" dirty="0">
              <a:solidFill>
                <a:schemeClr val="accent1"/>
              </a:solidFill>
            </a:endParaRPr>
          </a:p>
          <a:p>
            <a:pPr marL="0" indent="0">
              <a:buNone/>
            </a:pPr>
            <a:r>
              <a:rPr lang="de-AT" sz="1600" dirty="0">
                <a:solidFill>
                  <a:schemeClr val="accent1"/>
                </a:solidFill>
              </a:rPr>
              <a:t>Nach der Auseinandersetzung mit den Inhalten wissen die Lernenden….</a:t>
            </a:r>
          </a:p>
          <a:p>
            <a:endParaRPr lang="de-AT" sz="1600" dirty="0">
              <a:solidFill>
                <a:schemeClr val="accent1"/>
              </a:solidFill>
            </a:endParaRPr>
          </a:p>
          <a:p>
            <a:r>
              <a:rPr lang="de-AT" sz="1600" dirty="0">
                <a:solidFill>
                  <a:schemeClr val="accent1"/>
                </a:solidFill>
              </a:rPr>
              <a:t>Allgemeines zum Gütertransport, Kriterien zur Verkehrsmittelwahl und warum eine Verkehrsverlagerung weg vom Lkw notwendig ist</a:t>
            </a:r>
          </a:p>
          <a:p>
            <a:r>
              <a:rPr lang="de-AT" sz="1600" dirty="0">
                <a:solidFill>
                  <a:schemeClr val="accent1"/>
                </a:solidFill>
              </a:rPr>
              <a:t>Definitionen zu einzelnen Verkehrsabschnitten, einen Vergleich der Verkehrsträger Lkw, Bahn und Binnenschiff </a:t>
            </a:r>
          </a:p>
          <a:p>
            <a:r>
              <a:rPr lang="de-AT" sz="1600" dirty="0">
                <a:solidFill>
                  <a:schemeClr val="accent1"/>
                </a:solidFill>
              </a:rPr>
              <a:t>Akteure und Arten des multimodalen Transports, sowie die Bedeutung des multimodalen Verkehrs und Beispiele dazu.</a:t>
            </a:r>
          </a:p>
          <a:p>
            <a:pPr marL="0" indent="0">
              <a:buNone/>
            </a:pPr>
            <a:endParaRPr lang="de-AT" sz="1600" dirty="0">
              <a:solidFill>
                <a:schemeClr val="accent1"/>
              </a:solidFill>
            </a:endParaRPr>
          </a:p>
        </p:txBody>
      </p:sp>
      <p:sp>
        <p:nvSpPr>
          <p:cNvPr id="4" name="Datumsplatzhalter 3"/>
          <p:cNvSpPr>
            <a:spLocks noGrp="1"/>
          </p:cNvSpPr>
          <p:nvPr>
            <p:ph type="dt" sz="half" idx="10"/>
          </p:nvPr>
        </p:nvSpPr>
        <p:spPr/>
        <p:txBody>
          <a:bodyPr/>
          <a:lstStyle/>
          <a:p>
            <a:fld id="{C3D77C34-6C44-4277-B246-65ADA1908AF9}" type="datetime7">
              <a:rPr lang="de-AT" smtClean="0">
                <a:solidFill>
                  <a:prstClr val="white"/>
                </a:solidFill>
              </a:rPr>
              <a:t>Sep-22</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a:t>
            </a:fld>
            <a:endParaRPr lang="de-AT" dirty="0">
              <a:solidFill>
                <a:prstClr val="white"/>
              </a:solidFill>
            </a:endParaRPr>
          </a:p>
        </p:txBody>
      </p:sp>
      <p:sp>
        <p:nvSpPr>
          <p:cNvPr id="7" name="Inhaltsplatzhalter 2"/>
          <p:cNvSpPr txBox="1">
            <a:spLocks/>
          </p:cNvSpPr>
          <p:nvPr/>
        </p:nvSpPr>
        <p:spPr>
          <a:xfrm>
            <a:off x="457200" y="4797152"/>
            <a:ext cx="4762872" cy="23042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189BC4"/>
                </a:solidFill>
                <a:latin typeface="Corbel" panose="020B0503020204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189BC4"/>
                </a:solidFill>
                <a:latin typeface="Corbel" panose="020B0503020204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189BC4"/>
                </a:solidFill>
                <a:latin typeface="Corbel" panose="020B0503020204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189BC4"/>
                </a:solidFill>
                <a:latin typeface="Corbel" panose="020B0503020204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189BC4"/>
                </a:solidFill>
                <a:latin typeface="Corbel" panose="020B0503020204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de-AT" sz="1600" b="1" dirty="0">
                <a:solidFill>
                  <a:schemeClr val="accent1"/>
                </a:solidFill>
              </a:rPr>
              <a:t>Zielgruppe</a:t>
            </a:r>
          </a:p>
          <a:p>
            <a:r>
              <a:rPr lang="de-AT" sz="1600" dirty="0">
                <a:solidFill>
                  <a:schemeClr val="accent1"/>
                </a:solidFill>
              </a:rPr>
              <a:t>Schüler*innen der Oberstufen (AHS) bzw. BHS</a:t>
            </a:r>
          </a:p>
          <a:p>
            <a:r>
              <a:rPr lang="de-AT" sz="1600" dirty="0" err="1">
                <a:solidFill>
                  <a:schemeClr val="accent1"/>
                </a:solidFill>
              </a:rPr>
              <a:t>Berufschüler</a:t>
            </a:r>
            <a:r>
              <a:rPr lang="de-AT" sz="1600" dirty="0">
                <a:solidFill>
                  <a:schemeClr val="accent1"/>
                </a:solidFill>
              </a:rPr>
              <a:t>*innen</a:t>
            </a:r>
          </a:p>
          <a:p>
            <a:r>
              <a:rPr lang="de-AT" sz="1600" dirty="0">
                <a:solidFill>
                  <a:schemeClr val="accent1"/>
                </a:solidFill>
              </a:rPr>
              <a:t>Studierende zur Einführung in die Themenfelder Transportlogistik, Binnenschifffahrt und multimodale Verkehre.</a:t>
            </a:r>
          </a:p>
        </p:txBody>
      </p:sp>
    </p:spTree>
    <p:extLst>
      <p:ext uri="{BB962C8B-B14F-4D97-AF65-F5344CB8AC3E}">
        <p14:creationId xmlns:p14="http://schemas.microsoft.com/office/powerpoint/2010/main" val="3103372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de-DE" b="1" dirty="0">
                <a:solidFill>
                  <a:schemeClr val="accent1"/>
                </a:solidFill>
              </a:rPr>
              <a:t>Multimodale Transporte</a:t>
            </a:r>
          </a:p>
        </p:txBody>
      </p:sp>
      <p:sp>
        <p:nvSpPr>
          <p:cNvPr id="3" name="Content Placeholder 2"/>
          <p:cNvSpPr>
            <a:spLocks noGrp="1"/>
          </p:cNvSpPr>
          <p:nvPr>
            <p:ph idx="1"/>
          </p:nvPr>
        </p:nvSpPr>
        <p:spPr/>
        <p:txBody>
          <a:bodyPr/>
          <a:lstStyle/>
          <a:p>
            <a:endParaRPr lang="de-AT" sz="400" dirty="0">
              <a:solidFill>
                <a:schemeClr val="accent1"/>
              </a:solidFill>
            </a:endParaRPr>
          </a:p>
          <a:p>
            <a:r>
              <a:rPr lang="de-DE" dirty="0">
                <a:solidFill>
                  <a:schemeClr val="accent1"/>
                </a:solidFill>
              </a:rPr>
              <a:t>Gütertransport mit mindestens zwei Verkehrsmitteln</a:t>
            </a:r>
            <a:endParaRPr lang="de-AT" dirty="0">
              <a:solidFill>
                <a:schemeClr val="accent1"/>
              </a:solidFill>
            </a:endParaRPr>
          </a:p>
          <a:p>
            <a:r>
              <a:rPr lang="de-AT" dirty="0">
                <a:solidFill>
                  <a:schemeClr val="accent1"/>
                </a:solidFill>
              </a:rPr>
              <a:t>Optimale Kombination / Nutzung  von Schiff, Bahn und LKW</a:t>
            </a:r>
            <a:endParaRPr lang="de-AT" sz="1000" dirty="0">
              <a:solidFill>
                <a:schemeClr val="accent1"/>
              </a:solidFill>
            </a:endParaRPr>
          </a:p>
          <a:p>
            <a:r>
              <a:rPr lang="de-AT" dirty="0">
                <a:solidFill>
                  <a:schemeClr val="accent1"/>
                </a:solidFill>
              </a:rPr>
              <a:t>Hauptsächlich bei längeren zeitlich flexiblen Transporten denn Umschlag = Zeit = Geld</a:t>
            </a:r>
            <a:endParaRPr lang="de-AT" sz="1000" dirty="0">
              <a:solidFill>
                <a:schemeClr val="accent1"/>
              </a:solidFill>
            </a:endParaRPr>
          </a:p>
          <a:p>
            <a:r>
              <a:rPr lang="de-AT" dirty="0">
                <a:solidFill>
                  <a:schemeClr val="accent1"/>
                </a:solidFill>
              </a:rPr>
              <a:t>Kostengünstiger und umweltfreundlicher</a:t>
            </a:r>
          </a:p>
          <a:p>
            <a:endParaRPr lang="de-AT" dirty="0">
              <a:solidFill>
                <a:schemeClr val="accent1"/>
              </a:solidFill>
            </a:endParaRPr>
          </a:p>
          <a:p>
            <a:endParaRPr lang="de-AT" dirty="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20</a:t>
            </a:fld>
            <a:endParaRPr lang="de-AT" dirty="0">
              <a:solidFill>
                <a:prstClr val="white"/>
              </a:solidFill>
            </a:endParaRPr>
          </a:p>
        </p:txBody>
      </p:sp>
      <p:pic>
        <p:nvPicPr>
          <p:cNvPr id="7" name="Picture 6"/>
          <p:cNvPicPr/>
          <p:nvPr/>
        </p:nvPicPr>
        <p:blipFill rotWithShape="1">
          <a:blip r:embed="rId3" cstate="screen">
            <a:extLst>
              <a:ext uri="{28A0092B-C50C-407E-A947-70E740481C1C}">
                <a14:useLocalDpi xmlns:a14="http://schemas.microsoft.com/office/drawing/2010/main"/>
              </a:ext>
            </a:extLst>
          </a:blip>
          <a:srcRect/>
          <a:stretch/>
        </p:blipFill>
        <p:spPr bwMode="auto">
          <a:xfrm>
            <a:off x="395536" y="4077072"/>
            <a:ext cx="8352928" cy="2448272"/>
          </a:xfrm>
          <a:prstGeom prst="rect">
            <a:avLst/>
          </a:prstGeom>
          <a:ln>
            <a:noFill/>
          </a:ln>
          <a:extLst>
            <a:ext uri="{53640926-AAD7-44D8-BBD7-CCE9431645EC}">
              <a14:shadowObscured xmlns:a14="http://schemas.microsoft.com/office/drawing/2010/main"/>
            </a:ext>
          </a:extLst>
        </p:spPr>
      </p:pic>
      <p:sp>
        <p:nvSpPr>
          <p:cNvPr id="8" name="Textfeld 7"/>
          <p:cNvSpPr txBox="1"/>
          <p:nvPr/>
        </p:nvSpPr>
        <p:spPr>
          <a:xfrm>
            <a:off x="7842511" y="6399380"/>
            <a:ext cx="1288090" cy="246221"/>
          </a:xfrm>
          <a:prstGeom prst="rect">
            <a:avLst/>
          </a:prstGeom>
          <a:noFill/>
        </p:spPr>
        <p:txBody>
          <a:bodyPr wrap="square" rtlCol="0">
            <a:spAutoFit/>
          </a:bodyPr>
          <a:lstStyle/>
          <a:p>
            <a:pPr algn="r"/>
            <a:r>
              <a:rPr lang="de-AT" sz="1000" dirty="0">
                <a:solidFill>
                  <a:schemeClr val="accent1"/>
                </a:solidFill>
              </a:rPr>
              <a:t> </a:t>
            </a:r>
            <a:r>
              <a:rPr lang="de-AT" sz="800" dirty="0">
                <a:solidFill>
                  <a:schemeClr val="accent1"/>
                </a:solidFill>
              </a:rPr>
              <a:t>Quelle: </a:t>
            </a:r>
            <a:r>
              <a:rPr lang="de-AT" sz="800" dirty="0" err="1">
                <a:solidFill>
                  <a:schemeClr val="accent1"/>
                </a:solidFill>
              </a:rPr>
              <a:t>Günthner</a:t>
            </a:r>
            <a:r>
              <a:rPr lang="de-AT" sz="800" dirty="0">
                <a:solidFill>
                  <a:schemeClr val="accent1"/>
                </a:solidFill>
              </a:rPr>
              <a:t> 2011</a:t>
            </a:r>
            <a:endParaRPr lang="de-DE" sz="800" dirty="0">
              <a:solidFill>
                <a:schemeClr val="accent1"/>
              </a:solidFill>
            </a:endParaRPr>
          </a:p>
        </p:txBody>
      </p:sp>
    </p:spTree>
    <p:extLst>
      <p:ext uri="{BB962C8B-B14F-4D97-AF65-F5344CB8AC3E}">
        <p14:creationId xmlns:p14="http://schemas.microsoft.com/office/powerpoint/2010/main" val="415746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5940152" y="2186301"/>
            <a:ext cx="3117355" cy="1594563"/>
          </a:xfrm>
          <a:prstGeom prst="rect">
            <a:avLst/>
          </a:prstGeom>
        </p:spPr>
      </p:pic>
      <p:sp>
        <p:nvSpPr>
          <p:cNvPr id="2" name="Title 1"/>
          <p:cNvSpPr>
            <a:spLocks noGrp="1"/>
          </p:cNvSpPr>
          <p:nvPr>
            <p:ph type="title"/>
          </p:nvPr>
        </p:nvSpPr>
        <p:spPr/>
        <p:txBody>
          <a:bodyPr/>
          <a:lstStyle/>
          <a:p>
            <a:pPr lvl="0"/>
            <a:r>
              <a:rPr lang="de-DE" b="1" dirty="0">
                <a:solidFill>
                  <a:schemeClr val="accent1"/>
                </a:solidFill>
              </a:rPr>
              <a:t>Multimodale Transporte</a:t>
            </a:r>
          </a:p>
        </p:txBody>
      </p:sp>
      <p:sp>
        <p:nvSpPr>
          <p:cNvPr id="3" name="Content Placeholder 2"/>
          <p:cNvSpPr>
            <a:spLocks noGrp="1"/>
          </p:cNvSpPr>
          <p:nvPr>
            <p:ph idx="1"/>
          </p:nvPr>
        </p:nvSpPr>
        <p:spPr>
          <a:xfrm>
            <a:off x="467544" y="1772816"/>
            <a:ext cx="5256584" cy="4824536"/>
          </a:xfrm>
        </p:spPr>
        <p:txBody>
          <a:bodyPr>
            <a:normAutofit/>
          </a:bodyPr>
          <a:lstStyle/>
          <a:p>
            <a:pPr marL="0" indent="0">
              <a:buNone/>
            </a:pPr>
            <a:endParaRPr lang="de-AT" sz="400" b="1" dirty="0">
              <a:solidFill>
                <a:schemeClr val="accent1"/>
              </a:solidFill>
            </a:endParaRPr>
          </a:p>
          <a:p>
            <a:pPr marL="0" indent="0">
              <a:buNone/>
            </a:pPr>
            <a:r>
              <a:rPr lang="de-AT" sz="2200" b="1" dirty="0">
                <a:solidFill>
                  <a:schemeClr val="accent1"/>
                </a:solidFill>
              </a:rPr>
              <a:t>Gebrochener Verkehr</a:t>
            </a:r>
          </a:p>
          <a:p>
            <a:pPr marL="0" indent="0">
              <a:buNone/>
            </a:pPr>
            <a:endParaRPr lang="de-AT" sz="400" dirty="0">
              <a:solidFill>
                <a:schemeClr val="accent1"/>
              </a:solidFill>
            </a:endParaRPr>
          </a:p>
          <a:p>
            <a:pPr lvl="1"/>
            <a:r>
              <a:rPr lang="de-AT" sz="1800" dirty="0">
                <a:solidFill>
                  <a:schemeClr val="accent1"/>
                </a:solidFill>
              </a:rPr>
              <a:t>Transport mit mind. 2 Verkehrsmitteln/trägern</a:t>
            </a:r>
          </a:p>
          <a:p>
            <a:pPr lvl="1"/>
            <a:endParaRPr lang="de-AT" sz="400" dirty="0">
              <a:solidFill>
                <a:schemeClr val="accent1"/>
              </a:solidFill>
            </a:endParaRPr>
          </a:p>
          <a:p>
            <a:pPr lvl="1"/>
            <a:r>
              <a:rPr lang="de-AT" sz="1800" u="sng" dirty="0">
                <a:solidFill>
                  <a:schemeClr val="accent1"/>
                </a:solidFill>
              </a:rPr>
              <a:t>Güter selbst </a:t>
            </a:r>
            <a:r>
              <a:rPr lang="de-AT" sz="1800" dirty="0">
                <a:solidFill>
                  <a:schemeClr val="accent1"/>
                </a:solidFill>
              </a:rPr>
              <a:t>umgeschlagen</a:t>
            </a:r>
          </a:p>
          <a:p>
            <a:pPr marL="0" indent="0">
              <a:buNone/>
            </a:pPr>
            <a:endParaRPr lang="de-AT" sz="1000" dirty="0">
              <a:solidFill>
                <a:schemeClr val="accent1"/>
              </a:solidFill>
            </a:endParaRPr>
          </a:p>
          <a:p>
            <a:pPr marL="0" indent="0">
              <a:buNone/>
            </a:pPr>
            <a:r>
              <a:rPr lang="de-AT" sz="2200" b="1" dirty="0">
                <a:solidFill>
                  <a:schemeClr val="accent1"/>
                </a:solidFill>
              </a:rPr>
              <a:t>Intermodaler Verkehr</a:t>
            </a:r>
          </a:p>
          <a:p>
            <a:pPr marL="0" indent="0">
              <a:buNone/>
            </a:pPr>
            <a:endParaRPr lang="de-AT" sz="400" dirty="0">
              <a:solidFill>
                <a:schemeClr val="accent1"/>
              </a:solidFill>
            </a:endParaRPr>
          </a:p>
          <a:p>
            <a:pPr marL="457200" lvl="2" indent="-183600"/>
            <a:r>
              <a:rPr lang="de-AT" dirty="0">
                <a:solidFill>
                  <a:schemeClr val="accent1"/>
                </a:solidFill>
              </a:rPr>
              <a:t>Transport mit mind. 2 Verkehrsmitteln/trägern</a:t>
            </a:r>
          </a:p>
          <a:p>
            <a:pPr marL="457200" lvl="2" indent="-183600"/>
            <a:endParaRPr lang="de-AT" sz="400" dirty="0">
              <a:solidFill>
                <a:schemeClr val="accent1"/>
              </a:solidFill>
            </a:endParaRPr>
          </a:p>
          <a:p>
            <a:pPr marL="457200" lvl="2" indent="-183600"/>
            <a:r>
              <a:rPr lang="de-AT" u="sng" dirty="0">
                <a:solidFill>
                  <a:schemeClr val="accent1"/>
                </a:solidFill>
              </a:rPr>
              <a:t>nur Ladeeinheit</a:t>
            </a:r>
            <a:r>
              <a:rPr lang="de-AT" dirty="0">
                <a:solidFill>
                  <a:schemeClr val="accent1"/>
                </a:solidFill>
              </a:rPr>
              <a:t> </a:t>
            </a:r>
            <a:r>
              <a:rPr lang="de-AT" b="1" dirty="0">
                <a:solidFill>
                  <a:schemeClr val="accent1"/>
                </a:solidFill>
              </a:rPr>
              <a:t>nicht</a:t>
            </a:r>
            <a:r>
              <a:rPr lang="de-AT" dirty="0">
                <a:solidFill>
                  <a:schemeClr val="accent1"/>
                </a:solidFill>
              </a:rPr>
              <a:t> Güter umgeschlagen</a:t>
            </a:r>
          </a:p>
          <a:p>
            <a:pPr marL="457200" indent="-183600">
              <a:buNone/>
            </a:pPr>
            <a:endParaRPr lang="de-AT" sz="1000" dirty="0">
              <a:solidFill>
                <a:schemeClr val="accent1"/>
              </a:solidFill>
            </a:endParaRPr>
          </a:p>
          <a:p>
            <a:pPr marL="0" indent="0">
              <a:buNone/>
            </a:pPr>
            <a:r>
              <a:rPr lang="de-AT" sz="2200" b="1" dirty="0">
                <a:solidFill>
                  <a:schemeClr val="accent1"/>
                </a:solidFill>
              </a:rPr>
              <a:t>Kombinierter Verkehr</a:t>
            </a:r>
          </a:p>
          <a:p>
            <a:pPr marL="0" indent="0">
              <a:buNone/>
            </a:pPr>
            <a:endParaRPr lang="de-AT" sz="400" dirty="0">
              <a:solidFill>
                <a:schemeClr val="accent1"/>
              </a:solidFill>
            </a:endParaRPr>
          </a:p>
          <a:p>
            <a:pPr lvl="1"/>
            <a:r>
              <a:rPr lang="de-AT" sz="1800" dirty="0">
                <a:solidFill>
                  <a:schemeClr val="accent1"/>
                </a:solidFill>
              </a:rPr>
              <a:t>Sonderform des intermodalem Verkehrs</a:t>
            </a:r>
          </a:p>
          <a:p>
            <a:pPr lvl="1"/>
            <a:endParaRPr lang="de-AT" sz="400" dirty="0">
              <a:solidFill>
                <a:schemeClr val="accent1"/>
              </a:solidFill>
            </a:endParaRPr>
          </a:p>
          <a:p>
            <a:pPr lvl="1"/>
            <a:r>
              <a:rPr lang="de-AT" sz="1800" dirty="0">
                <a:solidFill>
                  <a:schemeClr val="accent1"/>
                </a:solidFill>
              </a:rPr>
              <a:t>Großteil per Schiff oder Bahn</a:t>
            </a:r>
          </a:p>
          <a:p>
            <a:pPr lvl="1"/>
            <a:endParaRPr lang="de-AT" sz="400" dirty="0">
              <a:solidFill>
                <a:schemeClr val="accent1"/>
              </a:solidFill>
            </a:endParaRPr>
          </a:p>
          <a:p>
            <a:pPr lvl="1"/>
            <a:r>
              <a:rPr lang="de-AT" sz="1800" dirty="0">
                <a:solidFill>
                  <a:schemeClr val="accent1"/>
                </a:solidFill>
              </a:rPr>
              <a:t>Vor- und Nachlauf per LKW so kurz wie möglich</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21</a:t>
            </a:fld>
            <a:endParaRPr lang="de-AT" dirty="0">
              <a:solidFill>
                <a:prstClr val="white"/>
              </a:solidFill>
            </a:endParaRPr>
          </a:p>
        </p:txBody>
      </p:sp>
      <p:sp>
        <p:nvSpPr>
          <p:cNvPr id="7" name="Textfeld 7"/>
          <p:cNvSpPr txBox="1"/>
          <p:nvPr/>
        </p:nvSpPr>
        <p:spPr>
          <a:xfrm>
            <a:off x="6960251" y="2200873"/>
            <a:ext cx="2130647" cy="215444"/>
          </a:xfrm>
          <a:prstGeom prst="rect">
            <a:avLst/>
          </a:prstGeom>
          <a:noFill/>
        </p:spPr>
        <p:txBody>
          <a:bodyPr wrap="square" rtlCol="0">
            <a:spAutoFit/>
          </a:bodyPr>
          <a:lstStyle/>
          <a:p>
            <a:pPr algn="r"/>
            <a:r>
              <a:rPr lang="de-AT" sz="800" dirty="0">
                <a:solidFill>
                  <a:schemeClr val="accent1"/>
                </a:solidFill>
              </a:rPr>
              <a:t> Quelle: Garant-Tiernahrung Gesellschaft mbH</a:t>
            </a:r>
            <a:endParaRPr lang="de-DE" sz="800" dirty="0">
              <a:solidFill>
                <a:schemeClr val="accent1"/>
              </a:solidFill>
            </a:endParaRPr>
          </a:p>
        </p:txBody>
      </p:sp>
    </p:spTree>
    <p:extLst>
      <p:ext uri="{BB962C8B-B14F-4D97-AF65-F5344CB8AC3E}">
        <p14:creationId xmlns:p14="http://schemas.microsoft.com/office/powerpoint/2010/main" val="9497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de-AT" b="1" dirty="0">
                <a:solidFill>
                  <a:schemeClr val="accent1"/>
                </a:solidFill>
              </a:rPr>
              <a:t>Übersicht </a:t>
            </a:r>
            <a:br>
              <a:rPr lang="de-AT" b="1" dirty="0">
                <a:solidFill>
                  <a:schemeClr val="accent1"/>
                </a:solidFill>
              </a:rPr>
            </a:br>
            <a:r>
              <a:rPr lang="de-DE" sz="2400" dirty="0">
                <a:solidFill>
                  <a:schemeClr val="accent1"/>
                </a:solidFill>
              </a:rPr>
              <a:t>Multimodale Transporte</a:t>
            </a:r>
            <a:endParaRPr lang="de-DE" dirty="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22</a:t>
            </a:fld>
            <a:endParaRPr lang="de-AT" dirty="0">
              <a:solidFill>
                <a:prstClr val="white"/>
              </a:solidFill>
            </a:endParaRPr>
          </a:p>
        </p:txBody>
      </p:sp>
      <p:graphicFrame>
        <p:nvGraphicFramePr>
          <p:cNvPr id="6" name="Diagramm 5"/>
          <p:cNvGraphicFramePr/>
          <p:nvPr>
            <p:extLst>
              <p:ext uri="{D42A27DB-BD31-4B8C-83A1-F6EECF244321}">
                <p14:modId xmlns:p14="http://schemas.microsoft.com/office/powerpoint/2010/main" val="2327119454"/>
              </p:ext>
            </p:extLst>
          </p:nvPr>
        </p:nvGraphicFramePr>
        <p:xfrm>
          <a:off x="1331640" y="1916832"/>
          <a:ext cx="6453505" cy="4231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eck 3"/>
          <p:cNvSpPr/>
          <p:nvPr/>
        </p:nvSpPr>
        <p:spPr>
          <a:xfrm>
            <a:off x="1619672" y="6148472"/>
            <a:ext cx="3995936" cy="281231"/>
          </a:xfrm>
          <a:prstGeom prst="rect">
            <a:avLst/>
          </a:prstGeom>
        </p:spPr>
        <p:txBody>
          <a:bodyPr wrap="square">
            <a:spAutoFit/>
          </a:bodyPr>
          <a:lstStyle/>
          <a:p>
            <a:pPr>
              <a:lnSpc>
                <a:spcPct val="107000"/>
              </a:lnSpc>
              <a:spcAft>
                <a:spcPts val="800"/>
              </a:spcAft>
            </a:pPr>
            <a:r>
              <a:rPr lang="de-AT" sz="1200" dirty="0">
                <a:latin typeface="Corbel" panose="020B0503020204020204" pitchFamily="34" charset="0"/>
                <a:ea typeface="Calibri" panose="020F0502020204030204" pitchFamily="34" charset="0"/>
                <a:cs typeface="Times New Roman" panose="02020603050405020304" pitchFamily="18" charset="0"/>
              </a:rPr>
              <a:t>Während des Transports werden die Güter umgeladen</a:t>
            </a:r>
          </a:p>
        </p:txBody>
      </p:sp>
      <p:sp>
        <p:nvSpPr>
          <p:cNvPr id="7" name="Rechteck 6"/>
          <p:cNvSpPr/>
          <p:nvPr/>
        </p:nvSpPr>
        <p:spPr>
          <a:xfrm>
            <a:off x="5843736" y="3933056"/>
            <a:ext cx="4572000" cy="487569"/>
          </a:xfrm>
          <a:prstGeom prst="rect">
            <a:avLst/>
          </a:prstGeom>
        </p:spPr>
        <p:txBody>
          <a:bodyPr>
            <a:spAutoFit/>
          </a:bodyPr>
          <a:lstStyle/>
          <a:p>
            <a:pPr>
              <a:lnSpc>
                <a:spcPct val="107000"/>
              </a:lnSpc>
              <a:spcAft>
                <a:spcPts val="800"/>
              </a:spcAft>
            </a:pPr>
            <a:r>
              <a:rPr lang="de-AT" sz="1200" dirty="0">
                <a:latin typeface="Corbel" panose="020B0503020204020204" pitchFamily="34" charset="0"/>
                <a:ea typeface="Calibri" panose="020F0502020204030204" pitchFamily="34" charset="0"/>
                <a:cs typeface="Times New Roman" panose="02020603050405020304" pitchFamily="18" charset="0"/>
              </a:rPr>
              <a:t>Gesamter Gütertransport erfolgt in</a:t>
            </a:r>
            <a:br>
              <a:rPr lang="de-AT" sz="1200" dirty="0">
                <a:latin typeface="Corbel" panose="020B0503020204020204" pitchFamily="34" charset="0"/>
                <a:ea typeface="Calibri" panose="020F0502020204030204" pitchFamily="34" charset="0"/>
                <a:cs typeface="Times New Roman" panose="02020603050405020304" pitchFamily="18" charset="0"/>
              </a:rPr>
            </a:br>
            <a:r>
              <a:rPr lang="de-AT" sz="1200" dirty="0">
                <a:latin typeface="Corbel" panose="020B0503020204020204" pitchFamily="34" charset="0"/>
                <a:ea typeface="Calibri" panose="020F0502020204030204" pitchFamily="34" charset="0"/>
                <a:cs typeface="Times New Roman" panose="02020603050405020304" pitchFamily="18" charset="0"/>
              </a:rPr>
              <a:t>derselben Ladeeinheit/Straßenfahrzeug</a:t>
            </a:r>
          </a:p>
        </p:txBody>
      </p:sp>
      <p:sp>
        <p:nvSpPr>
          <p:cNvPr id="8" name="Textfeld 7"/>
          <p:cNvSpPr txBox="1"/>
          <p:nvPr/>
        </p:nvSpPr>
        <p:spPr>
          <a:xfrm>
            <a:off x="6156176" y="6088578"/>
            <a:ext cx="2130647" cy="215444"/>
          </a:xfrm>
          <a:prstGeom prst="rect">
            <a:avLst/>
          </a:prstGeom>
          <a:noFill/>
        </p:spPr>
        <p:txBody>
          <a:bodyPr wrap="square" rtlCol="0">
            <a:spAutoFit/>
          </a:bodyPr>
          <a:lstStyle/>
          <a:p>
            <a:pPr algn="r"/>
            <a:r>
              <a:rPr lang="de-AT" sz="800" dirty="0">
                <a:solidFill>
                  <a:schemeClr val="accent1"/>
                </a:solidFill>
              </a:rPr>
              <a:t> Quelle: Eigene Darstellung.</a:t>
            </a:r>
            <a:endParaRPr lang="de-DE" sz="800" dirty="0">
              <a:solidFill>
                <a:schemeClr val="accent1"/>
              </a:solidFill>
            </a:endParaRPr>
          </a:p>
        </p:txBody>
      </p:sp>
    </p:spTree>
    <p:extLst>
      <p:ext uri="{BB962C8B-B14F-4D97-AF65-F5344CB8AC3E}">
        <p14:creationId xmlns:p14="http://schemas.microsoft.com/office/powerpoint/2010/main" val="1810545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23</a:t>
            </a:fld>
            <a:endParaRPr lang="de-AT" dirty="0">
              <a:solidFill>
                <a:prstClr val="white"/>
              </a:solidFill>
            </a:endParaRPr>
          </a:p>
        </p:txBody>
      </p:sp>
      <p:sp>
        <p:nvSpPr>
          <p:cNvPr id="13" name="Title 30"/>
          <p:cNvSpPr>
            <a:spLocks noGrp="1"/>
          </p:cNvSpPr>
          <p:nvPr>
            <p:ph type="title"/>
          </p:nvPr>
        </p:nvSpPr>
        <p:spPr>
          <a:xfrm>
            <a:off x="457200" y="404664"/>
            <a:ext cx="4834880" cy="990600"/>
          </a:xfrm>
        </p:spPr>
        <p:txBody>
          <a:bodyPr>
            <a:normAutofit/>
          </a:bodyPr>
          <a:lstStyle/>
          <a:p>
            <a:r>
              <a:rPr lang="de-AT" b="1" dirty="0">
                <a:solidFill>
                  <a:schemeClr val="accent1"/>
                </a:solidFill>
              </a:rPr>
              <a:t>Bedeutung </a:t>
            </a:r>
            <a:br>
              <a:rPr lang="de-AT" b="1" dirty="0">
                <a:solidFill>
                  <a:schemeClr val="accent1"/>
                </a:solidFill>
              </a:rPr>
            </a:br>
            <a:r>
              <a:rPr lang="de-DE" sz="2400" dirty="0">
                <a:solidFill>
                  <a:schemeClr val="accent1"/>
                </a:solidFill>
              </a:rPr>
              <a:t>Multimodale Transporte</a:t>
            </a:r>
            <a:endParaRPr lang="de-AT" b="1" dirty="0">
              <a:solidFill>
                <a:schemeClr val="accent1"/>
              </a:solidFill>
            </a:endParaRPr>
          </a:p>
        </p:txBody>
      </p:sp>
      <p:sp>
        <p:nvSpPr>
          <p:cNvPr id="3" name="Content Placeholder 2"/>
          <p:cNvSpPr>
            <a:spLocks noGrp="1"/>
          </p:cNvSpPr>
          <p:nvPr>
            <p:ph idx="1"/>
          </p:nvPr>
        </p:nvSpPr>
        <p:spPr/>
        <p:txBody>
          <a:bodyPr>
            <a:normAutofit/>
          </a:bodyPr>
          <a:lstStyle/>
          <a:p>
            <a:r>
              <a:rPr lang="de-AT" sz="2200" dirty="0">
                <a:solidFill>
                  <a:schemeClr val="accent1"/>
                </a:solidFill>
              </a:rPr>
              <a:t>Steigendes Verkehrsaufkommen durch Internationalisierung der Produktion und hohem Konsumlevel</a:t>
            </a:r>
          </a:p>
          <a:p>
            <a:endParaRPr lang="de-DE" sz="2200" dirty="0">
              <a:solidFill>
                <a:schemeClr val="accent1"/>
              </a:solidFill>
            </a:endParaRPr>
          </a:p>
          <a:p>
            <a:endParaRPr lang="de-DE" sz="500" dirty="0">
              <a:solidFill>
                <a:schemeClr val="accent1"/>
              </a:solidFill>
            </a:endParaRPr>
          </a:p>
          <a:p>
            <a:r>
              <a:rPr lang="de-DE" sz="2200" dirty="0">
                <a:solidFill>
                  <a:schemeClr val="accent1"/>
                </a:solidFill>
              </a:rPr>
              <a:t>Steigendes Verkehrsaufkommen aufgrund vermehrter Minimalisierung der Lagerhaltung</a:t>
            </a:r>
          </a:p>
          <a:p>
            <a:pPr marL="0" indent="0">
              <a:buNone/>
            </a:pPr>
            <a:endParaRPr lang="de-DE" sz="2200" dirty="0">
              <a:solidFill>
                <a:schemeClr val="accent1"/>
              </a:solidFill>
            </a:endParaRPr>
          </a:p>
          <a:p>
            <a:r>
              <a:rPr lang="de-AT" sz="2200" dirty="0">
                <a:solidFill>
                  <a:schemeClr val="accent1"/>
                </a:solidFill>
              </a:rPr>
              <a:t>Verlagerung auf umweltfreundliche Verkehrsträger unbedingt nötig, um Lärmbelästigung , Schadstoffausstoß und Staus auf Straßen zu reduzieren</a:t>
            </a:r>
          </a:p>
          <a:p>
            <a:endParaRPr lang="de-AT" sz="2200" dirty="0">
              <a:solidFill>
                <a:schemeClr val="accent1"/>
              </a:solidFill>
            </a:endParaRPr>
          </a:p>
          <a:p>
            <a:r>
              <a:rPr lang="de-DE" sz="2200" dirty="0">
                <a:solidFill>
                  <a:schemeClr val="accent1"/>
                </a:solidFill>
              </a:rPr>
              <a:t>Lösungsansatz: Förderung des multimodalen und im speziellen des kombinierten Verkehrs</a:t>
            </a:r>
          </a:p>
          <a:p>
            <a:endParaRPr lang="de-AT" sz="1600" dirty="0">
              <a:solidFill>
                <a:schemeClr val="accent1"/>
              </a:solidFill>
            </a:endParaRPr>
          </a:p>
        </p:txBody>
      </p:sp>
    </p:spTree>
    <p:extLst>
      <p:ext uri="{BB962C8B-B14F-4D97-AF65-F5344CB8AC3E}">
        <p14:creationId xmlns:p14="http://schemas.microsoft.com/office/powerpoint/2010/main" val="3908513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de-DE" b="1" dirty="0">
                <a:solidFill>
                  <a:schemeClr val="accent1"/>
                </a:solidFill>
              </a:rPr>
              <a:t>Multimodale Transporte</a:t>
            </a:r>
          </a:p>
        </p:txBody>
      </p:sp>
      <p:sp>
        <p:nvSpPr>
          <p:cNvPr id="3" name="Content Placeholder 2"/>
          <p:cNvSpPr>
            <a:spLocks noGrp="1"/>
          </p:cNvSpPr>
          <p:nvPr>
            <p:ph idx="1"/>
          </p:nvPr>
        </p:nvSpPr>
        <p:spPr/>
        <p:txBody>
          <a:bodyPr>
            <a:normAutofit/>
          </a:bodyPr>
          <a:lstStyle/>
          <a:p>
            <a:pPr marL="0" indent="0">
              <a:buNone/>
            </a:pPr>
            <a:r>
              <a:rPr lang="de-AT" b="1" dirty="0">
                <a:solidFill>
                  <a:srgbClr val="189BC4"/>
                </a:solidFill>
              </a:rPr>
              <a:t>Argumente zur Durchführung intermodaler Verkehre: </a:t>
            </a:r>
          </a:p>
          <a:p>
            <a:r>
              <a:rPr lang="de-AT" sz="2200" dirty="0">
                <a:solidFill>
                  <a:schemeClr val="accent1"/>
                </a:solidFill>
              </a:rPr>
              <a:t>Umweltaspekt</a:t>
            </a:r>
          </a:p>
          <a:p>
            <a:endParaRPr lang="de-AT" sz="500" dirty="0">
              <a:solidFill>
                <a:schemeClr val="accent1"/>
              </a:solidFill>
            </a:endParaRPr>
          </a:p>
          <a:p>
            <a:r>
              <a:rPr lang="de-AT" sz="2200" dirty="0">
                <a:solidFill>
                  <a:schemeClr val="accent1"/>
                </a:solidFill>
              </a:rPr>
              <a:t>Geografische Lage </a:t>
            </a:r>
          </a:p>
          <a:p>
            <a:endParaRPr lang="de-AT" sz="500" dirty="0">
              <a:solidFill>
                <a:schemeClr val="accent1"/>
              </a:solidFill>
            </a:endParaRPr>
          </a:p>
          <a:p>
            <a:r>
              <a:rPr lang="de-AT" sz="2200" dirty="0">
                <a:solidFill>
                  <a:schemeClr val="accent1"/>
                </a:solidFill>
              </a:rPr>
              <a:t>Mangelnde LKW-Kapazität</a:t>
            </a:r>
          </a:p>
          <a:p>
            <a:pPr marL="0" indent="0">
              <a:buNone/>
            </a:pPr>
            <a:endParaRPr lang="de-AT" sz="500" dirty="0">
              <a:solidFill>
                <a:schemeClr val="accent1"/>
              </a:solidFill>
            </a:endParaRPr>
          </a:p>
          <a:p>
            <a:r>
              <a:rPr lang="de-AT" sz="2200" dirty="0">
                <a:solidFill>
                  <a:schemeClr val="accent1"/>
                </a:solidFill>
              </a:rPr>
              <a:t>Wirtschaftlichkeit – ausschlaggebende Faktoren:</a:t>
            </a:r>
          </a:p>
          <a:p>
            <a:endParaRPr lang="de-AT" sz="500" dirty="0">
              <a:solidFill>
                <a:schemeClr val="accent1"/>
              </a:solidFill>
            </a:endParaRPr>
          </a:p>
          <a:p>
            <a:pPr lvl="1">
              <a:buFont typeface="Symbol" panose="05050102010706020507" pitchFamily="18" charset="2"/>
              <a:buChar char="-"/>
            </a:pPr>
            <a:r>
              <a:rPr lang="de-AT" sz="1800" dirty="0">
                <a:solidFill>
                  <a:schemeClr val="accent1"/>
                </a:solidFill>
              </a:rPr>
              <a:t>Effiziente Umschlagsgestaltung</a:t>
            </a:r>
          </a:p>
          <a:p>
            <a:pPr lvl="1">
              <a:buFont typeface="Symbol" panose="05050102010706020507" pitchFamily="18" charset="2"/>
              <a:buChar char="-"/>
            </a:pPr>
            <a:r>
              <a:rPr lang="de-AT" sz="1800" dirty="0">
                <a:solidFill>
                  <a:schemeClr val="accent1"/>
                </a:solidFill>
              </a:rPr>
              <a:t>Kostenreduktion für Vor- und Nachlauf</a:t>
            </a:r>
          </a:p>
          <a:p>
            <a:pPr lvl="1">
              <a:buFont typeface="Symbol" panose="05050102010706020507" pitchFamily="18" charset="2"/>
              <a:buChar char="-"/>
            </a:pPr>
            <a:r>
              <a:rPr lang="de-AT" sz="1800" dirty="0">
                <a:solidFill>
                  <a:schemeClr val="accent1"/>
                </a:solidFill>
              </a:rPr>
              <a:t>Mehrkostenkompensation durch Bündelung im Hauptlauf</a:t>
            </a:r>
          </a:p>
          <a:p>
            <a:pPr lvl="1">
              <a:buFont typeface="Symbol" panose="05050102010706020507" pitchFamily="18" charset="2"/>
              <a:buChar char="-"/>
            </a:pPr>
            <a:r>
              <a:rPr lang="de-AT" sz="1800" dirty="0">
                <a:solidFill>
                  <a:schemeClr val="accent1"/>
                </a:solidFill>
              </a:rPr>
              <a:t>Zusätzliche Dienstleistungen anbieten</a:t>
            </a:r>
          </a:p>
          <a:p>
            <a:endParaRPr lang="de-AT" sz="2800" dirty="0">
              <a:solidFill>
                <a:schemeClr val="accent1"/>
              </a:solidFill>
            </a:endParaRPr>
          </a:p>
          <a:p>
            <a:endParaRPr lang="de-AT" sz="2800" dirty="0">
              <a:solidFill>
                <a:schemeClr val="accent1"/>
              </a:solidFill>
            </a:endParaRPr>
          </a:p>
          <a:p>
            <a:endParaRPr lang="de-AT" sz="2800" dirty="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24</a:t>
            </a:fld>
            <a:endParaRPr lang="de-AT" dirty="0">
              <a:solidFill>
                <a:prstClr val="white"/>
              </a:solidFill>
            </a:endParaRPr>
          </a:p>
        </p:txBody>
      </p:sp>
    </p:spTree>
    <p:extLst>
      <p:ext uri="{BB962C8B-B14F-4D97-AF65-F5344CB8AC3E}">
        <p14:creationId xmlns:p14="http://schemas.microsoft.com/office/powerpoint/2010/main" val="3818538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AT" b="1" dirty="0">
                <a:solidFill>
                  <a:schemeClr val="accent1"/>
                </a:solidFill>
              </a:rPr>
              <a:t>Förderung</a:t>
            </a:r>
            <a:br>
              <a:rPr lang="de-AT" b="1" dirty="0">
                <a:solidFill>
                  <a:schemeClr val="accent1"/>
                </a:solidFill>
              </a:rPr>
            </a:br>
            <a:r>
              <a:rPr lang="de-DE" sz="2400" dirty="0">
                <a:solidFill>
                  <a:schemeClr val="accent1"/>
                </a:solidFill>
              </a:rPr>
              <a:t>Multimodale Transporte</a:t>
            </a:r>
            <a:endParaRPr lang="de-AT" b="1" dirty="0">
              <a:solidFill>
                <a:schemeClr val="accent1"/>
              </a:solidFill>
            </a:endParaRPr>
          </a:p>
        </p:txBody>
      </p:sp>
      <p:sp>
        <p:nvSpPr>
          <p:cNvPr id="3" name="Content Placeholder 2"/>
          <p:cNvSpPr>
            <a:spLocks noGrp="1"/>
          </p:cNvSpPr>
          <p:nvPr>
            <p:ph idx="1"/>
          </p:nvPr>
        </p:nvSpPr>
        <p:spPr/>
        <p:txBody>
          <a:bodyPr>
            <a:normAutofit/>
          </a:bodyPr>
          <a:lstStyle/>
          <a:p>
            <a:pPr marL="0" indent="0">
              <a:buNone/>
            </a:pPr>
            <a:endParaRPr lang="de-AT" sz="1000" dirty="0">
              <a:solidFill>
                <a:schemeClr val="accent1"/>
              </a:solidFill>
            </a:endParaRPr>
          </a:p>
          <a:p>
            <a:r>
              <a:rPr lang="de-AT" sz="2200" dirty="0">
                <a:solidFill>
                  <a:schemeClr val="accent1"/>
                </a:solidFill>
              </a:rPr>
              <a:t>EU-Richtlinie zur Liberalisierung </a:t>
            </a:r>
            <a:br>
              <a:rPr lang="de-AT" sz="2200" dirty="0">
                <a:solidFill>
                  <a:schemeClr val="accent1"/>
                </a:solidFill>
              </a:rPr>
            </a:br>
            <a:r>
              <a:rPr lang="de-AT" sz="2200" dirty="0">
                <a:solidFill>
                  <a:schemeClr val="accent1"/>
                </a:solidFill>
              </a:rPr>
              <a:t>von Vor- und Nachlauf bei kombiniertem Verkehr</a:t>
            </a:r>
          </a:p>
          <a:p>
            <a:endParaRPr lang="de-AT" sz="1000" dirty="0">
              <a:solidFill>
                <a:schemeClr val="accent1"/>
              </a:solidFill>
            </a:endParaRPr>
          </a:p>
          <a:p>
            <a:r>
              <a:rPr lang="de-AT" sz="2200" dirty="0">
                <a:solidFill>
                  <a:schemeClr val="accent1"/>
                </a:solidFill>
              </a:rPr>
              <a:t>Gesteigerte Attraktivität des kombinierten Verkehrs durch:</a:t>
            </a:r>
          </a:p>
          <a:p>
            <a:endParaRPr lang="de-AT" sz="1000" dirty="0">
              <a:solidFill>
                <a:schemeClr val="accent1"/>
              </a:solidFill>
            </a:endParaRPr>
          </a:p>
          <a:p>
            <a:pPr lvl="1">
              <a:buFont typeface="Symbol" panose="05050102010706020507" pitchFamily="18" charset="2"/>
              <a:buChar char="-"/>
            </a:pPr>
            <a:r>
              <a:rPr lang="de-AT" sz="1800" dirty="0">
                <a:solidFill>
                  <a:schemeClr val="accent1"/>
                </a:solidFill>
              </a:rPr>
              <a:t>Erleichterung des grenzüberschreitenden Verkehrs</a:t>
            </a:r>
          </a:p>
          <a:p>
            <a:pPr lvl="1">
              <a:buFont typeface="Symbol" panose="05050102010706020507" pitchFamily="18" charset="2"/>
              <a:buChar char="-"/>
            </a:pPr>
            <a:endParaRPr lang="de-AT" sz="300" dirty="0">
              <a:solidFill>
                <a:schemeClr val="accent1"/>
              </a:solidFill>
            </a:endParaRPr>
          </a:p>
          <a:p>
            <a:pPr lvl="1">
              <a:buFont typeface="Symbol" panose="05050102010706020507" pitchFamily="18" charset="2"/>
              <a:buChar char="-"/>
            </a:pPr>
            <a:r>
              <a:rPr lang="de-AT" sz="1800" dirty="0">
                <a:solidFill>
                  <a:schemeClr val="accent1"/>
                </a:solidFill>
              </a:rPr>
              <a:t>Steuerliche Vorteile (z.B. Begünstigung KFZ-Steuer) </a:t>
            </a:r>
          </a:p>
          <a:p>
            <a:pPr lvl="1">
              <a:buFont typeface="Symbol" panose="05050102010706020507" pitchFamily="18" charset="2"/>
              <a:buChar char="-"/>
            </a:pPr>
            <a:endParaRPr lang="de-AT" sz="300" dirty="0">
              <a:solidFill>
                <a:schemeClr val="accent1"/>
              </a:solidFill>
            </a:endParaRPr>
          </a:p>
          <a:p>
            <a:pPr lvl="1">
              <a:buFont typeface="Symbol" panose="05050102010706020507" pitchFamily="18" charset="2"/>
              <a:buChar char="-"/>
            </a:pPr>
            <a:r>
              <a:rPr lang="de-AT" sz="1800" dirty="0">
                <a:solidFill>
                  <a:schemeClr val="accent1"/>
                </a:solidFill>
              </a:rPr>
              <a:t>Finanzielle Förderungen</a:t>
            </a:r>
          </a:p>
          <a:p>
            <a:pPr lvl="1">
              <a:buFont typeface="Symbol" panose="05050102010706020507" pitchFamily="18" charset="2"/>
              <a:buChar char="-"/>
            </a:pPr>
            <a:endParaRPr lang="de-AT" sz="300" dirty="0">
              <a:solidFill>
                <a:schemeClr val="accent1"/>
              </a:solidFill>
            </a:endParaRPr>
          </a:p>
          <a:p>
            <a:pPr lvl="1">
              <a:buFont typeface="Symbol" panose="05050102010706020507" pitchFamily="18" charset="2"/>
              <a:buChar char="-"/>
            </a:pPr>
            <a:r>
              <a:rPr lang="de-AT" sz="1800" dirty="0">
                <a:solidFill>
                  <a:schemeClr val="accent1"/>
                </a:solidFill>
              </a:rPr>
              <a:t>Sonstige Vorteile: Befreiung vom Nachtfahrverbot, von Wochenend- und Feiertagsfahrverbot, etc…</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25</a:t>
            </a:fld>
            <a:endParaRPr lang="de-AT" dirty="0">
              <a:solidFill>
                <a:prstClr val="white"/>
              </a:solidFill>
            </a:endParaRPr>
          </a:p>
        </p:txBody>
      </p:sp>
    </p:spTree>
    <p:extLst>
      <p:ext uri="{BB962C8B-B14F-4D97-AF65-F5344CB8AC3E}">
        <p14:creationId xmlns:p14="http://schemas.microsoft.com/office/powerpoint/2010/main" val="1824200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4664"/>
            <a:ext cx="6635080" cy="990600"/>
          </a:xfrm>
        </p:spPr>
        <p:txBody>
          <a:bodyPr/>
          <a:lstStyle/>
          <a:p>
            <a:r>
              <a:rPr lang="de-AT" b="1" dirty="0">
                <a:solidFill>
                  <a:schemeClr val="accent1"/>
                </a:solidFill>
              </a:rPr>
              <a:t>Die Binnenschifffahrt als Teil der Transportkette</a:t>
            </a: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26</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3052223670"/>
              </p:ext>
            </p:extLst>
          </p:nvPr>
        </p:nvGraphicFramePr>
        <p:xfrm>
          <a:off x="1763688" y="2132856"/>
          <a:ext cx="525658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4093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4489119" y="2636912"/>
            <a:ext cx="4608512" cy="2191685"/>
          </a:xfrm>
          <a:prstGeom prst="rect">
            <a:avLst/>
          </a:prstGeom>
        </p:spPr>
      </p:pic>
      <p:sp>
        <p:nvSpPr>
          <p:cNvPr id="31" name="Title 30"/>
          <p:cNvSpPr>
            <a:spLocks noGrp="1"/>
          </p:cNvSpPr>
          <p:nvPr>
            <p:ph type="title"/>
          </p:nvPr>
        </p:nvSpPr>
        <p:spPr>
          <a:xfrm>
            <a:off x="457199" y="404664"/>
            <a:ext cx="5942703" cy="990600"/>
          </a:xfrm>
        </p:spPr>
        <p:txBody>
          <a:bodyPr/>
          <a:lstStyle/>
          <a:p>
            <a:r>
              <a:rPr lang="de-AT" b="1" dirty="0">
                <a:solidFill>
                  <a:schemeClr val="accent1"/>
                </a:solidFill>
              </a:rPr>
              <a:t>Beispiel Transport Pflanzennährstoffe</a:t>
            </a:r>
          </a:p>
        </p:txBody>
      </p:sp>
      <p:sp>
        <p:nvSpPr>
          <p:cNvPr id="32" name="Content Placeholder 31"/>
          <p:cNvSpPr>
            <a:spLocks noGrp="1"/>
          </p:cNvSpPr>
          <p:nvPr>
            <p:ph idx="1"/>
          </p:nvPr>
        </p:nvSpPr>
        <p:spPr>
          <a:xfrm>
            <a:off x="179512" y="1556792"/>
            <a:ext cx="4330825" cy="4825116"/>
          </a:xfrm>
        </p:spPr>
        <p:txBody>
          <a:bodyPr>
            <a:normAutofit fontScale="92500"/>
          </a:bodyPr>
          <a:lstStyle/>
          <a:p>
            <a:pPr marL="0" indent="0">
              <a:buNone/>
            </a:pPr>
            <a:endParaRPr lang="de-AT" sz="400" dirty="0">
              <a:solidFill>
                <a:schemeClr val="accent1"/>
              </a:solidFill>
            </a:endParaRPr>
          </a:p>
          <a:p>
            <a:r>
              <a:rPr lang="de-AT" sz="2200" dirty="0">
                <a:solidFill>
                  <a:schemeClr val="accent1"/>
                </a:solidFill>
              </a:rPr>
              <a:t>Pflanzennährstoffe: Transport in Big Bags (siehe Abbildung)</a:t>
            </a:r>
          </a:p>
          <a:p>
            <a:endParaRPr lang="de-AT" sz="1000" dirty="0">
              <a:solidFill>
                <a:schemeClr val="accent1"/>
              </a:solidFill>
            </a:endParaRPr>
          </a:p>
          <a:p>
            <a:r>
              <a:rPr lang="de-AT" sz="2200" dirty="0">
                <a:solidFill>
                  <a:schemeClr val="accent1"/>
                </a:solidFill>
              </a:rPr>
              <a:t>Art des Transports: multimodaler  Verkehr</a:t>
            </a:r>
          </a:p>
          <a:p>
            <a:pPr>
              <a:buFont typeface="Courier New" panose="02070309020205020404" pitchFamily="49" charset="0"/>
              <a:buChar char="o"/>
            </a:pPr>
            <a:endParaRPr lang="de-AT" sz="1000" dirty="0">
              <a:solidFill>
                <a:schemeClr val="accent1"/>
              </a:solidFill>
            </a:endParaRPr>
          </a:p>
          <a:p>
            <a:r>
              <a:rPr lang="de-AT" sz="2200" dirty="0">
                <a:solidFill>
                  <a:schemeClr val="accent1"/>
                </a:solidFill>
              </a:rPr>
              <a:t>Hochseeschiff: Rouen (FR) – </a:t>
            </a:r>
            <a:r>
              <a:rPr lang="de-AT" sz="2200" dirty="0" err="1">
                <a:solidFill>
                  <a:schemeClr val="accent1"/>
                </a:solidFill>
              </a:rPr>
              <a:t>Konstanza</a:t>
            </a:r>
            <a:r>
              <a:rPr lang="de-AT" sz="2200" dirty="0">
                <a:solidFill>
                  <a:schemeClr val="accent1"/>
                </a:solidFill>
              </a:rPr>
              <a:t> (RO)</a:t>
            </a:r>
          </a:p>
          <a:p>
            <a:pPr>
              <a:buFont typeface="Courier New" panose="02070309020205020404" pitchFamily="49" charset="0"/>
              <a:buChar char="o"/>
            </a:pPr>
            <a:endParaRPr lang="de-AT" sz="1000" dirty="0">
              <a:solidFill>
                <a:schemeClr val="accent1"/>
              </a:solidFill>
            </a:endParaRPr>
          </a:p>
          <a:p>
            <a:r>
              <a:rPr lang="de-AT" sz="2200" dirty="0">
                <a:solidFill>
                  <a:schemeClr val="accent1"/>
                </a:solidFill>
              </a:rPr>
              <a:t>Binnenschiff: </a:t>
            </a:r>
            <a:r>
              <a:rPr lang="de-AT" sz="2200" dirty="0" err="1">
                <a:solidFill>
                  <a:schemeClr val="accent1"/>
                </a:solidFill>
              </a:rPr>
              <a:t>Konstanza</a:t>
            </a:r>
            <a:r>
              <a:rPr lang="de-AT" sz="2200" dirty="0">
                <a:solidFill>
                  <a:schemeClr val="accent1"/>
                </a:solidFill>
              </a:rPr>
              <a:t> – Bulgarien/Serbien/Ungarn/Rumänien</a:t>
            </a:r>
          </a:p>
          <a:p>
            <a:endParaRPr lang="de-AT" sz="2200" dirty="0">
              <a:solidFill>
                <a:schemeClr val="accent1"/>
              </a:solidFill>
            </a:endParaRPr>
          </a:p>
          <a:p>
            <a:r>
              <a:rPr lang="de-AT" sz="2200" dirty="0">
                <a:solidFill>
                  <a:schemeClr val="accent1"/>
                </a:solidFill>
              </a:rPr>
              <a:t>Umschlag von Hochsee- auf Binnenschiff mittels Schwimmkränen</a:t>
            </a:r>
          </a:p>
          <a:p>
            <a:pPr marL="0" indent="0">
              <a:buNone/>
            </a:pPr>
            <a:endParaRPr lang="de-AT" sz="1000" dirty="0">
              <a:solidFill>
                <a:schemeClr val="accent1"/>
              </a:solidFill>
            </a:endParaRPr>
          </a:p>
          <a:p>
            <a:pPr marL="0" indent="0">
              <a:buNone/>
            </a:pPr>
            <a:endParaRPr lang="de-AT" dirty="0">
              <a:solidFill>
                <a:schemeClr val="accent1"/>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27</a:t>
            </a:fld>
            <a:endParaRPr lang="de-AT" dirty="0">
              <a:solidFill>
                <a:prstClr val="white"/>
              </a:solidFill>
            </a:endParaRPr>
          </a:p>
        </p:txBody>
      </p:sp>
      <p:sp>
        <p:nvSpPr>
          <p:cNvPr id="22" name="Textfeld 7"/>
          <p:cNvSpPr txBox="1"/>
          <p:nvPr/>
        </p:nvSpPr>
        <p:spPr>
          <a:xfrm>
            <a:off x="4195013" y="4613153"/>
            <a:ext cx="2231169" cy="215444"/>
          </a:xfrm>
          <a:prstGeom prst="rect">
            <a:avLst/>
          </a:prstGeom>
          <a:noFill/>
        </p:spPr>
        <p:txBody>
          <a:bodyPr wrap="square" rtlCol="0">
            <a:spAutoFit/>
          </a:bodyPr>
          <a:lstStyle/>
          <a:p>
            <a:pPr algn="r"/>
            <a:r>
              <a:rPr lang="de-AT" sz="800" dirty="0"/>
              <a:t>Quelle: LITHOS Industrial Minerals GmbH</a:t>
            </a:r>
            <a:endParaRPr lang="de-DE" sz="800" dirty="0">
              <a:solidFill>
                <a:schemeClr val="accent1"/>
              </a:solidFill>
            </a:endParaRPr>
          </a:p>
        </p:txBody>
      </p:sp>
    </p:spTree>
    <p:extLst>
      <p:ext uri="{BB962C8B-B14F-4D97-AF65-F5344CB8AC3E}">
        <p14:creationId xmlns:p14="http://schemas.microsoft.com/office/powerpoint/2010/main" val="988716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6476332" y="4099646"/>
            <a:ext cx="2536449" cy="1993649"/>
          </a:xfrm>
          <a:prstGeom prst="rect">
            <a:avLst/>
          </a:prstGeom>
        </p:spPr>
      </p:pic>
      <p:sp>
        <p:nvSpPr>
          <p:cNvPr id="14" name="Inhaltsplatzhalter 2"/>
          <p:cNvSpPr>
            <a:spLocks noGrp="1"/>
          </p:cNvSpPr>
          <p:nvPr>
            <p:ph idx="1"/>
          </p:nvPr>
        </p:nvSpPr>
        <p:spPr>
          <a:xfrm>
            <a:off x="395536" y="1700808"/>
            <a:ext cx="6192688" cy="4752528"/>
          </a:xfrm>
        </p:spPr>
        <p:txBody>
          <a:bodyPr>
            <a:normAutofit/>
          </a:bodyPr>
          <a:lstStyle/>
          <a:p>
            <a:pPr marL="0" indent="0">
              <a:buNone/>
            </a:pPr>
            <a:r>
              <a:rPr lang="de-AT" b="1" spc="60" dirty="0">
                <a:solidFill>
                  <a:schemeClr val="accent1"/>
                </a:solidFill>
              </a:rPr>
              <a:t>voestalpine: </a:t>
            </a:r>
          </a:p>
          <a:p>
            <a:pPr marL="0" indent="0">
              <a:buNone/>
            </a:pPr>
            <a:endParaRPr lang="de-AT" sz="1100" spc="60" dirty="0">
              <a:solidFill>
                <a:schemeClr val="accent1"/>
              </a:solidFill>
            </a:endParaRPr>
          </a:p>
          <a:p>
            <a:r>
              <a:rPr lang="de-AT" sz="2200" spc="60" dirty="0">
                <a:solidFill>
                  <a:schemeClr val="accent1"/>
                </a:solidFill>
              </a:rPr>
              <a:t>Eigener Werkshafen </a:t>
            </a:r>
          </a:p>
          <a:p>
            <a:pPr>
              <a:buFont typeface="Courier New" panose="02070309020205020404" pitchFamily="49" charset="0"/>
              <a:buChar char="o"/>
            </a:pPr>
            <a:endParaRPr lang="de-AT" sz="1000" spc="60" dirty="0">
              <a:solidFill>
                <a:schemeClr val="accent1"/>
              </a:solidFill>
            </a:endParaRPr>
          </a:p>
          <a:p>
            <a:r>
              <a:rPr lang="de-AT" sz="2200" spc="60" dirty="0">
                <a:solidFill>
                  <a:schemeClr val="accent1"/>
                </a:solidFill>
              </a:rPr>
              <a:t>Stahlprodukte (= Stückgut) weltweit teilweise per Schiff:</a:t>
            </a:r>
          </a:p>
          <a:p>
            <a:pPr marL="0" indent="0">
              <a:buNone/>
            </a:pPr>
            <a:endParaRPr lang="de-AT" sz="1000" spc="60" dirty="0">
              <a:solidFill>
                <a:schemeClr val="accent1"/>
              </a:solidFill>
            </a:endParaRPr>
          </a:p>
          <a:p>
            <a:pPr lvl="1">
              <a:buFont typeface="Symbol" panose="05050102010706020507" pitchFamily="18" charset="2"/>
              <a:buChar char="-"/>
            </a:pPr>
            <a:r>
              <a:rPr lang="de-AT" sz="1800" spc="60" dirty="0">
                <a:solidFill>
                  <a:schemeClr val="accent1"/>
                </a:solidFill>
              </a:rPr>
              <a:t>Verladung in Umschlagshalle in Linz</a:t>
            </a:r>
          </a:p>
          <a:p>
            <a:pPr lvl="1">
              <a:buFont typeface="Symbol" panose="05050102010706020507" pitchFamily="18" charset="2"/>
              <a:buChar char="-"/>
            </a:pPr>
            <a:endParaRPr lang="de-AT" sz="600" spc="60" dirty="0">
              <a:solidFill>
                <a:schemeClr val="accent1"/>
              </a:solidFill>
            </a:endParaRPr>
          </a:p>
          <a:p>
            <a:pPr lvl="1">
              <a:buFont typeface="Symbol" panose="05050102010706020507" pitchFamily="18" charset="2"/>
              <a:buChar char="-"/>
            </a:pPr>
            <a:r>
              <a:rPr lang="de-AT" sz="1800" spc="60" dirty="0">
                <a:solidFill>
                  <a:schemeClr val="accent1"/>
                </a:solidFill>
              </a:rPr>
              <a:t>Transport von 500.000 t Stahl/Jahr nach </a:t>
            </a:r>
            <a:br>
              <a:rPr lang="de-AT" sz="1800" spc="60" dirty="0">
                <a:solidFill>
                  <a:schemeClr val="accent1"/>
                </a:solidFill>
              </a:rPr>
            </a:br>
            <a:r>
              <a:rPr lang="en-GB" altLang="de-DE" sz="1800" spc="60" dirty="0" err="1">
                <a:solidFill>
                  <a:schemeClr val="accent1"/>
                </a:solidFill>
              </a:rPr>
              <a:t>Moerdijk</a:t>
            </a:r>
            <a:r>
              <a:rPr lang="en-GB" altLang="de-DE" sz="1800" spc="60" dirty="0">
                <a:solidFill>
                  <a:schemeClr val="accent1"/>
                </a:solidFill>
              </a:rPr>
              <a:t> (</a:t>
            </a:r>
            <a:r>
              <a:rPr lang="en-GB" altLang="de-DE" sz="1800" spc="60" dirty="0" err="1">
                <a:solidFill>
                  <a:schemeClr val="accent1"/>
                </a:solidFill>
              </a:rPr>
              <a:t>nähe</a:t>
            </a:r>
            <a:r>
              <a:rPr lang="en-GB" altLang="de-DE" sz="1800" spc="60" dirty="0">
                <a:solidFill>
                  <a:schemeClr val="accent1"/>
                </a:solidFill>
              </a:rPr>
              <a:t> Rotterdam)</a:t>
            </a:r>
          </a:p>
          <a:p>
            <a:pPr lvl="1">
              <a:buFont typeface="Symbol" panose="05050102010706020507" pitchFamily="18" charset="2"/>
              <a:buChar char="-"/>
            </a:pPr>
            <a:endParaRPr lang="en-GB" altLang="de-DE" sz="600" spc="60" dirty="0">
              <a:solidFill>
                <a:schemeClr val="accent1"/>
              </a:solidFill>
            </a:endParaRPr>
          </a:p>
          <a:p>
            <a:pPr lvl="1">
              <a:buFont typeface="Symbol" panose="05050102010706020507" pitchFamily="18" charset="2"/>
              <a:buChar char="-"/>
            </a:pPr>
            <a:r>
              <a:rPr lang="en-GB" sz="1800" spc="60" dirty="0">
                <a:solidFill>
                  <a:schemeClr val="accent1"/>
                </a:solidFill>
              </a:rPr>
              <a:t>Dort Umladung auf Hochseeschiff</a:t>
            </a:r>
          </a:p>
          <a:p>
            <a:pPr lvl="1">
              <a:buFont typeface="Symbol" panose="05050102010706020507" pitchFamily="18" charset="2"/>
              <a:buChar char="-"/>
            </a:pPr>
            <a:endParaRPr lang="en-GB" sz="600" spc="60" dirty="0">
              <a:solidFill>
                <a:schemeClr val="accent1"/>
              </a:solidFill>
            </a:endParaRPr>
          </a:p>
          <a:p>
            <a:pPr lvl="1">
              <a:buFont typeface="Symbol" panose="05050102010706020507" pitchFamily="18" charset="2"/>
              <a:buChar char="-"/>
            </a:pPr>
            <a:r>
              <a:rPr lang="en-GB" sz="1800" spc="60" dirty="0">
                <a:solidFill>
                  <a:schemeClr val="accent1"/>
                </a:solidFill>
              </a:rPr>
              <a:t>Ziele: USA, Brasilien, Indien,…</a:t>
            </a:r>
          </a:p>
          <a:p>
            <a:pPr lvl="1">
              <a:buFont typeface="Symbol" panose="05050102010706020507" pitchFamily="18" charset="2"/>
              <a:buChar char="-"/>
            </a:pPr>
            <a:endParaRPr lang="en-GB" sz="1000" spc="60" dirty="0">
              <a:solidFill>
                <a:schemeClr val="accent1"/>
              </a:solidFill>
            </a:endParaRPr>
          </a:p>
          <a:p>
            <a:pPr lvl="1">
              <a:buFont typeface="Symbol" panose="05050102010706020507" pitchFamily="18" charset="2"/>
              <a:buChar char="-"/>
            </a:pPr>
            <a:r>
              <a:rPr lang="en-GB" sz="1800" spc="60" dirty="0">
                <a:solidFill>
                  <a:schemeClr val="accent1"/>
                </a:solidFill>
              </a:rPr>
              <a:t>Nachlauf per Bahn oder LKW</a:t>
            </a:r>
          </a:p>
        </p:txBody>
      </p:sp>
      <p:sp>
        <p:nvSpPr>
          <p:cNvPr id="18" name="Datumsplatzhalter 3"/>
          <p:cNvSpPr txBox="1">
            <a:spLocks/>
          </p:cNvSpPr>
          <p:nvPr/>
        </p:nvSpPr>
        <p:spPr>
          <a:xfrm>
            <a:off x="433536"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solidFill>
                <a:prstClr val="white"/>
              </a:solidFill>
            </a:endParaRPr>
          </a:p>
        </p:txBody>
      </p:sp>
      <p:sp>
        <p:nvSpPr>
          <p:cNvPr id="21"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28</a:t>
            </a:fld>
            <a:endParaRPr lang="de-AT" dirty="0">
              <a:solidFill>
                <a:prstClr val="white"/>
              </a:solidFill>
            </a:endParaRPr>
          </a:p>
        </p:txBody>
      </p:sp>
      <p:pic>
        <p:nvPicPr>
          <p:cNvPr id="22" name="Picture 3" descr="T:\03-Projekte\Handbücher\G_HB_Donauschifffahrt_3\3_Grafik_Layout\08_Multimodale Transporte\02_Bearbeitete Bilder\ILL_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9021" y="1974737"/>
            <a:ext cx="2533760" cy="1689173"/>
          </a:xfrm>
          <a:prstGeom prst="rect">
            <a:avLst/>
          </a:prstGeom>
          <a:noFill/>
          <a:extLst>
            <a:ext uri="{909E8E84-426E-40DD-AFC4-6F175D3DCCD1}">
              <a14:hiddenFill xmlns:a14="http://schemas.microsoft.com/office/drawing/2010/main">
                <a:solidFill>
                  <a:srgbClr val="FFFFFF"/>
                </a:solidFill>
              </a14:hiddenFill>
            </a:ext>
          </a:extLst>
        </p:spPr>
      </p:pic>
      <p:sp>
        <p:nvSpPr>
          <p:cNvPr id="23" name="Textfeld 7"/>
          <p:cNvSpPr txBox="1"/>
          <p:nvPr/>
        </p:nvSpPr>
        <p:spPr>
          <a:xfrm>
            <a:off x="6225404" y="5802156"/>
            <a:ext cx="1904332" cy="215444"/>
          </a:xfrm>
          <a:prstGeom prst="rect">
            <a:avLst/>
          </a:prstGeom>
          <a:noFill/>
        </p:spPr>
        <p:txBody>
          <a:bodyPr wrap="square" rtlCol="0">
            <a:spAutoFit/>
          </a:bodyPr>
          <a:lstStyle/>
          <a:p>
            <a:pPr algn="r"/>
            <a:r>
              <a:rPr lang="de-AT" sz="800" dirty="0">
                <a:solidFill>
                  <a:schemeClr val="accent1"/>
                </a:solidFill>
              </a:rPr>
              <a:t> </a:t>
            </a:r>
            <a:r>
              <a:rPr lang="de-AT" sz="800" dirty="0">
                <a:solidFill>
                  <a:schemeClr val="bg1"/>
                </a:solidFill>
              </a:rPr>
              <a:t>Quelle: Industrie-</a:t>
            </a:r>
            <a:r>
              <a:rPr lang="de-AT" sz="800" dirty="0" err="1">
                <a:solidFill>
                  <a:schemeClr val="bg1"/>
                </a:solidFill>
              </a:rPr>
              <a:t>Logistik_Linz</a:t>
            </a:r>
            <a:r>
              <a:rPr lang="de-AT" sz="800" dirty="0">
                <a:solidFill>
                  <a:schemeClr val="bg1"/>
                </a:solidFill>
              </a:rPr>
              <a:t> (ILL)</a:t>
            </a:r>
            <a:endParaRPr lang="de-DE" sz="800" dirty="0">
              <a:solidFill>
                <a:schemeClr val="bg1"/>
              </a:solidFill>
            </a:endParaRPr>
          </a:p>
        </p:txBody>
      </p:sp>
      <p:sp>
        <p:nvSpPr>
          <p:cNvPr id="24" name="Title 30"/>
          <p:cNvSpPr>
            <a:spLocks noGrp="1"/>
          </p:cNvSpPr>
          <p:nvPr>
            <p:ph type="title"/>
          </p:nvPr>
        </p:nvSpPr>
        <p:spPr/>
        <p:txBody>
          <a:bodyPr/>
          <a:lstStyle/>
          <a:p>
            <a:r>
              <a:rPr lang="de-AT" b="1" dirty="0">
                <a:solidFill>
                  <a:schemeClr val="accent1"/>
                </a:solidFill>
              </a:rPr>
              <a:t>Beispiel Transport Stahlprodukte</a:t>
            </a:r>
          </a:p>
        </p:txBody>
      </p:sp>
      <p:sp>
        <p:nvSpPr>
          <p:cNvPr id="25" name="Textfeld 7"/>
          <p:cNvSpPr txBox="1"/>
          <p:nvPr/>
        </p:nvSpPr>
        <p:spPr>
          <a:xfrm>
            <a:off x="6205940" y="3378592"/>
            <a:ext cx="1904332" cy="215444"/>
          </a:xfrm>
          <a:prstGeom prst="rect">
            <a:avLst/>
          </a:prstGeom>
          <a:noFill/>
        </p:spPr>
        <p:txBody>
          <a:bodyPr wrap="square" rtlCol="0">
            <a:spAutoFit/>
          </a:bodyPr>
          <a:lstStyle/>
          <a:p>
            <a:pPr algn="r"/>
            <a:r>
              <a:rPr lang="de-AT" sz="800" dirty="0">
                <a:solidFill>
                  <a:schemeClr val="accent1"/>
                </a:solidFill>
              </a:rPr>
              <a:t> </a:t>
            </a:r>
            <a:r>
              <a:rPr lang="de-AT" sz="800" dirty="0">
                <a:solidFill>
                  <a:schemeClr val="bg1"/>
                </a:solidFill>
              </a:rPr>
              <a:t>Quelle: Industrie-</a:t>
            </a:r>
            <a:r>
              <a:rPr lang="de-AT" sz="800" dirty="0" err="1">
                <a:solidFill>
                  <a:schemeClr val="bg1"/>
                </a:solidFill>
              </a:rPr>
              <a:t>Logistik_Linz</a:t>
            </a:r>
            <a:r>
              <a:rPr lang="de-AT" sz="800" dirty="0">
                <a:solidFill>
                  <a:schemeClr val="bg1"/>
                </a:solidFill>
              </a:rPr>
              <a:t> (ILL)</a:t>
            </a:r>
            <a:endParaRPr lang="de-DE" sz="800" dirty="0">
              <a:solidFill>
                <a:schemeClr val="bg1"/>
              </a:solidFill>
            </a:endParaRPr>
          </a:p>
        </p:txBody>
      </p:sp>
    </p:spTree>
    <p:extLst>
      <p:ext uri="{BB962C8B-B14F-4D97-AF65-F5344CB8AC3E}">
        <p14:creationId xmlns:p14="http://schemas.microsoft.com/office/powerpoint/2010/main" val="479313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331641" y="4430869"/>
            <a:ext cx="5472607" cy="2125842"/>
          </a:xfrm>
          <a:prstGeom prst="rect">
            <a:avLst/>
          </a:prstGeom>
        </p:spPr>
      </p:pic>
      <p:sp>
        <p:nvSpPr>
          <p:cNvPr id="2" name="Title 1"/>
          <p:cNvSpPr>
            <a:spLocks noGrp="1"/>
          </p:cNvSpPr>
          <p:nvPr>
            <p:ph type="title"/>
          </p:nvPr>
        </p:nvSpPr>
        <p:spPr>
          <a:xfrm>
            <a:off x="457200" y="404664"/>
            <a:ext cx="5626968" cy="990600"/>
          </a:xfrm>
        </p:spPr>
        <p:txBody>
          <a:bodyPr/>
          <a:lstStyle/>
          <a:p>
            <a:r>
              <a:rPr lang="de-AT" b="1" dirty="0">
                <a:solidFill>
                  <a:schemeClr val="accent1"/>
                </a:solidFill>
              </a:rPr>
              <a:t>Beispiel Transport Betonsegmente</a:t>
            </a:r>
          </a:p>
        </p:txBody>
      </p:sp>
      <p:sp>
        <p:nvSpPr>
          <p:cNvPr id="3" name="Content Placeholder 2"/>
          <p:cNvSpPr>
            <a:spLocks noGrp="1"/>
          </p:cNvSpPr>
          <p:nvPr>
            <p:ph idx="1"/>
          </p:nvPr>
        </p:nvSpPr>
        <p:spPr>
          <a:xfrm>
            <a:off x="457200" y="1395264"/>
            <a:ext cx="8666112" cy="3024336"/>
          </a:xfrm>
        </p:spPr>
        <p:txBody>
          <a:bodyPr>
            <a:normAutofit/>
          </a:bodyPr>
          <a:lstStyle/>
          <a:p>
            <a:pPr marL="0" indent="0">
              <a:buNone/>
            </a:pPr>
            <a:endParaRPr lang="de-AT" sz="1000" b="1" dirty="0">
              <a:solidFill>
                <a:schemeClr val="accent1"/>
              </a:solidFill>
            </a:endParaRPr>
          </a:p>
          <a:p>
            <a:pPr marL="0" indent="0">
              <a:buNone/>
            </a:pPr>
            <a:r>
              <a:rPr lang="de-AT" b="1" dirty="0" err="1">
                <a:solidFill>
                  <a:schemeClr val="accent1"/>
                </a:solidFill>
              </a:rPr>
              <a:t>Rhenus</a:t>
            </a:r>
            <a:r>
              <a:rPr lang="de-AT" b="1" dirty="0">
                <a:solidFill>
                  <a:schemeClr val="accent1"/>
                </a:solidFill>
              </a:rPr>
              <a:t> Donauhafen Krems:</a:t>
            </a:r>
          </a:p>
          <a:p>
            <a:pPr marL="0" indent="0">
              <a:buNone/>
            </a:pPr>
            <a:endParaRPr lang="de-AT" sz="1000" dirty="0">
              <a:solidFill>
                <a:schemeClr val="accent1"/>
              </a:solidFill>
            </a:endParaRPr>
          </a:p>
          <a:p>
            <a:r>
              <a:rPr lang="de-AT" sz="2200" dirty="0">
                <a:solidFill>
                  <a:schemeClr val="accent1"/>
                </a:solidFill>
              </a:rPr>
              <a:t>Betonsegmente (Turmteile) für Windräder</a:t>
            </a:r>
            <a:endParaRPr lang="de-AT" sz="1600" dirty="0">
              <a:solidFill>
                <a:schemeClr val="accent1"/>
              </a:solidFill>
            </a:endParaRPr>
          </a:p>
          <a:p>
            <a:pPr lvl="1"/>
            <a:endParaRPr lang="de-AT" sz="1000" dirty="0">
              <a:solidFill>
                <a:schemeClr val="accent1"/>
              </a:solidFill>
            </a:endParaRPr>
          </a:p>
          <a:p>
            <a:r>
              <a:rPr lang="de-AT" sz="2200" dirty="0">
                <a:solidFill>
                  <a:schemeClr val="accent1"/>
                </a:solidFill>
              </a:rPr>
              <a:t>Export nach Deutschland von Krems und Bad Deutsch-Altenburg</a:t>
            </a:r>
          </a:p>
          <a:p>
            <a:endParaRPr lang="de-AT" sz="1000" dirty="0">
              <a:solidFill>
                <a:schemeClr val="accent1"/>
              </a:solidFill>
            </a:endParaRPr>
          </a:p>
          <a:p>
            <a:r>
              <a:rPr lang="de-AT" sz="2200" dirty="0">
                <a:solidFill>
                  <a:schemeClr val="accent1"/>
                </a:solidFill>
              </a:rPr>
              <a:t>Pro Binnenschiff  = Transport von komplettem Turm (50 Teile)</a:t>
            </a:r>
          </a:p>
          <a:p>
            <a:endParaRPr lang="de-AT" sz="1000" dirty="0">
              <a:solidFill>
                <a:schemeClr val="accent1"/>
              </a:solidFill>
            </a:endParaRPr>
          </a:p>
          <a:p>
            <a:r>
              <a:rPr lang="de-AT" sz="2200" dirty="0">
                <a:solidFill>
                  <a:schemeClr val="accent1"/>
                </a:solidFill>
              </a:rPr>
              <a:t>Vermeidung von 50 Sondertransporten auf der Straße</a:t>
            </a:r>
          </a:p>
          <a:p>
            <a:endParaRPr lang="de-AT" sz="1000" dirty="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29</a:t>
            </a:fld>
            <a:endParaRPr lang="de-AT" dirty="0">
              <a:solidFill>
                <a:prstClr val="white"/>
              </a:solidFill>
            </a:endParaRPr>
          </a:p>
        </p:txBody>
      </p:sp>
      <p:sp>
        <p:nvSpPr>
          <p:cNvPr id="9" name="Textfeld 7"/>
          <p:cNvSpPr txBox="1"/>
          <p:nvPr/>
        </p:nvSpPr>
        <p:spPr>
          <a:xfrm>
            <a:off x="4906099" y="4438853"/>
            <a:ext cx="1874125" cy="215444"/>
          </a:xfrm>
          <a:prstGeom prst="rect">
            <a:avLst/>
          </a:prstGeom>
          <a:noFill/>
        </p:spPr>
        <p:txBody>
          <a:bodyPr wrap="square" rtlCol="0">
            <a:spAutoFit/>
          </a:bodyPr>
          <a:lstStyle/>
          <a:p>
            <a:pPr algn="r"/>
            <a:r>
              <a:rPr lang="de-AT" sz="800" dirty="0">
                <a:solidFill>
                  <a:schemeClr val="accent1"/>
                </a:solidFill>
              </a:rPr>
              <a:t>Quelle: </a:t>
            </a:r>
            <a:r>
              <a:rPr lang="de-AT" sz="800" dirty="0" err="1">
                <a:solidFill>
                  <a:schemeClr val="accent1"/>
                </a:solidFill>
              </a:rPr>
              <a:t>Rhenus</a:t>
            </a:r>
            <a:r>
              <a:rPr lang="de-AT" sz="800" dirty="0">
                <a:solidFill>
                  <a:schemeClr val="accent1"/>
                </a:solidFill>
              </a:rPr>
              <a:t> Donauhafen Krems</a:t>
            </a:r>
            <a:endParaRPr lang="de-DE" sz="800" dirty="0">
              <a:solidFill>
                <a:schemeClr val="accent1"/>
              </a:solidFill>
            </a:endParaRPr>
          </a:p>
        </p:txBody>
      </p:sp>
    </p:spTree>
    <p:extLst>
      <p:ext uri="{BB962C8B-B14F-4D97-AF65-F5344CB8AC3E}">
        <p14:creationId xmlns:p14="http://schemas.microsoft.com/office/powerpoint/2010/main" val="233338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700809"/>
            <a:ext cx="7772400" cy="792088"/>
          </a:xfrm>
        </p:spPr>
        <p:txBody>
          <a:bodyPr>
            <a:noAutofit/>
          </a:bodyPr>
          <a:lstStyle/>
          <a:p>
            <a:r>
              <a:rPr lang="de-AT" sz="3200" b="1" cap="none">
                <a:solidFill>
                  <a:schemeClr val="accent1">
                    <a:lumMod val="75000"/>
                  </a:schemeClr>
                </a:solidFill>
              </a:rPr>
              <a:t>BINNENSCHIFFE ALS </a:t>
            </a:r>
            <a:r>
              <a:rPr lang="de-AT" sz="3200" b="1" cap="none" dirty="0">
                <a:solidFill>
                  <a:schemeClr val="accent1">
                    <a:lumMod val="75000"/>
                  </a:schemeClr>
                </a:solidFill>
              </a:rPr>
              <a:t>TEIL DER TRANSPORTKETTE</a:t>
            </a:r>
          </a:p>
        </p:txBody>
      </p:sp>
      <p:pic>
        <p:nvPicPr>
          <p:cNvPr id="10"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8000"/>
                    </a14:imgEffect>
                  </a14:imgLayer>
                </a14:imgProps>
              </a:ext>
              <a:ext uri="{28A0092B-C50C-407E-A947-70E740481C1C}">
                <a14:useLocalDpi xmlns:a14="http://schemas.microsoft.com/office/drawing/2010/main"/>
              </a:ext>
            </a:extLst>
          </a:blip>
          <a:srcRect/>
          <a:stretch>
            <a:fillRect/>
          </a:stretch>
        </p:blipFill>
        <p:spPr bwMode="auto">
          <a:xfrm>
            <a:off x="4932040" y="3517918"/>
            <a:ext cx="2516190" cy="1548310"/>
          </a:xfrm>
          <a:prstGeom prst="rect">
            <a:avLst/>
          </a:prstGeom>
          <a:ln>
            <a:noFill/>
          </a:ln>
          <a:effectLst>
            <a:glow rad="2667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via-donau.org/typo3temp/pics/4d8a5a418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04226" y="3517918"/>
            <a:ext cx="2257189" cy="1563104"/>
          </a:xfrm>
          <a:prstGeom prst="rect">
            <a:avLst/>
          </a:prstGeom>
          <a:noFill/>
          <a:effectLst>
            <a:glow rad="266700">
              <a:schemeClr val="accent1">
                <a:alpha val="40000"/>
              </a:schemeClr>
            </a:glow>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5386" b="14486"/>
          <a:stretch/>
        </p:blipFill>
        <p:spPr bwMode="auto">
          <a:xfrm>
            <a:off x="5483042" y="5295797"/>
            <a:ext cx="174901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C:\Users\p41662\AppData\Local\Microsoft\Windows\Temporary Internet Files\Content.Outlook\VDWGJMU4\RZ-Logo-Logistikum-hoch-cmyk-2000x2000px.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422" y="5211945"/>
            <a:ext cx="726609" cy="646329"/>
          </a:xfrm>
          <a:prstGeom prst="rect">
            <a:avLst/>
          </a:prstGeom>
          <a:noFill/>
        </p:spPr>
      </p:pic>
      <p:pic>
        <p:nvPicPr>
          <p:cNvPr id="11" name="Picture 2" descr="C:\Users\p41662\AppData\Local\Microsoft\Windows\Temporary Internet Files\Content.Outlook\VDWGJMU4\REWWay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4074" y="5254746"/>
            <a:ext cx="1853719" cy="47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69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7155973" y="1625005"/>
            <a:ext cx="1988027" cy="2280949"/>
          </a:xfrm>
          <a:prstGeom prst="rect">
            <a:avLst/>
          </a:prstGeom>
        </p:spPr>
      </p:pic>
      <p:sp>
        <p:nvSpPr>
          <p:cNvPr id="2" name="Title 1"/>
          <p:cNvSpPr>
            <a:spLocks noGrp="1"/>
          </p:cNvSpPr>
          <p:nvPr>
            <p:ph type="title"/>
          </p:nvPr>
        </p:nvSpPr>
        <p:spPr/>
        <p:txBody>
          <a:bodyPr/>
          <a:lstStyle/>
          <a:p>
            <a:r>
              <a:rPr lang="de-AT" b="1" dirty="0">
                <a:solidFill>
                  <a:schemeClr val="accent1"/>
                </a:solidFill>
              </a:rPr>
              <a:t>Beispiel Mineralische Rohstoffe</a:t>
            </a:r>
          </a:p>
        </p:txBody>
      </p:sp>
      <p:sp>
        <p:nvSpPr>
          <p:cNvPr id="3" name="Content Placeholder 2"/>
          <p:cNvSpPr>
            <a:spLocks noGrp="1"/>
          </p:cNvSpPr>
          <p:nvPr>
            <p:ph idx="1"/>
          </p:nvPr>
        </p:nvSpPr>
        <p:spPr/>
        <p:txBody>
          <a:bodyPr/>
          <a:lstStyle/>
          <a:p>
            <a:pPr marL="0" indent="0">
              <a:buNone/>
            </a:pPr>
            <a:endParaRPr lang="de-AT" sz="400" b="1" dirty="0">
              <a:solidFill>
                <a:schemeClr val="accent1"/>
              </a:solidFill>
            </a:endParaRPr>
          </a:p>
          <a:p>
            <a:pPr marL="0" indent="0">
              <a:buNone/>
            </a:pPr>
            <a:r>
              <a:rPr lang="de-AT" b="1" dirty="0" err="1">
                <a:solidFill>
                  <a:schemeClr val="accent1"/>
                </a:solidFill>
              </a:rPr>
              <a:t>Ennshafen</a:t>
            </a:r>
            <a:r>
              <a:rPr lang="de-AT" b="1" dirty="0">
                <a:solidFill>
                  <a:schemeClr val="accent1"/>
                </a:solidFill>
              </a:rPr>
              <a:t>: </a:t>
            </a:r>
          </a:p>
          <a:p>
            <a:pPr marL="0" indent="0">
              <a:buNone/>
            </a:pPr>
            <a:endParaRPr lang="de-AT" sz="1000" b="1" dirty="0">
              <a:solidFill>
                <a:schemeClr val="accent1"/>
              </a:solidFill>
            </a:endParaRPr>
          </a:p>
          <a:p>
            <a:r>
              <a:rPr lang="de-AT" sz="2200" dirty="0">
                <a:solidFill>
                  <a:schemeClr val="accent1"/>
                </a:solidFill>
              </a:rPr>
              <a:t>Mineralische Rohstoffe = Schüttgut</a:t>
            </a:r>
          </a:p>
          <a:p>
            <a:endParaRPr lang="de-AT" sz="1000" dirty="0">
              <a:solidFill>
                <a:schemeClr val="accent1"/>
              </a:solidFill>
            </a:endParaRPr>
          </a:p>
          <a:p>
            <a:r>
              <a:rPr lang="de-AT" sz="2200" dirty="0">
                <a:solidFill>
                  <a:schemeClr val="accent1"/>
                </a:solidFill>
              </a:rPr>
              <a:t>Sehr nässeempfindlich – Transport schwierig</a:t>
            </a:r>
          </a:p>
          <a:p>
            <a:endParaRPr lang="de-AT" sz="1000" dirty="0">
              <a:solidFill>
                <a:schemeClr val="accent1"/>
              </a:solidFill>
            </a:endParaRPr>
          </a:p>
          <a:p>
            <a:r>
              <a:rPr lang="de-AT" sz="2200" dirty="0">
                <a:solidFill>
                  <a:schemeClr val="accent1"/>
                </a:solidFill>
              </a:rPr>
              <a:t>Per Hochseeschiff nach Rotterdam</a:t>
            </a:r>
          </a:p>
          <a:p>
            <a:endParaRPr lang="de-AT" sz="1000" dirty="0">
              <a:solidFill>
                <a:schemeClr val="accent1"/>
              </a:solidFill>
            </a:endParaRPr>
          </a:p>
          <a:p>
            <a:r>
              <a:rPr lang="de-AT" sz="2200" dirty="0">
                <a:solidFill>
                  <a:schemeClr val="accent1"/>
                </a:solidFill>
              </a:rPr>
              <a:t>In Rotterdam Umschlag auf Binnenschiffe</a:t>
            </a:r>
          </a:p>
          <a:p>
            <a:endParaRPr lang="de-AT" sz="1000" dirty="0">
              <a:solidFill>
                <a:schemeClr val="accent1"/>
              </a:solidFill>
            </a:endParaRPr>
          </a:p>
          <a:p>
            <a:r>
              <a:rPr lang="de-AT" sz="2200" dirty="0">
                <a:solidFill>
                  <a:schemeClr val="accent1"/>
                </a:solidFill>
              </a:rPr>
              <a:t>Über Rhein/Main/Main-Donau-Kanal nach </a:t>
            </a:r>
            <a:r>
              <a:rPr lang="de-AT" sz="2200" dirty="0" err="1">
                <a:solidFill>
                  <a:schemeClr val="accent1"/>
                </a:solidFill>
              </a:rPr>
              <a:t>Ennsdorf</a:t>
            </a:r>
            <a:r>
              <a:rPr lang="de-AT" sz="2200" dirty="0">
                <a:solidFill>
                  <a:schemeClr val="accent1"/>
                </a:solidFill>
              </a:rPr>
              <a:t> </a:t>
            </a:r>
          </a:p>
          <a:p>
            <a:endParaRPr lang="de-AT" sz="1000" dirty="0">
              <a:solidFill>
                <a:schemeClr val="accent1"/>
              </a:solidFill>
            </a:endParaRPr>
          </a:p>
          <a:p>
            <a:r>
              <a:rPr lang="de-AT" sz="2200" dirty="0">
                <a:solidFill>
                  <a:schemeClr val="accent1"/>
                </a:solidFill>
              </a:rPr>
              <a:t>Entladung mittels Kran und Radladern</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30</a:t>
            </a:fld>
            <a:endParaRPr lang="de-AT" dirty="0">
              <a:solidFill>
                <a:prstClr val="white"/>
              </a:solidFill>
            </a:endParaRPr>
          </a:p>
        </p:txBody>
      </p:sp>
      <p:sp>
        <p:nvSpPr>
          <p:cNvPr id="9" name="Textfeld 7"/>
          <p:cNvSpPr txBox="1"/>
          <p:nvPr/>
        </p:nvSpPr>
        <p:spPr>
          <a:xfrm>
            <a:off x="6588224" y="1625005"/>
            <a:ext cx="2407694" cy="215444"/>
          </a:xfrm>
          <a:prstGeom prst="rect">
            <a:avLst/>
          </a:prstGeom>
          <a:noFill/>
        </p:spPr>
        <p:txBody>
          <a:bodyPr wrap="square" rtlCol="0">
            <a:spAutoFit/>
          </a:bodyPr>
          <a:lstStyle/>
          <a:p>
            <a:pPr algn="r"/>
            <a:r>
              <a:rPr lang="de-AT" sz="800" dirty="0"/>
              <a:t> </a:t>
            </a:r>
            <a:r>
              <a:rPr lang="de-AT" sz="800" dirty="0">
                <a:solidFill>
                  <a:schemeClr val="accent1"/>
                </a:solidFill>
              </a:rPr>
              <a:t>Quelle: LITHOS Industrial Minerals GmbH</a:t>
            </a:r>
            <a:endParaRPr lang="de-DE" sz="800" dirty="0">
              <a:solidFill>
                <a:schemeClr val="accent1"/>
              </a:solidFill>
            </a:endParaRPr>
          </a:p>
        </p:txBody>
      </p:sp>
      <p:pic>
        <p:nvPicPr>
          <p:cNvPr id="10" name="Grafik 9"/>
          <p:cNvPicPr>
            <a:picLocks noChangeAspect="1"/>
          </p:cNvPicPr>
          <p:nvPr/>
        </p:nvPicPr>
        <p:blipFill>
          <a:blip r:embed="rId4"/>
          <a:stretch>
            <a:fillRect/>
          </a:stretch>
        </p:blipFill>
        <p:spPr>
          <a:xfrm>
            <a:off x="7447979" y="4067032"/>
            <a:ext cx="1467421" cy="2393950"/>
          </a:xfrm>
          <a:prstGeom prst="rect">
            <a:avLst/>
          </a:prstGeom>
        </p:spPr>
      </p:pic>
      <p:sp>
        <p:nvSpPr>
          <p:cNvPr id="11" name="Textfeld 7"/>
          <p:cNvSpPr txBox="1"/>
          <p:nvPr/>
        </p:nvSpPr>
        <p:spPr>
          <a:xfrm>
            <a:off x="7148858" y="4088904"/>
            <a:ext cx="1545854" cy="338554"/>
          </a:xfrm>
          <a:prstGeom prst="rect">
            <a:avLst/>
          </a:prstGeom>
          <a:noFill/>
        </p:spPr>
        <p:txBody>
          <a:bodyPr wrap="square" rtlCol="0">
            <a:spAutoFit/>
          </a:bodyPr>
          <a:lstStyle/>
          <a:p>
            <a:pPr algn="r"/>
            <a:r>
              <a:rPr lang="de-AT" sz="800" dirty="0"/>
              <a:t> </a:t>
            </a:r>
            <a:r>
              <a:rPr lang="de-AT" sz="800" dirty="0">
                <a:solidFill>
                  <a:schemeClr val="accent1"/>
                </a:solidFill>
              </a:rPr>
              <a:t>Quelle: LITHOS Industrial Minerals GmbH</a:t>
            </a:r>
            <a:endParaRPr lang="de-DE" sz="800" dirty="0">
              <a:solidFill>
                <a:schemeClr val="accent1"/>
              </a:solidFill>
            </a:endParaRPr>
          </a:p>
        </p:txBody>
      </p:sp>
    </p:spTree>
    <p:extLst>
      <p:ext uri="{BB962C8B-B14F-4D97-AF65-F5344CB8AC3E}">
        <p14:creationId xmlns:p14="http://schemas.microsoft.com/office/powerpoint/2010/main" val="3057477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solidFill>
                  <a:schemeClr val="accent1"/>
                </a:solidFill>
                <a:latin typeface="Corbel" panose="020B0503020204020204" pitchFamily="34" charset="0"/>
              </a:rPr>
              <a:t>Kreuzworträtsel</a:t>
            </a:r>
            <a:br>
              <a:rPr lang="de-AT" dirty="0">
                <a:solidFill>
                  <a:schemeClr val="accent1"/>
                </a:solidFill>
                <a:latin typeface="Corbel" panose="020B0503020204020204" pitchFamily="34" charset="0"/>
              </a:rPr>
            </a:br>
            <a:r>
              <a:rPr lang="de-AT" sz="2400" dirty="0">
                <a:solidFill>
                  <a:schemeClr val="accent1"/>
                </a:solidFill>
                <a:latin typeface="Corbel" panose="020B0503020204020204" pitchFamily="34" charset="0"/>
              </a:rPr>
              <a:t>Abschlussübung</a:t>
            </a:r>
            <a:endParaRPr lang="de-AT" dirty="0">
              <a:solidFill>
                <a:schemeClr val="accent1"/>
              </a:solidFill>
              <a:latin typeface="Corbel" panose="020B0503020204020204" pitchFamily="34" charset="0"/>
            </a:endParaRPr>
          </a:p>
        </p:txBody>
      </p:sp>
      <p:sp>
        <p:nvSpPr>
          <p:cNvPr id="3" name="Inhaltsplatzhalter 2"/>
          <p:cNvSpPr>
            <a:spLocks noGrp="1"/>
          </p:cNvSpPr>
          <p:nvPr>
            <p:ph idx="1"/>
          </p:nvPr>
        </p:nvSpPr>
        <p:spPr/>
        <p:txBody>
          <a:bodyPr>
            <a:normAutofit/>
          </a:bodyPr>
          <a:lstStyle/>
          <a:p>
            <a:pPr>
              <a:buClr>
                <a:srgbClr val="189BC4"/>
              </a:buClr>
            </a:pPr>
            <a:r>
              <a:rPr lang="de-AT" sz="2000" dirty="0">
                <a:solidFill>
                  <a:schemeClr val="accent1"/>
                </a:solidFill>
                <a:latin typeface="Corbel" panose="020B0503020204020204" pitchFamily="34" charset="0"/>
              </a:rPr>
              <a:t>Gestaltet ein </a:t>
            </a:r>
            <a:r>
              <a:rPr lang="de-AT" sz="2000" b="1" dirty="0">
                <a:solidFill>
                  <a:srgbClr val="189BC4"/>
                </a:solidFill>
                <a:latin typeface="Corbel" panose="020B0503020204020204" pitchFamily="34" charset="0"/>
              </a:rPr>
              <a:t>Kreuzworträtsel</a:t>
            </a:r>
            <a:r>
              <a:rPr lang="de-AT" sz="2000" dirty="0">
                <a:solidFill>
                  <a:schemeClr val="accent1"/>
                </a:solidFill>
                <a:latin typeface="Corbel" panose="020B0503020204020204" pitchFamily="34" charset="0"/>
              </a:rPr>
              <a:t> (einmal Angabe, einmal Lösung) und tauscht dann mit euren Kolleg*innen, sodass jeder das Kreuzworträtsle eines anderen lösen muss.</a:t>
            </a:r>
          </a:p>
          <a:p>
            <a:pPr>
              <a:buClr>
                <a:srgbClr val="189BC4"/>
              </a:buClr>
            </a:pPr>
            <a:endParaRPr lang="de-AT" sz="2000" dirty="0">
              <a:solidFill>
                <a:schemeClr val="accent1"/>
              </a:solidFill>
              <a:latin typeface="Corbel" panose="020B0503020204020204" pitchFamily="34" charset="0"/>
            </a:endParaRPr>
          </a:p>
          <a:p>
            <a:pPr>
              <a:buClr>
                <a:srgbClr val="189BC4"/>
              </a:buClr>
            </a:pPr>
            <a:r>
              <a:rPr lang="de-AT" sz="2000" dirty="0">
                <a:solidFill>
                  <a:schemeClr val="accent1"/>
                </a:solidFill>
                <a:latin typeface="Corbel" panose="020B0503020204020204" pitchFamily="34" charset="0"/>
              </a:rPr>
              <a:t>Für die Fragen des Kreuzworträtsels könnt ihr alle Informationen aus der Präsentation verwenden.</a:t>
            </a:r>
          </a:p>
          <a:p>
            <a:pPr lvl="1">
              <a:buClr>
                <a:srgbClr val="189BC4"/>
              </a:buClr>
            </a:pPr>
            <a:endParaRPr lang="de-AT" dirty="0">
              <a:solidFill>
                <a:schemeClr val="accent1"/>
              </a:solidFill>
              <a:latin typeface="Corbel" panose="020B0503020204020204" pitchFamily="34" charset="0"/>
            </a:endParaRPr>
          </a:p>
          <a:p>
            <a:pPr>
              <a:buClr>
                <a:srgbClr val="189BC4"/>
              </a:buClr>
            </a:pPr>
            <a:r>
              <a:rPr lang="de-AT" sz="2000" dirty="0">
                <a:solidFill>
                  <a:schemeClr val="accent1"/>
                </a:solidFill>
                <a:latin typeface="Corbel" panose="020B0503020204020204" pitchFamily="34" charset="0"/>
              </a:rPr>
              <a:t>Vergesst nicht bei den Fragen dazuzuschreiben, ob die Antwort </a:t>
            </a:r>
            <a:r>
              <a:rPr lang="de-AT" sz="2000" b="1" dirty="0">
                <a:solidFill>
                  <a:srgbClr val="189BC4"/>
                </a:solidFill>
                <a:latin typeface="Corbel" panose="020B0503020204020204" pitchFamily="34" charset="0"/>
              </a:rPr>
              <a:t>waagrecht</a:t>
            </a:r>
            <a:r>
              <a:rPr lang="de-AT" sz="2000" dirty="0">
                <a:solidFill>
                  <a:schemeClr val="accent1"/>
                </a:solidFill>
                <a:latin typeface="Corbel" panose="020B0503020204020204" pitchFamily="34" charset="0"/>
              </a:rPr>
              <a:t> oder </a:t>
            </a:r>
            <a:r>
              <a:rPr lang="de-AT" sz="2000" b="1" dirty="0">
                <a:solidFill>
                  <a:srgbClr val="189BC4"/>
                </a:solidFill>
                <a:latin typeface="Corbel" panose="020B0503020204020204" pitchFamily="34" charset="0"/>
              </a:rPr>
              <a:t>senkrecht</a:t>
            </a:r>
            <a:r>
              <a:rPr lang="de-AT" sz="2000" dirty="0">
                <a:solidFill>
                  <a:schemeClr val="accent1"/>
                </a:solidFill>
                <a:latin typeface="Corbel" panose="020B0503020204020204" pitchFamily="34" charset="0"/>
              </a:rPr>
              <a:t> eingetragen werden muss!</a:t>
            </a: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31</a:t>
            </a:fld>
            <a:endParaRPr lang="de-AT" dirty="0">
              <a:solidFill>
                <a:prstClr val="white"/>
              </a:solidFill>
            </a:endParaRPr>
          </a:p>
        </p:txBody>
      </p:sp>
    </p:spTree>
    <p:extLst>
      <p:ext uri="{BB962C8B-B14F-4D97-AF65-F5344CB8AC3E}">
        <p14:creationId xmlns:p14="http://schemas.microsoft.com/office/powerpoint/2010/main" val="494079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solidFill>
                  <a:schemeClr val="accent1"/>
                </a:solidFill>
                <a:latin typeface="Corbel" panose="020B0503020204020204" pitchFamily="34" charset="0"/>
              </a:rPr>
              <a:t>Internet Research</a:t>
            </a:r>
            <a:br>
              <a:rPr lang="de-AT" dirty="0">
                <a:solidFill>
                  <a:schemeClr val="accent1"/>
                </a:solidFill>
                <a:latin typeface="Corbel" panose="020B0503020204020204" pitchFamily="34" charset="0"/>
              </a:rPr>
            </a:br>
            <a:r>
              <a:rPr lang="de-AT" sz="2400" dirty="0">
                <a:solidFill>
                  <a:schemeClr val="accent1"/>
                </a:solidFill>
                <a:latin typeface="Corbel" panose="020B0503020204020204" pitchFamily="34" charset="0"/>
              </a:rPr>
              <a:t>Abschlussübung</a:t>
            </a:r>
          </a:p>
        </p:txBody>
      </p:sp>
      <p:sp>
        <p:nvSpPr>
          <p:cNvPr id="3" name="Inhaltsplatzhalter 2"/>
          <p:cNvSpPr>
            <a:spLocks noGrp="1"/>
          </p:cNvSpPr>
          <p:nvPr>
            <p:ph idx="1"/>
          </p:nvPr>
        </p:nvSpPr>
        <p:spPr/>
        <p:txBody>
          <a:bodyPr>
            <a:normAutofit/>
          </a:bodyPr>
          <a:lstStyle/>
          <a:p>
            <a:pPr>
              <a:buClr>
                <a:srgbClr val="189BC4"/>
              </a:buClr>
            </a:pPr>
            <a:endParaRPr lang="en-US" sz="2200" dirty="0">
              <a:solidFill>
                <a:schemeClr val="accent1"/>
              </a:solidFill>
              <a:latin typeface="Corbel" panose="020B0503020204020204" pitchFamily="34" charset="0"/>
            </a:endParaRPr>
          </a:p>
          <a:p>
            <a:pPr>
              <a:buClr>
                <a:srgbClr val="189BC4"/>
              </a:buClr>
            </a:pPr>
            <a:r>
              <a:rPr lang="de-AT" sz="2200" dirty="0">
                <a:solidFill>
                  <a:schemeClr val="accent1"/>
                </a:solidFill>
                <a:latin typeface="Corbel" panose="020B0503020204020204" pitchFamily="34" charset="0"/>
              </a:rPr>
              <a:t>Suche im Internet </a:t>
            </a:r>
            <a:r>
              <a:rPr lang="de-AT" sz="2000" b="1" dirty="0">
                <a:solidFill>
                  <a:srgbClr val="189BC4"/>
                </a:solidFill>
              </a:rPr>
              <a:t>Daten, Fakten und Zahlen über den Modal </a:t>
            </a:r>
            <a:r>
              <a:rPr lang="de-AT" sz="2200" dirty="0">
                <a:solidFill>
                  <a:schemeClr val="accent1"/>
                </a:solidFill>
                <a:latin typeface="Corbel" panose="020B0503020204020204" pitchFamily="34" charset="0"/>
              </a:rPr>
              <a:t>Split in der EU!</a:t>
            </a:r>
          </a:p>
          <a:p>
            <a:pPr>
              <a:buClr>
                <a:srgbClr val="189BC4"/>
              </a:buClr>
            </a:pPr>
            <a:endParaRPr lang="de-AT" sz="2200" dirty="0">
              <a:solidFill>
                <a:schemeClr val="accent1"/>
              </a:solidFill>
            </a:endParaRPr>
          </a:p>
          <a:p>
            <a:pPr>
              <a:buClr>
                <a:srgbClr val="189BC4"/>
              </a:buClr>
            </a:pPr>
            <a:r>
              <a:rPr lang="de-AT" sz="2200" dirty="0">
                <a:solidFill>
                  <a:schemeClr val="accent1"/>
                </a:solidFill>
                <a:latin typeface="Corbel" panose="020B0503020204020204" pitchFamily="34" charset="0"/>
              </a:rPr>
              <a:t>Analysiere die </a:t>
            </a:r>
            <a:r>
              <a:rPr lang="de-AT" sz="2000" b="1" dirty="0">
                <a:solidFill>
                  <a:srgbClr val="189BC4"/>
                </a:solidFill>
              </a:rPr>
              <a:t>Bedeutung</a:t>
            </a:r>
            <a:r>
              <a:rPr lang="de-AT" sz="2200" dirty="0">
                <a:solidFill>
                  <a:schemeClr val="accent1"/>
                </a:solidFill>
                <a:latin typeface="Corbel" panose="020B0503020204020204" pitchFamily="34" charset="0"/>
              </a:rPr>
              <a:t> der </a:t>
            </a:r>
            <a:r>
              <a:rPr lang="de-AT" sz="2000" b="1" dirty="0">
                <a:solidFill>
                  <a:srgbClr val="189BC4"/>
                </a:solidFill>
              </a:rPr>
              <a:t>verschiedenen Verkehrsträger </a:t>
            </a:r>
            <a:r>
              <a:rPr lang="de-AT" sz="2200" dirty="0">
                <a:solidFill>
                  <a:schemeClr val="accent1"/>
                </a:solidFill>
                <a:latin typeface="Corbel" panose="020B0503020204020204" pitchFamily="34" charset="0"/>
              </a:rPr>
              <a:t>(Straße, Schiene, Wasserstraße</a:t>
            </a:r>
            <a:r>
              <a:rPr lang="de-AT" sz="2200" dirty="0">
                <a:solidFill>
                  <a:schemeClr val="accent1"/>
                </a:solidFill>
              </a:rPr>
              <a:t>) </a:t>
            </a:r>
            <a:r>
              <a:rPr lang="de-AT" sz="2200" dirty="0">
                <a:solidFill>
                  <a:schemeClr val="accent1"/>
                </a:solidFill>
                <a:latin typeface="Corbel" panose="020B0503020204020204" pitchFamily="34" charset="0"/>
              </a:rPr>
              <a:t>für den Gütertransport innerhalb der EU</a:t>
            </a:r>
            <a:endParaRPr lang="en-GB" sz="2200" dirty="0">
              <a:solidFill>
                <a:schemeClr val="accent1"/>
              </a:solidFill>
              <a:latin typeface="Corbel" panose="020B0503020204020204" pitchFamily="34" charset="0"/>
            </a:endParaRPr>
          </a:p>
          <a:p>
            <a:pPr>
              <a:buClr>
                <a:srgbClr val="189BC4"/>
              </a:buClr>
            </a:pPr>
            <a:endParaRPr lang="en-GB" sz="2200" dirty="0">
              <a:solidFill>
                <a:schemeClr val="accent1"/>
              </a:solidFill>
              <a:latin typeface="Corbel" panose="020B0503020204020204" pitchFamily="34" charset="0"/>
            </a:endParaRPr>
          </a:p>
          <a:p>
            <a:pPr>
              <a:buClr>
                <a:srgbClr val="189BC4"/>
              </a:buClr>
            </a:pPr>
            <a:r>
              <a:rPr lang="en-US" sz="2200" dirty="0" err="1">
                <a:solidFill>
                  <a:schemeClr val="accent1"/>
                </a:solidFill>
                <a:latin typeface="Corbel" panose="020B0503020204020204" pitchFamily="34" charset="0"/>
              </a:rPr>
              <a:t>Erstelle</a:t>
            </a:r>
            <a:r>
              <a:rPr lang="en-US" sz="2200" dirty="0">
                <a:solidFill>
                  <a:schemeClr val="accent1"/>
                </a:solidFill>
                <a:latin typeface="Corbel" panose="020B0503020204020204" pitchFamily="34" charset="0"/>
              </a:rPr>
              <a:t> </a:t>
            </a:r>
            <a:r>
              <a:rPr lang="en-US" sz="2200" dirty="0" err="1">
                <a:solidFill>
                  <a:schemeClr val="accent1"/>
                </a:solidFill>
                <a:latin typeface="Corbel" panose="020B0503020204020204" pitchFamily="34" charset="0"/>
              </a:rPr>
              <a:t>eine</a:t>
            </a:r>
            <a:r>
              <a:rPr lang="en-US" sz="2200" dirty="0">
                <a:solidFill>
                  <a:schemeClr val="accent1"/>
                </a:solidFill>
                <a:latin typeface="Corbel" panose="020B0503020204020204" pitchFamily="34" charset="0"/>
              </a:rPr>
              <a:t> PowerPoint, </a:t>
            </a:r>
            <a:r>
              <a:rPr lang="en-US" sz="2200" dirty="0" err="1">
                <a:solidFill>
                  <a:schemeClr val="accent1"/>
                </a:solidFill>
                <a:latin typeface="Corbel" panose="020B0503020204020204" pitchFamily="34" charset="0"/>
              </a:rPr>
              <a:t>eine</a:t>
            </a:r>
            <a:r>
              <a:rPr lang="en-US" sz="2200" dirty="0">
                <a:solidFill>
                  <a:schemeClr val="accent1"/>
                </a:solidFill>
                <a:latin typeface="Corbel" panose="020B0503020204020204" pitchFamily="34" charset="0"/>
              </a:rPr>
              <a:t> </a:t>
            </a:r>
            <a:r>
              <a:rPr lang="en-US" sz="2200" dirty="0">
                <a:solidFill>
                  <a:schemeClr val="accent1"/>
                </a:solidFill>
              </a:rPr>
              <a:t>F</a:t>
            </a:r>
            <a:r>
              <a:rPr lang="en-US" sz="2200" dirty="0">
                <a:solidFill>
                  <a:schemeClr val="accent1"/>
                </a:solidFill>
                <a:latin typeface="Corbel" panose="020B0503020204020204" pitchFamily="34" charset="0"/>
              </a:rPr>
              <a:t>lipchart etc.</a:t>
            </a:r>
            <a:endParaRPr lang="de-AT" sz="2200"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32</a:t>
            </a:fld>
            <a:endParaRPr lang="de-AT" dirty="0">
              <a:solidFill>
                <a:prstClr val="white"/>
              </a:solidFill>
            </a:endParaRPr>
          </a:p>
        </p:txBody>
      </p:sp>
    </p:spTree>
    <p:extLst>
      <p:ext uri="{BB962C8B-B14F-4D97-AF65-F5344CB8AC3E}">
        <p14:creationId xmlns:p14="http://schemas.microsoft.com/office/powerpoint/2010/main" val="1763555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b="1" dirty="0">
                <a:solidFill>
                  <a:schemeClr val="accent1"/>
                </a:solidFill>
              </a:rPr>
              <a:t>Quellenverzeichnis</a:t>
            </a:r>
            <a:endParaRPr lang="de-DE" b="1" dirty="0">
              <a:solidFill>
                <a:schemeClr val="accent1"/>
              </a:solidFill>
            </a:endParaRPr>
          </a:p>
        </p:txBody>
      </p:sp>
      <p:sp>
        <p:nvSpPr>
          <p:cNvPr id="3" name="Inhaltsplatzhalter 2"/>
          <p:cNvSpPr>
            <a:spLocks noGrp="1"/>
          </p:cNvSpPr>
          <p:nvPr>
            <p:ph idx="1"/>
          </p:nvPr>
        </p:nvSpPr>
        <p:spPr/>
        <p:txBody>
          <a:bodyPr>
            <a:normAutofit fontScale="92500" lnSpcReduction="20000"/>
          </a:bodyPr>
          <a:lstStyle/>
          <a:p>
            <a:r>
              <a:rPr lang="de-AT" dirty="0" err="1">
                <a:solidFill>
                  <a:srgbClr val="3C628F"/>
                </a:solidFill>
              </a:rPr>
              <a:t>Claußen</a:t>
            </a:r>
            <a:r>
              <a:rPr lang="de-AT" dirty="0">
                <a:solidFill>
                  <a:srgbClr val="3C628F"/>
                </a:solidFill>
              </a:rPr>
              <a:t>, U. / Geiger, C.: Verkehrs- und Transportlogistik, Berlin-Heidelberg, 2013</a:t>
            </a:r>
          </a:p>
          <a:p>
            <a:endParaRPr lang="de-AT" dirty="0">
              <a:solidFill>
                <a:srgbClr val="3C628F"/>
              </a:solidFill>
            </a:endParaRPr>
          </a:p>
          <a:p>
            <a:r>
              <a:rPr lang="de-AT" dirty="0" err="1">
                <a:solidFill>
                  <a:srgbClr val="3C628F"/>
                </a:solidFill>
              </a:rPr>
              <a:t>Gronalt</a:t>
            </a:r>
            <a:r>
              <a:rPr lang="de-AT" dirty="0">
                <a:solidFill>
                  <a:srgbClr val="3C628F"/>
                </a:solidFill>
              </a:rPr>
              <a:t>, M. / Höfler, L. / </a:t>
            </a:r>
            <a:r>
              <a:rPr lang="de-AT" dirty="0" err="1">
                <a:solidFill>
                  <a:srgbClr val="3C628F"/>
                </a:solidFill>
              </a:rPr>
              <a:t>Humpl</a:t>
            </a:r>
            <a:r>
              <a:rPr lang="de-AT" dirty="0">
                <a:solidFill>
                  <a:srgbClr val="3C628F"/>
                </a:solidFill>
              </a:rPr>
              <a:t>, D. / Käfer, A. / </a:t>
            </a:r>
            <a:r>
              <a:rPr lang="de-AT" dirty="0" err="1">
                <a:solidFill>
                  <a:srgbClr val="3C628F"/>
                </a:solidFill>
              </a:rPr>
              <a:t>Pehersdorfer</a:t>
            </a:r>
            <a:r>
              <a:rPr lang="de-AT" dirty="0">
                <a:solidFill>
                  <a:srgbClr val="3C628F"/>
                </a:solidFill>
              </a:rPr>
              <a:t>, H. / </a:t>
            </a:r>
            <a:r>
              <a:rPr lang="de-AT" dirty="0" err="1">
                <a:solidFill>
                  <a:srgbClr val="3C628F"/>
                </a:solidFill>
              </a:rPr>
              <a:t>Posset</a:t>
            </a:r>
            <a:r>
              <a:rPr lang="de-AT" dirty="0">
                <a:solidFill>
                  <a:srgbClr val="3C628F"/>
                </a:solidFill>
              </a:rPr>
              <a:t>, M. / </a:t>
            </a:r>
            <a:r>
              <a:rPr lang="de-AT" dirty="0" err="1">
                <a:solidFill>
                  <a:srgbClr val="3C628F"/>
                </a:solidFill>
              </a:rPr>
              <a:t>Pfripfl</a:t>
            </a:r>
            <a:r>
              <a:rPr lang="de-AT" dirty="0">
                <a:solidFill>
                  <a:srgbClr val="3C628F"/>
                </a:solidFill>
              </a:rPr>
              <a:t>, H. / Starkl, F. (2010): Handbuch Intermodaler Verkehr, Wien.</a:t>
            </a:r>
          </a:p>
          <a:p>
            <a:pPr marL="0" indent="0">
              <a:buNone/>
            </a:pPr>
            <a:endParaRPr lang="de-AT" dirty="0">
              <a:solidFill>
                <a:srgbClr val="3C628F"/>
              </a:solidFill>
            </a:endParaRPr>
          </a:p>
          <a:p>
            <a:r>
              <a:rPr lang="de-AT" dirty="0" err="1">
                <a:solidFill>
                  <a:srgbClr val="3C628F"/>
                </a:solidFill>
              </a:rPr>
              <a:t>viadonau</a:t>
            </a:r>
            <a:r>
              <a:rPr lang="de-AT" dirty="0">
                <a:solidFill>
                  <a:srgbClr val="3C628F"/>
                </a:solidFill>
              </a:rPr>
              <a:t> (2020): Handbuch der Donauschifffahrt </a:t>
            </a:r>
            <a:r>
              <a:rPr lang="de-DE" dirty="0">
                <a:solidFill>
                  <a:srgbClr val="3C628F"/>
                </a:solidFill>
              </a:rPr>
              <a:t>, Wien.</a:t>
            </a:r>
          </a:p>
          <a:p>
            <a:r>
              <a:rPr lang="de-DE" dirty="0">
                <a:solidFill>
                  <a:srgbClr val="3C628F"/>
                </a:solidFill>
              </a:rPr>
              <a:t>Bestellen oder downloaden unter :  www.via-donau.org/wirtschaft/online_services/handbuch_donauschifffahrt/	</a:t>
            </a:r>
          </a:p>
          <a:p>
            <a:r>
              <a:rPr lang="de-DE" dirty="0">
                <a:solidFill>
                  <a:srgbClr val="3C628F"/>
                </a:solidFill>
              </a:rPr>
              <a:t>viadonau </a:t>
            </a:r>
            <a:r>
              <a:rPr lang="de-DE">
                <a:solidFill>
                  <a:srgbClr val="3C628F"/>
                </a:solidFill>
              </a:rPr>
              <a:t>(2021): </a:t>
            </a:r>
            <a:r>
              <a:rPr lang="de-DE" dirty="0">
                <a:solidFill>
                  <a:srgbClr val="3C628F"/>
                </a:solidFill>
              </a:rPr>
              <a:t>Donauschifffahrt in Österreich – </a:t>
            </a:r>
            <a:br>
              <a:rPr lang="de-DE" dirty="0">
                <a:solidFill>
                  <a:srgbClr val="3C628F"/>
                </a:solidFill>
              </a:rPr>
            </a:br>
            <a:r>
              <a:rPr lang="de-DE">
                <a:solidFill>
                  <a:srgbClr val="3C628F"/>
                </a:solidFill>
              </a:rPr>
              <a:t>Jahresbericht 2021, </a:t>
            </a:r>
            <a:r>
              <a:rPr lang="de-DE" dirty="0">
                <a:solidFill>
                  <a:srgbClr val="3C628F"/>
                </a:solidFill>
              </a:rPr>
              <a:t>Wien.</a:t>
            </a:r>
          </a:p>
          <a:p>
            <a:r>
              <a:rPr lang="de-AT" dirty="0">
                <a:solidFill>
                  <a:srgbClr val="3C628F"/>
                </a:solidFill>
              </a:rPr>
              <a:t>Download : </a:t>
            </a:r>
            <a:r>
              <a:rPr lang="de-DE" dirty="0">
                <a:solidFill>
                  <a:srgbClr val="3C628F"/>
                </a:solidFill>
                <a:hlinkClick r:id="rId3"/>
              </a:rPr>
              <a:t>www.via-donau.org/newsroom/broschueren/</a:t>
            </a:r>
            <a:r>
              <a:rPr lang="de-DE" dirty="0">
                <a:solidFill>
                  <a:srgbClr val="3C628F"/>
                </a:solidFill>
              </a:rPr>
              <a:t> </a:t>
            </a:r>
          </a:p>
          <a:p>
            <a:endParaRPr lang="de-AT" dirty="0">
              <a:solidFill>
                <a:srgbClr val="3C628F"/>
              </a:solidFill>
            </a:endParaRPr>
          </a:p>
          <a:p>
            <a:endParaRPr lang="de-AT" dirty="0">
              <a:solidFill>
                <a:srgbClr val="3C628F"/>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pPr/>
              <a:t>33</a:t>
            </a:fld>
            <a:endParaRPr lang="de-AT" dirty="0"/>
          </a:p>
        </p:txBody>
      </p:sp>
    </p:spTree>
    <p:extLst>
      <p:ext uri="{BB962C8B-B14F-4D97-AF65-F5344CB8AC3E}">
        <p14:creationId xmlns:p14="http://schemas.microsoft.com/office/powerpoint/2010/main" val="110290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a:solidFill>
                  <a:schemeClr val="accent1"/>
                </a:solidFill>
              </a:rPr>
              <a:t>Zusatzinformation</a:t>
            </a:r>
          </a:p>
        </p:txBody>
      </p:sp>
      <p:sp>
        <p:nvSpPr>
          <p:cNvPr id="3" name="Content Placeholder 2"/>
          <p:cNvSpPr>
            <a:spLocks noGrp="1"/>
          </p:cNvSpPr>
          <p:nvPr>
            <p:ph idx="1"/>
          </p:nvPr>
        </p:nvSpPr>
        <p:spPr/>
        <p:txBody>
          <a:bodyPr>
            <a:normAutofit fontScale="92500" lnSpcReduction="10000"/>
          </a:bodyPr>
          <a:lstStyle/>
          <a:p>
            <a:pPr marL="0" indent="0">
              <a:buNone/>
            </a:pPr>
            <a:r>
              <a:rPr lang="de-AT" sz="2000" b="1" dirty="0">
                <a:solidFill>
                  <a:schemeClr val="accent1"/>
                </a:solidFill>
              </a:rPr>
              <a:t>Wir hoffen unser Foliensatz hat Ihren Ansprüchen entsprochen!</a:t>
            </a:r>
          </a:p>
          <a:p>
            <a:pPr marL="0" indent="0">
              <a:buNone/>
            </a:pPr>
            <a:endParaRPr lang="de-AT" sz="2000" b="1" dirty="0">
              <a:solidFill>
                <a:schemeClr val="accent1"/>
              </a:solidFill>
            </a:endParaRPr>
          </a:p>
          <a:p>
            <a:pPr marL="0" indent="0">
              <a:buNone/>
            </a:pPr>
            <a:r>
              <a:rPr lang="de-AT" sz="2000" b="1" dirty="0">
                <a:solidFill>
                  <a:schemeClr val="accent1"/>
                </a:solidFill>
              </a:rPr>
              <a:t>         - Sie können den Foliensatz gerne Ihren Wünschen und Anforderungen entsprechend adaptieren und für Ihren Unterricht/Vorträge verwenden.</a:t>
            </a:r>
          </a:p>
          <a:p>
            <a:pPr marL="0" indent="0">
              <a:buNone/>
            </a:pPr>
            <a:endParaRPr lang="de-AT" sz="2000" b="1" dirty="0">
              <a:solidFill>
                <a:schemeClr val="accent1"/>
              </a:solidFill>
            </a:endParaRPr>
          </a:p>
          <a:p>
            <a:pPr marL="0" indent="0">
              <a:buNone/>
            </a:pPr>
            <a:r>
              <a:rPr lang="de-AT" sz="2000" b="1" dirty="0">
                <a:solidFill>
                  <a:schemeClr val="accent1"/>
                </a:solidFill>
              </a:rPr>
              <a:t>Für Fragen und Rückmeldungen stehen wir jederzeit gerne per Mail unter </a:t>
            </a:r>
          </a:p>
          <a:p>
            <a:pPr marL="0" indent="0">
              <a:buNone/>
            </a:pPr>
            <a:r>
              <a:rPr lang="de-AT" sz="2000" dirty="0">
                <a:solidFill>
                  <a:schemeClr val="accent1"/>
                </a:solidFill>
                <a:hlinkClick r:id="rId3"/>
              </a:rPr>
              <a:t>rewway@fh-steyr.at</a:t>
            </a:r>
            <a:r>
              <a:rPr lang="de-AT" sz="2000" b="1" dirty="0">
                <a:solidFill>
                  <a:schemeClr val="accent1"/>
                </a:solidFill>
              </a:rPr>
              <a:t> zur Verfügung.</a:t>
            </a:r>
          </a:p>
          <a:p>
            <a:pPr marL="0" indent="0">
              <a:buNone/>
            </a:pPr>
            <a:endParaRPr lang="de-AT" sz="2000" b="1" dirty="0">
              <a:solidFill>
                <a:schemeClr val="accent1"/>
              </a:solidFill>
            </a:endParaRPr>
          </a:p>
          <a:p>
            <a:pPr marL="0" indent="0">
              <a:buNone/>
            </a:pPr>
            <a:r>
              <a:rPr lang="de-AT" sz="2000" b="1" dirty="0">
                <a:solidFill>
                  <a:schemeClr val="accent1"/>
                </a:solidFill>
              </a:rPr>
              <a:t>Weitere Foliensätze finden Sie unter:</a:t>
            </a:r>
          </a:p>
          <a:p>
            <a:pPr marL="0" indent="0">
              <a:buNone/>
            </a:pPr>
            <a:endParaRPr lang="de-AT" sz="400" b="1" dirty="0">
              <a:solidFill>
                <a:schemeClr val="accent1"/>
              </a:solidFill>
            </a:endParaRPr>
          </a:p>
          <a:p>
            <a:pPr marL="0" indent="0">
              <a:buNone/>
            </a:pPr>
            <a:r>
              <a:rPr lang="de-AT" sz="2000" dirty="0">
                <a:solidFill>
                  <a:schemeClr val="accent1"/>
                </a:solidFill>
                <a:hlinkClick r:id="rId4"/>
              </a:rPr>
              <a:t>http://www.rewway.at/de/lehrmittel/pakete/</a:t>
            </a:r>
            <a:r>
              <a:rPr lang="de-AT" sz="2000" dirty="0">
                <a:solidFill>
                  <a:schemeClr val="accent1"/>
                </a:solidFill>
              </a:rPr>
              <a:t> </a:t>
            </a:r>
          </a:p>
          <a:p>
            <a:pPr marL="0" indent="0">
              <a:buNone/>
            </a:pPr>
            <a:endParaRPr lang="de-AT" sz="2000" dirty="0"/>
          </a:p>
          <a:p>
            <a:pPr marL="0" indent="0">
              <a:buNone/>
            </a:pPr>
            <a:r>
              <a:rPr lang="de-AT" sz="2000" b="1" dirty="0">
                <a:solidFill>
                  <a:schemeClr val="accent1"/>
                </a:solidFill>
              </a:rPr>
              <a:t>Haben Sie vielleicht Interesse an einem Transport School Lab, einer</a:t>
            </a:r>
          </a:p>
          <a:p>
            <a:pPr marL="0" indent="0">
              <a:buNone/>
            </a:pPr>
            <a:r>
              <a:rPr lang="de-AT" sz="2000" b="1" dirty="0">
                <a:solidFill>
                  <a:schemeClr val="accent1"/>
                </a:solidFill>
              </a:rPr>
              <a:t>Exkursion oder einem Fachvortrag?</a:t>
            </a:r>
          </a:p>
          <a:p>
            <a:pPr marL="0" indent="0">
              <a:buNone/>
            </a:pPr>
            <a:r>
              <a:rPr lang="de-AT" sz="2000" dirty="0">
                <a:solidFill>
                  <a:schemeClr val="accent1"/>
                </a:solidFill>
                <a:hlinkClick r:id="rId5"/>
              </a:rPr>
              <a:t>http://www.rewway.at/de/services/</a:t>
            </a:r>
            <a:r>
              <a:rPr lang="de-AT" sz="2000" dirty="0">
                <a:solidFill>
                  <a:schemeClr val="accent1"/>
                </a:solidFill>
              </a:rPr>
              <a:t> </a:t>
            </a:r>
          </a:p>
        </p:txBody>
      </p:sp>
      <p:sp>
        <p:nvSpPr>
          <p:cNvPr id="5" name="Slide Number Placeholder 4"/>
          <p:cNvSpPr>
            <a:spLocks noGrp="1"/>
          </p:cNvSpPr>
          <p:nvPr>
            <p:ph type="sldNum" sz="quarter" idx="12"/>
          </p:nvPr>
        </p:nvSpPr>
        <p:spPr/>
        <p:txBody>
          <a:bodyPr/>
          <a:lstStyle/>
          <a:p>
            <a:fld id="{7D34D7BA-8E13-46FE-8871-8877FE7E3568}" type="slidenum">
              <a:rPr lang="de-AT" smtClean="0"/>
              <a:t>34</a:t>
            </a:fld>
            <a:endParaRPr lang="de-AT" dirty="0"/>
          </a:p>
        </p:txBody>
      </p:sp>
      <p:pic>
        <p:nvPicPr>
          <p:cNvPr id="4" name="Picture 3"/>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9552" y="2276872"/>
            <a:ext cx="432048" cy="432048"/>
          </a:xfrm>
          <a:prstGeom prst="rect">
            <a:avLst/>
          </a:prstGeom>
        </p:spPr>
      </p:pic>
      <p:sp>
        <p:nvSpPr>
          <p:cNvPr id="7" name="Date Placeholder 6"/>
          <p:cNvSpPr>
            <a:spLocks noGrp="1"/>
          </p:cNvSpPr>
          <p:nvPr>
            <p:ph type="dt" sz="half" idx="10"/>
          </p:nvPr>
        </p:nvSpPr>
        <p:spPr/>
        <p:txBody>
          <a:bodyPr/>
          <a:lstStyle/>
          <a:p>
            <a:fld id="{974F5B8D-043B-4F33-80B1-DF65A34E582C}" type="datetime6">
              <a:rPr lang="de-AT">
                <a:solidFill>
                  <a:prstClr val="white"/>
                </a:solidFill>
              </a:rPr>
              <a:pPr/>
              <a:t>September 22</a:t>
            </a:fld>
            <a:endParaRPr lang="de-AT" dirty="0">
              <a:solidFill>
                <a:prstClr val="white"/>
              </a:solidFill>
            </a:endParaRPr>
          </a:p>
        </p:txBody>
      </p:sp>
      <p:pic>
        <p:nvPicPr>
          <p:cNvPr id="8" name="Picture 11" descr="C:\Users\p41662\AppData\Local\Microsoft\Windows\Temporary Internet Files\Content.Outlook\VDWGJMU4\RZ-Logo-Logistikum-hoch-cmyk-2000x2000px.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4954" y="5301208"/>
            <a:ext cx="1296144" cy="1296144"/>
          </a:xfrm>
          <a:prstGeom prst="rect">
            <a:avLst/>
          </a:prstGeom>
          <a:noFill/>
        </p:spPr>
      </p:pic>
    </p:spTree>
    <p:extLst>
      <p:ext uri="{BB962C8B-B14F-4D97-AF65-F5344CB8AC3E}">
        <p14:creationId xmlns:p14="http://schemas.microsoft.com/office/powerpoint/2010/main" val="2772598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915000" cy="990600"/>
          </a:xfrm>
        </p:spPr>
        <p:txBody>
          <a:bodyPr>
            <a:normAutofit/>
          </a:bodyPr>
          <a:lstStyle/>
          <a:p>
            <a:r>
              <a:rPr lang="en-GB" b="1" dirty="0">
                <a:solidFill>
                  <a:srgbClr val="3C628F"/>
                </a:solidFill>
              </a:rPr>
              <a:t>Warm-Up-</a:t>
            </a:r>
            <a:r>
              <a:rPr lang="en-GB" b="1" dirty="0" err="1">
                <a:solidFill>
                  <a:srgbClr val="3C628F"/>
                </a:solidFill>
              </a:rPr>
              <a:t>Diskussion</a:t>
            </a:r>
            <a:r>
              <a:rPr lang="en-GB" b="1" dirty="0">
                <a:solidFill>
                  <a:srgbClr val="3C628F"/>
                </a:solidFill>
              </a:rPr>
              <a:t> </a:t>
            </a:r>
            <a:br>
              <a:rPr lang="en-GB" dirty="0">
                <a:solidFill>
                  <a:srgbClr val="3C628F"/>
                </a:solidFill>
              </a:rPr>
            </a:br>
            <a:r>
              <a:rPr lang="de-DE" sz="2400" dirty="0">
                <a:solidFill>
                  <a:srgbClr val="3C628F"/>
                </a:solidFill>
              </a:rPr>
              <a:t>Die Binnenschifffahrt als Teil der Transportkette</a:t>
            </a:r>
            <a:endParaRPr lang="de-DE" sz="3200" dirty="0">
              <a:solidFill>
                <a:srgbClr val="3C628F"/>
              </a:solidFill>
            </a:endParaRPr>
          </a:p>
        </p:txBody>
      </p:sp>
      <p:sp>
        <p:nvSpPr>
          <p:cNvPr id="4" name="Date Placeholder 3"/>
          <p:cNvSpPr>
            <a:spLocks noGrp="1"/>
          </p:cNvSpPr>
          <p:nvPr>
            <p:ph type="dt" sz="half" idx="10"/>
          </p:nvPr>
        </p:nvSpPr>
        <p:spPr/>
        <p:txBody>
          <a:bodyPr/>
          <a:lstStyle/>
          <a:p>
            <a:fld id="{D8D63490-572E-4270-9A61-B024C1652482}" type="datetime6">
              <a:rPr lang="en-GB" smtClean="0"/>
              <a:pPr/>
              <a:t>September 22</a:t>
            </a:fld>
            <a:endParaRPr lang="de-AT" dirty="0"/>
          </a:p>
        </p:txBody>
      </p:sp>
      <p:sp>
        <p:nvSpPr>
          <p:cNvPr id="5" name="Slide Number Placeholder 4"/>
          <p:cNvSpPr>
            <a:spLocks noGrp="1"/>
          </p:cNvSpPr>
          <p:nvPr>
            <p:ph type="sldNum" sz="quarter" idx="12"/>
          </p:nvPr>
        </p:nvSpPr>
        <p:spPr/>
        <p:txBody>
          <a:bodyPr/>
          <a:lstStyle/>
          <a:p>
            <a:fld id="{7D34D7BA-8E13-46FE-8871-8877FE7E3568}" type="slidenum">
              <a:rPr lang="de-AT" smtClean="0"/>
              <a:pPr/>
              <a:t>4</a:t>
            </a:fld>
            <a:endParaRPr lang="de-AT" dirty="0"/>
          </a:p>
        </p:txBody>
      </p:sp>
      <p:sp>
        <p:nvSpPr>
          <p:cNvPr id="9" name="Textfeld 6"/>
          <p:cNvSpPr txBox="1"/>
          <p:nvPr/>
        </p:nvSpPr>
        <p:spPr>
          <a:xfrm>
            <a:off x="5319006" y="2327098"/>
            <a:ext cx="3182456" cy="830997"/>
          </a:xfrm>
          <a:prstGeom prst="rect">
            <a:avLst/>
          </a:prstGeom>
          <a:noFill/>
        </p:spPr>
        <p:txBody>
          <a:bodyPr wrap="square" rtlCol="0">
            <a:spAutoFit/>
          </a:bodyPr>
          <a:lstStyle/>
          <a:p>
            <a:r>
              <a:rPr lang="de-DE" sz="2400" b="1" spc="-100" dirty="0">
                <a:solidFill>
                  <a:srgbClr val="3C628F"/>
                </a:solidFill>
                <a:latin typeface="Corbel" panose="020B0503020204020204" pitchFamily="34" charset="0"/>
                <a:ea typeface="+mj-ea"/>
                <a:cs typeface="+mj-cs"/>
              </a:rPr>
              <a:t>Welche Verkehrsträger gibt es? </a:t>
            </a:r>
          </a:p>
        </p:txBody>
      </p:sp>
      <p:sp>
        <p:nvSpPr>
          <p:cNvPr id="3" name="TextBox 2"/>
          <p:cNvSpPr txBox="1"/>
          <p:nvPr/>
        </p:nvSpPr>
        <p:spPr>
          <a:xfrm>
            <a:off x="5319006" y="3165310"/>
            <a:ext cx="3612875" cy="830997"/>
          </a:xfrm>
          <a:prstGeom prst="rect">
            <a:avLst/>
          </a:prstGeom>
          <a:noFill/>
        </p:spPr>
        <p:txBody>
          <a:bodyPr wrap="square" rtlCol="0">
            <a:spAutoFit/>
          </a:bodyPr>
          <a:lstStyle/>
          <a:p>
            <a:r>
              <a:rPr lang="de-DE" sz="2400" b="1" spc="-100" dirty="0">
                <a:solidFill>
                  <a:srgbClr val="3C628F"/>
                </a:solidFill>
                <a:latin typeface="Corbel" panose="020B0503020204020204" pitchFamily="34" charset="0"/>
                <a:ea typeface="+mj-ea"/>
                <a:cs typeface="+mj-cs"/>
              </a:rPr>
              <a:t>Was sind deren Vor- und Nachteile?</a:t>
            </a:r>
          </a:p>
        </p:txBody>
      </p:sp>
      <p:sp>
        <p:nvSpPr>
          <p:cNvPr id="10" name="TextBox 9"/>
          <p:cNvSpPr txBox="1"/>
          <p:nvPr/>
        </p:nvSpPr>
        <p:spPr>
          <a:xfrm>
            <a:off x="743709" y="5466753"/>
            <a:ext cx="4204540" cy="215444"/>
          </a:xfrm>
          <a:prstGeom prst="rect">
            <a:avLst/>
          </a:prstGeom>
          <a:noFill/>
        </p:spPr>
        <p:txBody>
          <a:bodyPr wrap="square" rtlCol="0">
            <a:spAutoFit/>
          </a:bodyPr>
          <a:lstStyle/>
          <a:p>
            <a:r>
              <a:rPr lang="de-DE" sz="800" dirty="0">
                <a:latin typeface="Corbel" panose="020B0503020204020204" pitchFamily="34" charset="0"/>
              </a:rPr>
              <a:t>Quelle: Pixabay.com</a:t>
            </a:r>
          </a:p>
        </p:txBody>
      </p:sp>
      <p:pic>
        <p:nvPicPr>
          <p:cNvPr id="11" name="Picture 5" descr="Logistics, Truck, Freight Train, Frachtschiff, Pers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670" y="2500149"/>
            <a:ext cx="4182618" cy="29539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5319006" y="4089929"/>
            <a:ext cx="3312368" cy="830997"/>
          </a:xfrm>
          <a:prstGeom prst="rect">
            <a:avLst/>
          </a:prstGeom>
          <a:noFill/>
        </p:spPr>
        <p:txBody>
          <a:bodyPr wrap="square" rtlCol="0">
            <a:spAutoFit/>
          </a:bodyPr>
          <a:lstStyle/>
          <a:p>
            <a:r>
              <a:rPr lang="de-AT" sz="2400" b="1" spc="-100" dirty="0">
                <a:solidFill>
                  <a:srgbClr val="3C628F"/>
                </a:solidFill>
                <a:latin typeface="Corbel" panose="020B0503020204020204" pitchFamily="34" charset="0"/>
                <a:ea typeface="+mj-ea"/>
                <a:cs typeface="+mj-cs"/>
              </a:rPr>
              <a:t>Was ist multimodaler Transport?</a:t>
            </a:r>
          </a:p>
        </p:txBody>
      </p:sp>
      <p:sp>
        <p:nvSpPr>
          <p:cNvPr id="13" name="Textfeld 11"/>
          <p:cNvSpPr txBox="1"/>
          <p:nvPr/>
        </p:nvSpPr>
        <p:spPr>
          <a:xfrm>
            <a:off x="5302446" y="5051254"/>
            <a:ext cx="3312368" cy="830997"/>
          </a:xfrm>
          <a:prstGeom prst="rect">
            <a:avLst/>
          </a:prstGeom>
          <a:noFill/>
        </p:spPr>
        <p:txBody>
          <a:bodyPr wrap="square" rtlCol="0">
            <a:spAutoFit/>
          </a:bodyPr>
          <a:lstStyle/>
          <a:p>
            <a:r>
              <a:rPr lang="de-AT" sz="2400" b="1" spc="-100" dirty="0">
                <a:solidFill>
                  <a:srgbClr val="3C628F"/>
                </a:solidFill>
                <a:latin typeface="Corbel" panose="020B0503020204020204" pitchFamily="34" charset="0"/>
                <a:ea typeface="+mj-ea"/>
                <a:cs typeface="+mj-cs"/>
              </a:rPr>
              <a:t>Wer sind die Akteure im Multimodalen Verkehr?</a:t>
            </a:r>
          </a:p>
        </p:txBody>
      </p:sp>
    </p:spTree>
    <p:extLst>
      <p:ext uri="{BB962C8B-B14F-4D97-AF65-F5344CB8AC3E}">
        <p14:creationId xmlns:p14="http://schemas.microsoft.com/office/powerpoint/2010/main" val="38809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4664"/>
            <a:ext cx="6563072" cy="990600"/>
          </a:xfrm>
        </p:spPr>
        <p:txBody>
          <a:bodyPr/>
          <a:lstStyle/>
          <a:p>
            <a:r>
              <a:rPr lang="de-AT" b="1" dirty="0">
                <a:solidFill>
                  <a:schemeClr val="accent1"/>
                </a:solidFill>
              </a:rPr>
              <a:t>Die Binnenschifffahrt als Teil der Transportkette</a:t>
            </a: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5</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1070879483"/>
              </p:ext>
            </p:extLst>
          </p:nvPr>
        </p:nvGraphicFramePr>
        <p:xfrm>
          <a:off x="1763688" y="2132856"/>
          <a:ext cx="525658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17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AT" b="1" dirty="0">
                <a:solidFill>
                  <a:srgbClr val="3C628F"/>
                </a:solidFill>
              </a:rPr>
              <a:t>Gütertransport</a:t>
            </a:r>
          </a:p>
        </p:txBody>
      </p:sp>
      <p:sp>
        <p:nvSpPr>
          <p:cNvPr id="5" name="Content Placeholder 4"/>
          <p:cNvSpPr>
            <a:spLocks noGrp="1"/>
          </p:cNvSpPr>
          <p:nvPr>
            <p:ph idx="1"/>
          </p:nvPr>
        </p:nvSpPr>
        <p:spPr/>
        <p:txBody>
          <a:bodyPr>
            <a:normAutofit/>
          </a:bodyPr>
          <a:lstStyle/>
          <a:p>
            <a:r>
              <a:rPr lang="de-AT" sz="2200" dirty="0">
                <a:solidFill>
                  <a:srgbClr val="3C628F"/>
                </a:solidFill>
              </a:rPr>
              <a:t>Transport = Ortsveränderung von Gütern mittels Transportmitteln (z.B. Lkw, Bahn, Hochseeschiff, Binnenschiff)</a:t>
            </a:r>
          </a:p>
          <a:p>
            <a:endParaRPr lang="de-AT" sz="2200" dirty="0">
              <a:solidFill>
                <a:srgbClr val="3C628F"/>
              </a:solidFill>
            </a:endParaRPr>
          </a:p>
          <a:p>
            <a:r>
              <a:rPr lang="de-AT" sz="2200" dirty="0">
                <a:solidFill>
                  <a:srgbClr val="3C628F"/>
                </a:solidFill>
              </a:rPr>
              <a:t>Gütertransport ist die Grundvoraussetzung für Handel und Industrie </a:t>
            </a:r>
            <a:r>
              <a:rPr lang="de-AT" sz="2200" dirty="0">
                <a:solidFill>
                  <a:srgbClr val="3C628F"/>
                </a:solidFill>
                <a:sym typeface="Wingdings" panose="05000000000000000000" pitchFamily="2" charset="2"/>
              </a:rPr>
              <a:t> gewährleistet somit unseren Wohlstand.</a:t>
            </a:r>
            <a:endParaRPr lang="de-AT" sz="2200" dirty="0">
              <a:solidFill>
                <a:srgbClr val="3C628F"/>
              </a:solidFill>
            </a:endParaRPr>
          </a:p>
          <a:p>
            <a:pPr marL="0" indent="0">
              <a:buNone/>
            </a:pPr>
            <a:endParaRPr lang="de-AT" sz="2200" dirty="0">
              <a:solidFill>
                <a:srgbClr val="3C628F"/>
              </a:solidFill>
            </a:endParaRPr>
          </a:p>
          <a:p>
            <a:r>
              <a:rPr lang="de-AT" sz="2200" dirty="0">
                <a:solidFill>
                  <a:srgbClr val="3C628F"/>
                </a:solidFill>
              </a:rPr>
              <a:t>Steigender Güterverkehr aufgrund steigender Globalisierung und Arbeitsteilung</a:t>
            </a:r>
          </a:p>
          <a:p>
            <a:endParaRPr lang="de-AT" sz="2200" dirty="0">
              <a:solidFill>
                <a:srgbClr val="3C628F"/>
              </a:solidFill>
            </a:endParaRPr>
          </a:p>
          <a:p>
            <a:r>
              <a:rPr lang="de-AT" sz="2200" dirty="0">
                <a:solidFill>
                  <a:srgbClr val="3C628F"/>
                </a:solidFill>
              </a:rPr>
              <a:t>Güterverkehr trägt zu unserer Lebensqualität bei. Er darf jedoch nicht die Ursache für eine steigende Belastung von Mensch und Umwelt sein.</a:t>
            </a:r>
          </a:p>
          <a:p>
            <a:pPr marL="0" indent="0">
              <a:buNone/>
            </a:pPr>
            <a:endParaRPr lang="de-AT" sz="2200" dirty="0">
              <a:solidFill>
                <a:srgbClr val="3C628F"/>
              </a:solidFill>
            </a:endParaRPr>
          </a:p>
          <a:p>
            <a:endParaRPr lang="de-AT" sz="2100" dirty="0">
              <a:solidFill>
                <a:srgbClr val="3C628F"/>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pPr/>
              <a:t>6</a:t>
            </a:fld>
            <a:endParaRPr lang="de-AT" dirty="0"/>
          </a:p>
        </p:txBody>
      </p:sp>
    </p:spTree>
    <p:extLst>
      <p:ext uri="{BB962C8B-B14F-4D97-AF65-F5344CB8AC3E}">
        <p14:creationId xmlns:p14="http://schemas.microsoft.com/office/powerpoint/2010/main" val="335429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AT" b="1" dirty="0">
                <a:solidFill>
                  <a:srgbClr val="3C628F"/>
                </a:solidFill>
              </a:rPr>
              <a:t>Gütertransport</a:t>
            </a:r>
          </a:p>
        </p:txBody>
      </p:sp>
      <p:sp>
        <p:nvSpPr>
          <p:cNvPr id="5" name="Content Placeholder 4"/>
          <p:cNvSpPr>
            <a:spLocks noGrp="1"/>
          </p:cNvSpPr>
          <p:nvPr>
            <p:ph idx="1"/>
          </p:nvPr>
        </p:nvSpPr>
        <p:spPr>
          <a:xfrm>
            <a:off x="179512" y="1700808"/>
            <a:ext cx="8964488" cy="4776192"/>
          </a:xfrm>
        </p:spPr>
        <p:txBody>
          <a:bodyPr>
            <a:normAutofit/>
          </a:bodyPr>
          <a:lstStyle/>
          <a:p>
            <a:endParaRPr lang="de-AT" sz="2100" dirty="0">
              <a:solidFill>
                <a:srgbClr val="3C628F"/>
              </a:solidFill>
            </a:endParaRPr>
          </a:p>
          <a:p>
            <a:r>
              <a:rPr lang="de-AT" sz="2100" dirty="0">
                <a:solidFill>
                  <a:srgbClr val="3C628F"/>
                </a:solidFill>
              </a:rPr>
              <a:t>Die Auswahl des optimalsten Verkehrsmittels ist von verschiedenen Kriterien abhängig</a:t>
            </a:r>
          </a:p>
          <a:p>
            <a:pPr marL="0" indent="0">
              <a:buNone/>
            </a:pPr>
            <a:r>
              <a:rPr lang="de-AT" sz="2100" dirty="0">
                <a:solidFill>
                  <a:srgbClr val="3C628F"/>
                </a:solidFill>
                <a:sym typeface="Wingdings" panose="05000000000000000000" pitchFamily="2" charset="2"/>
              </a:rPr>
              <a:t> </a:t>
            </a:r>
            <a:r>
              <a:rPr lang="de-AT" sz="2100" dirty="0">
                <a:solidFill>
                  <a:srgbClr val="3C628F"/>
                </a:solidFill>
              </a:rPr>
              <a:t>z.B. Dringlichkeit, Menge, Gewicht, Größe, Lage des Absenders/Empfängers</a:t>
            </a:r>
          </a:p>
          <a:p>
            <a:pPr marL="0" indent="0">
              <a:buNone/>
            </a:pPr>
            <a:endParaRPr lang="de-AT" sz="2100" dirty="0">
              <a:solidFill>
                <a:srgbClr val="3C628F"/>
              </a:solidFill>
            </a:endParaRPr>
          </a:p>
          <a:p>
            <a:r>
              <a:rPr lang="de-AT" sz="2100" dirty="0">
                <a:solidFill>
                  <a:srgbClr val="3C628F"/>
                </a:solidFill>
              </a:rPr>
              <a:t>Eine Verlagerung vom Lkw auf andere Verkehrsmittel ist notwendig, weil:</a:t>
            </a:r>
          </a:p>
          <a:p>
            <a:pPr lvl="1"/>
            <a:r>
              <a:rPr lang="de-AT" sz="1700" dirty="0">
                <a:solidFill>
                  <a:srgbClr val="3C628F"/>
                </a:solidFill>
              </a:rPr>
              <a:t>Kapazitäten auf der Straße begrenzt sind</a:t>
            </a:r>
          </a:p>
          <a:p>
            <a:pPr lvl="1"/>
            <a:r>
              <a:rPr lang="de-AT" sz="1700" dirty="0">
                <a:solidFill>
                  <a:srgbClr val="3C628F"/>
                </a:solidFill>
              </a:rPr>
              <a:t>Ausbaumöglichkeiten von Straßen begrenzt sind</a:t>
            </a:r>
          </a:p>
          <a:p>
            <a:pPr lvl="1"/>
            <a:r>
              <a:rPr lang="de-AT" sz="1700" dirty="0">
                <a:solidFill>
                  <a:srgbClr val="3C628F"/>
                </a:solidFill>
              </a:rPr>
              <a:t>Fahrermangel</a:t>
            </a:r>
          </a:p>
          <a:p>
            <a:pPr lvl="1"/>
            <a:r>
              <a:rPr lang="de-AT" sz="1700" dirty="0">
                <a:solidFill>
                  <a:srgbClr val="3C628F"/>
                </a:solidFill>
              </a:rPr>
              <a:t>Erhöhung der Verkehrssicherheit</a:t>
            </a:r>
          </a:p>
          <a:p>
            <a:pPr lvl="1"/>
            <a:r>
              <a:rPr lang="de-AT" sz="1700" dirty="0">
                <a:solidFill>
                  <a:srgbClr val="3C628F"/>
                </a:solidFill>
              </a:rPr>
              <a:t>Lärmbelastung</a:t>
            </a:r>
          </a:p>
          <a:p>
            <a:pPr lvl="1"/>
            <a:r>
              <a:rPr lang="de-AT" sz="1700" dirty="0">
                <a:solidFill>
                  <a:srgbClr val="3C628F"/>
                </a:solidFill>
              </a:rPr>
              <a:t>Umweltbelastung</a:t>
            </a:r>
          </a:p>
          <a:p>
            <a:endParaRPr lang="de-AT" sz="1900" dirty="0">
              <a:solidFill>
                <a:srgbClr val="3C628F"/>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pPr/>
              <a:t>7</a:t>
            </a:fld>
            <a:endParaRPr lang="de-AT" dirty="0"/>
          </a:p>
        </p:txBody>
      </p:sp>
    </p:spTree>
    <p:extLst>
      <p:ext uri="{BB962C8B-B14F-4D97-AF65-F5344CB8AC3E}">
        <p14:creationId xmlns:p14="http://schemas.microsoft.com/office/powerpoint/2010/main" val="1342055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1" dirty="0">
                <a:solidFill>
                  <a:schemeClr val="accent1"/>
                </a:solidFill>
              </a:rPr>
              <a:t>Gütertransport in Europa</a:t>
            </a:r>
            <a:endParaRPr lang="de-DE" sz="2800" dirty="0">
              <a:solidFill>
                <a:schemeClr val="accent1"/>
              </a:solidFill>
            </a:endParaRPr>
          </a:p>
        </p:txBody>
      </p:sp>
      <p:sp>
        <p:nvSpPr>
          <p:cNvPr id="11" name="Rectangle 10"/>
          <p:cNvSpPr/>
          <p:nvPr/>
        </p:nvSpPr>
        <p:spPr>
          <a:xfrm>
            <a:off x="0" y="4622280"/>
            <a:ext cx="9001000" cy="230425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700" tIns="12700" rIns="12700" bIns="12700" numCol="1" spcCol="1270" anchor="ctr" anchorCtr="0">
            <a:noAutofit/>
          </a:bodyPr>
          <a:lstStyle/>
          <a:p>
            <a:pPr marL="438150" indent="-342900" defTabSz="889000">
              <a:lnSpc>
                <a:spcPct val="90000"/>
              </a:lnSpc>
              <a:spcBef>
                <a:spcPct val="0"/>
              </a:spcBef>
              <a:spcAft>
                <a:spcPct val="35000"/>
              </a:spcAft>
              <a:buFontTx/>
              <a:buChar char="-"/>
            </a:pPr>
            <a:r>
              <a:rPr lang="de-AT" sz="2200" dirty="0">
                <a:solidFill>
                  <a:schemeClr val="accent1"/>
                </a:solidFill>
                <a:latin typeface="Corbel" panose="020B0503020204020204" pitchFamily="34" charset="0"/>
              </a:rPr>
              <a:t>Der Anteil der auf Wasserstraßen zurückgelegten Gütertonnenkilometer stellt sich in den verschiedenen EU-Ländern ganz unterschiedlich dar.</a:t>
            </a:r>
          </a:p>
          <a:p>
            <a:pPr marL="895350" lvl="1" indent="-342900" defTabSz="889000">
              <a:lnSpc>
                <a:spcPct val="90000"/>
              </a:lnSpc>
              <a:spcBef>
                <a:spcPct val="0"/>
              </a:spcBef>
              <a:spcAft>
                <a:spcPct val="35000"/>
              </a:spcAft>
              <a:buFontTx/>
              <a:buChar char="-"/>
            </a:pPr>
            <a:r>
              <a:rPr lang="de-AT" sz="2000" dirty="0">
                <a:solidFill>
                  <a:schemeClr val="accent1"/>
                </a:solidFill>
                <a:latin typeface="Corbel" panose="020B0503020204020204" pitchFamily="34" charset="0"/>
                <a:sym typeface="Wingdings" panose="05000000000000000000" pitchFamily="2" charset="2"/>
              </a:rPr>
              <a:t>z.B. Niederlande: bedeutende Seehäfen und ein weit verzweigtes Wasserstraßennetz  höchster Binnenschifffahrtsanteil mit 41,6% (2020)</a:t>
            </a:r>
          </a:p>
          <a:p>
            <a:pPr marL="895350" lvl="1" indent="-342900" defTabSz="889000">
              <a:lnSpc>
                <a:spcPct val="90000"/>
              </a:lnSpc>
              <a:spcBef>
                <a:spcPct val="0"/>
              </a:spcBef>
              <a:spcAft>
                <a:spcPct val="35000"/>
              </a:spcAft>
              <a:buFontTx/>
              <a:buChar char="-"/>
            </a:pPr>
            <a:r>
              <a:rPr lang="de-AT" sz="2000" dirty="0">
                <a:solidFill>
                  <a:schemeClr val="accent1"/>
                </a:solidFill>
                <a:latin typeface="Corbel" panose="020B0503020204020204" pitchFamily="34" charset="0"/>
                <a:sym typeface="Wingdings" panose="05000000000000000000" pitchFamily="2" charset="2"/>
              </a:rPr>
              <a:t>z.B. Malta &amp; Zypern: verfügen über keine Binnenwasserstraßen, somit ist der Anteil 0%</a:t>
            </a:r>
            <a:endParaRPr lang="de-AT" sz="2000" dirty="0">
              <a:solidFill>
                <a:schemeClr val="accent1"/>
              </a:solidFill>
              <a:latin typeface="Corbel" panose="020B0503020204020204" pitchFamily="34" charset="0"/>
            </a:endParaRPr>
          </a:p>
          <a:p>
            <a:pPr marL="438150" indent="-342900" defTabSz="889000">
              <a:lnSpc>
                <a:spcPct val="90000"/>
              </a:lnSpc>
              <a:spcBef>
                <a:spcPct val="0"/>
              </a:spcBef>
              <a:spcAft>
                <a:spcPct val="35000"/>
              </a:spcAft>
              <a:buFont typeface="Arial" panose="020B0604020202020204" pitchFamily="34" charset="0"/>
              <a:buChar char="•"/>
            </a:pPr>
            <a:endParaRPr lang="de-DE" sz="2000" dirty="0">
              <a:solidFill>
                <a:schemeClr val="accent1"/>
              </a:solidFill>
              <a:latin typeface="Corbel" panose="020B0503020204020204" pitchFamily="34" charset="0"/>
            </a:endParaRPr>
          </a:p>
          <a:p>
            <a:pPr marL="95250" defTabSz="889000">
              <a:lnSpc>
                <a:spcPct val="90000"/>
              </a:lnSpc>
              <a:spcBef>
                <a:spcPct val="0"/>
              </a:spcBef>
              <a:spcAft>
                <a:spcPct val="35000"/>
              </a:spcAft>
            </a:pPr>
            <a:endParaRPr lang="de-DE" sz="2000" dirty="0">
              <a:solidFill>
                <a:schemeClr val="accent1"/>
              </a:solidFill>
              <a:latin typeface="Corbel" panose="020B0503020204020204" pitchFamily="34" charset="0"/>
            </a:endParaRPr>
          </a:p>
        </p:txBody>
      </p:sp>
      <p:graphicFrame>
        <p:nvGraphicFramePr>
          <p:cNvPr id="42" name="Chart 41"/>
          <p:cNvGraphicFramePr/>
          <p:nvPr>
            <p:extLst>
              <p:ext uri="{D42A27DB-BD31-4B8C-83A1-F6EECF244321}">
                <p14:modId xmlns:p14="http://schemas.microsoft.com/office/powerpoint/2010/main" val="1190750149"/>
              </p:ext>
            </p:extLst>
          </p:nvPr>
        </p:nvGraphicFramePr>
        <p:xfrm>
          <a:off x="611560" y="1685093"/>
          <a:ext cx="6984776" cy="2937187"/>
        </p:xfrm>
        <a:graphic>
          <a:graphicData uri="http://schemas.openxmlformats.org/drawingml/2006/chart">
            <c:chart xmlns:c="http://schemas.openxmlformats.org/drawingml/2006/chart" xmlns:r="http://schemas.openxmlformats.org/officeDocument/2006/relationships" r:id="rId3"/>
          </a:graphicData>
        </a:graphic>
      </p:graphicFrame>
      <p:pic>
        <p:nvPicPr>
          <p:cNvPr id="23" name="Picture 5" descr="C:\Users\P41184\AppData\Local\Microsoft\Windows\Temporary Internet Files\Content.IE5\FYE1KM7W\MC900371050[1].wmf"/>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329586" y="1759170"/>
            <a:ext cx="184166" cy="2020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08104" y="1668826"/>
            <a:ext cx="3635896" cy="461665"/>
          </a:xfrm>
          <a:prstGeom prst="rect">
            <a:avLst/>
          </a:prstGeom>
          <a:noFill/>
        </p:spPr>
        <p:txBody>
          <a:bodyPr wrap="square" rtlCol="0">
            <a:spAutoFit/>
          </a:bodyPr>
          <a:lstStyle/>
          <a:p>
            <a:r>
              <a:rPr lang="de-AT" sz="1200" dirty="0">
                <a:solidFill>
                  <a:schemeClr val="accent1"/>
                </a:solidFill>
                <a:latin typeface="Corbel" panose="020B0503020204020204" pitchFamily="34" charset="0"/>
              </a:rPr>
              <a:t>Anteil  des jeweiligen Verkehrsmittels am gesamten Güterverkehrsaufkommen</a:t>
            </a: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schemeClr val="bg1">
                    <a:lumMod val="65000"/>
                  </a:schemeClr>
                </a:solidFill>
              </a:rPr>
              <a:pPr/>
              <a:t>8</a:t>
            </a:fld>
            <a:endParaRPr lang="de-AT" dirty="0">
              <a:solidFill>
                <a:schemeClr val="bg1">
                  <a:lumMod val="65000"/>
                </a:schemeClr>
              </a:solidFill>
            </a:endParaRPr>
          </a:p>
        </p:txBody>
      </p:sp>
    </p:spTree>
    <p:extLst>
      <p:ext uri="{BB962C8B-B14F-4D97-AF65-F5344CB8AC3E}">
        <p14:creationId xmlns:p14="http://schemas.microsoft.com/office/powerpoint/2010/main" val="350920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4664"/>
            <a:ext cx="6563072" cy="990600"/>
          </a:xfrm>
        </p:spPr>
        <p:txBody>
          <a:bodyPr/>
          <a:lstStyle/>
          <a:p>
            <a:r>
              <a:rPr lang="de-AT" b="1" dirty="0">
                <a:solidFill>
                  <a:schemeClr val="accent1"/>
                </a:solidFill>
              </a:rPr>
              <a:t>Die Binnenschifffahrt als Teil der Transportkette</a:t>
            </a: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9</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171901730"/>
              </p:ext>
            </p:extLst>
          </p:nvPr>
        </p:nvGraphicFramePr>
        <p:xfrm>
          <a:off x="1763688" y="2132856"/>
          <a:ext cx="525658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629183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6">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0</TotalTime>
  <Words>4974</Words>
  <Application>Microsoft Office PowerPoint</Application>
  <PresentationFormat>On-screen Show (4:3)</PresentationFormat>
  <Paragraphs>593</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Corbel</vt:lpstr>
      <vt:lpstr>Courier New</vt:lpstr>
      <vt:lpstr>Symbol</vt:lpstr>
      <vt:lpstr>Custom Design</vt:lpstr>
      <vt:lpstr>1_Clarity</vt:lpstr>
      <vt:lpstr>Wie man am besten mit diesem Lehrmaterial arbeitet</vt:lpstr>
      <vt:lpstr>Lernziele und Zielgruppe</vt:lpstr>
      <vt:lpstr>BINNENSCHIFFE ALS TEIL DER TRANSPORTKETTE</vt:lpstr>
      <vt:lpstr>Warm-Up-Diskussion  Die Binnenschifffahrt als Teil der Transportkette</vt:lpstr>
      <vt:lpstr>Die Binnenschifffahrt als Teil der Transportkette</vt:lpstr>
      <vt:lpstr>Gütertransport</vt:lpstr>
      <vt:lpstr>Gütertransport</vt:lpstr>
      <vt:lpstr>Gütertransport in Europa</vt:lpstr>
      <vt:lpstr>Die Binnenschifffahrt als Teil der Transportkette</vt:lpstr>
      <vt:lpstr>Definitionen Verkehrsträgervergleich</vt:lpstr>
      <vt:lpstr>Verkehrsträgervergleich</vt:lpstr>
      <vt:lpstr>Transportkapazität Verkehrsträgervergleich </vt:lpstr>
      <vt:lpstr>Spezifischer Energieverbrauch Verkehrsträgervergleich</vt:lpstr>
      <vt:lpstr>Externe Kosten Verkehrsträgervergleich</vt:lpstr>
      <vt:lpstr>Sicherheit, Einsetzbarkeit, Instandhaltung Verkehrsträgervergleich</vt:lpstr>
      <vt:lpstr>Stärken / Schwächen Binnenschiff  Verkehrsträgervergleich</vt:lpstr>
      <vt:lpstr>Chancen / Hindernisse Binnenschiff Verkehrsträgervergleich</vt:lpstr>
      <vt:lpstr>Die Binnenschifffahrt als Teil der Transportkette</vt:lpstr>
      <vt:lpstr>Akteure Multimodale Transporte</vt:lpstr>
      <vt:lpstr>Multimodale Transporte</vt:lpstr>
      <vt:lpstr>Multimodale Transporte</vt:lpstr>
      <vt:lpstr>Übersicht  Multimodale Transporte</vt:lpstr>
      <vt:lpstr>Bedeutung  Multimodale Transporte</vt:lpstr>
      <vt:lpstr>Multimodale Transporte</vt:lpstr>
      <vt:lpstr>Förderung Multimodale Transporte</vt:lpstr>
      <vt:lpstr>Die Binnenschifffahrt als Teil der Transportkette</vt:lpstr>
      <vt:lpstr>Beispiel Transport Pflanzennährstoffe</vt:lpstr>
      <vt:lpstr>Beispiel Transport Stahlprodukte</vt:lpstr>
      <vt:lpstr>Beispiel Transport Betonsegmente</vt:lpstr>
      <vt:lpstr>Beispiel Mineralische Rohstoffe</vt:lpstr>
      <vt:lpstr>Kreuzworträtsel Abschlussübung</vt:lpstr>
      <vt:lpstr>Internet Research Abschlussübung</vt:lpstr>
      <vt:lpstr>Quellenverzeichnis</vt:lpstr>
      <vt:lpstr>Zusatzinformation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sabine.jung</dc:creator>
  <cp:lastModifiedBy>Kompp Ricarda</cp:lastModifiedBy>
  <cp:revision>321</cp:revision>
  <cp:lastPrinted>2018-03-05T15:01:25Z</cp:lastPrinted>
  <dcterms:created xsi:type="dcterms:W3CDTF">2012-09-17T08:31:25Z</dcterms:created>
  <dcterms:modified xsi:type="dcterms:W3CDTF">2022-09-20T11:42:20Z</dcterms:modified>
</cp:coreProperties>
</file>