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7"/>
  </p:notesMasterIdLst>
  <p:handoutMasterIdLst>
    <p:handoutMasterId r:id="rId38"/>
  </p:handoutMasterIdLst>
  <p:sldIdLst>
    <p:sldId id="324" r:id="rId2"/>
    <p:sldId id="415" r:id="rId3"/>
    <p:sldId id="2367" r:id="rId4"/>
    <p:sldId id="2370" r:id="rId5"/>
    <p:sldId id="2371" r:id="rId6"/>
    <p:sldId id="2364" r:id="rId7"/>
    <p:sldId id="2365" r:id="rId8"/>
    <p:sldId id="679" r:id="rId9"/>
    <p:sldId id="2274" r:id="rId10"/>
    <p:sldId id="2218" r:id="rId11"/>
    <p:sldId id="684" r:id="rId12"/>
    <p:sldId id="2366" r:id="rId13"/>
    <p:sldId id="2369" r:id="rId14"/>
    <p:sldId id="2372" r:id="rId15"/>
    <p:sldId id="425" r:id="rId16"/>
    <p:sldId id="428" r:id="rId17"/>
    <p:sldId id="2352" r:id="rId18"/>
    <p:sldId id="2286" r:id="rId19"/>
    <p:sldId id="426" r:id="rId20"/>
    <p:sldId id="301" r:id="rId21"/>
    <p:sldId id="562" r:id="rId22"/>
    <p:sldId id="285" r:id="rId23"/>
    <p:sldId id="2358" r:id="rId24"/>
    <p:sldId id="2359" r:id="rId25"/>
    <p:sldId id="427" r:id="rId26"/>
    <p:sldId id="2280" r:id="rId27"/>
    <p:sldId id="2360" r:id="rId28"/>
    <p:sldId id="2281" r:id="rId29"/>
    <p:sldId id="329" r:id="rId30"/>
    <p:sldId id="2282" r:id="rId31"/>
    <p:sldId id="2326" r:id="rId32"/>
    <p:sldId id="2362" r:id="rId33"/>
    <p:sldId id="2363" r:id="rId34"/>
    <p:sldId id="404" r:id="rId35"/>
    <p:sldId id="2361" r:id="rId36"/>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E28E938B-1741-FFF1-197C-C090E62C3036}" name="Savu Arianne-Maria" initials="AS" userId="S::p43048@fhooe.at::af5d2200-5f3b-46b2-a781-76495b03a7ed" providerId="AD"/>
  <p188:author id="{143DACD3-4854-37E1-4431-304B79388BAD}" name="Weinhappl Victoria" initials="WV" userId="S::p42800@fhooe.at::d2c4353e-9b9f-435f-819d-3d0448ff0e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DD7"/>
    <a:srgbClr val="002E60"/>
    <a:srgbClr val="3494BA"/>
    <a:srgbClr val="189BC4"/>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DC838-A7AB-48DC-B564-F4F0792DE540}" v="199" dt="2026-01-15T14:43:10.5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5755" autoAdjust="0"/>
  </p:normalViewPr>
  <p:slideViewPr>
    <p:cSldViewPr snapToGrid="0" showGuides="1">
      <p:cViewPr varScale="1">
        <p:scale>
          <a:sx n="175" d="100"/>
          <a:sy n="175" d="100"/>
        </p:scale>
        <p:origin x="1452" y="138"/>
      </p:cViewPr>
      <p:guideLst>
        <p:guide orient="horz" pos="1620"/>
        <p:guide pos="2880"/>
      </p:guideLst>
    </p:cSldViewPr>
  </p:slideViewPr>
  <p:outlineViewPr>
    <p:cViewPr>
      <p:scale>
        <a:sx n="33" d="100"/>
        <a:sy n="33" d="100"/>
      </p:scale>
      <p:origin x="0" y="-834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2840" y="-7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42577\Downloads\Freight%20marginal%20average%20external%20costs%20of%20transport%20per%20country_v3.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Greenhouse gas emissions in the EU by pollutant</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42388298990251"/>
          <c:y val="0.26038734704269323"/>
          <c:w val="0.43326486338110853"/>
          <c:h val="0.60270892602387727"/>
        </c:manualLayout>
      </c:layout>
      <c:pieChart>
        <c:varyColors val="1"/>
        <c:ser>
          <c:idx val="0"/>
          <c:order val="0"/>
          <c:tx>
            <c:strRef>
              <c:f>Sheet1!$B$1</c:f>
              <c:strCache>
                <c:ptCount val="1"/>
                <c:pt idx="0">
                  <c:v>Greenhouse gas emissions in the EU by pollutant</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4F11-4010-8318-38E4E8E4A614}"/>
              </c:ext>
            </c:extLst>
          </c:dPt>
          <c:dPt>
            <c:idx val="1"/>
            <c:bubble3D val="0"/>
            <c:spPr>
              <a:solidFill>
                <a:srgbClr val="5885BC"/>
              </a:solidFill>
              <a:ln w="19050">
                <a:noFill/>
              </a:ln>
              <a:effectLst/>
            </c:spPr>
            <c:extLst>
              <c:ext xmlns:c16="http://schemas.microsoft.com/office/drawing/2014/chart" uri="{C3380CC4-5D6E-409C-BE32-E72D297353CC}">
                <c16:uniqueId val="{00000003-4F11-4010-8318-38E4E8E4A614}"/>
              </c:ext>
            </c:extLst>
          </c:dPt>
          <c:dPt>
            <c:idx val="2"/>
            <c:bubble3D val="0"/>
            <c:spPr>
              <a:solidFill>
                <a:schemeClr val="accent2"/>
              </a:solidFill>
              <a:ln w="19050">
                <a:noFill/>
              </a:ln>
              <a:effectLst/>
            </c:spPr>
            <c:extLst>
              <c:ext xmlns:c16="http://schemas.microsoft.com/office/drawing/2014/chart" uri="{C3380CC4-5D6E-409C-BE32-E72D297353CC}">
                <c16:uniqueId val="{00000005-4F11-4010-8318-38E4E8E4A614}"/>
              </c:ext>
            </c:extLst>
          </c:dPt>
          <c:dPt>
            <c:idx val="3"/>
            <c:bubble3D val="0"/>
            <c:spPr>
              <a:solidFill>
                <a:schemeClr val="accent3"/>
              </a:solidFill>
              <a:ln w="19050">
                <a:noFill/>
              </a:ln>
              <a:effectLst/>
            </c:spPr>
            <c:extLst>
              <c:ext xmlns:c16="http://schemas.microsoft.com/office/drawing/2014/chart" uri="{C3380CC4-5D6E-409C-BE32-E72D297353CC}">
                <c16:uniqueId val="{00000007-4F11-4010-8318-38E4E8E4A614}"/>
              </c:ext>
            </c:extLst>
          </c:dPt>
          <c:cat>
            <c:strRef>
              <c:f>Sheet1!$A$2:$A$5</c:f>
              <c:strCache>
                <c:ptCount val="4"/>
                <c:pt idx="0">
                  <c:v>Carbon dioxide (CO₂)</c:v>
                </c:pt>
                <c:pt idx="1">
                  <c:v>Methane (CH₄)</c:v>
                </c:pt>
                <c:pt idx="2">
                  <c:v>Nitrous oxide (N₂O)</c:v>
                </c:pt>
                <c:pt idx="3">
                  <c:v>Fluorinated gases (F-gases)</c:v>
                </c:pt>
              </c:strCache>
            </c:strRef>
          </c:cat>
          <c:val>
            <c:numRef>
              <c:f>Sheet1!$B$2:$B$5</c:f>
              <c:numCache>
                <c:formatCode>0%</c:formatCode>
                <c:ptCount val="4"/>
                <c:pt idx="0">
                  <c:v>0.8</c:v>
                </c:pt>
                <c:pt idx="1">
                  <c:v>0.11</c:v>
                </c:pt>
                <c:pt idx="2">
                  <c:v>0.06</c:v>
                </c:pt>
                <c:pt idx="3">
                  <c:v>0.02</c:v>
                </c:pt>
              </c:numCache>
            </c:numRef>
          </c:val>
          <c:extLst>
            <c:ext xmlns:c16="http://schemas.microsoft.com/office/drawing/2014/chart" uri="{C3380CC4-5D6E-409C-BE32-E72D297353CC}">
              <c16:uniqueId val="{00000008-4F11-4010-8318-38E4E8E4A61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656678453225633"/>
          <c:y val="0.27061509795739619"/>
          <c:w val="0.36290024432932955"/>
          <c:h val="0.54940403594998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t>Distribution of global CO₂ emissions by sector (2023)</a:t>
            </a:r>
            <a:endParaRPr lang="de-AT" sz="1600" dirty="0">
              <a:solidFill>
                <a:srgbClr val="2D4C7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3A79-4A46-8DA5-28E00A4A51D0}"/>
              </c:ext>
            </c:extLst>
          </c:dPt>
          <c:dPt>
            <c:idx val="1"/>
            <c:bubble3D val="0"/>
            <c:spPr>
              <a:solidFill>
                <a:schemeClr val="accent2"/>
              </a:solidFill>
              <a:ln w="19050">
                <a:noFill/>
              </a:ln>
              <a:effectLst/>
            </c:spPr>
            <c:extLst>
              <c:ext xmlns:c16="http://schemas.microsoft.com/office/drawing/2014/chart" uri="{C3380CC4-5D6E-409C-BE32-E72D297353CC}">
                <c16:uniqueId val="{00000003-3A79-4A46-8DA5-28E00A4A51D0}"/>
              </c:ext>
            </c:extLst>
          </c:dPt>
          <c:dPt>
            <c:idx val="2"/>
            <c:bubble3D val="0"/>
            <c:spPr>
              <a:solidFill>
                <a:schemeClr val="accent3"/>
              </a:solidFill>
              <a:ln w="19050">
                <a:noFill/>
              </a:ln>
              <a:effectLst/>
            </c:spPr>
            <c:extLst>
              <c:ext xmlns:c16="http://schemas.microsoft.com/office/drawing/2014/chart" uri="{C3380CC4-5D6E-409C-BE32-E72D297353CC}">
                <c16:uniqueId val="{00000005-3A79-4A46-8DA5-28E00A4A51D0}"/>
              </c:ext>
            </c:extLst>
          </c:dPt>
          <c:dPt>
            <c:idx val="3"/>
            <c:bubble3D val="0"/>
            <c:spPr>
              <a:solidFill>
                <a:schemeClr val="accent4"/>
              </a:solidFill>
              <a:ln w="19050">
                <a:noFill/>
              </a:ln>
              <a:effectLst/>
            </c:spPr>
            <c:extLst>
              <c:ext xmlns:c16="http://schemas.microsoft.com/office/drawing/2014/chart" uri="{C3380CC4-5D6E-409C-BE32-E72D297353CC}">
                <c16:uniqueId val="{00000007-3A79-4A46-8DA5-28E00A4A51D0}"/>
              </c:ext>
            </c:extLst>
          </c:dPt>
          <c:dPt>
            <c:idx val="4"/>
            <c:bubble3D val="0"/>
            <c:spPr>
              <a:solidFill>
                <a:schemeClr val="accent5"/>
              </a:solidFill>
              <a:ln w="19050">
                <a:noFill/>
              </a:ln>
              <a:effectLst/>
            </c:spPr>
            <c:extLst>
              <c:ext xmlns:c16="http://schemas.microsoft.com/office/drawing/2014/chart" uri="{C3380CC4-5D6E-409C-BE32-E72D297353CC}">
                <c16:uniqueId val="{00000009-3A79-4A46-8DA5-28E00A4A51D0}"/>
              </c:ext>
            </c:extLst>
          </c:dPt>
          <c:dPt>
            <c:idx val="5"/>
            <c:bubble3D val="0"/>
            <c:spPr>
              <a:solidFill>
                <a:schemeClr val="accent6"/>
              </a:solidFill>
              <a:ln w="19050">
                <a:noFill/>
              </a:ln>
              <a:effectLst/>
            </c:spPr>
            <c:extLst>
              <c:ext xmlns:c16="http://schemas.microsoft.com/office/drawing/2014/chart" uri="{C3380CC4-5D6E-409C-BE32-E72D297353CC}">
                <c16:uniqueId val="{0000000B-3A79-4A46-8DA5-28E00A4A51D0}"/>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3A79-4A46-8DA5-28E00A4A51D0}"/>
              </c:ext>
            </c:extLst>
          </c:dPt>
          <c:dLbls>
            <c:dLbl>
              <c:idx val="0"/>
              <c:layout>
                <c:manualLayout>
                  <c:x val="-0.16868750112945763"/>
                  <c:y val="7.78484140067350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79-4A46-8DA5-28E00A4A51D0}"/>
                </c:ext>
              </c:extLst>
            </c:dLbl>
            <c:dLbl>
              <c:idx val="1"/>
              <c:layout>
                <c:manualLayout>
                  <c:x val="-2.7345129018092478E-2"/>
                  <c:y val="-0.1703473862980479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79-4A46-8DA5-28E00A4A51D0}"/>
                </c:ext>
              </c:extLst>
            </c:dLbl>
            <c:dLbl>
              <c:idx val="6"/>
              <c:layout>
                <c:manualLayout>
                  <c:x val="0.21874431321084864"/>
                  <c:y val="3.38779527559055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A79-4A46-8DA5-28E00A4A51D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Tabelle1!$A$1:$A$7</c:f>
              <c:strCache>
                <c:ptCount val="7"/>
                <c:pt idx="0">
                  <c:v>Energy industry</c:v>
                </c:pt>
                <c:pt idx="1">
                  <c:v>Transport</c:v>
                </c:pt>
                <c:pt idx="2">
                  <c:v>Industrial combustion</c:v>
                </c:pt>
                <c:pt idx="3">
                  <c:v>Buildings </c:v>
                </c:pt>
                <c:pt idx="4">
                  <c:v>Processes</c:v>
                </c:pt>
                <c:pt idx="5">
                  <c:v>Fuel combustion</c:v>
                </c:pt>
                <c:pt idx="6">
                  <c:v>Other sectors</c:v>
                </c:pt>
              </c:strCache>
            </c:strRef>
          </c:cat>
          <c:val>
            <c:numRef>
              <c:f>Tabelle1!$B$1:$B$7</c:f>
              <c:numCache>
                <c:formatCode>General</c:formatCode>
                <c:ptCount val="7"/>
                <c:pt idx="0">
                  <c:v>38.24</c:v>
                </c:pt>
                <c:pt idx="1">
                  <c:v>21.11</c:v>
                </c:pt>
                <c:pt idx="2">
                  <c:v>16.420000000000002</c:v>
                </c:pt>
                <c:pt idx="3">
                  <c:v>8.75</c:v>
                </c:pt>
                <c:pt idx="4">
                  <c:v>8.23</c:v>
                </c:pt>
                <c:pt idx="5">
                  <c:v>6.83</c:v>
                </c:pt>
                <c:pt idx="6">
                  <c:v>0.41</c:v>
                </c:pt>
              </c:numCache>
            </c:numRef>
          </c:val>
          <c:extLst>
            <c:ext xmlns:c16="http://schemas.microsoft.com/office/drawing/2014/chart" uri="{C3380CC4-5D6E-409C-BE32-E72D297353CC}">
              <c16:uniqueId val="{0000000E-3A79-4A46-8DA5-28E00A4A51D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US" sz="1000" b="1" i="0" u="none" strike="noStrike" cap="all" baseline="0" dirty="0"/>
              <a:t>Distribution of greenhouse gas emissions in the European Union (EU-27) by sector in 2023</a:t>
            </a:r>
            <a:endParaRPr lang="de-AT" sz="1000" b="0" cap="none" baseline="0" dirty="0"/>
          </a:p>
        </c:rich>
      </c:tx>
      <c:layout>
        <c:manualLayout>
          <c:xMode val="edge"/>
          <c:yMode val="edge"/>
          <c:x val="0.14431597779906796"/>
          <c:y val="0"/>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de-AT"/>
        </a:p>
      </c:txPr>
    </c:title>
    <c:autoTitleDeleted val="0"/>
    <c:plotArea>
      <c:layout>
        <c:manualLayout>
          <c:layoutTarget val="inner"/>
          <c:xMode val="edge"/>
          <c:yMode val="edge"/>
          <c:x val="0.18167088987328289"/>
          <c:y val="0.17498666947750169"/>
          <c:w val="0.59846784324839464"/>
          <c:h val="0.75132700357800042"/>
        </c:manualLayout>
      </c:layout>
      <c:pieChart>
        <c:varyColors val="1"/>
        <c:ser>
          <c:idx val="0"/>
          <c:order val="0"/>
          <c:spPr>
            <a:effectLst/>
          </c:spPr>
          <c:dPt>
            <c:idx val="0"/>
            <c:bubble3D val="0"/>
            <c:spPr>
              <a:solidFill>
                <a:schemeClr val="accent1"/>
              </a:solidFill>
              <a:ln>
                <a:noFill/>
              </a:ln>
              <a:effectLst/>
            </c:spPr>
            <c:extLst>
              <c:ext xmlns:c16="http://schemas.microsoft.com/office/drawing/2014/chart" uri="{C3380CC4-5D6E-409C-BE32-E72D297353CC}">
                <c16:uniqueId val="{00000001-E887-4C6B-A4FA-E1BC21331672}"/>
              </c:ext>
            </c:extLst>
          </c:dPt>
          <c:dPt>
            <c:idx val="1"/>
            <c:bubble3D val="0"/>
            <c:spPr>
              <a:solidFill>
                <a:schemeClr val="accent2"/>
              </a:solidFill>
              <a:ln>
                <a:noFill/>
              </a:ln>
              <a:effectLst/>
            </c:spPr>
            <c:extLst>
              <c:ext xmlns:c16="http://schemas.microsoft.com/office/drawing/2014/chart" uri="{C3380CC4-5D6E-409C-BE32-E72D297353CC}">
                <c16:uniqueId val="{00000003-E887-4C6B-A4FA-E1BC21331672}"/>
              </c:ext>
            </c:extLst>
          </c:dPt>
          <c:dPt>
            <c:idx val="2"/>
            <c:bubble3D val="0"/>
            <c:spPr>
              <a:solidFill>
                <a:schemeClr val="accent3"/>
              </a:solidFill>
              <a:ln>
                <a:noFill/>
              </a:ln>
              <a:effectLst/>
            </c:spPr>
            <c:extLst>
              <c:ext xmlns:c16="http://schemas.microsoft.com/office/drawing/2014/chart" uri="{C3380CC4-5D6E-409C-BE32-E72D297353CC}">
                <c16:uniqueId val="{00000005-E887-4C6B-A4FA-E1BC21331672}"/>
              </c:ext>
            </c:extLst>
          </c:dPt>
          <c:dPt>
            <c:idx val="3"/>
            <c:bubble3D val="0"/>
            <c:spPr>
              <a:solidFill>
                <a:schemeClr val="accent4"/>
              </a:solidFill>
              <a:ln>
                <a:noFill/>
              </a:ln>
              <a:effectLst/>
            </c:spPr>
            <c:extLst>
              <c:ext xmlns:c16="http://schemas.microsoft.com/office/drawing/2014/chart" uri="{C3380CC4-5D6E-409C-BE32-E72D297353CC}">
                <c16:uniqueId val="{00000007-E887-4C6B-A4FA-E1BC21331672}"/>
              </c:ext>
            </c:extLst>
          </c:dPt>
          <c:dPt>
            <c:idx val="4"/>
            <c:bubble3D val="0"/>
            <c:spPr>
              <a:solidFill>
                <a:schemeClr val="accent5"/>
              </a:solidFill>
              <a:ln>
                <a:noFill/>
              </a:ln>
              <a:effectLst/>
            </c:spPr>
            <c:extLst>
              <c:ext xmlns:c16="http://schemas.microsoft.com/office/drawing/2014/chart" uri="{C3380CC4-5D6E-409C-BE32-E72D297353CC}">
                <c16:uniqueId val="{00000009-E887-4C6B-A4FA-E1BC21331672}"/>
              </c:ext>
            </c:extLst>
          </c:dPt>
          <c:dPt>
            <c:idx val="5"/>
            <c:bubble3D val="0"/>
            <c:spPr>
              <a:solidFill>
                <a:schemeClr val="accent6"/>
              </a:solidFill>
              <a:ln>
                <a:noFill/>
              </a:ln>
              <a:effectLst/>
            </c:spPr>
            <c:extLst>
              <c:ext xmlns:c16="http://schemas.microsoft.com/office/drawing/2014/chart" uri="{C3380CC4-5D6E-409C-BE32-E72D297353CC}">
                <c16:uniqueId val="{0000000B-E887-4C6B-A4FA-E1BC21331672}"/>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E887-4C6B-A4FA-E1BC21331672}"/>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E887-4C6B-A4FA-E1BC21331672}"/>
              </c:ext>
            </c:extLst>
          </c:dPt>
          <c:dLbls>
            <c:dLbl>
              <c:idx val="0"/>
              <c:layout>
                <c:manualLayout>
                  <c:x val="-0.18610653482555611"/>
                  <c:y val="0.14670401630425312"/>
                </c:manualLayout>
              </c:layout>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E887-4C6B-A4FA-E1BC21331672}"/>
                </c:ext>
              </c:extLst>
            </c:dLbl>
            <c:dLbl>
              <c:idx val="1"/>
              <c:layout>
                <c:manualLayout>
                  <c:x val="-0.19413416172138515"/>
                  <c:y val="-0.16669488541996508"/>
                </c:manualLayout>
              </c:layout>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594460457999621"/>
                      <c:h val="0.10484699201889905"/>
                    </c:manualLayout>
                  </c15:layout>
                </c:ext>
                <c:ext xmlns:c16="http://schemas.microsoft.com/office/drawing/2014/chart" uri="{C3380CC4-5D6E-409C-BE32-E72D297353CC}">
                  <c16:uniqueId val="{00000003-E887-4C6B-A4FA-E1BC21331672}"/>
                </c:ext>
              </c:extLst>
            </c:dLbl>
            <c:dLbl>
              <c:idx val="2"/>
              <c:layout>
                <c:manualLayout>
                  <c:x val="0.10863386673570805"/>
                  <c:y val="-0.1849558184378147"/>
                </c:manualLayout>
              </c:layout>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453448097511194"/>
                      <c:h val="9.8676459718614468E-2"/>
                    </c:manualLayout>
                  </c15:layout>
                </c:ext>
                <c:ext xmlns:c16="http://schemas.microsoft.com/office/drawing/2014/chart" uri="{C3380CC4-5D6E-409C-BE32-E72D297353CC}">
                  <c16:uniqueId val="{00000005-E887-4C6B-A4FA-E1BC21331672}"/>
                </c:ext>
              </c:extLst>
            </c:dLbl>
            <c:dLbl>
              <c:idx val="3"/>
              <c:layout>
                <c:manualLayout>
                  <c:x val="0.17488228630128821"/>
                  <c:y val="-2.1906882713346034E-2"/>
                </c:manualLayout>
              </c:layout>
              <c:tx>
                <c:rich>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fld id="{7E4546A4-2B5B-4AC6-BC57-8BC5CCD58A0A}" type="CATEGORYNAME">
                      <a:rPr lang="en-US" sz="700">
                        <a:solidFill>
                          <a:schemeClr val="tx1"/>
                        </a:solidFill>
                      </a:rPr>
                      <a:pPr>
                        <a:defRPr sz="700" b="0">
                          <a:solidFill>
                            <a:schemeClr val="tx1"/>
                          </a:solidFill>
                        </a:defRPr>
                      </a:pPr>
                      <a:t>[RUBRIKENNAME]</a:t>
                    </a:fld>
                    <a:r>
                      <a:rPr lang="en-US" sz="700" baseline="0">
                        <a:solidFill>
                          <a:schemeClr val="tx1"/>
                        </a:solidFill>
                      </a:rPr>
                      <a:t>
</a:t>
                    </a:r>
                    <a:fld id="{4108F9D5-DBC5-4DEB-8189-8BBF4F8649A9}" type="PERCENTAGE">
                      <a:rPr lang="en-US" sz="700" baseline="0">
                        <a:solidFill>
                          <a:schemeClr val="tx1"/>
                        </a:solidFill>
                      </a:rPr>
                      <a:pPr>
                        <a:defRPr sz="700" b="0">
                          <a:solidFill>
                            <a:schemeClr val="tx1"/>
                          </a:solidFill>
                        </a:defRPr>
                      </a:pPr>
                      <a:t>[PROZENTSATZ]</a:t>
                    </a:fld>
                    <a:endParaRPr lang="en-US" sz="700" baseline="0">
                      <a:solidFill>
                        <a:schemeClr val="tx1"/>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E887-4C6B-A4FA-E1BC21331672}"/>
                </c:ext>
              </c:extLst>
            </c:dLbl>
            <c:dLbl>
              <c:idx val="4"/>
              <c:layout>
                <c:manualLayout>
                  <c:x val="0.16515408144511612"/>
                  <c:y val="0.11045372043562142"/>
                </c:manualLayout>
              </c:layout>
              <c:tx>
                <c:rich>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fld id="{ADE2EC46-869A-4790-A027-F732130321FA}" type="CATEGORYNAME">
                      <a:rPr lang="en-US" sz="700">
                        <a:solidFill>
                          <a:schemeClr val="tx1"/>
                        </a:solidFill>
                      </a:rPr>
                      <a:pPr>
                        <a:defRPr sz="700" b="0">
                          <a:solidFill>
                            <a:schemeClr val="tx1"/>
                          </a:solidFill>
                        </a:defRPr>
                      </a:pPr>
                      <a:t>[RUBRIKENNAME]</a:t>
                    </a:fld>
                    <a:r>
                      <a:rPr lang="en-US" sz="700" baseline="0">
                        <a:solidFill>
                          <a:schemeClr val="tx1"/>
                        </a:solidFill>
                      </a:rPr>
                      <a:t>
</a:t>
                    </a:r>
                    <a:fld id="{CFD1CDF7-35E8-4948-BD30-89E70E5E98F2}" type="PERCENTAGE">
                      <a:rPr lang="en-US" sz="700" baseline="0">
                        <a:solidFill>
                          <a:schemeClr val="tx1"/>
                        </a:solidFill>
                      </a:rPr>
                      <a:pPr>
                        <a:defRPr sz="700" b="0">
                          <a:solidFill>
                            <a:schemeClr val="tx1"/>
                          </a:solidFill>
                        </a:defRPr>
                      </a:pPr>
                      <a:t>[PROZENTSATZ]</a:t>
                    </a:fld>
                    <a:endParaRPr lang="en-US" sz="700" baseline="0">
                      <a:solidFill>
                        <a:schemeClr val="tx1"/>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E887-4C6B-A4FA-E1BC21331672}"/>
                </c:ext>
              </c:extLst>
            </c:dLbl>
            <c:dLbl>
              <c:idx val="5"/>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E887-4C6B-A4FA-E1BC21331672}"/>
                </c:ext>
              </c:extLst>
            </c:dLbl>
            <c:dLbl>
              <c:idx val="6"/>
              <c:tx>
                <c:rich>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fld id="{0F78B76D-D4E6-4CB0-9C62-C8EA149D02AD}" type="CATEGORYNAME">
                      <a:rPr lang="en-US" sz="700">
                        <a:solidFill>
                          <a:schemeClr val="tx1"/>
                        </a:solidFill>
                      </a:rPr>
                      <a:pPr>
                        <a:defRPr sz="700" b="0">
                          <a:solidFill>
                            <a:schemeClr val="tx1"/>
                          </a:solidFill>
                        </a:defRPr>
                      </a:pPr>
                      <a:t>[RUBRIKENNAME]</a:t>
                    </a:fld>
                    <a:r>
                      <a:rPr lang="en-US" sz="700" baseline="0" dirty="0">
                        <a:solidFill>
                          <a:schemeClr val="tx1"/>
                        </a:solidFill>
                      </a:rPr>
                      <a:t>
</a:t>
                    </a:r>
                    <a:fld id="{FBCADD50-59C0-4D49-BE23-441B0638793F}" type="PERCENTAGE">
                      <a:rPr lang="en-US" sz="700" baseline="0">
                        <a:solidFill>
                          <a:schemeClr val="tx1"/>
                        </a:solidFill>
                      </a:rPr>
                      <a:pPr>
                        <a:defRPr sz="700" b="0">
                          <a:solidFill>
                            <a:schemeClr val="tx1"/>
                          </a:solidFill>
                        </a:defRPr>
                      </a:pPr>
                      <a:t>[PROZENTSATZ]</a:t>
                    </a:fld>
                    <a:endParaRPr lang="en-US" sz="700" baseline="0" dirty="0">
                      <a:solidFill>
                        <a:schemeClr val="tx1"/>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D-E887-4C6B-A4FA-E1BC21331672}"/>
                </c:ext>
              </c:extLst>
            </c:dLbl>
            <c:dLbl>
              <c:idx val="7"/>
              <c:layout>
                <c:manualLayout>
                  <c:x val="0.18947537870202807"/>
                  <c:y val="3.2031667613384621E-2"/>
                </c:manualLayout>
              </c:layout>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F-E887-4C6B-A4FA-E1BC21331672}"/>
                </c:ext>
              </c:extLst>
            </c:dLbl>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de-DE"/>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Tabelle1!$A$1:$A$8</c:f>
              <c:strCache>
                <c:ptCount val="8"/>
                <c:pt idx="0">
                  <c:v>Inland transport</c:v>
                </c:pt>
                <c:pt idx="1">
                  <c:v>Energy supply</c:v>
                </c:pt>
                <c:pt idx="2">
                  <c:v>Industry</c:v>
                </c:pt>
                <c:pt idx="3">
                  <c:v>Residential and commercial buildings</c:v>
                </c:pt>
                <c:pt idx="4">
                  <c:v>Agriculture</c:v>
                </c:pt>
                <c:pt idx="5">
                  <c:v>International aviation</c:v>
                </c:pt>
                <c:pt idx="6">
                  <c:v>Waste</c:v>
                </c:pt>
                <c:pt idx="7">
                  <c:v>Other combustion</c:v>
                </c:pt>
              </c:strCache>
            </c:strRef>
          </c:cat>
          <c:val>
            <c:numRef>
              <c:f>Tabelle1!$B$1:$B$8</c:f>
              <c:numCache>
                <c:formatCode>General</c:formatCode>
                <c:ptCount val="8"/>
                <c:pt idx="0">
                  <c:v>25.2</c:v>
                </c:pt>
                <c:pt idx="1">
                  <c:v>23.91</c:v>
                </c:pt>
                <c:pt idx="2">
                  <c:v>19.93</c:v>
                </c:pt>
                <c:pt idx="3">
                  <c:v>11.74</c:v>
                </c:pt>
                <c:pt idx="4">
                  <c:v>11.58</c:v>
                </c:pt>
                <c:pt idx="5">
                  <c:v>3.89</c:v>
                </c:pt>
                <c:pt idx="6">
                  <c:v>3.44</c:v>
                </c:pt>
                <c:pt idx="7">
                  <c:v>2.72</c:v>
                </c:pt>
              </c:numCache>
            </c:numRef>
          </c:val>
          <c:extLst>
            <c:ext xmlns:c16="http://schemas.microsoft.com/office/drawing/2014/chart" uri="{C3380CC4-5D6E-409C-BE32-E72D297353CC}">
              <c16:uniqueId val="{00000010-E887-4C6B-A4FA-E1BC213316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25163446476069E-2"/>
          <c:y val="0.12061788617886179"/>
          <c:w val="0.91937981183423012"/>
          <c:h val="0.80394059279175467"/>
        </c:manualLayout>
      </c:layout>
      <c:barChart>
        <c:barDir val="col"/>
        <c:grouping val="stacked"/>
        <c:varyColors val="0"/>
        <c:ser>
          <c:idx val="0"/>
          <c:order val="0"/>
          <c:tx>
            <c:strRef>
              <c:f>'summary freight EU27'!$N$19</c:f>
              <c:strCache>
                <c:ptCount val="1"/>
                <c:pt idx="0">
                  <c:v>Unfälle</c:v>
                </c:pt>
              </c:strCache>
            </c:strRef>
          </c:tx>
          <c:spPr>
            <a:solidFill>
              <a:schemeClr val="accent1"/>
            </a:solidFill>
            <a:ln>
              <a:noFill/>
            </a:ln>
            <a:effectLst/>
          </c:spPr>
          <c:invertIfNegative val="0"/>
          <c:cat>
            <c:strRef>
              <c:f>'summary freight EU27'!$M$20:$M$23</c:f>
              <c:strCache>
                <c:ptCount val="4"/>
                <c:pt idx="0">
                  <c:v>Straße</c:v>
                </c:pt>
                <c:pt idx="1">
                  <c:v>Schiene (Diesel)</c:v>
                </c:pt>
                <c:pt idx="2">
                  <c:v>Schiene (elektrifiziert)</c:v>
                </c:pt>
                <c:pt idx="3">
                  <c:v>Wasserstraße</c:v>
                </c:pt>
              </c:strCache>
            </c:strRef>
          </c:cat>
          <c:val>
            <c:numRef>
              <c:f>'summary freight EU27'!$N$20:$N$23</c:f>
              <c:numCache>
                <c:formatCode>0.0</c:formatCode>
                <c:ptCount val="4"/>
                <c:pt idx="0">
                  <c:v>4.5013401674923603</c:v>
                </c:pt>
                <c:pt idx="1">
                  <c:v>0.53695158688251787</c:v>
                </c:pt>
                <c:pt idx="2">
                  <c:v>0.33042421213752299</c:v>
                </c:pt>
                <c:pt idx="3">
                  <c:v>0</c:v>
                </c:pt>
              </c:numCache>
            </c:numRef>
          </c:val>
          <c:extLst>
            <c:ext xmlns:c16="http://schemas.microsoft.com/office/drawing/2014/chart" uri="{C3380CC4-5D6E-409C-BE32-E72D297353CC}">
              <c16:uniqueId val="{00000000-062B-45C3-A245-70152A3B2A35}"/>
            </c:ext>
          </c:extLst>
        </c:ser>
        <c:ser>
          <c:idx val="1"/>
          <c:order val="1"/>
          <c:tx>
            <c:strRef>
              <c:f>'summary freight EU27'!$O$19</c:f>
              <c:strCache>
                <c:ptCount val="1"/>
                <c:pt idx="0">
                  <c:v>Lärm</c:v>
                </c:pt>
              </c:strCache>
            </c:strRef>
          </c:tx>
          <c:spPr>
            <a:solidFill>
              <a:schemeClr val="accent2"/>
            </a:solidFill>
            <a:ln>
              <a:noFill/>
            </a:ln>
            <a:effectLst/>
          </c:spPr>
          <c:invertIfNegative val="0"/>
          <c:cat>
            <c:strRef>
              <c:f>'summary freight EU27'!$M$20:$M$23</c:f>
              <c:strCache>
                <c:ptCount val="4"/>
                <c:pt idx="0">
                  <c:v>Straße</c:v>
                </c:pt>
                <c:pt idx="1">
                  <c:v>Schiene (Diesel)</c:v>
                </c:pt>
                <c:pt idx="2">
                  <c:v>Schiene (elektrifiziert)</c:v>
                </c:pt>
                <c:pt idx="3">
                  <c:v>Wasserstraße</c:v>
                </c:pt>
              </c:strCache>
            </c:strRef>
          </c:cat>
          <c:val>
            <c:numRef>
              <c:f>'summary freight EU27'!$O$20:$O$23</c:f>
              <c:numCache>
                <c:formatCode>0.0</c:formatCode>
                <c:ptCount val="4"/>
                <c:pt idx="0">
                  <c:v>2.3792297388122776</c:v>
                </c:pt>
                <c:pt idx="1">
                  <c:v>1.8818121093586515</c:v>
                </c:pt>
                <c:pt idx="2">
                  <c:v>1.4922743151175901</c:v>
                </c:pt>
                <c:pt idx="3">
                  <c:v>0</c:v>
                </c:pt>
              </c:numCache>
            </c:numRef>
          </c:val>
          <c:extLst>
            <c:ext xmlns:c16="http://schemas.microsoft.com/office/drawing/2014/chart" uri="{C3380CC4-5D6E-409C-BE32-E72D297353CC}">
              <c16:uniqueId val="{00000001-062B-45C3-A245-70152A3B2A35}"/>
            </c:ext>
          </c:extLst>
        </c:ser>
        <c:ser>
          <c:idx val="2"/>
          <c:order val="2"/>
          <c:tx>
            <c:strRef>
              <c:f>'summary freight EU27'!$P$19</c:f>
              <c:strCache>
                <c:ptCount val="1"/>
                <c:pt idx="0">
                  <c:v>Luftschafstoffe</c:v>
                </c:pt>
              </c:strCache>
            </c:strRef>
          </c:tx>
          <c:spPr>
            <a:solidFill>
              <a:schemeClr val="accent3"/>
            </a:solidFill>
            <a:ln>
              <a:noFill/>
            </a:ln>
            <a:effectLst/>
          </c:spPr>
          <c:invertIfNegative val="0"/>
          <c:cat>
            <c:strRef>
              <c:f>'summary freight EU27'!$M$20:$M$23</c:f>
              <c:strCache>
                <c:ptCount val="4"/>
                <c:pt idx="0">
                  <c:v>Straße</c:v>
                </c:pt>
                <c:pt idx="1">
                  <c:v>Schiene (Diesel)</c:v>
                </c:pt>
                <c:pt idx="2">
                  <c:v>Schiene (elektrifiziert)</c:v>
                </c:pt>
                <c:pt idx="3">
                  <c:v>Wasserstraße</c:v>
                </c:pt>
              </c:strCache>
            </c:strRef>
          </c:cat>
          <c:val>
            <c:numRef>
              <c:f>'summary freight EU27'!$P$20:$P$23</c:f>
              <c:numCache>
                <c:formatCode>0.0</c:formatCode>
                <c:ptCount val="4"/>
                <c:pt idx="0">
                  <c:v>9.8306310623269546</c:v>
                </c:pt>
                <c:pt idx="1">
                  <c:v>10.254059784879619</c:v>
                </c:pt>
                <c:pt idx="2">
                  <c:v>1.0014377633557681</c:v>
                </c:pt>
                <c:pt idx="3">
                  <c:v>11.7708634504275</c:v>
                </c:pt>
              </c:numCache>
            </c:numRef>
          </c:val>
          <c:extLst>
            <c:ext xmlns:c16="http://schemas.microsoft.com/office/drawing/2014/chart" uri="{C3380CC4-5D6E-409C-BE32-E72D297353CC}">
              <c16:uniqueId val="{00000002-062B-45C3-A245-70152A3B2A35}"/>
            </c:ext>
          </c:extLst>
        </c:ser>
        <c:ser>
          <c:idx val="3"/>
          <c:order val="3"/>
          <c:tx>
            <c:strRef>
              <c:f>'summary freight EU27'!$Q$19</c:f>
              <c:strCache>
                <c:ptCount val="1"/>
                <c:pt idx="0">
                  <c:v>Klima</c:v>
                </c:pt>
              </c:strCache>
            </c:strRef>
          </c:tx>
          <c:spPr>
            <a:solidFill>
              <a:schemeClr val="accent4"/>
            </a:solidFill>
            <a:ln>
              <a:noFill/>
            </a:ln>
            <a:effectLst/>
          </c:spPr>
          <c:invertIfNegative val="0"/>
          <c:cat>
            <c:strRef>
              <c:f>'summary freight EU27'!$M$20:$M$23</c:f>
              <c:strCache>
                <c:ptCount val="4"/>
                <c:pt idx="0">
                  <c:v>Straße</c:v>
                </c:pt>
                <c:pt idx="1">
                  <c:v>Schiene (Diesel)</c:v>
                </c:pt>
                <c:pt idx="2">
                  <c:v>Schiene (elektrifiziert)</c:v>
                </c:pt>
                <c:pt idx="3">
                  <c:v>Wasserstraße</c:v>
                </c:pt>
              </c:strCache>
            </c:strRef>
          </c:cat>
          <c:val>
            <c:numRef>
              <c:f>'summary freight EU27'!$Q$20:$Q$23</c:f>
              <c:numCache>
                <c:formatCode>0.0</c:formatCode>
                <c:ptCount val="4"/>
                <c:pt idx="0">
                  <c:v>5.2281806248600216</c:v>
                </c:pt>
                <c:pt idx="1">
                  <c:v>1.9010286013463367</c:v>
                </c:pt>
                <c:pt idx="2">
                  <c:v>1.4585486567012014</c:v>
                </c:pt>
                <c:pt idx="3">
                  <c:v>1.5199817892822309</c:v>
                </c:pt>
              </c:numCache>
            </c:numRef>
          </c:val>
          <c:extLst>
            <c:ext xmlns:c16="http://schemas.microsoft.com/office/drawing/2014/chart" uri="{C3380CC4-5D6E-409C-BE32-E72D297353CC}">
              <c16:uniqueId val="{00000003-062B-45C3-A245-70152A3B2A35}"/>
            </c:ext>
          </c:extLst>
        </c:ser>
        <c:ser>
          <c:idx val="4"/>
          <c:order val="4"/>
          <c:tx>
            <c:strRef>
              <c:f>'summary freight EU27'!$R$19</c:f>
              <c:strCache>
                <c:ptCount val="1"/>
                <c:pt idx="0">
                  <c:v>Infrastruktur</c:v>
                </c:pt>
              </c:strCache>
            </c:strRef>
          </c:tx>
          <c:spPr>
            <a:solidFill>
              <a:schemeClr val="accent5"/>
            </a:solidFill>
            <a:ln>
              <a:noFill/>
            </a:ln>
            <a:effectLst/>
          </c:spPr>
          <c:invertIfNegative val="0"/>
          <c:cat>
            <c:strRef>
              <c:f>'summary freight EU27'!$M$20:$M$23</c:f>
              <c:strCache>
                <c:ptCount val="4"/>
                <c:pt idx="0">
                  <c:v>Straße</c:v>
                </c:pt>
                <c:pt idx="1">
                  <c:v>Schiene (Diesel)</c:v>
                </c:pt>
                <c:pt idx="2">
                  <c:v>Schiene (elektrifiziert)</c:v>
                </c:pt>
                <c:pt idx="3">
                  <c:v>Wasserstraße</c:v>
                </c:pt>
              </c:strCache>
            </c:strRef>
          </c:cat>
          <c:val>
            <c:numRef>
              <c:f>'summary freight EU27'!$R$20:$R$23</c:f>
              <c:numCache>
                <c:formatCode>0.00</c:formatCode>
                <c:ptCount val="4"/>
                <c:pt idx="0" formatCode="0.0">
                  <c:v>2.7104081806673093</c:v>
                </c:pt>
                <c:pt idx="1">
                  <c:v>5.4328723805125279</c:v>
                </c:pt>
                <c:pt idx="2">
                  <c:v>5.0425328439037518</c:v>
                </c:pt>
                <c:pt idx="3" formatCode="0.0">
                  <c:v>1.7114879416116142</c:v>
                </c:pt>
              </c:numCache>
            </c:numRef>
          </c:val>
          <c:extLst>
            <c:ext xmlns:c16="http://schemas.microsoft.com/office/drawing/2014/chart" uri="{C3380CC4-5D6E-409C-BE32-E72D297353CC}">
              <c16:uniqueId val="{00000004-062B-45C3-A245-70152A3B2A35}"/>
            </c:ext>
          </c:extLst>
        </c:ser>
        <c:ser>
          <c:idx val="5"/>
          <c:order val="5"/>
          <c:tx>
            <c:strRef>
              <c:f>'summary freight EU27'!$S$19</c:f>
              <c:strCache>
                <c:ptCount val="1"/>
                <c:pt idx="0">
                  <c:v>Stau</c:v>
                </c:pt>
              </c:strCache>
            </c:strRef>
          </c:tx>
          <c:spPr>
            <a:solidFill>
              <a:schemeClr val="accent6"/>
            </a:solidFill>
            <a:ln>
              <a:noFill/>
            </a:ln>
            <a:effectLst/>
          </c:spPr>
          <c:invertIfNegative val="0"/>
          <c:cat>
            <c:strRef>
              <c:f>'summary freight EU27'!$M$20:$M$23</c:f>
              <c:strCache>
                <c:ptCount val="4"/>
                <c:pt idx="0">
                  <c:v>Straße</c:v>
                </c:pt>
                <c:pt idx="1">
                  <c:v>Schiene (Diesel)</c:v>
                </c:pt>
                <c:pt idx="2">
                  <c:v>Schiene (elektrifiziert)</c:v>
                </c:pt>
                <c:pt idx="3">
                  <c:v>Wasserstraße</c:v>
                </c:pt>
              </c:strCache>
            </c:strRef>
          </c:cat>
          <c:val>
            <c:numRef>
              <c:f>'summary freight EU27'!$S$20:$S$23</c:f>
              <c:numCache>
                <c:formatCode>0.00</c:formatCode>
                <c:ptCount val="4"/>
                <c:pt idx="0" formatCode="0.0">
                  <c:v>6.1240904054897536</c:v>
                </c:pt>
                <c:pt idx="1">
                  <c:v>0.44025000324842894</c:v>
                </c:pt>
                <c:pt idx="2">
                  <c:v>0.40861904079909711</c:v>
                </c:pt>
                <c:pt idx="3" formatCode="General">
                  <c:v>0</c:v>
                </c:pt>
              </c:numCache>
            </c:numRef>
          </c:val>
          <c:extLst>
            <c:ext xmlns:c16="http://schemas.microsoft.com/office/drawing/2014/chart" uri="{C3380CC4-5D6E-409C-BE32-E72D297353CC}">
              <c16:uniqueId val="{00000005-062B-45C3-A245-70152A3B2A35}"/>
            </c:ext>
          </c:extLst>
        </c:ser>
        <c:dLbls>
          <c:showLegendKey val="0"/>
          <c:showVal val="0"/>
          <c:showCatName val="0"/>
          <c:showSerName val="0"/>
          <c:showPercent val="0"/>
          <c:showBubbleSize val="0"/>
        </c:dLbls>
        <c:gapWidth val="150"/>
        <c:overlap val="100"/>
        <c:axId val="1173160191"/>
        <c:axId val="1173161855"/>
      </c:barChart>
      <c:catAx>
        <c:axId val="117316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idact Gothic" panose="00000500000000000000" pitchFamily="2" charset="0"/>
                <a:ea typeface="+mn-ea"/>
                <a:cs typeface="+mn-cs"/>
              </a:defRPr>
            </a:pPr>
            <a:endParaRPr lang="en-US"/>
          </a:p>
        </c:txPr>
        <c:crossAx val="1173161855"/>
        <c:crosses val="autoZero"/>
        <c:auto val="1"/>
        <c:lblAlgn val="ctr"/>
        <c:lblOffset val="100"/>
        <c:noMultiLvlLbl val="0"/>
      </c:catAx>
      <c:valAx>
        <c:axId val="1173161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Didact Gothic" panose="00000500000000000000" pitchFamily="2" charset="0"/>
                <a:ea typeface="+mn-ea"/>
                <a:cs typeface="+mn-cs"/>
              </a:defRPr>
            </a:pPr>
            <a:endParaRPr lang="en-US"/>
          </a:p>
        </c:txPr>
        <c:crossAx val="1173160191"/>
        <c:crosses val="autoZero"/>
        <c:crossBetween val="between"/>
        <c:majorUnit val="10"/>
      </c:valAx>
      <c:spPr>
        <a:noFill/>
        <a:ln>
          <a:noFill/>
        </a:ln>
        <a:effectLst/>
      </c:spPr>
    </c:plotArea>
    <c:legend>
      <c:legendPos val="r"/>
      <c:layout>
        <c:manualLayout>
          <c:xMode val="edge"/>
          <c:yMode val="edge"/>
          <c:x val="0.79487196675251159"/>
          <c:y val="1.211711905919206E-2"/>
          <c:w val="0.20335443910364506"/>
          <c:h val="0.41552832741646945"/>
        </c:manualLayout>
      </c:layout>
      <c:overlay val="0"/>
      <c:spPr>
        <a:solidFill>
          <a:sysClr val="window" lastClr="FFFFFF"/>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Didact Gothic"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Didact Gothic" panose="00000500000000000000" pitchFamily="2"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Sheet1!$B$1</c:f>
              <c:strCache>
                <c:ptCount val="1"/>
                <c:pt idx="0">
                  <c:v>Modal Split EU 27 - 2022</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B751-4838-A835-125D74F2B9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51-4838-A835-125D74F2B98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B751-4838-A835-125D74F2B9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77.8</c:v>
                </c:pt>
                <c:pt idx="1">
                  <c:v>17.100000000000001</c:v>
                </c:pt>
                <c:pt idx="2">
                  <c:v>5.0999999999999996</c:v>
                </c:pt>
              </c:numCache>
            </c:numRef>
          </c:val>
          <c:extLst>
            <c:ext xmlns:c16="http://schemas.microsoft.com/office/drawing/2014/chart" uri="{C3380CC4-5D6E-409C-BE32-E72D297353CC}">
              <c16:uniqueId val="{00000006-B751-4838-A835-125D74F2B98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C92B6-E4F9-4ADC-B68E-E07D9291E59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AT"/>
        </a:p>
      </dgm:t>
    </dgm:pt>
    <dgm:pt modelId="{1AD14D1F-37FB-4CC9-87C7-32C4D11FA542}">
      <dgm:prSet phldrT="[Text]" custT="1"/>
      <dgm:spPr>
        <a:noFill/>
        <a:ln>
          <a:solidFill>
            <a:srgbClr val="189BC4"/>
          </a:solidFill>
        </a:ln>
      </dgm:spPr>
      <dgm:t>
        <a:bodyPr lIns="432000" tIns="72000" rIns="72000" bIns="72000"/>
        <a:lstStyle/>
        <a:p>
          <a:r>
            <a:rPr lang="en-US" sz="1800" dirty="0">
              <a:solidFill>
                <a:srgbClr val="002E60"/>
              </a:solidFill>
            </a:rPr>
            <a:t>Sustainability in Logistics</a:t>
          </a:r>
          <a:endParaRPr lang="de-AT" sz="1800" dirty="0">
            <a:solidFill>
              <a:srgbClr val="002E60"/>
            </a:solidFill>
          </a:endParaRPr>
        </a:p>
      </dgm:t>
    </dgm:pt>
    <dgm:pt modelId="{791487B0-BAC1-42F0-A91D-5D625CDCB438}" type="parTrans" cxnId="{D8512590-53A6-4AC3-B03F-0EACAE5C929E}">
      <dgm:prSet/>
      <dgm:spPr/>
      <dgm:t>
        <a:bodyPr/>
        <a:lstStyle/>
        <a:p>
          <a:endParaRPr lang="de-AT" sz="1400"/>
        </a:p>
      </dgm:t>
    </dgm:pt>
    <dgm:pt modelId="{FC0CA7DC-4A6D-4BB9-8DA7-C00B8690076B}" type="sibTrans" cxnId="{D8512590-53A6-4AC3-B03F-0EACAE5C929E}">
      <dgm:prSet/>
      <dgm:spPr/>
      <dgm:t>
        <a:bodyPr/>
        <a:lstStyle/>
        <a:p>
          <a:endParaRPr lang="de-AT" sz="1400"/>
        </a:p>
      </dgm:t>
    </dgm:pt>
    <dgm:pt modelId="{E51A70E8-E86D-413D-8259-6E50A3F3AAF1}">
      <dgm:prSet phldrT="[Text]" custT="1"/>
      <dgm:spPr>
        <a:noFill/>
        <a:ln>
          <a:solidFill>
            <a:srgbClr val="189BC4"/>
          </a:solidFill>
        </a:ln>
      </dgm:spPr>
      <dgm:t>
        <a:bodyPr lIns="432000" tIns="72000" rIns="72000" bIns="72000"/>
        <a:lstStyle/>
        <a:p>
          <a:r>
            <a:rPr lang="en-US" sz="1800" dirty="0">
              <a:solidFill>
                <a:srgbClr val="002E60"/>
              </a:solidFill>
            </a:rPr>
            <a:t>European Transport and Climate Policy</a:t>
          </a:r>
          <a:endParaRPr lang="de-AT" sz="1800" dirty="0">
            <a:solidFill>
              <a:srgbClr val="002E60"/>
            </a:solidFill>
          </a:endParaRPr>
        </a:p>
      </dgm:t>
    </dgm:pt>
    <dgm:pt modelId="{682F06C3-6D27-4E52-ABE9-3F66A8A30954}" type="parTrans" cxnId="{ACA8F16E-334D-4ED1-8D58-8FB638C20F0C}">
      <dgm:prSet/>
      <dgm:spPr/>
      <dgm:t>
        <a:bodyPr/>
        <a:lstStyle/>
        <a:p>
          <a:endParaRPr lang="de-AT" sz="1400"/>
        </a:p>
      </dgm:t>
    </dgm:pt>
    <dgm:pt modelId="{47D8236E-DAD1-44A0-9124-346A0F393953}" type="sibTrans" cxnId="{ACA8F16E-334D-4ED1-8D58-8FB638C20F0C}">
      <dgm:prSet/>
      <dgm:spPr/>
      <dgm:t>
        <a:bodyPr/>
        <a:lstStyle/>
        <a:p>
          <a:endParaRPr lang="de-AT" sz="1400"/>
        </a:p>
      </dgm:t>
    </dgm:pt>
    <dgm:pt modelId="{43D9B308-0DD5-4C93-A53D-2FB497830C23}">
      <dgm:prSet phldrT="[Text]" custT="1"/>
      <dgm:spPr>
        <a:noFill/>
        <a:ln>
          <a:solidFill>
            <a:srgbClr val="189BC4"/>
          </a:solidFill>
        </a:ln>
      </dgm:spPr>
      <dgm:t>
        <a:bodyPr lIns="432000" tIns="72000" rIns="72000" bIns="72000"/>
        <a:lstStyle/>
        <a:p>
          <a:r>
            <a:rPr lang="en-US" sz="1800" dirty="0">
              <a:solidFill>
                <a:srgbClr val="002E60"/>
              </a:solidFill>
            </a:rPr>
            <a:t>Austrian Transport and Climate Policy</a:t>
          </a:r>
          <a:endParaRPr lang="de-AT" sz="1800" dirty="0">
            <a:solidFill>
              <a:srgbClr val="002E60"/>
            </a:solidFill>
          </a:endParaRPr>
        </a:p>
      </dgm:t>
    </dgm:pt>
    <dgm:pt modelId="{B055F8ED-764F-4663-BCB5-E4E6E1D5C58B}" type="parTrans" cxnId="{5C8245CE-EC7A-4B70-A86B-77E6205A5A42}">
      <dgm:prSet/>
      <dgm:spPr/>
      <dgm:t>
        <a:bodyPr/>
        <a:lstStyle/>
        <a:p>
          <a:endParaRPr lang="de-AT" sz="1400"/>
        </a:p>
      </dgm:t>
    </dgm:pt>
    <dgm:pt modelId="{75F5354C-D2A0-485A-A9EF-8CF05F297839}" type="sibTrans" cxnId="{5C8245CE-EC7A-4B70-A86B-77E6205A5A42}">
      <dgm:prSet/>
      <dgm:spPr/>
      <dgm:t>
        <a:bodyPr/>
        <a:lstStyle/>
        <a:p>
          <a:endParaRPr lang="de-AT" sz="1400"/>
        </a:p>
      </dgm:t>
    </dgm:pt>
    <dgm:pt modelId="{CA06C303-26E3-49FC-B6AD-D6B659E95F98}">
      <dgm:prSet phldrT="[Text]" custT="1"/>
      <dgm:spPr>
        <a:noFill/>
        <a:ln>
          <a:solidFill>
            <a:srgbClr val="189BC4"/>
          </a:solidFill>
        </a:ln>
      </dgm:spPr>
      <dgm:t>
        <a:bodyPr lIns="432000" tIns="72000" rIns="72000" bIns="72000"/>
        <a:lstStyle/>
        <a:p>
          <a:r>
            <a:rPr lang="en-US" sz="1800" dirty="0">
              <a:solidFill>
                <a:srgbClr val="002E60"/>
              </a:solidFill>
            </a:rPr>
            <a:t>Transport Policy – Fundamentals</a:t>
          </a:r>
          <a:endParaRPr lang="de-AT" sz="1800" dirty="0">
            <a:solidFill>
              <a:srgbClr val="002E60"/>
            </a:solidFill>
          </a:endParaRPr>
        </a:p>
      </dgm:t>
    </dgm:pt>
    <dgm:pt modelId="{DA2E7A0F-D79D-4F97-84D7-7A36ABEB92E4}" type="parTrans" cxnId="{FBC0B320-5414-4D2C-AD6C-A92DB945AABD}">
      <dgm:prSet/>
      <dgm:spPr/>
      <dgm:t>
        <a:bodyPr/>
        <a:lstStyle/>
        <a:p>
          <a:endParaRPr lang="en-US"/>
        </a:p>
      </dgm:t>
    </dgm:pt>
    <dgm:pt modelId="{EBF343E1-3108-4B53-AF04-0BD3E8BA9F75}" type="sibTrans" cxnId="{FBC0B320-5414-4D2C-AD6C-A92DB945AABD}">
      <dgm:prSet/>
      <dgm:spPr/>
      <dgm:t>
        <a:bodyPr/>
        <a:lstStyle/>
        <a:p>
          <a:endParaRPr lang="en-US"/>
        </a:p>
      </dgm:t>
    </dgm:pt>
    <dgm:pt modelId="{E4CD16DB-EEBE-41CD-9968-FD4F129FD710}" type="pres">
      <dgm:prSet presAssocID="{C52C92B6-E4F9-4ADC-B68E-E07D9291E596}" presName="Name0" presStyleCnt="0">
        <dgm:presLayoutVars>
          <dgm:chMax val="7"/>
          <dgm:chPref val="7"/>
          <dgm:dir/>
        </dgm:presLayoutVars>
      </dgm:prSet>
      <dgm:spPr/>
    </dgm:pt>
    <dgm:pt modelId="{E559D223-74BF-4C11-AE19-D140E20FA06A}" type="pres">
      <dgm:prSet presAssocID="{C52C92B6-E4F9-4ADC-B68E-E07D9291E596}" presName="Name1" presStyleCnt="0"/>
      <dgm:spPr/>
    </dgm:pt>
    <dgm:pt modelId="{FA9BB7BA-AFE6-4414-9350-37D108AFBD72}" type="pres">
      <dgm:prSet presAssocID="{C52C92B6-E4F9-4ADC-B68E-E07D9291E596}" presName="cycle" presStyleCnt="0"/>
      <dgm:spPr/>
    </dgm:pt>
    <dgm:pt modelId="{C1A655FC-C0B1-441B-820D-407655B4A7E3}" type="pres">
      <dgm:prSet presAssocID="{C52C92B6-E4F9-4ADC-B68E-E07D9291E596}" presName="srcNode" presStyleLbl="node1" presStyleIdx="0" presStyleCnt="4"/>
      <dgm:spPr/>
    </dgm:pt>
    <dgm:pt modelId="{E6FC363C-A0D8-465E-92EC-A4CAA32BC591}" type="pres">
      <dgm:prSet presAssocID="{C52C92B6-E4F9-4ADC-B68E-E07D9291E596}" presName="conn" presStyleLbl="parChTrans1D2" presStyleIdx="0" presStyleCnt="1"/>
      <dgm:spPr/>
    </dgm:pt>
    <dgm:pt modelId="{FDDB4A3D-E866-4D58-979B-EBCEFA075E2E}" type="pres">
      <dgm:prSet presAssocID="{C52C92B6-E4F9-4ADC-B68E-E07D9291E596}" presName="extraNode" presStyleLbl="node1" presStyleIdx="0" presStyleCnt="4"/>
      <dgm:spPr/>
    </dgm:pt>
    <dgm:pt modelId="{09AEE10D-90EF-4F99-931E-4C32416406B2}" type="pres">
      <dgm:prSet presAssocID="{C52C92B6-E4F9-4ADC-B68E-E07D9291E596}" presName="dstNode" presStyleLbl="node1" presStyleIdx="0" presStyleCnt="4"/>
      <dgm:spPr/>
    </dgm:pt>
    <dgm:pt modelId="{26085B80-D736-4B4E-835B-9E63B3E8F296}" type="pres">
      <dgm:prSet presAssocID="{1AD14D1F-37FB-4CC9-87C7-32C4D11FA542}" presName="text_1" presStyleLbl="node1" presStyleIdx="0" presStyleCnt="4">
        <dgm:presLayoutVars>
          <dgm:bulletEnabled val="1"/>
        </dgm:presLayoutVars>
      </dgm:prSet>
      <dgm:spPr/>
    </dgm:pt>
    <dgm:pt modelId="{8F5373B3-6D47-45C6-A42D-DD3CAE7E8A17}" type="pres">
      <dgm:prSet presAssocID="{1AD14D1F-37FB-4CC9-87C7-32C4D11FA542}" presName="accent_1" presStyleCnt="0"/>
      <dgm:spPr/>
    </dgm:pt>
    <dgm:pt modelId="{B58424AB-6568-4736-9EB7-D0E4EA26FC96}" type="pres">
      <dgm:prSet presAssocID="{1AD14D1F-37FB-4CC9-87C7-32C4D11FA542}" presName="accentRepeatNode" presStyleLbl="solidFgAcc1" presStyleIdx="0" presStyleCnt="4"/>
      <dgm:spPr>
        <a:solidFill>
          <a:schemeClr val="bg1"/>
        </a:solidFill>
        <a:ln>
          <a:solidFill>
            <a:srgbClr val="189BC4"/>
          </a:solidFill>
        </a:ln>
      </dgm:spPr>
    </dgm:pt>
    <dgm:pt modelId="{19561A9C-6A2B-467F-8A8D-707EA7FA28AF}" type="pres">
      <dgm:prSet presAssocID="{CA06C303-26E3-49FC-B6AD-D6B659E95F98}" presName="text_2" presStyleLbl="node1" presStyleIdx="1" presStyleCnt="4">
        <dgm:presLayoutVars>
          <dgm:bulletEnabled val="1"/>
        </dgm:presLayoutVars>
      </dgm:prSet>
      <dgm:spPr/>
    </dgm:pt>
    <dgm:pt modelId="{A88A3052-0D3F-45BA-A1BB-1D78C193A9E9}" type="pres">
      <dgm:prSet presAssocID="{CA06C303-26E3-49FC-B6AD-D6B659E95F98}" presName="accent_2" presStyleCnt="0"/>
      <dgm:spPr/>
    </dgm:pt>
    <dgm:pt modelId="{7226D757-2FE8-4F20-9170-49908FC18751}" type="pres">
      <dgm:prSet presAssocID="{CA06C303-26E3-49FC-B6AD-D6B659E95F98}" presName="accentRepeatNode" presStyleLbl="solidFgAcc1" presStyleIdx="1" presStyleCnt="4"/>
      <dgm:spPr/>
    </dgm:pt>
    <dgm:pt modelId="{B0CD23D1-9544-4BC6-A4AD-2006BF48159C}" type="pres">
      <dgm:prSet presAssocID="{E51A70E8-E86D-413D-8259-6E50A3F3AAF1}" presName="text_3" presStyleLbl="node1" presStyleIdx="2" presStyleCnt="4">
        <dgm:presLayoutVars>
          <dgm:bulletEnabled val="1"/>
        </dgm:presLayoutVars>
      </dgm:prSet>
      <dgm:spPr/>
    </dgm:pt>
    <dgm:pt modelId="{04969031-24BD-4AEF-85B8-18ADEBD1D6B7}" type="pres">
      <dgm:prSet presAssocID="{E51A70E8-E86D-413D-8259-6E50A3F3AAF1}" presName="accent_3" presStyleCnt="0"/>
      <dgm:spPr/>
    </dgm:pt>
    <dgm:pt modelId="{076B0510-6532-481D-984C-B60AA93BB1A3}" type="pres">
      <dgm:prSet presAssocID="{E51A70E8-E86D-413D-8259-6E50A3F3AAF1}" presName="accentRepeatNode" presStyleLbl="solidFgAcc1" presStyleIdx="2" presStyleCnt="4"/>
      <dgm:spPr>
        <a:solidFill>
          <a:schemeClr val="bg1"/>
        </a:solidFill>
        <a:ln>
          <a:solidFill>
            <a:srgbClr val="189BC4"/>
          </a:solidFill>
        </a:ln>
      </dgm:spPr>
    </dgm:pt>
    <dgm:pt modelId="{2FB30C9A-6C82-4613-8A7D-D3E5AAC455EA}" type="pres">
      <dgm:prSet presAssocID="{43D9B308-0DD5-4C93-A53D-2FB497830C23}" presName="text_4" presStyleLbl="node1" presStyleIdx="3" presStyleCnt="4">
        <dgm:presLayoutVars>
          <dgm:bulletEnabled val="1"/>
        </dgm:presLayoutVars>
      </dgm:prSet>
      <dgm:spPr/>
    </dgm:pt>
    <dgm:pt modelId="{1BEFD13A-E972-4096-B597-DF692462AB50}" type="pres">
      <dgm:prSet presAssocID="{43D9B308-0DD5-4C93-A53D-2FB497830C23}" presName="accent_4" presStyleCnt="0"/>
      <dgm:spPr/>
    </dgm:pt>
    <dgm:pt modelId="{3A086D7A-FEEB-4C67-B1EC-426FEE295555}" type="pres">
      <dgm:prSet presAssocID="{43D9B308-0DD5-4C93-A53D-2FB497830C23}" presName="accentRepeatNode" presStyleLbl="solidFgAcc1" presStyleIdx="3" presStyleCnt="4"/>
      <dgm:spPr>
        <a:solidFill>
          <a:schemeClr val="bg1"/>
        </a:solidFill>
        <a:ln>
          <a:solidFill>
            <a:srgbClr val="189BC4"/>
          </a:solidFill>
        </a:ln>
      </dgm:spPr>
    </dgm:pt>
  </dgm:ptLst>
  <dgm:cxnLst>
    <dgm:cxn modelId="{FBC0B320-5414-4D2C-AD6C-A92DB945AABD}" srcId="{C52C92B6-E4F9-4ADC-B68E-E07D9291E596}" destId="{CA06C303-26E3-49FC-B6AD-D6B659E95F98}" srcOrd="1" destOrd="0" parTransId="{DA2E7A0F-D79D-4F97-84D7-7A36ABEB92E4}" sibTransId="{EBF343E1-3108-4B53-AF04-0BD3E8BA9F75}"/>
    <dgm:cxn modelId="{74DBE120-B005-4AE9-B225-C5270633612A}" type="presOf" srcId="{E51A70E8-E86D-413D-8259-6E50A3F3AAF1}" destId="{B0CD23D1-9544-4BC6-A4AD-2006BF48159C}" srcOrd="0" destOrd="0" presId="urn:microsoft.com/office/officeart/2008/layout/VerticalCurvedList"/>
    <dgm:cxn modelId="{69644967-4023-4668-A808-700C4FCFE727}" type="presOf" srcId="{1AD14D1F-37FB-4CC9-87C7-32C4D11FA542}" destId="{26085B80-D736-4B4E-835B-9E63B3E8F296}" srcOrd="0" destOrd="0" presId="urn:microsoft.com/office/officeart/2008/layout/VerticalCurvedList"/>
    <dgm:cxn modelId="{ACA8F16E-334D-4ED1-8D58-8FB638C20F0C}" srcId="{C52C92B6-E4F9-4ADC-B68E-E07D9291E596}" destId="{E51A70E8-E86D-413D-8259-6E50A3F3AAF1}" srcOrd="2" destOrd="0" parTransId="{682F06C3-6D27-4E52-ABE9-3F66A8A30954}" sibTransId="{47D8236E-DAD1-44A0-9124-346A0F393953}"/>
    <dgm:cxn modelId="{E906738A-F75F-40EA-B3DE-D56CFF95CDEC}" type="presOf" srcId="{FC0CA7DC-4A6D-4BB9-8DA7-C00B8690076B}" destId="{E6FC363C-A0D8-465E-92EC-A4CAA32BC591}" srcOrd="0" destOrd="0" presId="urn:microsoft.com/office/officeart/2008/layout/VerticalCurvedList"/>
    <dgm:cxn modelId="{D8512590-53A6-4AC3-B03F-0EACAE5C929E}" srcId="{C52C92B6-E4F9-4ADC-B68E-E07D9291E596}" destId="{1AD14D1F-37FB-4CC9-87C7-32C4D11FA542}" srcOrd="0" destOrd="0" parTransId="{791487B0-BAC1-42F0-A91D-5D625CDCB438}" sibTransId="{FC0CA7DC-4A6D-4BB9-8DA7-C00B8690076B}"/>
    <dgm:cxn modelId="{C99801AC-DD46-4C96-AEE8-CE15035BFFB0}" type="presOf" srcId="{C52C92B6-E4F9-4ADC-B68E-E07D9291E596}" destId="{E4CD16DB-EEBE-41CD-9968-FD4F129FD710}" srcOrd="0" destOrd="0" presId="urn:microsoft.com/office/officeart/2008/layout/VerticalCurvedList"/>
    <dgm:cxn modelId="{5C8245CE-EC7A-4B70-A86B-77E6205A5A42}" srcId="{C52C92B6-E4F9-4ADC-B68E-E07D9291E596}" destId="{43D9B308-0DD5-4C93-A53D-2FB497830C23}" srcOrd="3" destOrd="0" parTransId="{B055F8ED-764F-4663-BCB5-E4E6E1D5C58B}" sibTransId="{75F5354C-D2A0-485A-A9EF-8CF05F297839}"/>
    <dgm:cxn modelId="{644B3FD8-5BEC-43A1-9C44-7DCD02390FD5}" type="presOf" srcId="{43D9B308-0DD5-4C93-A53D-2FB497830C23}" destId="{2FB30C9A-6C82-4613-8A7D-D3E5AAC455EA}" srcOrd="0" destOrd="0" presId="urn:microsoft.com/office/officeart/2008/layout/VerticalCurvedList"/>
    <dgm:cxn modelId="{C875EBF0-D902-4A8E-A233-8944D5DCE285}" type="presOf" srcId="{CA06C303-26E3-49FC-B6AD-D6B659E95F98}" destId="{19561A9C-6A2B-467F-8A8D-707EA7FA28AF}" srcOrd="0" destOrd="0" presId="urn:microsoft.com/office/officeart/2008/layout/VerticalCurvedList"/>
    <dgm:cxn modelId="{A8625B8B-2CC0-4DE2-B414-742EC8093892}" type="presParOf" srcId="{E4CD16DB-EEBE-41CD-9968-FD4F129FD710}" destId="{E559D223-74BF-4C11-AE19-D140E20FA06A}" srcOrd="0" destOrd="0" presId="urn:microsoft.com/office/officeart/2008/layout/VerticalCurvedList"/>
    <dgm:cxn modelId="{90CBF486-98D8-4678-B805-59A8680CC2FC}" type="presParOf" srcId="{E559D223-74BF-4C11-AE19-D140E20FA06A}" destId="{FA9BB7BA-AFE6-4414-9350-37D108AFBD72}" srcOrd="0" destOrd="0" presId="urn:microsoft.com/office/officeart/2008/layout/VerticalCurvedList"/>
    <dgm:cxn modelId="{5B6D497B-1A7D-4885-8F0E-616655E18109}" type="presParOf" srcId="{FA9BB7BA-AFE6-4414-9350-37D108AFBD72}" destId="{C1A655FC-C0B1-441B-820D-407655B4A7E3}" srcOrd="0" destOrd="0" presId="urn:microsoft.com/office/officeart/2008/layout/VerticalCurvedList"/>
    <dgm:cxn modelId="{1904998E-33D1-4735-852A-14B0EF2E1C08}" type="presParOf" srcId="{FA9BB7BA-AFE6-4414-9350-37D108AFBD72}" destId="{E6FC363C-A0D8-465E-92EC-A4CAA32BC591}" srcOrd="1" destOrd="0" presId="urn:microsoft.com/office/officeart/2008/layout/VerticalCurvedList"/>
    <dgm:cxn modelId="{5E4393AF-A4F5-4F44-92D2-44F6DB580EFA}" type="presParOf" srcId="{FA9BB7BA-AFE6-4414-9350-37D108AFBD72}" destId="{FDDB4A3D-E866-4D58-979B-EBCEFA075E2E}" srcOrd="2" destOrd="0" presId="urn:microsoft.com/office/officeart/2008/layout/VerticalCurvedList"/>
    <dgm:cxn modelId="{3EF1136A-E15C-4E64-8713-3570E3ECD247}" type="presParOf" srcId="{FA9BB7BA-AFE6-4414-9350-37D108AFBD72}" destId="{09AEE10D-90EF-4F99-931E-4C32416406B2}" srcOrd="3" destOrd="0" presId="urn:microsoft.com/office/officeart/2008/layout/VerticalCurvedList"/>
    <dgm:cxn modelId="{722DC8FA-D27D-4F4F-9F87-DC30845A89CB}" type="presParOf" srcId="{E559D223-74BF-4C11-AE19-D140E20FA06A}" destId="{26085B80-D736-4B4E-835B-9E63B3E8F296}" srcOrd="1" destOrd="0" presId="urn:microsoft.com/office/officeart/2008/layout/VerticalCurvedList"/>
    <dgm:cxn modelId="{999DEF8E-49AF-47A5-BEB9-4186E1F902DD}" type="presParOf" srcId="{E559D223-74BF-4C11-AE19-D140E20FA06A}" destId="{8F5373B3-6D47-45C6-A42D-DD3CAE7E8A17}" srcOrd="2" destOrd="0" presId="urn:microsoft.com/office/officeart/2008/layout/VerticalCurvedList"/>
    <dgm:cxn modelId="{B1181B22-3660-4ABB-A8AD-CF403C234E7D}" type="presParOf" srcId="{8F5373B3-6D47-45C6-A42D-DD3CAE7E8A17}" destId="{B58424AB-6568-4736-9EB7-D0E4EA26FC96}" srcOrd="0" destOrd="0" presId="urn:microsoft.com/office/officeart/2008/layout/VerticalCurvedList"/>
    <dgm:cxn modelId="{20659AD3-CC50-414B-AC1F-695B8888D948}" type="presParOf" srcId="{E559D223-74BF-4C11-AE19-D140E20FA06A}" destId="{19561A9C-6A2B-467F-8A8D-707EA7FA28AF}" srcOrd="3" destOrd="0" presId="urn:microsoft.com/office/officeart/2008/layout/VerticalCurvedList"/>
    <dgm:cxn modelId="{76B69058-476D-4747-BA07-31B4C11BBD15}" type="presParOf" srcId="{E559D223-74BF-4C11-AE19-D140E20FA06A}" destId="{A88A3052-0D3F-45BA-A1BB-1D78C193A9E9}" srcOrd="4" destOrd="0" presId="urn:microsoft.com/office/officeart/2008/layout/VerticalCurvedList"/>
    <dgm:cxn modelId="{D124959C-8569-479B-B466-20FB1D9ACAD7}" type="presParOf" srcId="{A88A3052-0D3F-45BA-A1BB-1D78C193A9E9}" destId="{7226D757-2FE8-4F20-9170-49908FC18751}" srcOrd="0" destOrd="0" presId="urn:microsoft.com/office/officeart/2008/layout/VerticalCurvedList"/>
    <dgm:cxn modelId="{7E8546C5-95C5-49F3-A046-A88D593ADA69}" type="presParOf" srcId="{E559D223-74BF-4C11-AE19-D140E20FA06A}" destId="{B0CD23D1-9544-4BC6-A4AD-2006BF48159C}" srcOrd="5" destOrd="0" presId="urn:microsoft.com/office/officeart/2008/layout/VerticalCurvedList"/>
    <dgm:cxn modelId="{9240D2B7-5A95-4DC7-B66A-4CDBE0AE0415}" type="presParOf" srcId="{E559D223-74BF-4C11-AE19-D140E20FA06A}" destId="{04969031-24BD-4AEF-85B8-18ADEBD1D6B7}" srcOrd="6" destOrd="0" presId="urn:microsoft.com/office/officeart/2008/layout/VerticalCurvedList"/>
    <dgm:cxn modelId="{85C76FDE-AE25-4C62-8E10-A8210A06129D}" type="presParOf" srcId="{04969031-24BD-4AEF-85B8-18ADEBD1D6B7}" destId="{076B0510-6532-481D-984C-B60AA93BB1A3}" srcOrd="0" destOrd="0" presId="urn:microsoft.com/office/officeart/2008/layout/VerticalCurvedList"/>
    <dgm:cxn modelId="{E08D3650-6074-4CB5-A77A-25D431900094}" type="presParOf" srcId="{E559D223-74BF-4C11-AE19-D140E20FA06A}" destId="{2FB30C9A-6C82-4613-8A7D-D3E5AAC455EA}" srcOrd="7" destOrd="0" presId="urn:microsoft.com/office/officeart/2008/layout/VerticalCurvedList"/>
    <dgm:cxn modelId="{A06A7205-AD70-4F65-A3BA-1956BC88364E}" type="presParOf" srcId="{E559D223-74BF-4C11-AE19-D140E20FA06A}" destId="{1BEFD13A-E972-4096-B597-DF692462AB50}" srcOrd="8" destOrd="0" presId="urn:microsoft.com/office/officeart/2008/layout/VerticalCurvedList"/>
    <dgm:cxn modelId="{09CDB07A-B5C5-4C44-9E36-2982CF848E0C}" type="presParOf" srcId="{1BEFD13A-E972-4096-B597-DF692462AB50}" destId="{3A086D7A-FEEB-4C67-B1EC-426FEE2955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en-US" noProof="0" dirty="0">
              <a:latin typeface="Corbel" panose="020B0503020204020204" pitchFamily="34" charset="0"/>
            </a:rPr>
            <a:t>Green Logistics</a:t>
          </a: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en-US" noProof="0">
              <a:latin typeface="Corbel" panose="020B0503020204020204" pitchFamily="34" charset="0"/>
            </a:rPr>
            <a:t>Economic</a:t>
          </a:r>
          <a:endParaRPr lang="de-DE" noProof="0" dirty="0">
            <a:latin typeface="Corbel" panose="020B0503020204020204" pitchFamily="34" charset="0"/>
          </a:endParaRP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en-US" noProof="0" dirty="0">
              <a:latin typeface="Corbel" panose="020B0503020204020204" pitchFamily="34" charset="0"/>
            </a:rPr>
            <a:t>Environmental</a:t>
          </a:r>
          <a:endParaRPr lang="de-DE" noProof="0" dirty="0">
            <a:latin typeface="Corbel" panose="020B0503020204020204" pitchFamily="34" charset="0"/>
          </a:endParaRP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en-US" noProof="0" dirty="0">
              <a:latin typeface="Corbel" panose="020B0503020204020204" pitchFamily="34" charset="0"/>
            </a:rPr>
            <a:t>Social</a:t>
          </a:r>
          <a:endParaRPr lang="de-DE" noProof="0" dirty="0">
            <a:latin typeface="Corbel" panose="020B0503020204020204" pitchFamily="34" charset="0"/>
          </a:endParaRP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dirty="0"/>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A6DA4DD-6B8B-4409-9C4A-BEDA6BD2C58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de-AT"/>
        </a:p>
      </dgm:t>
    </dgm:pt>
    <dgm:pt modelId="{C9059813-DE7B-4BE3-9F1D-7AE49AA92195}">
      <dgm:prSet phldrT="[Text]"/>
      <dgm:spPr/>
      <dgm:t>
        <a:bodyPr/>
        <a:lstStyle/>
        <a:p>
          <a:r>
            <a:rPr lang="en-US" dirty="0"/>
            <a:t>Ecological impact areas</a:t>
          </a:r>
          <a:endParaRPr lang="de-AT" dirty="0"/>
        </a:p>
      </dgm:t>
    </dgm:pt>
    <dgm:pt modelId="{D52E0CAA-6112-40F4-8FED-75BA7AFAF0B2}" type="parTrans" cxnId="{1384151E-B77A-4B26-A151-46DD180C55BF}">
      <dgm:prSet/>
      <dgm:spPr/>
      <dgm:t>
        <a:bodyPr/>
        <a:lstStyle/>
        <a:p>
          <a:endParaRPr lang="de-AT"/>
        </a:p>
      </dgm:t>
    </dgm:pt>
    <dgm:pt modelId="{0B5A5DD7-47E8-4BED-8417-1D00210B9345}" type="sibTrans" cxnId="{1384151E-B77A-4B26-A151-46DD180C55BF}">
      <dgm:prSet/>
      <dgm:spPr/>
      <dgm:t>
        <a:bodyPr/>
        <a:lstStyle/>
        <a:p>
          <a:endParaRPr lang="de-AT"/>
        </a:p>
      </dgm:t>
    </dgm:pt>
    <dgm:pt modelId="{6D6EB358-2AB3-4B58-8D09-889ADFD0BBA6}">
      <dgm:prSet phldrT="[Text]"/>
      <dgm:spPr/>
      <dgm:t>
        <a:bodyPr/>
        <a:lstStyle/>
        <a:p>
          <a:r>
            <a:rPr lang="en-US" dirty="0"/>
            <a:t>Emissions</a:t>
          </a:r>
          <a:endParaRPr lang="de-AT" dirty="0"/>
        </a:p>
      </dgm:t>
    </dgm:pt>
    <dgm:pt modelId="{ACE84618-74B7-47AE-AB08-E1C47F06C5DF}" type="parTrans" cxnId="{0E9CE58C-3A3F-4C87-9D64-9C21426A3C64}">
      <dgm:prSet/>
      <dgm:spPr/>
      <dgm:t>
        <a:bodyPr/>
        <a:lstStyle/>
        <a:p>
          <a:endParaRPr lang="de-AT"/>
        </a:p>
      </dgm:t>
    </dgm:pt>
    <dgm:pt modelId="{0756F12C-D599-4912-B484-3DCFC68F22CE}" type="sibTrans" cxnId="{0E9CE58C-3A3F-4C87-9D64-9C21426A3C64}">
      <dgm:prSet/>
      <dgm:spPr/>
      <dgm:t>
        <a:bodyPr/>
        <a:lstStyle/>
        <a:p>
          <a:endParaRPr lang="de-AT"/>
        </a:p>
      </dgm:t>
    </dgm:pt>
    <dgm:pt modelId="{303E4194-7413-4838-9199-6FFABA3C296F}">
      <dgm:prSet phldrT="[Text]"/>
      <dgm:spPr/>
      <dgm:t>
        <a:bodyPr/>
        <a:lstStyle/>
        <a:p>
          <a:r>
            <a:rPr lang="en-US" dirty="0"/>
            <a:t>Social impact areas</a:t>
          </a:r>
          <a:endParaRPr lang="de-AT" dirty="0"/>
        </a:p>
      </dgm:t>
    </dgm:pt>
    <dgm:pt modelId="{0BC966C8-5BC2-49DF-911C-3218D1365998}" type="parTrans" cxnId="{A1EA98CA-A240-44C1-AB3B-AAA7F07B1EDC}">
      <dgm:prSet/>
      <dgm:spPr/>
      <dgm:t>
        <a:bodyPr/>
        <a:lstStyle/>
        <a:p>
          <a:endParaRPr lang="de-AT"/>
        </a:p>
      </dgm:t>
    </dgm:pt>
    <dgm:pt modelId="{BED1D49B-9B1E-477E-9CA9-A1277606ACD8}" type="sibTrans" cxnId="{A1EA98CA-A240-44C1-AB3B-AAA7F07B1EDC}">
      <dgm:prSet/>
      <dgm:spPr/>
      <dgm:t>
        <a:bodyPr/>
        <a:lstStyle/>
        <a:p>
          <a:endParaRPr lang="de-AT"/>
        </a:p>
      </dgm:t>
    </dgm:pt>
    <dgm:pt modelId="{F8FD9705-7E8D-4DBA-8CBB-5784ADD427FB}">
      <dgm:prSet phldrT="[Text]"/>
      <dgm:spPr/>
      <dgm:t>
        <a:bodyPr/>
        <a:lstStyle/>
        <a:p>
          <a:r>
            <a:rPr lang="en-US"/>
            <a:t>Traffic safety</a:t>
          </a:r>
          <a:endParaRPr lang="de-AT" dirty="0"/>
        </a:p>
      </dgm:t>
    </dgm:pt>
    <dgm:pt modelId="{101A87F2-AAC0-44BB-A5BE-2311F01EB5F2}" type="parTrans" cxnId="{FB6A3E15-B56F-47B5-9AC7-A4AAE94843D7}">
      <dgm:prSet/>
      <dgm:spPr/>
      <dgm:t>
        <a:bodyPr/>
        <a:lstStyle/>
        <a:p>
          <a:endParaRPr lang="de-AT"/>
        </a:p>
      </dgm:t>
    </dgm:pt>
    <dgm:pt modelId="{1ED51E96-3103-4556-8827-058F0B414697}" type="sibTrans" cxnId="{FB6A3E15-B56F-47B5-9AC7-A4AAE94843D7}">
      <dgm:prSet/>
      <dgm:spPr/>
      <dgm:t>
        <a:bodyPr/>
        <a:lstStyle/>
        <a:p>
          <a:endParaRPr lang="de-AT"/>
        </a:p>
      </dgm:t>
    </dgm:pt>
    <dgm:pt modelId="{7869ACFE-FE93-47E2-8206-A148DD3422FA}">
      <dgm:prSet phldrT="[Text]"/>
      <dgm:spPr/>
      <dgm:t>
        <a:bodyPr/>
        <a:lstStyle/>
        <a:p>
          <a:r>
            <a:rPr lang="en-US" dirty="0"/>
            <a:t>Economic impact areas</a:t>
          </a:r>
          <a:endParaRPr lang="de-AT" dirty="0"/>
        </a:p>
      </dgm:t>
    </dgm:pt>
    <dgm:pt modelId="{6776612A-EC3A-4036-AC10-16F25636E098}" type="parTrans" cxnId="{1CC1DA81-C6C7-435A-90CD-288932F9EE10}">
      <dgm:prSet/>
      <dgm:spPr/>
      <dgm:t>
        <a:bodyPr/>
        <a:lstStyle/>
        <a:p>
          <a:endParaRPr lang="de-AT"/>
        </a:p>
      </dgm:t>
    </dgm:pt>
    <dgm:pt modelId="{05CB3E70-AD0A-4503-A4AC-6904B915B58A}" type="sibTrans" cxnId="{1CC1DA81-C6C7-435A-90CD-288932F9EE10}">
      <dgm:prSet/>
      <dgm:spPr/>
      <dgm:t>
        <a:bodyPr/>
        <a:lstStyle/>
        <a:p>
          <a:endParaRPr lang="de-AT"/>
        </a:p>
      </dgm:t>
    </dgm:pt>
    <dgm:pt modelId="{CE5F36AE-A7A1-4A7A-8B32-70CB6A5B8AF6}">
      <dgm:prSet phldrT="[Text]"/>
      <dgm:spPr/>
      <dgm:t>
        <a:bodyPr/>
        <a:lstStyle/>
        <a:p>
          <a:r>
            <a:rPr lang="en-US" dirty="0"/>
            <a:t>Transport costs</a:t>
          </a:r>
          <a:endParaRPr lang="de-AT" dirty="0"/>
        </a:p>
      </dgm:t>
    </dgm:pt>
    <dgm:pt modelId="{81994C36-66E7-40B4-955A-6CA170772089}" type="parTrans" cxnId="{304F23DD-CEDD-4525-A23C-9376ACAE5D28}">
      <dgm:prSet/>
      <dgm:spPr/>
      <dgm:t>
        <a:bodyPr/>
        <a:lstStyle/>
        <a:p>
          <a:endParaRPr lang="de-AT"/>
        </a:p>
      </dgm:t>
    </dgm:pt>
    <dgm:pt modelId="{7B892770-2B1C-4861-BBC0-D887F33C5DED}" type="sibTrans" cxnId="{304F23DD-CEDD-4525-A23C-9376ACAE5D28}">
      <dgm:prSet/>
      <dgm:spPr/>
      <dgm:t>
        <a:bodyPr/>
        <a:lstStyle/>
        <a:p>
          <a:endParaRPr lang="de-AT"/>
        </a:p>
      </dgm:t>
    </dgm:pt>
    <dgm:pt modelId="{ABCC9672-E634-4918-9152-7F45D14AA69F}">
      <dgm:prSet/>
      <dgm:spPr/>
      <dgm:t>
        <a:bodyPr/>
        <a:lstStyle/>
        <a:p>
          <a:r>
            <a:rPr lang="en-US" dirty="0"/>
            <a:t>Land use</a:t>
          </a:r>
          <a:endParaRPr lang="de-AT" dirty="0"/>
        </a:p>
      </dgm:t>
    </dgm:pt>
    <dgm:pt modelId="{53A278F6-F7B2-4DE6-9FD7-7B8AD3D3E776}" type="parTrans" cxnId="{995F2C86-9EC1-48BD-983E-1CB43DD711FD}">
      <dgm:prSet/>
      <dgm:spPr/>
      <dgm:t>
        <a:bodyPr/>
        <a:lstStyle/>
        <a:p>
          <a:endParaRPr lang="de-AT"/>
        </a:p>
      </dgm:t>
    </dgm:pt>
    <dgm:pt modelId="{C078DF02-213B-434F-BA46-885C19426D92}" type="sibTrans" cxnId="{995F2C86-9EC1-48BD-983E-1CB43DD711FD}">
      <dgm:prSet/>
      <dgm:spPr/>
      <dgm:t>
        <a:bodyPr/>
        <a:lstStyle/>
        <a:p>
          <a:endParaRPr lang="de-AT"/>
        </a:p>
      </dgm:t>
    </dgm:pt>
    <dgm:pt modelId="{FB423225-57B6-41E1-8277-8D77F22F5F0A}">
      <dgm:prSet/>
      <dgm:spPr/>
      <dgm:t>
        <a:bodyPr/>
        <a:lstStyle/>
        <a:p>
          <a:r>
            <a:rPr lang="en-US"/>
            <a:t>Specific energy consumption</a:t>
          </a:r>
          <a:endParaRPr lang="de-AT" dirty="0"/>
        </a:p>
      </dgm:t>
    </dgm:pt>
    <dgm:pt modelId="{00B87BAE-D3A6-44C3-B8D9-48AA8BBF86E7}" type="parTrans" cxnId="{97CE1D27-F8F2-41B0-840D-ABE7C13A11EC}">
      <dgm:prSet/>
      <dgm:spPr/>
      <dgm:t>
        <a:bodyPr/>
        <a:lstStyle/>
        <a:p>
          <a:endParaRPr lang="de-AT"/>
        </a:p>
      </dgm:t>
    </dgm:pt>
    <dgm:pt modelId="{CFD23D1D-B47B-435F-BC42-DF246E9AF82B}" type="sibTrans" cxnId="{97CE1D27-F8F2-41B0-840D-ABE7C13A11EC}">
      <dgm:prSet/>
      <dgm:spPr/>
      <dgm:t>
        <a:bodyPr/>
        <a:lstStyle/>
        <a:p>
          <a:endParaRPr lang="de-AT"/>
        </a:p>
      </dgm:t>
    </dgm:pt>
    <dgm:pt modelId="{1B22A707-22BD-41A3-9B02-3F82E9FCB1AA}">
      <dgm:prSet/>
      <dgm:spPr/>
      <dgm:t>
        <a:bodyPr/>
        <a:lstStyle/>
        <a:p>
          <a:r>
            <a:rPr lang="en-US" dirty="0"/>
            <a:t>Working conditions</a:t>
          </a:r>
          <a:endParaRPr lang="de-AT" dirty="0"/>
        </a:p>
      </dgm:t>
    </dgm:pt>
    <dgm:pt modelId="{E43633CE-8315-451C-A6DA-3CD6C3415157}" type="parTrans" cxnId="{D5E5853C-F96E-494E-BE39-071C8424541D}">
      <dgm:prSet/>
      <dgm:spPr/>
      <dgm:t>
        <a:bodyPr/>
        <a:lstStyle/>
        <a:p>
          <a:endParaRPr lang="de-AT"/>
        </a:p>
      </dgm:t>
    </dgm:pt>
    <dgm:pt modelId="{5ED723EA-6D0C-47FD-B9BD-33C7179238AF}" type="sibTrans" cxnId="{D5E5853C-F96E-494E-BE39-071C8424541D}">
      <dgm:prSet/>
      <dgm:spPr/>
      <dgm:t>
        <a:bodyPr/>
        <a:lstStyle/>
        <a:p>
          <a:endParaRPr lang="de-AT"/>
        </a:p>
      </dgm:t>
    </dgm:pt>
    <dgm:pt modelId="{C5CFBC87-EB6F-4071-B692-EBF9D5C35469}">
      <dgm:prSet/>
      <dgm:spPr/>
      <dgm:t>
        <a:bodyPr/>
        <a:lstStyle/>
        <a:p>
          <a:r>
            <a:rPr lang="en-US" dirty="0"/>
            <a:t>Remuneration</a:t>
          </a:r>
          <a:endParaRPr lang="de-AT" dirty="0"/>
        </a:p>
      </dgm:t>
    </dgm:pt>
    <dgm:pt modelId="{27521AAD-BECC-4E2E-A175-828189E1B3D5}" type="parTrans" cxnId="{93B786FA-3299-4F3F-956B-86E51982D312}">
      <dgm:prSet/>
      <dgm:spPr/>
      <dgm:t>
        <a:bodyPr/>
        <a:lstStyle/>
        <a:p>
          <a:endParaRPr lang="de-AT"/>
        </a:p>
      </dgm:t>
    </dgm:pt>
    <dgm:pt modelId="{33ECCF66-AAFC-41E4-BB12-41ECB732AEC8}" type="sibTrans" cxnId="{93B786FA-3299-4F3F-956B-86E51982D312}">
      <dgm:prSet/>
      <dgm:spPr/>
      <dgm:t>
        <a:bodyPr/>
        <a:lstStyle/>
        <a:p>
          <a:endParaRPr lang="de-AT"/>
        </a:p>
      </dgm:t>
    </dgm:pt>
    <dgm:pt modelId="{D04E3106-0FCE-485E-971C-45C9596A72FD}">
      <dgm:prSet/>
      <dgm:spPr/>
      <dgm:t>
        <a:bodyPr/>
        <a:lstStyle/>
        <a:p>
          <a:endParaRPr lang="de-AT"/>
        </a:p>
      </dgm:t>
    </dgm:pt>
    <dgm:pt modelId="{88A45932-45C9-4FE3-B98B-3EDD812A9BF4}" type="parTrans" cxnId="{51D27468-AF7E-4E49-AF2B-F170AC10DF73}">
      <dgm:prSet/>
      <dgm:spPr/>
      <dgm:t>
        <a:bodyPr/>
        <a:lstStyle/>
        <a:p>
          <a:endParaRPr lang="de-AT"/>
        </a:p>
      </dgm:t>
    </dgm:pt>
    <dgm:pt modelId="{1370F561-FB28-42DF-813C-3B57C57BD8BC}" type="sibTrans" cxnId="{51D27468-AF7E-4E49-AF2B-F170AC10DF73}">
      <dgm:prSet/>
      <dgm:spPr/>
      <dgm:t>
        <a:bodyPr/>
        <a:lstStyle/>
        <a:p>
          <a:endParaRPr lang="de-AT"/>
        </a:p>
      </dgm:t>
    </dgm:pt>
    <dgm:pt modelId="{B6C84686-0B3B-4DCA-8BE9-A157BBA3E7FB}">
      <dgm:prSet/>
      <dgm:spPr/>
      <dgm:t>
        <a:bodyPr/>
        <a:lstStyle/>
        <a:p>
          <a:r>
            <a:rPr lang="en-US" dirty="0"/>
            <a:t>Reliability</a:t>
          </a:r>
          <a:endParaRPr lang="de-AT" dirty="0"/>
        </a:p>
      </dgm:t>
    </dgm:pt>
    <dgm:pt modelId="{881D9732-ED94-4E87-9BE5-13D9B4364448}" type="parTrans" cxnId="{EA0A7CF8-647A-4381-98E3-887431BB1B21}">
      <dgm:prSet/>
      <dgm:spPr/>
      <dgm:t>
        <a:bodyPr/>
        <a:lstStyle/>
        <a:p>
          <a:endParaRPr lang="de-AT"/>
        </a:p>
      </dgm:t>
    </dgm:pt>
    <dgm:pt modelId="{763931F1-D863-4AA3-98ED-6E25DAECD826}" type="sibTrans" cxnId="{EA0A7CF8-647A-4381-98E3-887431BB1B21}">
      <dgm:prSet/>
      <dgm:spPr/>
      <dgm:t>
        <a:bodyPr/>
        <a:lstStyle/>
        <a:p>
          <a:endParaRPr lang="de-AT"/>
        </a:p>
      </dgm:t>
    </dgm:pt>
    <dgm:pt modelId="{E2DEFC8E-31D5-4E49-A983-8D15E0953085}">
      <dgm:prSet/>
      <dgm:spPr/>
      <dgm:t>
        <a:bodyPr/>
        <a:lstStyle/>
        <a:p>
          <a:r>
            <a:rPr lang="en-US"/>
            <a:t>Transport duration</a:t>
          </a:r>
          <a:endParaRPr lang="de-AT" dirty="0"/>
        </a:p>
      </dgm:t>
    </dgm:pt>
    <dgm:pt modelId="{CB4CF91C-3708-49B6-82BA-DD659394B274}" type="parTrans" cxnId="{DCDB31ED-94DD-4BB7-B49E-A2BF07584AB7}">
      <dgm:prSet/>
      <dgm:spPr/>
      <dgm:t>
        <a:bodyPr/>
        <a:lstStyle/>
        <a:p>
          <a:endParaRPr lang="de-AT"/>
        </a:p>
      </dgm:t>
    </dgm:pt>
    <dgm:pt modelId="{29C20354-CA0B-49F3-BA79-0146C94F3311}" type="sibTrans" cxnId="{DCDB31ED-94DD-4BB7-B49E-A2BF07584AB7}">
      <dgm:prSet/>
      <dgm:spPr/>
      <dgm:t>
        <a:bodyPr/>
        <a:lstStyle/>
        <a:p>
          <a:endParaRPr lang="de-AT"/>
        </a:p>
      </dgm:t>
    </dgm:pt>
    <dgm:pt modelId="{258D05F0-FB64-4A8B-9A77-43A8CF938EFD}">
      <dgm:prSet/>
      <dgm:spPr/>
      <dgm:t>
        <a:bodyPr/>
        <a:lstStyle/>
        <a:p>
          <a:endParaRPr lang="de-AT" dirty="0"/>
        </a:p>
      </dgm:t>
    </dgm:pt>
    <dgm:pt modelId="{D40E16D0-D662-489E-BFD7-7BFC41B9264B}" type="parTrans" cxnId="{72904183-22ED-4B2E-8DA8-3F7985D1471A}">
      <dgm:prSet/>
      <dgm:spPr/>
      <dgm:t>
        <a:bodyPr/>
        <a:lstStyle/>
        <a:p>
          <a:endParaRPr lang="de-AT"/>
        </a:p>
      </dgm:t>
    </dgm:pt>
    <dgm:pt modelId="{8EE5A3CF-142E-4AA1-BF34-4FBF0BF45391}" type="sibTrans" cxnId="{72904183-22ED-4B2E-8DA8-3F7985D1471A}">
      <dgm:prSet/>
      <dgm:spPr/>
      <dgm:t>
        <a:bodyPr/>
        <a:lstStyle/>
        <a:p>
          <a:endParaRPr lang="de-AT"/>
        </a:p>
      </dgm:t>
    </dgm:pt>
    <dgm:pt modelId="{54A4DB1E-2673-4EE7-B02E-D1CF3486A272}">
      <dgm:prSet/>
      <dgm:spPr/>
      <dgm:t>
        <a:bodyPr/>
        <a:lstStyle/>
        <a:p>
          <a:r>
            <a:rPr lang="en-US" dirty="0"/>
            <a:t>Noise</a:t>
          </a:r>
          <a:endParaRPr lang="de-AT" dirty="0"/>
        </a:p>
      </dgm:t>
    </dgm:pt>
    <dgm:pt modelId="{D48E1371-101A-4F42-B157-10D591D9C8A4}" type="parTrans" cxnId="{3107DE05-C357-4FCC-A65A-8BED80321198}">
      <dgm:prSet/>
      <dgm:spPr/>
      <dgm:t>
        <a:bodyPr/>
        <a:lstStyle/>
        <a:p>
          <a:endParaRPr lang="de-AT"/>
        </a:p>
      </dgm:t>
    </dgm:pt>
    <dgm:pt modelId="{63880F52-4DF5-4337-A4A1-B137F7853534}" type="sibTrans" cxnId="{3107DE05-C357-4FCC-A65A-8BED80321198}">
      <dgm:prSet/>
      <dgm:spPr/>
      <dgm:t>
        <a:bodyPr/>
        <a:lstStyle/>
        <a:p>
          <a:endParaRPr lang="de-AT"/>
        </a:p>
      </dgm:t>
    </dgm:pt>
    <dgm:pt modelId="{959F9489-7A6B-4D61-BC7B-42353E05830D}">
      <dgm:prSet/>
      <dgm:spPr/>
      <dgm:t>
        <a:bodyPr/>
        <a:lstStyle/>
        <a:p>
          <a:r>
            <a:rPr lang="en-US"/>
            <a:t>Punctuality</a:t>
          </a:r>
          <a:endParaRPr lang="de-AT" dirty="0"/>
        </a:p>
      </dgm:t>
    </dgm:pt>
    <dgm:pt modelId="{C256EA60-5D63-44AD-A7C6-9C43457E0676}" type="parTrans" cxnId="{31ADDDC7-D9F7-4BBD-A01B-94D8C9E8199D}">
      <dgm:prSet/>
      <dgm:spPr/>
      <dgm:t>
        <a:bodyPr/>
        <a:lstStyle/>
        <a:p>
          <a:endParaRPr lang="de-AT"/>
        </a:p>
      </dgm:t>
    </dgm:pt>
    <dgm:pt modelId="{8CF014A9-D9B5-41B0-A90C-D1D96353C693}" type="sibTrans" cxnId="{31ADDDC7-D9F7-4BBD-A01B-94D8C9E8199D}">
      <dgm:prSet/>
      <dgm:spPr/>
      <dgm:t>
        <a:bodyPr/>
        <a:lstStyle/>
        <a:p>
          <a:endParaRPr lang="de-AT"/>
        </a:p>
      </dgm:t>
    </dgm:pt>
    <dgm:pt modelId="{3DB74113-0172-4EC7-9AD1-45B039E5CD52}" type="pres">
      <dgm:prSet presAssocID="{0A6DA4DD-6B8B-4409-9C4A-BEDA6BD2C587}" presName="Name0" presStyleCnt="0">
        <dgm:presLayoutVars>
          <dgm:dir/>
          <dgm:animLvl val="lvl"/>
          <dgm:resizeHandles val="exact"/>
        </dgm:presLayoutVars>
      </dgm:prSet>
      <dgm:spPr/>
    </dgm:pt>
    <dgm:pt modelId="{B59EC71E-F913-4DC7-9566-9AA27CBB6D74}" type="pres">
      <dgm:prSet presAssocID="{C9059813-DE7B-4BE3-9F1D-7AE49AA92195}" presName="composite" presStyleCnt="0"/>
      <dgm:spPr/>
    </dgm:pt>
    <dgm:pt modelId="{EB78F3D1-862C-4D39-92D6-9E5D449D8A9D}" type="pres">
      <dgm:prSet presAssocID="{C9059813-DE7B-4BE3-9F1D-7AE49AA92195}" presName="parTx" presStyleLbl="alignNode1" presStyleIdx="0" presStyleCnt="3">
        <dgm:presLayoutVars>
          <dgm:chMax val="0"/>
          <dgm:chPref val="0"/>
          <dgm:bulletEnabled val="1"/>
        </dgm:presLayoutVars>
      </dgm:prSet>
      <dgm:spPr/>
    </dgm:pt>
    <dgm:pt modelId="{799F1A1C-0DF2-4528-9575-531B105A4855}" type="pres">
      <dgm:prSet presAssocID="{C9059813-DE7B-4BE3-9F1D-7AE49AA92195}" presName="desTx" presStyleLbl="alignAccFollowNode1" presStyleIdx="0" presStyleCnt="3">
        <dgm:presLayoutVars>
          <dgm:bulletEnabled val="1"/>
        </dgm:presLayoutVars>
      </dgm:prSet>
      <dgm:spPr/>
    </dgm:pt>
    <dgm:pt modelId="{0EE63911-9469-48F2-884F-12C448B465B4}" type="pres">
      <dgm:prSet presAssocID="{0B5A5DD7-47E8-4BED-8417-1D00210B9345}" presName="space" presStyleCnt="0"/>
      <dgm:spPr/>
    </dgm:pt>
    <dgm:pt modelId="{00ECB595-E8F6-4B22-8170-383532FF65E9}" type="pres">
      <dgm:prSet presAssocID="{303E4194-7413-4838-9199-6FFABA3C296F}" presName="composite" presStyleCnt="0"/>
      <dgm:spPr/>
    </dgm:pt>
    <dgm:pt modelId="{BFD0CF5B-64D5-4078-9468-7515C31A5E41}" type="pres">
      <dgm:prSet presAssocID="{303E4194-7413-4838-9199-6FFABA3C296F}" presName="parTx" presStyleLbl="alignNode1" presStyleIdx="1" presStyleCnt="3">
        <dgm:presLayoutVars>
          <dgm:chMax val="0"/>
          <dgm:chPref val="0"/>
          <dgm:bulletEnabled val="1"/>
        </dgm:presLayoutVars>
      </dgm:prSet>
      <dgm:spPr/>
    </dgm:pt>
    <dgm:pt modelId="{8195E0B4-8A82-467C-AE9E-8ED5775985C6}" type="pres">
      <dgm:prSet presAssocID="{303E4194-7413-4838-9199-6FFABA3C296F}" presName="desTx" presStyleLbl="alignAccFollowNode1" presStyleIdx="1" presStyleCnt="3">
        <dgm:presLayoutVars>
          <dgm:bulletEnabled val="1"/>
        </dgm:presLayoutVars>
      </dgm:prSet>
      <dgm:spPr/>
    </dgm:pt>
    <dgm:pt modelId="{09E45776-3733-46E1-906A-69B773FD0A40}" type="pres">
      <dgm:prSet presAssocID="{BED1D49B-9B1E-477E-9CA9-A1277606ACD8}" presName="space" presStyleCnt="0"/>
      <dgm:spPr/>
    </dgm:pt>
    <dgm:pt modelId="{01AE2981-90A4-4607-84E2-1F617D7AD3DD}" type="pres">
      <dgm:prSet presAssocID="{7869ACFE-FE93-47E2-8206-A148DD3422FA}" presName="composite" presStyleCnt="0"/>
      <dgm:spPr/>
    </dgm:pt>
    <dgm:pt modelId="{F190DA9E-32F4-4098-8F9D-3B8EE273C4DB}" type="pres">
      <dgm:prSet presAssocID="{7869ACFE-FE93-47E2-8206-A148DD3422FA}" presName="parTx" presStyleLbl="alignNode1" presStyleIdx="2" presStyleCnt="3">
        <dgm:presLayoutVars>
          <dgm:chMax val="0"/>
          <dgm:chPref val="0"/>
          <dgm:bulletEnabled val="1"/>
        </dgm:presLayoutVars>
      </dgm:prSet>
      <dgm:spPr/>
    </dgm:pt>
    <dgm:pt modelId="{6683B498-910C-4902-9AB2-627BEAC27045}" type="pres">
      <dgm:prSet presAssocID="{7869ACFE-FE93-47E2-8206-A148DD3422FA}" presName="desTx" presStyleLbl="alignAccFollowNode1" presStyleIdx="2" presStyleCnt="3">
        <dgm:presLayoutVars>
          <dgm:bulletEnabled val="1"/>
        </dgm:presLayoutVars>
      </dgm:prSet>
      <dgm:spPr/>
    </dgm:pt>
  </dgm:ptLst>
  <dgm:cxnLst>
    <dgm:cxn modelId="{3107DE05-C357-4FCC-A65A-8BED80321198}" srcId="{C9059813-DE7B-4BE3-9F1D-7AE49AA92195}" destId="{54A4DB1E-2673-4EE7-B02E-D1CF3486A272}" srcOrd="2" destOrd="0" parTransId="{D48E1371-101A-4F42-B157-10D591D9C8A4}" sibTransId="{63880F52-4DF5-4337-A4A1-B137F7853534}"/>
    <dgm:cxn modelId="{AF2B490F-B7FA-4E96-9C17-B87EE2B681B0}" type="presOf" srcId="{959F9489-7A6B-4D61-BC7B-42353E05830D}" destId="{6683B498-910C-4902-9AB2-627BEAC27045}" srcOrd="0" destOrd="2" presId="urn:microsoft.com/office/officeart/2005/8/layout/hList1"/>
    <dgm:cxn modelId="{FB6A3E15-B56F-47B5-9AC7-A4AAE94843D7}" srcId="{303E4194-7413-4838-9199-6FFABA3C296F}" destId="{F8FD9705-7E8D-4DBA-8CBB-5784ADD427FB}" srcOrd="0" destOrd="0" parTransId="{101A87F2-AAC0-44BB-A5BE-2311F01EB5F2}" sibTransId="{1ED51E96-3103-4556-8827-058F0B414697}"/>
    <dgm:cxn modelId="{1384151E-B77A-4B26-A151-46DD180C55BF}" srcId="{0A6DA4DD-6B8B-4409-9C4A-BEDA6BD2C587}" destId="{C9059813-DE7B-4BE3-9F1D-7AE49AA92195}" srcOrd="0" destOrd="0" parTransId="{D52E0CAA-6112-40F4-8FED-75BA7AFAF0B2}" sibTransId="{0B5A5DD7-47E8-4BED-8417-1D00210B9345}"/>
    <dgm:cxn modelId="{EDA7D320-5C08-405E-AC7E-AD0BF928B0F9}" type="presOf" srcId="{1B22A707-22BD-41A3-9B02-3F82E9FCB1AA}" destId="{8195E0B4-8A82-467C-AE9E-8ED5775985C6}" srcOrd="0" destOrd="1" presId="urn:microsoft.com/office/officeart/2005/8/layout/hList1"/>
    <dgm:cxn modelId="{97CE1D27-F8F2-41B0-840D-ABE7C13A11EC}" srcId="{C9059813-DE7B-4BE3-9F1D-7AE49AA92195}" destId="{FB423225-57B6-41E1-8277-8D77F22F5F0A}" srcOrd="3" destOrd="0" parTransId="{00B87BAE-D3A6-44C3-B8D9-48AA8BBF86E7}" sibTransId="{CFD23D1D-B47B-435F-BC42-DF246E9AF82B}"/>
    <dgm:cxn modelId="{D29A3136-ED5D-445C-87D2-A3CD658E60E9}" type="presOf" srcId="{6D6EB358-2AB3-4B58-8D09-889ADFD0BBA6}" destId="{799F1A1C-0DF2-4528-9575-531B105A4855}" srcOrd="0" destOrd="0" presId="urn:microsoft.com/office/officeart/2005/8/layout/hList1"/>
    <dgm:cxn modelId="{1B74B538-04DB-4C5C-95FD-FCC0780854B3}" type="presOf" srcId="{54A4DB1E-2673-4EE7-B02E-D1CF3486A272}" destId="{799F1A1C-0DF2-4528-9575-531B105A4855}" srcOrd="0" destOrd="2" presId="urn:microsoft.com/office/officeart/2005/8/layout/hList1"/>
    <dgm:cxn modelId="{D5E5853C-F96E-494E-BE39-071C8424541D}" srcId="{303E4194-7413-4838-9199-6FFABA3C296F}" destId="{1B22A707-22BD-41A3-9B02-3F82E9FCB1AA}" srcOrd="1" destOrd="0" parTransId="{E43633CE-8315-451C-A6DA-3CD6C3415157}" sibTransId="{5ED723EA-6D0C-47FD-B9BD-33C7179238AF}"/>
    <dgm:cxn modelId="{29EB513D-151C-42BF-AB24-808DD3C81673}" type="presOf" srcId="{C9059813-DE7B-4BE3-9F1D-7AE49AA92195}" destId="{EB78F3D1-862C-4D39-92D6-9E5D449D8A9D}" srcOrd="0" destOrd="0" presId="urn:microsoft.com/office/officeart/2005/8/layout/hList1"/>
    <dgm:cxn modelId="{B5C8B73D-C245-42F0-B9FA-BE8C1C07B674}" type="presOf" srcId="{7869ACFE-FE93-47E2-8206-A148DD3422FA}" destId="{F190DA9E-32F4-4098-8F9D-3B8EE273C4DB}" srcOrd="0" destOrd="0" presId="urn:microsoft.com/office/officeart/2005/8/layout/hList1"/>
    <dgm:cxn modelId="{8036F046-38DD-419B-A3F4-57911EF13EE3}" type="presOf" srcId="{F8FD9705-7E8D-4DBA-8CBB-5784ADD427FB}" destId="{8195E0B4-8A82-467C-AE9E-8ED5775985C6}" srcOrd="0" destOrd="0" presId="urn:microsoft.com/office/officeart/2005/8/layout/hList1"/>
    <dgm:cxn modelId="{51D27468-AF7E-4E49-AF2B-F170AC10DF73}" srcId="{303E4194-7413-4838-9199-6FFABA3C296F}" destId="{D04E3106-0FCE-485E-971C-45C9596A72FD}" srcOrd="3" destOrd="0" parTransId="{88A45932-45C9-4FE3-B98B-3EDD812A9BF4}" sibTransId="{1370F561-FB28-42DF-813C-3B57C57BD8BC}"/>
    <dgm:cxn modelId="{6B3DDA48-309F-4822-854A-BA3DB4B79C34}" type="presOf" srcId="{C5CFBC87-EB6F-4071-B692-EBF9D5C35469}" destId="{8195E0B4-8A82-467C-AE9E-8ED5775985C6}" srcOrd="0" destOrd="2" presId="urn:microsoft.com/office/officeart/2005/8/layout/hList1"/>
    <dgm:cxn modelId="{27FF5D4F-E7F3-485E-940C-B5B179512E24}" type="presOf" srcId="{CE5F36AE-A7A1-4A7A-8B32-70CB6A5B8AF6}" destId="{6683B498-910C-4902-9AB2-627BEAC27045}" srcOrd="0" destOrd="0" presId="urn:microsoft.com/office/officeart/2005/8/layout/hList1"/>
    <dgm:cxn modelId="{0CE02C70-ECFA-4C01-9393-3ABEA19C8470}" type="presOf" srcId="{E2DEFC8E-31D5-4E49-A983-8D15E0953085}" destId="{6683B498-910C-4902-9AB2-627BEAC27045}" srcOrd="0" destOrd="3" presId="urn:microsoft.com/office/officeart/2005/8/layout/hList1"/>
    <dgm:cxn modelId="{ACC1D476-8D7F-4920-BF4E-20BD6CCC91BD}" type="presOf" srcId="{D04E3106-0FCE-485E-971C-45C9596A72FD}" destId="{8195E0B4-8A82-467C-AE9E-8ED5775985C6}" srcOrd="0" destOrd="3" presId="urn:microsoft.com/office/officeart/2005/8/layout/hList1"/>
    <dgm:cxn modelId="{1CC1DA81-C6C7-435A-90CD-288932F9EE10}" srcId="{0A6DA4DD-6B8B-4409-9C4A-BEDA6BD2C587}" destId="{7869ACFE-FE93-47E2-8206-A148DD3422FA}" srcOrd="2" destOrd="0" parTransId="{6776612A-EC3A-4036-AC10-16F25636E098}" sibTransId="{05CB3E70-AD0A-4503-A4AC-6904B915B58A}"/>
    <dgm:cxn modelId="{72904183-22ED-4B2E-8DA8-3F7985D1471A}" srcId="{7869ACFE-FE93-47E2-8206-A148DD3422FA}" destId="{258D05F0-FB64-4A8B-9A77-43A8CF938EFD}" srcOrd="4" destOrd="0" parTransId="{D40E16D0-D662-489E-BFD7-7BFC41B9264B}" sibTransId="{8EE5A3CF-142E-4AA1-BF34-4FBF0BF45391}"/>
    <dgm:cxn modelId="{995F2C86-9EC1-48BD-983E-1CB43DD711FD}" srcId="{C9059813-DE7B-4BE3-9F1D-7AE49AA92195}" destId="{ABCC9672-E634-4918-9152-7F45D14AA69F}" srcOrd="1" destOrd="0" parTransId="{53A278F6-F7B2-4DE6-9FD7-7B8AD3D3E776}" sibTransId="{C078DF02-213B-434F-BA46-885C19426D92}"/>
    <dgm:cxn modelId="{0E9CE58C-3A3F-4C87-9D64-9C21426A3C64}" srcId="{C9059813-DE7B-4BE3-9F1D-7AE49AA92195}" destId="{6D6EB358-2AB3-4B58-8D09-889ADFD0BBA6}" srcOrd="0" destOrd="0" parTransId="{ACE84618-74B7-47AE-AB08-E1C47F06C5DF}" sibTransId="{0756F12C-D599-4912-B484-3DCFC68F22CE}"/>
    <dgm:cxn modelId="{1E46579E-A46B-4924-8352-F2AA83BE8C5E}" type="presOf" srcId="{ABCC9672-E634-4918-9152-7F45D14AA69F}" destId="{799F1A1C-0DF2-4528-9575-531B105A4855}" srcOrd="0" destOrd="1" presId="urn:microsoft.com/office/officeart/2005/8/layout/hList1"/>
    <dgm:cxn modelId="{CFDCEEC4-16BF-47ED-9731-A9EF70F2785E}" type="presOf" srcId="{0A6DA4DD-6B8B-4409-9C4A-BEDA6BD2C587}" destId="{3DB74113-0172-4EC7-9AD1-45B039E5CD52}" srcOrd="0" destOrd="0" presId="urn:microsoft.com/office/officeart/2005/8/layout/hList1"/>
    <dgm:cxn modelId="{31ADDDC7-D9F7-4BBD-A01B-94D8C9E8199D}" srcId="{7869ACFE-FE93-47E2-8206-A148DD3422FA}" destId="{959F9489-7A6B-4D61-BC7B-42353E05830D}" srcOrd="2" destOrd="0" parTransId="{C256EA60-5D63-44AD-A7C6-9C43457E0676}" sibTransId="{8CF014A9-D9B5-41B0-A90C-D1D96353C693}"/>
    <dgm:cxn modelId="{A1EA98CA-A240-44C1-AB3B-AAA7F07B1EDC}" srcId="{0A6DA4DD-6B8B-4409-9C4A-BEDA6BD2C587}" destId="{303E4194-7413-4838-9199-6FFABA3C296F}" srcOrd="1" destOrd="0" parTransId="{0BC966C8-5BC2-49DF-911C-3218D1365998}" sibTransId="{BED1D49B-9B1E-477E-9CA9-A1277606ACD8}"/>
    <dgm:cxn modelId="{304F23DD-CEDD-4525-A23C-9376ACAE5D28}" srcId="{7869ACFE-FE93-47E2-8206-A148DD3422FA}" destId="{CE5F36AE-A7A1-4A7A-8B32-70CB6A5B8AF6}" srcOrd="0" destOrd="0" parTransId="{81994C36-66E7-40B4-955A-6CA170772089}" sibTransId="{7B892770-2B1C-4861-BBC0-D887F33C5DED}"/>
    <dgm:cxn modelId="{DCDB31ED-94DD-4BB7-B49E-A2BF07584AB7}" srcId="{7869ACFE-FE93-47E2-8206-A148DD3422FA}" destId="{E2DEFC8E-31D5-4E49-A983-8D15E0953085}" srcOrd="3" destOrd="0" parTransId="{CB4CF91C-3708-49B6-82BA-DD659394B274}" sibTransId="{29C20354-CA0B-49F3-BA79-0146C94F3311}"/>
    <dgm:cxn modelId="{D38160F8-D37E-42B8-A0E3-286C63AFF650}" type="presOf" srcId="{258D05F0-FB64-4A8B-9A77-43A8CF938EFD}" destId="{6683B498-910C-4902-9AB2-627BEAC27045}" srcOrd="0" destOrd="4" presId="urn:microsoft.com/office/officeart/2005/8/layout/hList1"/>
    <dgm:cxn modelId="{EA0A7CF8-647A-4381-98E3-887431BB1B21}" srcId="{7869ACFE-FE93-47E2-8206-A148DD3422FA}" destId="{B6C84686-0B3B-4DCA-8BE9-A157BBA3E7FB}" srcOrd="1" destOrd="0" parTransId="{881D9732-ED94-4E87-9BE5-13D9B4364448}" sibTransId="{763931F1-D863-4AA3-98ED-6E25DAECD826}"/>
    <dgm:cxn modelId="{D922BFF8-8122-430B-80D7-107ABF35B1CE}" type="presOf" srcId="{FB423225-57B6-41E1-8277-8D77F22F5F0A}" destId="{799F1A1C-0DF2-4528-9575-531B105A4855}" srcOrd="0" destOrd="3" presId="urn:microsoft.com/office/officeart/2005/8/layout/hList1"/>
    <dgm:cxn modelId="{93B786FA-3299-4F3F-956B-86E51982D312}" srcId="{303E4194-7413-4838-9199-6FFABA3C296F}" destId="{C5CFBC87-EB6F-4071-B692-EBF9D5C35469}" srcOrd="2" destOrd="0" parTransId="{27521AAD-BECC-4E2E-A175-828189E1B3D5}" sibTransId="{33ECCF66-AAFC-41E4-BB12-41ECB732AEC8}"/>
    <dgm:cxn modelId="{DAD494FD-9635-42EA-9C8F-8B23AA7D8879}" type="presOf" srcId="{303E4194-7413-4838-9199-6FFABA3C296F}" destId="{BFD0CF5B-64D5-4078-9468-7515C31A5E41}" srcOrd="0" destOrd="0" presId="urn:microsoft.com/office/officeart/2005/8/layout/hList1"/>
    <dgm:cxn modelId="{94162EFE-C197-44E6-9542-30FC9E627F7A}" type="presOf" srcId="{B6C84686-0B3B-4DCA-8BE9-A157BBA3E7FB}" destId="{6683B498-910C-4902-9AB2-627BEAC27045}" srcOrd="0" destOrd="1" presId="urn:microsoft.com/office/officeart/2005/8/layout/hList1"/>
    <dgm:cxn modelId="{9D99E2BA-3068-49E2-8309-C264C2ACD849}" type="presParOf" srcId="{3DB74113-0172-4EC7-9AD1-45B039E5CD52}" destId="{B59EC71E-F913-4DC7-9566-9AA27CBB6D74}" srcOrd="0" destOrd="0" presId="urn:microsoft.com/office/officeart/2005/8/layout/hList1"/>
    <dgm:cxn modelId="{AA3AE78A-FE26-4FAD-B76E-306CC47B077F}" type="presParOf" srcId="{B59EC71E-F913-4DC7-9566-9AA27CBB6D74}" destId="{EB78F3D1-862C-4D39-92D6-9E5D449D8A9D}" srcOrd="0" destOrd="0" presId="urn:microsoft.com/office/officeart/2005/8/layout/hList1"/>
    <dgm:cxn modelId="{37819300-D8B1-4975-BC69-F99853E4B843}" type="presParOf" srcId="{B59EC71E-F913-4DC7-9566-9AA27CBB6D74}" destId="{799F1A1C-0DF2-4528-9575-531B105A4855}" srcOrd="1" destOrd="0" presId="urn:microsoft.com/office/officeart/2005/8/layout/hList1"/>
    <dgm:cxn modelId="{82CF41AE-E7C3-4E98-AB91-B1929575D848}" type="presParOf" srcId="{3DB74113-0172-4EC7-9AD1-45B039E5CD52}" destId="{0EE63911-9469-48F2-884F-12C448B465B4}" srcOrd="1" destOrd="0" presId="urn:microsoft.com/office/officeart/2005/8/layout/hList1"/>
    <dgm:cxn modelId="{D0DA0FDB-565F-4F65-A9B6-7F3E031E0DDC}" type="presParOf" srcId="{3DB74113-0172-4EC7-9AD1-45B039E5CD52}" destId="{00ECB595-E8F6-4B22-8170-383532FF65E9}" srcOrd="2" destOrd="0" presId="urn:microsoft.com/office/officeart/2005/8/layout/hList1"/>
    <dgm:cxn modelId="{BE5BA8FE-5864-4DA3-A13E-C8225C1DAD5C}" type="presParOf" srcId="{00ECB595-E8F6-4B22-8170-383532FF65E9}" destId="{BFD0CF5B-64D5-4078-9468-7515C31A5E41}" srcOrd="0" destOrd="0" presId="urn:microsoft.com/office/officeart/2005/8/layout/hList1"/>
    <dgm:cxn modelId="{3F43FC21-3B96-4DF6-8943-EA0A1C7003AB}" type="presParOf" srcId="{00ECB595-E8F6-4B22-8170-383532FF65E9}" destId="{8195E0B4-8A82-467C-AE9E-8ED5775985C6}" srcOrd="1" destOrd="0" presId="urn:microsoft.com/office/officeart/2005/8/layout/hList1"/>
    <dgm:cxn modelId="{DCEBED79-3557-4F86-B99F-D32B4C2B3A35}" type="presParOf" srcId="{3DB74113-0172-4EC7-9AD1-45B039E5CD52}" destId="{09E45776-3733-46E1-906A-69B773FD0A40}" srcOrd="3" destOrd="0" presId="urn:microsoft.com/office/officeart/2005/8/layout/hList1"/>
    <dgm:cxn modelId="{748D404A-9A71-42D7-85E1-A8E0D0047FE4}" type="presParOf" srcId="{3DB74113-0172-4EC7-9AD1-45B039E5CD52}" destId="{01AE2981-90A4-4607-84E2-1F617D7AD3DD}" srcOrd="4" destOrd="0" presId="urn:microsoft.com/office/officeart/2005/8/layout/hList1"/>
    <dgm:cxn modelId="{9EC465FB-5349-4EE3-9C47-0C58B9722940}" type="presParOf" srcId="{01AE2981-90A4-4607-84E2-1F617D7AD3DD}" destId="{F190DA9E-32F4-4098-8F9D-3B8EE273C4DB}" srcOrd="0" destOrd="0" presId="urn:microsoft.com/office/officeart/2005/8/layout/hList1"/>
    <dgm:cxn modelId="{89F1ACB5-8D24-414D-80E3-ED5F8A977EA6}" type="presParOf" srcId="{01AE2981-90A4-4607-84E2-1F617D7AD3DD}" destId="{6683B498-910C-4902-9AB2-627BEAC270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C363C-A0D8-465E-92EC-A4CAA32BC591}">
      <dsp:nvSpPr>
        <dsp:cNvPr id="0" name=""/>
        <dsp:cNvSpPr/>
      </dsp:nvSpPr>
      <dsp:spPr>
        <a:xfrm>
          <a:off x="-4488008" y="-688243"/>
          <a:ext cx="5346506" cy="5346506"/>
        </a:xfrm>
        <a:prstGeom prst="blockArc">
          <a:avLst>
            <a:gd name="adj1" fmla="val 18900000"/>
            <a:gd name="adj2" fmla="val 2700000"/>
            <a:gd name="adj3" fmla="val 40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85B80-D736-4B4E-835B-9E63B3E8F296}">
      <dsp:nvSpPr>
        <dsp:cNvPr id="0" name=""/>
        <dsp:cNvSpPr/>
      </dsp:nvSpPr>
      <dsp:spPr>
        <a:xfrm>
          <a:off x="449696" y="305215"/>
          <a:ext cx="7671002" cy="610747"/>
        </a:xfrm>
        <a:prstGeom prst="rect">
          <a:avLst/>
        </a:prstGeom>
        <a:noFill/>
        <a:ln w="12700" cap="flat" cmpd="sng" algn="ctr">
          <a:solidFill>
            <a:srgbClr val="189B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72000" rIns="72000" bIns="7200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E60"/>
              </a:solidFill>
            </a:rPr>
            <a:t>Sustainability in Logistics</a:t>
          </a:r>
          <a:endParaRPr lang="de-AT" sz="1800" kern="1200" dirty="0">
            <a:solidFill>
              <a:srgbClr val="002E60"/>
            </a:solidFill>
          </a:endParaRPr>
        </a:p>
      </dsp:txBody>
      <dsp:txXfrm>
        <a:off x="449696" y="305215"/>
        <a:ext cx="7671002" cy="610747"/>
      </dsp:txXfrm>
    </dsp:sp>
    <dsp:sp modelId="{B58424AB-6568-4736-9EB7-D0E4EA26FC96}">
      <dsp:nvSpPr>
        <dsp:cNvPr id="0" name=""/>
        <dsp:cNvSpPr/>
      </dsp:nvSpPr>
      <dsp:spPr>
        <a:xfrm>
          <a:off x="67978" y="228871"/>
          <a:ext cx="763434" cy="763434"/>
        </a:xfrm>
        <a:prstGeom prst="ellipse">
          <a:avLst/>
        </a:prstGeom>
        <a:solidFill>
          <a:schemeClr val="bg1"/>
        </a:solidFill>
        <a:ln w="12700" cap="flat" cmpd="sng" algn="ctr">
          <a:solidFill>
            <a:srgbClr val="189BC4"/>
          </a:solidFill>
          <a:prstDash val="solid"/>
          <a:miter lim="800000"/>
        </a:ln>
        <a:effectLst/>
      </dsp:spPr>
      <dsp:style>
        <a:lnRef idx="2">
          <a:scrgbClr r="0" g="0" b="0"/>
        </a:lnRef>
        <a:fillRef idx="1">
          <a:scrgbClr r="0" g="0" b="0"/>
        </a:fillRef>
        <a:effectRef idx="0">
          <a:scrgbClr r="0" g="0" b="0"/>
        </a:effectRef>
        <a:fontRef idx="minor"/>
      </dsp:style>
    </dsp:sp>
    <dsp:sp modelId="{19561A9C-6A2B-467F-8A8D-707EA7FA28AF}">
      <dsp:nvSpPr>
        <dsp:cNvPr id="0" name=""/>
        <dsp:cNvSpPr/>
      </dsp:nvSpPr>
      <dsp:spPr>
        <a:xfrm>
          <a:off x="799852" y="1221495"/>
          <a:ext cx="7320846" cy="610747"/>
        </a:xfrm>
        <a:prstGeom prst="rect">
          <a:avLst/>
        </a:prstGeom>
        <a:noFill/>
        <a:ln w="12700" cap="flat" cmpd="sng" algn="ctr">
          <a:solidFill>
            <a:srgbClr val="189B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72000" rIns="72000" bIns="7200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E60"/>
              </a:solidFill>
            </a:rPr>
            <a:t>Transport Policy – Fundamentals</a:t>
          </a:r>
          <a:endParaRPr lang="de-AT" sz="1800" kern="1200" dirty="0">
            <a:solidFill>
              <a:srgbClr val="002E60"/>
            </a:solidFill>
          </a:endParaRPr>
        </a:p>
      </dsp:txBody>
      <dsp:txXfrm>
        <a:off x="799852" y="1221495"/>
        <a:ext cx="7320846" cy="610747"/>
      </dsp:txXfrm>
    </dsp:sp>
    <dsp:sp modelId="{7226D757-2FE8-4F20-9170-49908FC18751}">
      <dsp:nvSpPr>
        <dsp:cNvPr id="0" name=""/>
        <dsp:cNvSpPr/>
      </dsp:nvSpPr>
      <dsp:spPr>
        <a:xfrm>
          <a:off x="418134" y="1145152"/>
          <a:ext cx="763434" cy="7634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D23D1-9544-4BC6-A4AD-2006BF48159C}">
      <dsp:nvSpPr>
        <dsp:cNvPr id="0" name=""/>
        <dsp:cNvSpPr/>
      </dsp:nvSpPr>
      <dsp:spPr>
        <a:xfrm>
          <a:off x="799852" y="2137776"/>
          <a:ext cx="7320846" cy="610747"/>
        </a:xfrm>
        <a:prstGeom prst="rect">
          <a:avLst/>
        </a:prstGeom>
        <a:noFill/>
        <a:ln w="12700" cap="flat" cmpd="sng" algn="ctr">
          <a:solidFill>
            <a:srgbClr val="189B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72000" rIns="72000" bIns="7200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E60"/>
              </a:solidFill>
            </a:rPr>
            <a:t>European Transport and Climate Policy</a:t>
          </a:r>
          <a:endParaRPr lang="de-AT" sz="1800" kern="1200" dirty="0">
            <a:solidFill>
              <a:srgbClr val="002E60"/>
            </a:solidFill>
          </a:endParaRPr>
        </a:p>
      </dsp:txBody>
      <dsp:txXfrm>
        <a:off x="799852" y="2137776"/>
        <a:ext cx="7320846" cy="610747"/>
      </dsp:txXfrm>
    </dsp:sp>
    <dsp:sp modelId="{076B0510-6532-481D-984C-B60AA93BB1A3}">
      <dsp:nvSpPr>
        <dsp:cNvPr id="0" name=""/>
        <dsp:cNvSpPr/>
      </dsp:nvSpPr>
      <dsp:spPr>
        <a:xfrm>
          <a:off x="418134" y="2061432"/>
          <a:ext cx="763434" cy="763434"/>
        </a:xfrm>
        <a:prstGeom prst="ellipse">
          <a:avLst/>
        </a:prstGeom>
        <a:solidFill>
          <a:schemeClr val="bg1"/>
        </a:solidFill>
        <a:ln w="12700" cap="flat" cmpd="sng" algn="ctr">
          <a:solidFill>
            <a:srgbClr val="189BC4"/>
          </a:solidFill>
          <a:prstDash val="solid"/>
          <a:miter lim="800000"/>
        </a:ln>
        <a:effectLst/>
      </dsp:spPr>
      <dsp:style>
        <a:lnRef idx="2">
          <a:scrgbClr r="0" g="0" b="0"/>
        </a:lnRef>
        <a:fillRef idx="1">
          <a:scrgbClr r="0" g="0" b="0"/>
        </a:fillRef>
        <a:effectRef idx="0">
          <a:scrgbClr r="0" g="0" b="0"/>
        </a:effectRef>
        <a:fontRef idx="minor"/>
      </dsp:style>
    </dsp:sp>
    <dsp:sp modelId="{2FB30C9A-6C82-4613-8A7D-D3E5AAC455EA}">
      <dsp:nvSpPr>
        <dsp:cNvPr id="0" name=""/>
        <dsp:cNvSpPr/>
      </dsp:nvSpPr>
      <dsp:spPr>
        <a:xfrm>
          <a:off x="449696" y="3054056"/>
          <a:ext cx="7671002" cy="610747"/>
        </a:xfrm>
        <a:prstGeom prst="rect">
          <a:avLst/>
        </a:prstGeom>
        <a:noFill/>
        <a:ln w="12700" cap="flat" cmpd="sng" algn="ctr">
          <a:solidFill>
            <a:srgbClr val="189B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000" tIns="72000" rIns="72000" bIns="7200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E60"/>
              </a:solidFill>
            </a:rPr>
            <a:t>Austrian Transport and Climate Policy</a:t>
          </a:r>
          <a:endParaRPr lang="de-AT" sz="1800" kern="1200" dirty="0">
            <a:solidFill>
              <a:srgbClr val="002E60"/>
            </a:solidFill>
          </a:endParaRPr>
        </a:p>
      </dsp:txBody>
      <dsp:txXfrm>
        <a:off x="449696" y="3054056"/>
        <a:ext cx="7671002" cy="610747"/>
      </dsp:txXfrm>
    </dsp:sp>
    <dsp:sp modelId="{3A086D7A-FEEB-4C67-B1EC-426FEE295555}">
      <dsp:nvSpPr>
        <dsp:cNvPr id="0" name=""/>
        <dsp:cNvSpPr/>
      </dsp:nvSpPr>
      <dsp:spPr>
        <a:xfrm>
          <a:off x="67978" y="2977713"/>
          <a:ext cx="763434" cy="763434"/>
        </a:xfrm>
        <a:prstGeom prst="ellipse">
          <a:avLst/>
        </a:prstGeom>
        <a:solidFill>
          <a:schemeClr val="bg1"/>
        </a:solidFill>
        <a:ln w="12700" cap="flat" cmpd="sng" algn="ctr">
          <a:solidFill>
            <a:srgbClr val="189BC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318998" y="401123"/>
          <a:ext cx="2263462" cy="2263462"/>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318998" y="401123"/>
          <a:ext cx="2263462" cy="2263462"/>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318998" y="401123"/>
          <a:ext cx="2263462" cy="2263462"/>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662674" y="745649"/>
          <a:ext cx="1576111" cy="1574411"/>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latin typeface="Corbel" panose="020B0503020204020204" pitchFamily="34" charset="0"/>
            </a:rPr>
            <a:t>Green Logistics</a:t>
          </a:r>
        </a:p>
      </dsp:txBody>
      <dsp:txXfrm>
        <a:off x="893490" y="976216"/>
        <a:ext cx="1114479" cy="1113277"/>
      </dsp:txXfrm>
    </dsp:sp>
    <dsp:sp modelId="{6708B58E-CDA7-4CC3-8620-9FC845230D40}">
      <dsp:nvSpPr>
        <dsp:cNvPr id="0" name=""/>
        <dsp:cNvSpPr/>
      </dsp:nvSpPr>
      <dsp:spPr>
        <a:xfrm>
          <a:off x="915338" y="-62325"/>
          <a:ext cx="1070783" cy="97945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noProof="0">
              <a:latin typeface="Corbel" panose="020B0503020204020204" pitchFamily="34" charset="0"/>
            </a:rPr>
            <a:t>Economic</a:t>
          </a:r>
          <a:endParaRPr lang="de-DE" sz="900" kern="1200" noProof="0" dirty="0">
            <a:latin typeface="Corbel" panose="020B0503020204020204" pitchFamily="34" charset="0"/>
          </a:endParaRPr>
        </a:p>
      </dsp:txBody>
      <dsp:txXfrm>
        <a:off x="1072151" y="81112"/>
        <a:ext cx="757157" cy="692576"/>
      </dsp:txXfrm>
    </dsp:sp>
    <dsp:sp modelId="{71652D85-593F-4AB9-8988-2F1F840B4FB3}">
      <dsp:nvSpPr>
        <dsp:cNvPr id="0" name=""/>
        <dsp:cNvSpPr/>
      </dsp:nvSpPr>
      <dsp:spPr>
        <a:xfrm>
          <a:off x="1872690" y="1595857"/>
          <a:ext cx="1070783" cy="97945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noProof="0" dirty="0">
              <a:latin typeface="Corbel" panose="020B0503020204020204" pitchFamily="34" charset="0"/>
            </a:rPr>
            <a:t>Environmental</a:t>
          </a:r>
          <a:endParaRPr lang="de-DE" sz="900" kern="1200" noProof="0" dirty="0">
            <a:latin typeface="Corbel" panose="020B0503020204020204" pitchFamily="34" charset="0"/>
          </a:endParaRPr>
        </a:p>
      </dsp:txBody>
      <dsp:txXfrm>
        <a:off x="2029503" y="1739294"/>
        <a:ext cx="757157" cy="692576"/>
      </dsp:txXfrm>
    </dsp:sp>
    <dsp:sp modelId="{208ABFAC-2E4C-45E5-885D-03A2DF98BCDA}">
      <dsp:nvSpPr>
        <dsp:cNvPr id="0" name=""/>
        <dsp:cNvSpPr/>
      </dsp:nvSpPr>
      <dsp:spPr>
        <a:xfrm>
          <a:off x="-42013" y="1595857"/>
          <a:ext cx="1070783" cy="97945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noProof="0" dirty="0">
              <a:latin typeface="Corbel" panose="020B0503020204020204" pitchFamily="34" charset="0"/>
            </a:rPr>
            <a:t>Social</a:t>
          </a:r>
          <a:endParaRPr lang="de-DE" sz="900" kern="1200" noProof="0" dirty="0">
            <a:latin typeface="Corbel" panose="020B0503020204020204" pitchFamily="34" charset="0"/>
          </a:endParaRPr>
        </a:p>
      </dsp:txBody>
      <dsp:txXfrm>
        <a:off x="114800" y="1739294"/>
        <a:ext cx="757157" cy="692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8F3D1-862C-4D39-92D6-9E5D449D8A9D}">
      <dsp:nvSpPr>
        <dsp:cNvPr id="0" name=""/>
        <dsp:cNvSpPr/>
      </dsp:nvSpPr>
      <dsp:spPr>
        <a:xfrm>
          <a:off x="2632" y="2154"/>
          <a:ext cx="2566466" cy="8331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Ecological impact areas</a:t>
          </a:r>
          <a:endParaRPr lang="de-AT" sz="2300" kern="1200" dirty="0"/>
        </a:p>
      </dsp:txBody>
      <dsp:txXfrm>
        <a:off x="2632" y="2154"/>
        <a:ext cx="2566466" cy="833112"/>
      </dsp:txXfrm>
    </dsp:sp>
    <dsp:sp modelId="{799F1A1C-0DF2-4528-9575-531B105A4855}">
      <dsp:nvSpPr>
        <dsp:cNvPr id="0" name=""/>
        <dsp:cNvSpPr/>
      </dsp:nvSpPr>
      <dsp:spPr>
        <a:xfrm>
          <a:off x="2632" y="835267"/>
          <a:ext cx="2566466" cy="24741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Emissions</a:t>
          </a:r>
          <a:endParaRPr lang="de-AT" sz="2300" kern="1200" dirty="0"/>
        </a:p>
        <a:p>
          <a:pPr marL="228600" lvl="1" indent="-228600" algn="l" defTabSz="1022350">
            <a:lnSpc>
              <a:spcPct val="90000"/>
            </a:lnSpc>
            <a:spcBef>
              <a:spcPct val="0"/>
            </a:spcBef>
            <a:spcAft>
              <a:spcPct val="15000"/>
            </a:spcAft>
            <a:buChar char="•"/>
          </a:pPr>
          <a:r>
            <a:rPr lang="en-US" sz="2300" kern="1200" dirty="0"/>
            <a:t>Land use</a:t>
          </a:r>
          <a:endParaRPr lang="de-AT" sz="2300" kern="1200" dirty="0"/>
        </a:p>
        <a:p>
          <a:pPr marL="228600" lvl="1" indent="-228600" algn="l" defTabSz="1022350">
            <a:lnSpc>
              <a:spcPct val="90000"/>
            </a:lnSpc>
            <a:spcBef>
              <a:spcPct val="0"/>
            </a:spcBef>
            <a:spcAft>
              <a:spcPct val="15000"/>
            </a:spcAft>
            <a:buChar char="•"/>
          </a:pPr>
          <a:r>
            <a:rPr lang="en-US" sz="2300" kern="1200" dirty="0"/>
            <a:t>Noise</a:t>
          </a:r>
          <a:endParaRPr lang="de-AT" sz="2300" kern="1200" dirty="0"/>
        </a:p>
        <a:p>
          <a:pPr marL="228600" lvl="1" indent="-228600" algn="l" defTabSz="1022350">
            <a:lnSpc>
              <a:spcPct val="90000"/>
            </a:lnSpc>
            <a:spcBef>
              <a:spcPct val="0"/>
            </a:spcBef>
            <a:spcAft>
              <a:spcPct val="15000"/>
            </a:spcAft>
            <a:buChar char="•"/>
          </a:pPr>
          <a:r>
            <a:rPr lang="en-US" sz="2300" kern="1200"/>
            <a:t>Specific energy consumption</a:t>
          </a:r>
          <a:endParaRPr lang="de-AT" sz="2300" kern="1200" dirty="0"/>
        </a:p>
      </dsp:txBody>
      <dsp:txXfrm>
        <a:off x="2632" y="835267"/>
        <a:ext cx="2566466" cy="2474102"/>
      </dsp:txXfrm>
    </dsp:sp>
    <dsp:sp modelId="{BFD0CF5B-64D5-4078-9468-7515C31A5E41}">
      <dsp:nvSpPr>
        <dsp:cNvPr id="0" name=""/>
        <dsp:cNvSpPr/>
      </dsp:nvSpPr>
      <dsp:spPr>
        <a:xfrm>
          <a:off x="2928404" y="2154"/>
          <a:ext cx="2566466" cy="8331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Social impact areas</a:t>
          </a:r>
          <a:endParaRPr lang="de-AT" sz="2300" kern="1200" dirty="0"/>
        </a:p>
      </dsp:txBody>
      <dsp:txXfrm>
        <a:off x="2928404" y="2154"/>
        <a:ext cx="2566466" cy="833112"/>
      </dsp:txXfrm>
    </dsp:sp>
    <dsp:sp modelId="{8195E0B4-8A82-467C-AE9E-8ED5775985C6}">
      <dsp:nvSpPr>
        <dsp:cNvPr id="0" name=""/>
        <dsp:cNvSpPr/>
      </dsp:nvSpPr>
      <dsp:spPr>
        <a:xfrm>
          <a:off x="2928404" y="835267"/>
          <a:ext cx="2566466" cy="247410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Traffic safety</a:t>
          </a:r>
          <a:endParaRPr lang="de-AT" sz="2300" kern="1200" dirty="0"/>
        </a:p>
        <a:p>
          <a:pPr marL="228600" lvl="1" indent="-228600" algn="l" defTabSz="1022350">
            <a:lnSpc>
              <a:spcPct val="90000"/>
            </a:lnSpc>
            <a:spcBef>
              <a:spcPct val="0"/>
            </a:spcBef>
            <a:spcAft>
              <a:spcPct val="15000"/>
            </a:spcAft>
            <a:buChar char="•"/>
          </a:pPr>
          <a:r>
            <a:rPr lang="en-US" sz="2300" kern="1200" dirty="0"/>
            <a:t>Working conditions</a:t>
          </a:r>
          <a:endParaRPr lang="de-AT" sz="2300" kern="1200" dirty="0"/>
        </a:p>
        <a:p>
          <a:pPr marL="228600" lvl="1" indent="-228600" algn="l" defTabSz="1022350">
            <a:lnSpc>
              <a:spcPct val="90000"/>
            </a:lnSpc>
            <a:spcBef>
              <a:spcPct val="0"/>
            </a:spcBef>
            <a:spcAft>
              <a:spcPct val="15000"/>
            </a:spcAft>
            <a:buChar char="•"/>
          </a:pPr>
          <a:r>
            <a:rPr lang="en-US" sz="2300" kern="1200" dirty="0"/>
            <a:t>Remuneration</a:t>
          </a:r>
          <a:endParaRPr lang="de-AT" sz="2300" kern="1200" dirty="0"/>
        </a:p>
        <a:p>
          <a:pPr marL="228600" lvl="1" indent="-228600" algn="l" defTabSz="1022350">
            <a:lnSpc>
              <a:spcPct val="90000"/>
            </a:lnSpc>
            <a:spcBef>
              <a:spcPct val="0"/>
            </a:spcBef>
            <a:spcAft>
              <a:spcPct val="15000"/>
            </a:spcAft>
            <a:buChar char="•"/>
          </a:pPr>
          <a:endParaRPr lang="de-AT" sz="2300" kern="1200"/>
        </a:p>
      </dsp:txBody>
      <dsp:txXfrm>
        <a:off x="2928404" y="835267"/>
        <a:ext cx="2566466" cy="2474102"/>
      </dsp:txXfrm>
    </dsp:sp>
    <dsp:sp modelId="{F190DA9E-32F4-4098-8F9D-3B8EE273C4DB}">
      <dsp:nvSpPr>
        <dsp:cNvPr id="0" name=""/>
        <dsp:cNvSpPr/>
      </dsp:nvSpPr>
      <dsp:spPr>
        <a:xfrm>
          <a:off x="5854176" y="2154"/>
          <a:ext cx="2566466" cy="83311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Economic impact areas</a:t>
          </a:r>
          <a:endParaRPr lang="de-AT" sz="2300" kern="1200" dirty="0"/>
        </a:p>
      </dsp:txBody>
      <dsp:txXfrm>
        <a:off x="5854176" y="2154"/>
        <a:ext cx="2566466" cy="833112"/>
      </dsp:txXfrm>
    </dsp:sp>
    <dsp:sp modelId="{6683B498-910C-4902-9AB2-627BEAC27045}">
      <dsp:nvSpPr>
        <dsp:cNvPr id="0" name=""/>
        <dsp:cNvSpPr/>
      </dsp:nvSpPr>
      <dsp:spPr>
        <a:xfrm>
          <a:off x="5854176" y="835267"/>
          <a:ext cx="2566466" cy="247410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Transport costs</a:t>
          </a:r>
          <a:endParaRPr lang="de-AT" sz="2300" kern="1200" dirty="0"/>
        </a:p>
        <a:p>
          <a:pPr marL="228600" lvl="1" indent="-228600" algn="l" defTabSz="1022350">
            <a:lnSpc>
              <a:spcPct val="90000"/>
            </a:lnSpc>
            <a:spcBef>
              <a:spcPct val="0"/>
            </a:spcBef>
            <a:spcAft>
              <a:spcPct val="15000"/>
            </a:spcAft>
            <a:buChar char="•"/>
          </a:pPr>
          <a:r>
            <a:rPr lang="en-US" sz="2300" kern="1200" dirty="0"/>
            <a:t>Reliability</a:t>
          </a:r>
          <a:endParaRPr lang="de-AT" sz="2300" kern="1200" dirty="0"/>
        </a:p>
        <a:p>
          <a:pPr marL="228600" lvl="1" indent="-228600" algn="l" defTabSz="1022350">
            <a:lnSpc>
              <a:spcPct val="90000"/>
            </a:lnSpc>
            <a:spcBef>
              <a:spcPct val="0"/>
            </a:spcBef>
            <a:spcAft>
              <a:spcPct val="15000"/>
            </a:spcAft>
            <a:buChar char="•"/>
          </a:pPr>
          <a:r>
            <a:rPr lang="en-US" sz="2300" kern="1200"/>
            <a:t>Punctuality</a:t>
          </a:r>
          <a:endParaRPr lang="de-AT" sz="2300" kern="1200" dirty="0"/>
        </a:p>
        <a:p>
          <a:pPr marL="228600" lvl="1" indent="-228600" algn="l" defTabSz="1022350">
            <a:lnSpc>
              <a:spcPct val="90000"/>
            </a:lnSpc>
            <a:spcBef>
              <a:spcPct val="0"/>
            </a:spcBef>
            <a:spcAft>
              <a:spcPct val="15000"/>
            </a:spcAft>
            <a:buChar char="•"/>
          </a:pPr>
          <a:r>
            <a:rPr lang="en-US" sz="2300" kern="1200"/>
            <a:t>Transport duration</a:t>
          </a:r>
          <a:endParaRPr lang="de-AT" sz="2300" kern="1200" dirty="0"/>
        </a:p>
        <a:p>
          <a:pPr marL="228600" lvl="1" indent="-228600" algn="l" defTabSz="1022350">
            <a:lnSpc>
              <a:spcPct val="90000"/>
            </a:lnSpc>
            <a:spcBef>
              <a:spcPct val="0"/>
            </a:spcBef>
            <a:spcAft>
              <a:spcPct val="15000"/>
            </a:spcAft>
            <a:buChar char="•"/>
          </a:pPr>
          <a:endParaRPr lang="de-AT" sz="2300" kern="1200" dirty="0"/>
        </a:p>
      </dsp:txBody>
      <dsp:txXfrm>
        <a:off x="5854176" y="835267"/>
        <a:ext cx="2566466" cy="24741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0.84652</cdr:x>
      <cdr:y>0</cdr:y>
    </cdr:from>
    <cdr:to>
      <cdr:x>0.99823</cdr:x>
      <cdr:y>0.48984</cdr:y>
    </cdr:to>
    <cdr:sp macro="" textlink="">
      <cdr:nvSpPr>
        <cdr:cNvPr id="2" name="Textfeld 1">
          <a:extLst xmlns:a="http://schemas.openxmlformats.org/drawingml/2006/main">
            <a:ext uri="{FF2B5EF4-FFF2-40B4-BE49-F238E27FC236}">
              <a16:creationId xmlns:a16="http://schemas.microsoft.com/office/drawing/2014/main" id="{3AD7B62D-DB04-D52C-ACAB-0E7D9E7C4EDF}"/>
            </a:ext>
          </a:extLst>
        </cdr:cNvPr>
        <cdr:cNvSpPr txBox="1"/>
      </cdr:nvSpPr>
      <cdr:spPr>
        <a:xfrm xmlns:a="http://schemas.openxmlformats.org/drawingml/2006/main">
          <a:off x="6061560" y="0"/>
          <a:ext cx="1086341" cy="165876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spcAft>
              <a:spcPts val="600"/>
            </a:spcAft>
          </a:pPr>
          <a:r>
            <a:rPr lang="en-GB" dirty="0">
              <a:latin typeface="Didact Gothic" panose="00000500000000000000" pitchFamily="2" charset="0"/>
            </a:rPr>
            <a:t>Congestion</a:t>
          </a:r>
        </a:p>
        <a:p xmlns:a="http://schemas.openxmlformats.org/drawingml/2006/main">
          <a:pPr>
            <a:spcAft>
              <a:spcPts val="600"/>
            </a:spcAft>
          </a:pPr>
          <a:r>
            <a:rPr lang="en-GB" sz="1100" dirty="0">
              <a:latin typeface="Didact Gothic" panose="00000500000000000000" pitchFamily="2" charset="0"/>
            </a:rPr>
            <a:t>Infrastructure</a:t>
          </a:r>
        </a:p>
        <a:p xmlns:a="http://schemas.openxmlformats.org/drawingml/2006/main">
          <a:pPr>
            <a:spcAft>
              <a:spcPts val="600"/>
            </a:spcAft>
          </a:pPr>
          <a:r>
            <a:rPr lang="en-GB" dirty="0">
              <a:latin typeface="Didact Gothic" panose="00000500000000000000" pitchFamily="2" charset="0"/>
            </a:rPr>
            <a:t>Climate</a:t>
          </a:r>
        </a:p>
        <a:p xmlns:a="http://schemas.openxmlformats.org/drawingml/2006/main">
          <a:pPr>
            <a:spcAft>
              <a:spcPts val="600"/>
            </a:spcAft>
          </a:pPr>
          <a:r>
            <a:rPr lang="en-GB" dirty="0">
              <a:latin typeface="Didact Gothic" panose="00000500000000000000" pitchFamily="2" charset="0"/>
            </a:rPr>
            <a:t>Air pollutants</a:t>
          </a:r>
        </a:p>
        <a:p xmlns:a="http://schemas.openxmlformats.org/drawingml/2006/main">
          <a:pPr>
            <a:spcAft>
              <a:spcPts val="600"/>
            </a:spcAft>
          </a:pPr>
          <a:r>
            <a:rPr lang="en-GB" dirty="0">
              <a:latin typeface="Didact Gothic" panose="00000500000000000000" pitchFamily="2" charset="0"/>
            </a:rPr>
            <a:t>Noise </a:t>
          </a:r>
        </a:p>
        <a:p xmlns:a="http://schemas.openxmlformats.org/drawingml/2006/main">
          <a:pPr>
            <a:spcAft>
              <a:spcPts val="600"/>
            </a:spcAft>
          </a:pPr>
          <a:r>
            <a:rPr lang="en-GB" dirty="0">
              <a:latin typeface="Didact Gothic" panose="00000500000000000000" pitchFamily="2" charset="0"/>
            </a:rPr>
            <a:t>Accidents</a:t>
          </a:r>
        </a:p>
      </cdr:txBody>
    </cdr:sp>
  </cdr:relSizeAnchor>
  <cdr:relSizeAnchor xmlns:cdr="http://schemas.openxmlformats.org/drawingml/2006/chartDrawing">
    <cdr:from>
      <cdr:x>0.84829</cdr:x>
      <cdr:y>0.015</cdr:y>
    </cdr:from>
    <cdr:to>
      <cdr:x>1</cdr:x>
      <cdr:y>0.50484</cdr:y>
    </cdr:to>
    <cdr:sp macro="" textlink="">
      <cdr:nvSpPr>
        <cdr:cNvPr id="3" name="Textfeld 1">
          <a:extLst xmlns:a="http://schemas.openxmlformats.org/drawingml/2006/main">
            <a:ext uri="{FF2B5EF4-FFF2-40B4-BE49-F238E27FC236}">
              <a16:creationId xmlns:a16="http://schemas.microsoft.com/office/drawing/2014/main" id="{BDC769AD-AAA7-DF79-7A8D-5BC75108F239}"/>
            </a:ext>
          </a:extLst>
        </cdr:cNvPr>
        <cdr:cNvSpPr txBox="1"/>
      </cdr:nvSpPr>
      <cdr:spPr>
        <a:xfrm xmlns:a="http://schemas.openxmlformats.org/drawingml/2006/main">
          <a:off x="6112360" y="50800"/>
          <a:ext cx="1086341" cy="165876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600"/>
            </a:spcAft>
          </a:pPr>
          <a:r>
            <a:rPr lang="en-GB" dirty="0">
              <a:latin typeface="Didact Gothic" panose="00000500000000000000" pitchFamily="2" charset="0"/>
            </a:rPr>
            <a:t>Congestion</a:t>
          </a:r>
        </a:p>
        <a:p xmlns:a="http://schemas.openxmlformats.org/drawingml/2006/main">
          <a:pPr>
            <a:spcAft>
              <a:spcPts val="600"/>
            </a:spcAft>
          </a:pPr>
          <a:r>
            <a:rPr lang="en-GB" sz="1100" dirty="0">
              <a:latin typeface="Didact Gothic" panose="00000500000000000000" pitchFamily="2" charset="0"/>
            </a:rPr>
            <a:t>Infrastructure</a:t>
          </a:r>
        </a:p>
        <a:p xmlns:a="http://schemas.openxmlformats.org/drawingml/2006/main">
          <a:pPr>
            <a:spcAft>
              <a:spcPts val="600"/>
            </a:spcAft>
          </a:pPr>
          <a:r>
            <a:rPr lang="en-GB" dirty="0">
              <a:latin typeface="Didact Gothic" panose="00000500000000000000" pitchFamily="2" charset="0"/>
            </a:rPr>
            <a:t>Climate</a:t>
          </a:r>
        </a:p>
        <a:p xmlns:a="http://schemas.openxmlformats.org/drawingml/2006/main">
          <a:pPr>
            <a:spcAft>
              <a:spcPts val="600"/>
            </a:spcAft>
          </a:pPr>
          <a:r>
            <a:rPr lang="en-GB" dirty="0">
              <a:latin typeface="Didact Gothic" panose="00000500000000000000" pitchFamily="2" charset="0"/>
            </a:rPr>
            <a:t>Air pollutants</a:t>
          </a:r>
        </a:p>
        <a:p xmlns:a="http://schemas.openxmlformats.org/drawingml/2006/main">
          <a:pPr>
            <a:spcAft>
              <a:spcPts val="600"/>
            </a:spcAft>
          </a:pPr>
          <a:r>
            <a:rPr lang="en-GB" dirty="0">
              <a:latin typeface="Didact Gothic" panose="00000500000000000000" pitchFamily="2" charset="0"/>
            </a:rPr>
            <a:t>Noise </a:t>
          </a:r>
        </a:p>
        <a:p xmlns:a="http://schemas.openxmlformats.org/drawingml/2006/main">
          <a:pPr>
            <a:spcAft>
              <a:spcPts val="600"/>
            </a:spcAft>
          </a:pPr>
          <a:r>
            <a:rPr lang="en-GB" dirty="0">
              <a:latin typeface="Didact Gothic" panose="00000500000000000000" pitchFamily="2" charset="0"/>
            </a:rPr>
            <a:t>Accidents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4592770-EB06-4F95-89D0-4ED800550FF9}"/>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874D6076-E971-4006-B8AA-A1E8CB11BF30}"/>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9CA8D438-8C3D-470A-AF7A-FEA45D4D0C67}" type="datetimeFigureOut">
              <a:rPr lang="de-AT" smtClean="0"/>
              <a:t>20.01.2026</a:t>
            </a:fld>
            <a:endParaRPr lang="de-AT"/>
          </a:p>
        </p:txBody>
      </p:sp>
      <p:sp>
        <p:nvSpPr>
          <p:cNvPr id="4" name="Fußzeilenplatzhalter 3">
            <a:extLst>
              <a:ext uri="{FF2B5EF4-FFF2-40B4-BE49-F238E27FC236}">
                <a16:creationId xmlns:a16="http://schemas.microsoft.com/office/drawing/2014/main" id="{6A4E30E4-62C1-40E9-A94C-10D88AE00376}"/>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36314F13-9904-450F-98C2-36526833C9CE}"/>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C54AFDC5-110D-4D23-BB90-A75698662ADA}" type="slidenum">
              <a:rPr lang="de-AT" smtClean="0"/>
              <a:t>‹Nr.›</a:t>
            </a:fld>
            <a:endParaRPr lang="de-AT"/>
          </a:p>
        </p:txBody>
      </p:sp>
    </p:spTree>
    <p:extLst>
      <p:ext uri="{BB962C8B-B14F-4D97-AF65-F5344CB8AC3E}">
        <p14:creationId xmlns:p14="http://schemas.microsoft.com/office/powerpoint/2010/main" val="204541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AT" noProof="0"/>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C45B57-5355-4CF1-BFF3-5EF922D93B27}" type="datetimeFigureOut">
              <a:rPr lang="de-AT" noProof="0" smtClean="0"/>
              <a:pPr/>
              <a:t>20.01.2026</a:t>
            </a:fld>
            <a:endParaRPr lang="de-AT" noProof="0"/>
          </a:p>
        </p:txBody>
      </p:sp>
      <p:sp>
        <p:nvSpPr>
          <p:cNvPr id="4" name="Folienbildplatzhalt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de-AT" noProof="0"/>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6" name="Fußzeilenplatzhalt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de-AT" noProof="0"/>
          </a:p>
        </p:txBody>
      </p:sp>
      <p:sp>
        <p:nvSpPr>
          <p:cNvPr id="7" name="Foliennummernplatzhalt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BE37AD1-DECE-4C89-9312-4EFAC60D3580}" type="slidenum">
              <a:rPr lang="de-AT" noProof="0" smtClean="0"/>
              <a:pPr/>
              <a:t>‹Nr.›</a:t>
            </a:fld>
            <a:endParaRPr lang="de-AT" noProof="0"/>
          </a:p>
        </p:txBody>
      </p:sp>
    </p:spTree>
    <p:extLst>
      <p:ext uri="{BB962C8B-B14F-4D97-AF65-F5344CB8AC3E}">
        <p14:creationId xmlns:p14="http://schemas.microsoft.com/office/powerpoint/2010/main" val="1453569817"/>
      </p:ext>
    </p:extLst>
  </p:cSld>
  <p:clrMap bg1="lt1" tx1="dk1" bg2="lt2" tx2="dk2" accent1="accent1" accent2="accent2" accent3="accent3" accent4="accent4" accent5="accent5" accent6="accent6" hlink="hlink" folHlink="folHlink"/>
  <p:notesStyle>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limabuendnis.at/wp-content/uploads/2024/09/Praesentationen_zu_Klimafakten_Klimawandel.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umweltbundesamt.de/themen/klima-energie/internationale-klimapolitik#internationale-klimapoliti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ata.europa.eu/doi/10.2775/94455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onsilium.europa.eu/en/policies/green-dea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c.europa.eu/commission/presscorner/api/files/attachment/859448/Sustainable_mobility_d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eurostat/databrowser/view/tran_hv_frmod/default/table?lang=en&amp;category=tran.tran_hv_m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ur-lex.europa.eu/resource.html?uri=cellar:5e601657-3b06-11eb-b27b-01aa75ed71a1.0003.02/DOC_1&amp;format=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europa.eu/commission/presscorner/detail/de/qanda_21_672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ransport.ec.europa.eu/transport-themes/infrastructure-and-investment/trans-european-transport-network-ten-t/tentec-information-system-and-ten-t-map-library/ten-t-maps-european-transport-corridors_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mweltbundesamt.at/fileadmin/site/publikationen/rep0913.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mweltbundesamt.at/fileadmin/site/publikationen/rep0913.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mimi.gv.at/themen/mobilitaet/mobilitaetsmasterplan/mmp2030.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mimi.gv.at/themen/mobilitaet/transport/gueterverkehr/masterplan.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bmimi.gv.at/themen/mobilitaet/mobilitaetsmasterplan/mmp2030.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mimi.gv.at/themen/mobilitaet/transport/gueterverkehr/masterplan.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pediteure-logistik.at/fileadmin/user_upload/Update_ZV-Studie_PK_24_06_04.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uroparl.europa.eu/resources/library/images/20211027PHT16017/20211027PHT16017_original.jp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myclimate.org/de/informieren/faq/faq-detail/was-sind-treibhausgase/" TargetMode="External"/><Relationship Id="rId4" Type="http://schemas.openxmlformats.org/officeDocument/2006/relationships/hyperlink" Target="https://www.destatis.de/Europa/DE/Thema/GreenDeal/_inhalt.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matepartner.com/de/wissen/glossar/co2-aequivalente-co2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ghgprotocol.org/sites/default/files/2024-08/Global-Warming-Potential-Values%20%28August%202024%29.pdf" TargetMode="External"/><Relationship Id="rId4" Type="http://schemas.openxmlformats.org/officeDocument/2006/relationships/hyperlink" Target="https://pixabay.com/de/photos/erde-planet-raum-welt-universum-1100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statista.com/infografik/24799/prognose-zum-anstieg-der-globalen-durchschnittstemperatu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e.statista.com/statistik/daten/studie/167957/umfrage/verteilung-der-co-emissionen-weltweit-nach-bereich/"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atista.com/topics/7968/transportation-emissions-in-the-eu/#statisticChapt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tatista.com/statistics/1325132/ghg-emissions-shares-sector-european-union-eu/"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martfreightcentre.org/en/our-programs/emissions-accounting/global-logistics-emissions-council/calculate-report-glec-framework/"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i.org/10.1787/b6cc9ad5-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taverse.harvard.edu/dataset.xhtml?persistentId=doi:10.7910/DVN/YA3VC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chienencontrol.gv.at/de/wettbewerbsregulierung/eisenbahnnetz-oesterreich.html" TargetMode="External"/><Relationship Id="rId5" Type="http://schemas.openxmlformats.org/officeDocument/2006/relationships/hyperlink" Target="https://ec.europa.eu/eurostat/statistics-explained/index.php?title=Characteristics_of_the_railway_network_in_Europe" TargetMode="External"/><Relationship Id="rId4" Type="http://schemas.openxmlformats.org/officeDocument/2006/relationships/hyperlink" Target="https://doi.org/10.7910/DVN/YA3VC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dirty="0"/>
              <a:t>Today, we will focus on the topic of transport policy. We will begin with an overview of today’s contents and then delve deeper into the fundamentals and strategies. In addition, we will take a closer look at modal shift, including its potential and challenges.</a:t>
            </a:r>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smtClean="0"/>
              <a:pPr/>
              <a:t>1</a:t>
            </a:fld>
            <a:endParaRPr lang="de-AT"/>
          </a:p>
        </p:txBody>
      </p:sp>
    </p:spTree>
    <p:extLst>
      <p:ext uri="{BB962C8B-B14F-4D97-AF65-F5344CB8AC3E}">
        <p14:creationId xmlns:p14="http://schemas.microsoft.com/office/powerpoint/2010/main" val="242864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9B33-4ABA-E48E-1C58-0EB4FA458F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1F00BC-E3C7-B4E4-0E4A-B720B332A490}"/>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F31D6739-F2DB-CE82-3D95-07F8540C6751}"/>
              </a:ext>
            </a:extLst>
          </p:cNvPr>
          <p:cNvSpPr>
            <a:spLocks noGrp="1"/>
          </p:cNvSpPr>
          <p:nvPr>
            <p:ph type="body" idx="1"/>
          </p:nvPr>
        </p:nvSpPr>
        <p:spPr/>
        <p:txBody>
          <a:bodyPr/>
          <a:lstStyle/>
          <a:p>
            <a:r>
              <a:rPr lang="en-US" dirty="0"/>
              <a:t>The concept of sustainability was first developed in forestry in the 18th century to prevent deforestation, although it had already been practiced regionally as early as the 15th century. Since the 1970s, there has been growing concern about how economic activities—particularly logistics—affect the environment and exploit and pollute natural resources. The term “sustainability” was coined to describe long-term development that meets the needs of the present generation without compromising the ability of future generations to meet their own needs. According to the Brundtland Commission, the needs of the present generation should not be met at the expense of future generations. Natural resources should only be used to the extent to which they can regenerate.</a:t>
            </a:r>
          </a:p>
          <a:p>
            <a:endParaRPr lang="en-US" dirty="0"/>
          </a:p>
          <a:p>
            <a:r>
              <a:rPr lang="en-US" dirty="0"/>
              <a:t>Environmental challenges require not only remedial protective measures but also proactive climate action through a fundamental rethinking within industrial societies. In the logistics and transport sector, “green logistics” is a commonly used term. It refers to the holistic transformation of logistics strategies, structures, processes, and systems in order to create environmentally friendly and resource-efficient logistics processes. The objective of green logistics is to achieve a balance between economic and environmental efficiency and to create sustainable corporate value.</a:t>
            </a:r>
          </a:p>
          <a:p>
            <a:endParaRPr lang="en-US" b="1" dirty="0"/>
          </a:p>
          <a:p>
            <a:r>
              <a:rPr lang="en-US" b="0" dirty="0"/>
              <a:t>Source:</a:t>
            </a:r>
            <a:br>
              <a:rPr lang="en-US" b="0" dirty="0"/>
            </a:br>
            <a:r>
              <a:rPr lang="en-US" b="0" dirty="0"/>
              <a:t>Koch, Susanne (2012): </a:t>
            </a:r>
            <a:r>
              <a:rPr lang="en-US" b="0" i="1" dirty="0"/>
              <a:t>Logistics – An Introduction to Economics and Sustainability</a:t>
            </a:r>
            <a:r>
              <a:rPr lang="en-US" b="0" dirty="0"/>
              <a:t>, pp. 292 ff.</a:t>
            </a:r>
          </a:p>
          <a:p>
            <a:endParaRPr lang="de-AT" dirty="0"/>
          </a:p>
        </p:txBody>
      </p:sp>
      <p:sp>
        <p:nvSpPr>
          <p:cNvPr id="4" name="Kopfzeilenplatzhalter 3">
            <a:extLst>
              <a:ext uri="{FF2B5EF4-FFF2-40B4-BE49-F238E27FC236}">
                <a16:creationId xmlns:a16="http://schemas.microsoft.com/office/drawing/2014/main" id="{502D1791-CDB5-43CD-A8F4-A257F0E2C24B}"/>
              </a:ext>
            </a:extLst>
          </p:cNvPr>
          <p:cNvSpPr>
            <a:spLocks noGrp="1"/>
          </p:cNvSpPr>
          <p:nvPr>
            <p:ph type="hdr" sz="quarter"/>
          </p:nvPr>
        </p:nvSpPr>
        <p:spPr/>
        <p:txBody>
          <a:bodyPr/>
          <a:lstStyle/>
          <a:p>
            <a:r>
              <a:rPr lang="de-AT"/>
              <a:t>Binnenschiffe als Teil der Transportkette</a:t>
            </a:r>
          </a:p>
        </p:txBody>
      </p:sp>
      <p:sp>
        <p:nvSpPr>
          <p:cNvPr id="5" name="Datumsplatzhalter 4">
            <a:extLst>
              <a:ext uri="{FF2B5EF4-FFF2-40B4-BE49-F238E27FC236}">
                <a16:creationId xmlns:a16="http://schemas.microsoft.com/office/drawing/2014/main" id="{82E10F79-41FE-E30D-24C4-E5E220816508}"/>
              </a:ext>
            </a:extLst>
          </p:cNvPr>
          <p:cNvSpPr>
            <a:spLocks noGrp="1"/>
          </p:cNvSpPr>
          <p:nvPr>
            <p:ph type="dt" idx="1"/>
          </p:nvPr>
        </p:nvSpPr>
        <p:spPr/>
        <p:txBody>
          <a:bodyPr/>
          <a:lstStyle/>
          <a:p>
            <a:fld id="{6A94F0D5-E232-4360-8B8C-58EF9D3E6905}" type="datetime1">
              <a:rPr lang="de-AT" smtClean="0"/>
              <a:t>20.01.2026</a:t>
            </a:fld>
            <a:endParaRPr lang="de-AT"/>
          </a:p>
        </p:txBody>
      </p:sp>
      <p:sp>
        <p:nvSpPr>
          <p:cNvPr id="6" name="Fußzeilenplatzhalter 5">
            <a:extLst>
              <a:ext uri="{FF2B5EF4-FFF2-40B4-BE49-F238E27FC236}">
                <a16:creationId xmlns:a16="http://schemas.microsoft.com/office/drawing/2014/main" id="{E4B7B3D3-5F8A-001A-AEEA-2F0097844803}"/>
              </a:ext>
            </a:extLst>
          </p:cNvPr>
          <p:cNvSpPr>
            <a:spLocks noGrp="1"/>
          </p:cNvSpPr>
          <p:nvPr>
            <p:ph type="ftr" sz="quarter" idx="4"/>
          </p:nvPr>
        </p:nvSpPr>
        <p:spPr/>
        <p:txBody>
          <a:bodyPr/>
          <a:lstStyle/>
          <a:p>
            <a:r>
              <a:rPr lang="de-AT"/>
              <a:t>Lehrunterlagen von rewway.at</a:t>
            </a:r>
          </a:p>
        </p:txBody>
      </p:sp>
      <p:sp>
        <p:nvSpPr>
          <p:cNvPr id="7" name="Foliennummernplatzhalter 6">
            <a:extLst>
              <a:ext uri="{FF2B5EF4-FFF2-40B4-BE49-F238E27FC236}">
                <a16:creationId xmlns:a16="http://schemas.microsoft.com/office/drawing/2014/main" id="{0BAED8A3-C640-654E-E681-AE8EC8B6AD22}"/>
              </a:ext>
            </a:extLst>
          </p:cNvPr>
          <p:cNvSpPr>
            <a:spLocks noGrp="1"/>
          </p:cNvSpPr>
          <p:nvPr>
            <p:ph type="sldNum" sz="quarter" idx="5"/>
          </p:nvPr>
        </p:nvSpPr>
        <p:spPr/>
        <p:txBody>
          <a:bodyPr/>
          <a:lstStyle/>
          <a:p>
            <a:fld id="{9B1635B3-DF70-4CFD-87CA-EB6AFDCA10EE}" type="slidenum">
              <a:rPr lang="de-AT" smtClean="0"/>
              <a:t>11</a:t>
            </a:fld>
            <a:endParaRPr lang="de-AT"/>
          </a:p>
        </p:txBody>
      </p:sp>
    </p:spTree>
    <p:extLst>
      <p:ext uri="{BB962C8B-B14F-4D97-AF65-F5344CB8AC3E}">
        <p14:creationId xmlns:p14="http://schemas.microsoft.com/office/powerpoint/2010/main" val="45909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The concept of green logistics seeks to achieve a balance between economic, environmental, and social objectives within the field of logistics, which also directly affects the transport sector. This results in trade-offs between these three dimensions, as not all objectives can be pursued simultaneously. The following goals can be assigned to each dimension:</a:t>
            </a:r>
          </a:p>
          <a:p>
            <a:endParaRPr lang="en-US" b="0" dirty="0"/>
          </a:p>
          <a:p>
            <a:r>
              <a:rPr lang="en-US" b="0" dirty="0"/>
              <a:t>Social objectives: Raising awareness of sustainable transport and ensuring a high quality of life.</a:t>
            </a:r>
          </a:p>
          <a:p>
            <a:r>
              <a:rPr lang="en-US" b="0" dirty="0"/>
              <a:t>Environmental objectives: Reducing emissions and, more generally, decreasing resource consumption.</a:t>
            </a:r>
          </a:p>
          <a:p>
            <a:r>
              <a:rPr lang="en-US" b="0" dirty="0"/>
              <a:t>Economic objectives: From a financial perspective, avoiding additional costs or achieving cost reductions, and minimizing inefficiencies (periods during which resources or processes are not productive).</a:t>
            </a:r>
          </a:p>
          <a:p>
            <a:endParaRPr lang="en-US" b="0" dirty="0"/>
          </a:p>
          <a:p>
            <a:r>
              <a:rPr lang="en-US" b="0" dirty="0"/>
              <a:t>Naturally, additional objectives can be assigned to each dimension, which makes achieving a balanced pursuit of goals across all areas even more challenging.</a:t>
            </a:r>
          </a:p>
          <a:p>
            <a:endParaRPr lang="en-US" b="0" dirty="0"/>
          </a:p>
          <a:p>
            <a:r>
              <a:rPr lang="en-US" b="0" dirty="0"/>
              <a:t>Sources:</a:t>
            </a:r>
            <a:br>
              <a:rPr lang="en-US" b="0" dirty="0"/>
            </a:br>
            <a:r>
              <a:rPr lang="en-US" b="0" dirty="0"/>
              <a:t>Pazirandeh, Ali / Jafari, Hamid (2013): </a:t>
            </a:r>
            <a:r>
              <a:rPr lang="en-US" b="0" i="1" dirty="0"/>
              <a:t>Making sense of green logistics</a:t>
            </a:r>
            <a:r>
              <a:rPr lang="en-US" b="0" dirty="0"/>
              <a:t>. In: </a:t>
            </a:r>
            <a:r>
              <a:rPr lang="en-US" b="0" i="1" dirty="0"/>
              <a:t>International Journal of Productivity and Performance Management</a:t>
            </a:r>
            <a:r>
              <a:rPr lang="en-US" b="0" dirty="0"/>
              <a:t>, pp. 889–890.</a:t>
            </a:r>
            <a:br>
              <a:rPr lang="en-US" b="0" dirty="0"/>
            </a:br>
            <a:r>
              <a:rPr lang="en-US" b="0" dirty="0"/>
              <a:t>Saroha, Rituraj (2014): </a:t>
            </a:r>
            <a:r>
              <a:rPr lang="en-US" b="0" i="1" dirty="0"/>
              <a:t>Green logistics &amp; its significance in modern day systems</a:t>
            </a:r>
            <a:r>
              <a:rPr lang="en-US" b="0" dirty="0"/>
              <a:t>. In: </a:t>
            </a:r>
            <a:r>
              <a:rPr lang="en-US" b="0" i="1" dirty="0"/>
              <a:t>International Review of Applied Engineering Research</a:t>
            </a:r>
            <a:r>
              <a:rPr lang="en-US" b="0" dirty="0"/>
              <a:t>, p. 90.</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12</a:t>
            </a:fld>
            <a:endParaRPr lang="de-AT" noProof="0"/>
          </a:p>
        </p:txBody>
      </p:sp>
    </p:spTree>
    <p:extLst>
      <p:ext uri="{BB962C8B-B14F-4D97-AF65-F5344CB8AC3E}">
        <p14:creationId xmlns:p14="http://schemas.microsoft.com/office/powerpoint/2010/main" val="230680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dirty="0"/>
              <a:t>At present, ecological factors (especially CO₂ emissions) and economic factors (transport costs) are the primary focus when assessing modes of transport. </a:t>
            </a:r>
          </a:p>
          <a:p>
            <a:endParaRPr lang="en-US" dirty="0"/>
          </a:p>
          <a:p>
            <a:r>
              <a:rPr lang="en-US" dirty="0"/>
              <a:t>Environmental protection is still often treated as a secondary consideration by many companies and is mainly used for marketing purposes. From a business economics perspective, environmental protection is also frequently viewed as an opportunity to reduce costs or increase revenues.</a:t>
            </a:r>
          </a:p>
          <a:p>
            <a:endParaRPr lang="en-US" dirty="0"/>
          </a:p>
          <a:p>
            <a:r>
              <a:rPr lang="en-US" dirty="0"/>
              <a:t>However, for a comprehensive comparison of transport modes from a sustainability perspective, additional factors beyond emissions and transport costs must be taken into account (see above). The assessment criteria shown in the figure within the three impact areas represent a selection of possible comparison factors and can, of course, be further expanded.</a:t>
            </a:r>
          </a:p>
          <a:p>
            <a:endParaRPr lang="en-US" b="1" dirty="0"/>
          </a:p>
          <a:p>
            <a:r>
              <a:rPr lang="en-US" b="0" dirty="0"/>
              <a:t>Source:</a:t>
            </a:r>
            <a:br>
              <a:rPr lang="en-US" dirty="0"/>
            </a:br>
            <a:r>
              <a:rPr lang="en-US" dirty="0"/>
              <a:t>Pazirandeh, Ali / Jafari, Hamid (2013): </a:t>
            </a:r>
            <a:r>
              <a:rPr lang="en-US" i="1" dirty="0"/>
              <a:t>Making sense of green logistics</a:t>
            </a:r>
            <a:r>
              <a:rPr lang="en-US" dirty="0"/>
              <a:t>. In: </a:t>
            </a:r>
            <a:r>
              <a:rPr lang="en-US" i="1" dirty="0"/>
              <a:t>International Journal of Productivity and Performance Management</a:t>
            </a:r>
            <a:r>
              <a:rPr lang="en-US" dirty="0"/>
              <a:t>, pp. 889–890.</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13</a:t>
            </a:fld>
            <a:endParaRPr lang="de-AT" noProof="0"/>
          </a:p>
        </p:txBody>
      </p:sp>
    </p:spTree>
    <p:extLst>
      <p:ext uri="{BB962C8B-B14F-4D97-AF65-F5344CB8AC3E}">
        <p14:creationId xmlns:p14="http://schemas.microsoft.com/office/powerpoint/2010/main" val="2592884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The Paris Climate Agreement – a milestone in global climate protection</a:t>
            </a:r>
          </a:p>
          <a:p>
            <a:endParaRPr lang="en-US" b="0" dirty="0"/>
          </a:p>
          <a:p>
            <a:r>
              <a:rPr lang="en-US" b="0" dirty="0"/>
              <a:t>The climate crisis is a global challenge that can only be addressed through international cooperation. A decisive step was the World Climate Conference in Paris in 2015, at which the Paris Agreement was adopted by 195 member states of the United Nations Framework Convention on Climate Change (UNFCCC).</a:t>
            </a:r>
          </a:p>
          <a:p>
            <a:endParaRPr lang="en-US" b="0" dirty="0"/>
          </a:p>
          <a:p>
            <a:r>
              <a:rPr lang="en-US" b="0" dirty="0"/>
              <a:t>The agreement sets the objective of limiting global warming to well below 2 °C—ideally to 1.5 °C—compared to pre-industrial levels. In addition, greenhouse gas emissions should be reduced to a level that can be absorbed by natural and technological CO₂ sinks. Another key element is financial support for poorer countries, enabling them to implement climate mitigation measures and adapt to the impacts of climate change.</a:t>
            </a:r>
          </a:p>
          <a:p>
            <a:endParaRPr lang="en-US" b="0" dirty="0"/>
          </a:p>
          <a:p>
            <a:r>
              <a:rPr lang="en-US" b="0" dirty="0"/>
              <a:t>Today, 198 countries are parties to the UNFCCC, 195 of which have signed the Paris Agreement—representing nearly the entire global community. Despite this broad consensus, the implementation of concrete measures often remains challenging due to differing national interests.</a:t>
            </a:r>
          </a:p>
          <a:p>
            <a:endParaRPr lang="en-US" b="0" dirty="0"/>
          </a:p>
          <a:p>
            <a:r>
              <a:rPr lang="en-US" b="0" dirty="0"/>
              <a:t>In addition to the Paris Agreement, there are further international initiatives aimed at advancing climate protection in industrialized, emerging, and developing countries, each with its own focus areas and members.</a:t>
            </a:r>
          </a:p>
          <a:p>
            <a:endParaRPr lang="en-US" b="0" dirty="0"/>
          </a:p>
          <a:p>
            <a:r>
              <a:rPr lang="en-US" b="0" dirty="0"/>
              <a:t>Sources:</a:t>
            </a:r>
            <a:br>
              <a:rPr lang="en-US" b="0" dirty="0"/>
            </a:br>
            <a:r>
              <a:rPr lang="en-US" b="0" dirty="0" err="1"/>
              <a:t>Klimabündnis</a:t>
            </a:r>
            <a:r>
              <a:rPr lang="en-US" b="0" dirty="0"/>
              <a:t> Österreich (2024): </a:t>
            </a:r>
            <a:r>
              <a:rPr lang="en-US" b="0" dirty="0">
                <a:hlinkClick r:id="rId3"/>
              </a:rPr>
              <a:t>https://www.klimabuendnis.at/wp-content/uploads/2024/09/Praesentationen_zu_Klimafakten_Klimawandel.pdf</a:t>
            </a:r>
            <a:r>
              <a:rPr lang="en-US" b="0" dirty="0"/>
              <a:t> (accessed 1 July 2025)</a:t>
            </a:r>
            <a:br>
              <a:rPr lang="en-US" b="0" dirty="0"/>
            </a:br>
            <a:r>
              <a:rPr lang="en-US" b="0" dirty="0"/>
              <a:t>German Environment Agency – </a:t>
            </a:r>
            <a:r>
              <a:rPr lang="en-US" b="0" dirty="0" err="1"/>
              <a:t>Umweltbundesamt</a:t>
            </a:r>
            <a:r>
              <a:rPr lang="en-US" b="0" dirty="0"/>
              <a:t> (2024a): </a:t>
            </a:r>
            <a:r>
              <a:rPr lang="en-US" b="0" dirty="0">
                <a:hlinkClick r:id="rId4"/>
              </a:rPr>
              <a:t>https://www.umweltbundesamt.de/themen/klima-energie/internationale-klimapolitik#internationale-klimapolitik</a:t>
            </a:r>
            <a:r>
              <a:rPr lang="en-US" b="0" dirty="0"/>
              <a:t> (accessed 7 July 2025)</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14</a:t>
            </a:fld>
            <a:endParaRPr lang="de-AT" noProof="0"/>
          </a:p>
        </p:txBody>
      </p:sp>
    </p:spTree>
    <p:extLst>
      <p:ext uri="{BB962C8B-B14F-4D97-AF65-F5344CB8AC3E}">
        <p14:creationId xmlns:p14="http://schemas.microsoft.com/office/powerpoint/2010/main" val="3854600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To reduce the negative impacts of freight transport, three main approaches can be distinguished: traffic avoidance, traffic optimization, and traffic shift (modal shift).</a:t>
            </a:r>
          </a:p>
          <a:p>
            <a:endParaRPr lang="en-US" b="1" dirty="0"/>
          </a:p>
          <a:p>
            <a:r>
              <a:rPr lang="en-US" b="0" dirty="0"/>
              <a:t>Sources:</a:t>
            </a:r>
            <a:br>
              <a:rPr lang="en-US" dirty="0"/>
            </a:br>
            <a:r>
              <a:rPr lang="en-US" dirty="0"/>
              <a:t>Kummer, Sebastian (2010): </a:t>
            </a:r>
            <a:r>
              <a:rPr lang="en-US" i="1" dirty="0"/>
              <a:t>Introduction to Transport Economics</a:t>
            </a:r>
            <a:r>
              <a:rPr lang="en-US" dirty="0"/>
              <a:t>. 2 volumes. Vienna: UTB, </a:t>
            </a:r>
            <a:r>
              <a:rPr lang="en-US" dirty="0" err="1"/>
              <a:t>Facultas</a:t>
            </a:r>
            <a:r>
              <a:rPr lang="en-US" dirty="0"/>
              <a:t>, WUV.</a:t>
            </a:r>
            <a:br>
              <a:rPr lang="en-US" dirty="0"/>
            </a:br>
            <a:r>
              <a:rPr lang="en-US" dirty="0"/>
              <a:t>Wittenbrink, Paul (2015): </a:t>
            </a:r>
            <a:r>
              <a:rPr lang="en-US" i="1" dirty="0"/>
              <a:t>Green Logistics</a:t>
            </a:r>
            <a:r>
              <a:rPr lang="en-US" dirty="0"/>
              <a:t>. Wiesbaden: Springer </a:t>
            </a:r>
            <a:r>
              <a:rPr lang="en-US" dirty="0" err="1"/>
              <a:t>Fachmedien</a:t>
            </a:r>
            <a:r>
              <a:rPr lang="en-US" dirty="0"/>
              <a:t> Wiesbaden.</a:t>
            </a:r>
          </a:p>
          <a:p>
            <a:endParaRPr lang="en-GB" dirty="0"/>
          </a:p>
        </p:txBody>
      </p:sp>
      <p:sp>
        <p:nvSpPr>
          <p:cNvPr id="4" name="Slide Number Placeholder 3"/>
          <p:cNvSpPr>
            <a:spLocks noGrp="1"/>
          </p:cNvSpPr>
          <p:nvPr>
            <p:ph type="sldNum" sz="quarter" idx="5"/>
          </p:nvPr>
        </p:nvSpPr>
        <p:spPr/>
        <p:txBody>
          <a:bodyPr/>
          <a:lstStyle/>
          <a:p>
            <a:fld id="{9BE37AD1-DECE-4C89-9312-4EFAC60D3580}" type="slidenum">
              <a:rPr lang="de-AT" noProof="0" smtClean="0"/>
              <a:pPr/>
              <a:t>16</a:t>
            </a:fld>
            <a:endParaRPr lang="de-AT" noProof="0"/>
          </a:p>
        </p:txBody>
      </p:sp>
    </p:spTree>
    <p:extLst>
      <p:ext uri="{BB962C8B-B14F-4D97-AF65-F5344CB8AC3E}">
        <p14:creationId xmlns:p14="http://schemas.microsoft.com/office/powerpoint/2010/main" val="33230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E37AD1-DECE-4C89-9312-4EFAC60D3580}" type="slidenum">
              <a:rPr lang="de-AT" noProof="0" smtClean="0"/>
              <a:pPr/>
              <a:t>18</a:t>
            </a:fld>
            <a:endParaRPr lang="de-AT" noProof="0"/>
          </a:p>
        </p:txBody>
      </p:sp>
    </p:spTree>
    <p:extLst>
      <p:ext uri="{BB962C8B-B14F-4D97-AF65-F5344CB8AC3E}">
        <p14:creationId xmlns:p14="http://schemas.microsoft.com/office/powerpoint/2010/main" val="178345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dirty="0"/>
              <a:t>The European Green Deal was launched in 2019 and represents a set of policy measures adopted by the EU to enable the transition to a climate-neutral society by 2050. The objective of the Green Deal is to create a fair and prosperous society, supported by a modern and competitive economy.</a:t>
            </a:r>
          </a:p>
          <a:p>
            <a:endParaRPr lang="en-US" dirty="0"/>
          </a:p>
          <a:p>
            <a:r>
              <a:rPr lang="en-US" dirty="0"/>
              <a:t>To achieve this objective, the Green Deal emphasizes the need for a holistic and cross-sectoral approach in which all relevant policy areas are aligned with the overarching goal of climate protection. The package includes measures covering a wide range of policy fields, including climate, environment, energy, transport, industry, agriculture, and sustainable finance.</a:t>
            </a:r>
          </a:p>
          <a:p>
            <a:endParaRPr lang="en-US" dirty="0"/>
          </a:p>
          <a:p>
            <a:r>
              <a:rPr lang="en-US" dirty="0"/>
              <a:t>The European Green Deal aims to achieve a climate-neutral EU by 2050, with greenhouse gas emissions to be reduced by at least 55% by 2030 compared to 1990 levels. This requires a fundamental transformation of the economy and society across many sectors.</a:t>
            </a:r>
          </a:p>
          <a:p>
            <a:br>
              <a:rPr lang="en-US" dirty="0"/>
            </a:br>
            <a:r>
              <a:rPr lang="en-US" dirty="0"/>
              <a:t>“Fit for 55” is a package of measures that includes the revision and updating of EU legislation as well as the introduction of new initiatives to ensure that EU actions are aligned with the climate targets set by the Council and the European Parliament.</a:t>
            </a:r>
          </a:p>
          <a:p>
            <a:endParaRPr lang="en-US" dirty="0"/>
          </a:p>
          <a:p>
            <a:r>
              <a:rPr lang="en-US" b="0" dirty="0"/>
              <a:t>Sources:</a:t>
            </a:r>
            <a:br>
              <a:rPr lang="en-US" dirty="0"/>
            </a:br>
            <a:r>
              <a:rPr lang="en-US" dirty="0"/>
              <a:t>European Commission, Directorate-General for Communication (2019): </a:t>
            </a:r>
            <a:r>
              <a:rPr lang="en-US" i="1" dirty="0"/>
              <a:t>What is the European Green Deal?</a:t>
            </a:r>
            <a:r>
              <a:rPr lang="en-US" dirty="0"/>
              <a:t> Available at: </a:t>
            </a:r>
            <a:r>
              <a:rPr lang="en-US" dirty="0">
                <a:hlinkClick r:id="rId3"/>
              </a:rPr>
              <a:t>https://data.europa.eu/doi/10.2775/944554 </a:t>
            </a:r>
            <a:r>
              <a:rPr lang="en-US" dirty="0"/>
              <a:t>; accessed 13 March 2025</a:t>
            </a:r>
            <a:br>
              <a:rPr lang="en-US" dirty="0"/>
            </a:br>
            <a:r>
              <a:rPr lang="en-US" dirty="0"/>
              <a:t>Council of the European Union (2024): </a:t>
            </a:r>
            <a:r>
              <a:rPr lang="en-US" dirty="0">
                <a:hlinkClick r:id="rId4"/>
              </a:rPr>
              <a:t>https://www.consilium.europa.eu/en/policies/green-deal/</a:t>
            </a:r>
            <a:r>
              <a:rPr lang="en-US" dirty="0"/>
              <a:t>; accessed 13 March 2025</a:t>
            </a:r>
          </a:p>
          <a:p>
            <a:endParaRPr lang="en-US" dirty="0"/>
          </a:p>
          <a:p>
            <a:r>
              <a:rPr lang="en-US" b="0" dirty="0"/>
              <a:t>Image sources:</a:t>
            </a:r>
            <a:br>
              <a:rPr lang="en-US" dirty="0"/>
            </a:br>
            <a:r>
              <a:rPr lang="en-US" dirty="0"/>
              <a:t>European Commission, Directorate-General for Communication (2019): </a:t>
            </a:r>
            <a:r>
              <a:rPr lang="en-US" i="1" dirty="0"/>
              <a:t>What is the European Green Deal?</a:t>
            </a:r>
            <a:r>
              <a:rPr lang="en-US" dirty="0"/>
              <a:t> Available at: </a:t>
            </a:r>
            <a:r>
              <a:rPr lang="en-US" dirty="0">
                <a:hlinkClick r:id="rId3"/>
              </a:rPr>
              <a:t>https://data.europa.eu/doi/10.2775/944554 </a:t>
            </a:r>
            <a:r>
              <a:rPr lang="en-US" dirty="0"/>
              <a:t>; accessed 13 March 2025</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20</a:t>
            </a:fld>
            <a:endParaRPr lang="de-AT" noProof="0"/>
          </a:p>
        </p:txBody>
      </p:sp>
    </p:spTree>
    <p:extLst>
      <p:ext uri="{BB962C8B-B14F-4D97-AF65-F5344CB8AC3E}">
        <p14:creationId xmlns:p14="http://schemas.microsoft.com/office/powerpoint/2010/main" val="148071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1025" y="866775"/>
            <a:ext cx="7713663" cy="4340225"/>
          </a:xfrm>
        </p:spPr>
        <p:txBody>
          <a:bodyPr/>
          <a:lstStyle/>
          <a:p>
            <a:endParaRPr lang="en-US"/>
          </a:p>
        </p:txBody>
      </p:sp>
      <p:sp>
        <p:nvSpPr>
          <p:cNvPr id="3" name="Notes Placeholder 2"/>
          <p:cNvSpPr>
            <a:spLocks noGrp="1"/>
          </p:cNvSpPr>
          <p:nvPr>
            <p:ph type="body" idx="1"/>
          </p:nvPr>
        </p:nvSpPr>
        <p:spPr/>
        <p:txBody>
          <a:bodyPr/>
          <a:lstStyle/>
          <a:p>
            <a:r>
              <a:rPr lang="fr-FR" b="0" dirty="0"/>
              <a:t>Source:</a:t>
            </a:r>
            <a:br>
              <a:rPr lang="fr-FR" dirty="0"/>
            </a:br>
            <a:r>
              <a:rPr lang="fr-FR" dirty="0" err="1"/>
              <a:t>European</a:t>
            </a:r>
            <a:r>
              <a:rPr lang="fr-FR" dirty="0"/>
              <a:t> Commission (2019): </a:t>
            </a:r>
            <a:r>
              <a:rPr lang="fr-FR" dirty="0">
                <a:hlinkClick r:id="rId3"/>
              </a:rPr>
              <a:t>https://ec.europa.eu/commission/presscorner/api/files/attachment/859448/Sustainable_mobility_de.pdf</a:t>
            </a:r>
            <a:endParaRPr lang="fr-FR" dirty="0"/>
          </a:p>
          <a:p>
            <a:endParaRPr lang="fr-FR" dirty="0"/>
          </a:p>
          <a:p>
            <a:r>
              <a:rPr lang="fr-FR" b="0" dirty="0"/>
              <a:t>Image source:</a:t>
            </a:r>
            <a:br>
              <a:rPr lang="fr-FR" b="0" dirty="0"/>
            </a:br>
            <a:r>
              <a:rPr lang="fr-FR" dirty="0" err="1"/>
              <a:t>European</a:t>
            </a:r>
            <a:r>
              <a:rPr lang="fr-FR" dirty="0"/>
              <a:t> Commission (2019): </a:t>
            </a:r>
            <a:r>
              <a:rPr lang="fr-FR" dirty="0">
                <a:hlinkClick r:id="rId3"/>
              </a:rPr>
              <a:t>https://ec.europa.eu/commission/presscorner/api/files/attachment/859448/Sustainable_mobility_de.pdf</a:t>
            </a:r>
            <a:endParaRPr lang="fr-FR" dirty="0"/>
          </a:p>
          <a:p>
            <a:endParaRPr lang="en-US" dirty="0"/>
          </a:p>
        </p:txBody>
      </p:sp>
      <p:sp>
        <p:nvSpPr>
          <p:cNvPr id="4" name="Slide Number Placeholder 3"/>
          <p:cNvSpPr>
            <a:spLocks noGrp="1"/>
          </p:cNvSpPr>
          <p:nvPr>
            <p:ph type="sldNum" sz="quarter" idx="10"/>
          </p:nvPr>
        </p:nvSpPr>
        <p:spPr/>
        <p:txBody>
          <a:bodyPr/>
          <a:lstStyle/>
          <a:p>
            <a:fld id="{0EDFA6B0-5DC3-4D22-8E41-F7511E10BAE2}" type="slidenum">
              <a:rPr lang="en-US" smtClean="0"/>
              <a:t>21</a:t>
            </a:fld>
            <a:endParaRPr lang="en-US"/>
          </a:p>
        </p:txBody>
      </p:sp>
    </p:spTree>
    <p:extLst>
      <p:ext uri="{BB962C8B-B14F-4D97-AF65-F5344CB8AC3E}">
        <p14:creationId xmlns:p14="http://schemas.microsoft.com/office/powerpoint/2010/main" val="279699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022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34448" y="0"/>
            <a:ext cx="3927546" cy="37022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068513" y="554038"/>
            <a:ext cx="4926012" cy="27717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06357" y="3510280"/>
            <a:ext cx="7250853" cy="3326882"/>
          </a:xfrm>
          <a:prstGeom prst="rect">
            <a:avLst/>
          </a:prstGeom>
        </p:spPr>
        <p:txBody>
          <a:bodyPr vert="horz" lIns="91440" tIns="45720" rIns="91440" bIns="45720" rtlCol="0"/>
          <a:lstStyle/>
          <a:p>
            <a:r>
              <a:rPr lang="en-US" b="0" dirty="0"/>
              <a:t>Modal split describes the share of transport performance by mode of transport.</a:t>
            </a:r>
            <a:br>
              <a:rPr lang="en-US" b="0" dirty="0"/>
            </a:br>
            <a:endParaRPr lang="en-US" b="0" dirty="0"/>
          </a:p>
          <a:p>
            <a:r>
              <a:rPr lang="en-US" b="0" dirty="0"/>
              <a:t>Target set within the framework of the Sustainable and Smart Mobility Strategy: rail freight transport is to increase by 50% by 2030 and to double by 2050. Inland waterway transport is to increase by 25% by 2030 and by 50% by 2050.</a:t>
            </a:r>
          </a:p>
          <a:p>
            <a:endParaRPr lang="en-US" b="0" dirty="0"/>
          </a:p>
          <a:p>
            <a:r>
              <a:rPr lang="en-US" b="0" dirty="0"/>
              <a:t>Sources:</a:t>
            </a:r>
            <a:br>
              <a:rPr lang="en-US" b="0" dirty="0"/>
            </a:br>
            <a:r>
              <a:rPr lang="en-US" b="0" dirty="0"/>
              <a:t>Eurostat (2024): </a:t>
            </a:r>
            <a:r>
              <a:rPr lang="en-US" b="0" i="1" dirty="0"/>
              <a:t>Modal split of inland freight transport</a:t>
            </a:r>
            <a:r>
              <a:rPr lang="en-US" b="0" dirty="0"/>
              <a:t>:</a:t>
            </a:r>
            <a:br>
              <a:rPr lang="en-US" b="0" dirty="0"/>
            </a:br>
            <a:r>
              <a:rPr lang="en-US" b="0" dirty="0">
                <a:hlinkClick r:id="rId3"/>
              </a:rPr>
              <a:t>https://ec.europa.eu/eurostat/databrowser/view/tran_hv_frmod/default/table?lang=en&amp;category=tran.tran_hv_ms</a:t>
            </a:r>
            <a:r>
              <a:rPr lang="en-US" b="0" dirty="0"/>
              <a:t>; accessed 6 February 2025</a:t>
            </a:r>
            <a:br>
              <a:rPr lang="en-US" b="0" dirty="0"/>
            </a:br>
            <a:r>
              <a:rPr lang="en-US" b="0" dirty="0"/>
              <a:t>European Commission (2020): </a:t>
            </a:r>
            <a:r>
              <a:rPr lang="en-US" b="0" i="1" dirty="0"/>
              <a:t>Sustainable and Smart Mobility Strategy</a:t>
            </a:r>
            <a:r>
              <a:rPr lang="en-US" b="0" dirty="0"/>
              <a:t>:</a:t>
            </a:r>
            <a:br>
              <a:rPr lang="en-US" b="0" dirty="0"/>
            </a:br>
            <a:r>
              <a:rPr lang="en-US" b="0" dirty="0">
                <a:hlinkClick r:id="rId4"/>
              </a:rPr>
              <a:t>https://eur-lex.europa.eu/resource.html?uri=cellar:5e601657-3b06-11eb-b27b-01aa75ed71a1.0003.02/DOC_1&amp;format=PDF</a:t>
            </a:r>
            <a:endParaRPr lang="en-US" b="0" dirty="0"/>
          </a:p>
        </p:txBody>
      </p:sp>
      <p:sp>
        <p:nvSpPr>
          <p:cNvPr id="6" name="Footer Placeholder 5"/>
          <p:cNvSpPr>
            <a:spLocks noGrp="1"/>
          </p:cNvSpPr>
          <p:nvPr>
            <p:ph type="ftr" sz="quarter" idx="4"/>
          </p:nvPr>
        </p:nvSpPr>
        <p:spPr>
          <a:xfrm>
            <a:off x="0" y="7020561"/>
            <a:ext cx="3927546" cy="36851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34448" y="7020561"/>
            <a:ext cx="3927546" cy="368511"/>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dirty="0"/>
              <a:t>The EU has introduced a policy for the Trans-European Transport Network (TEN-T) to develop an effective and multimodal transport network across the entire EU. </a:t>
            </a:r>
          </a:p>
          <a:p>
            <a:endParaRPr lang="en-US" dirty="0"/>
          </a:p>
          <a:p>
            <a:r>
              <a:rPr lang="en-US" dirty="0"/>
              <a:t>This network includes railway lines, inland waterways, short sea shipping routes, and roads connected to key transport hubs. The TEN-T policy identifies transport infrastructure within the Member States that provides high European added value and should form part of the TEN-T network. Such infrastructure must meet specific requirements, for example in terms of safety, quality, and environmental objectives.</a:t>
            </a:r>
          </a:p>
          <a:p>
            <a:endParaRPr lang="en-US" dirty="0"/>
          </a:p>
          <a:p>
            <a:r>
              <a:rPr lang="en-US" dirty="0"/>
              <a:t>This policy is of great importance for the development of a coherent and high-quality transport infrastructure in the EU. Its aim is to support sustainable and efficient transport routes, facilitate access to jobs and services, and promote trade and economic growth. The TEN-T policy also strengthens cohesion within the EU by fostering seamless cross-border connectivity of transport systems and eliminating bottlenecks.</a:t>
            </a:r>
          </a:p>
          <a:p>
            <a:endParaRPr lang="en-US" dirty="0"/>
          </a:p>
          <a:p>
            <a:r>
              <a:rPr lang="en-US" dirty="0"/>
              <a:t>The milestones for the Trans-European Transport Network are as follows: by 2030, completion of the core network (completion of the main transport routes); by 2040, completion of the extended core network (meeting requirements for speed and quality); and by 2050, completion of the comprehensive network (full functionality). The core network and the extended core network form the European transport corridors, representing the most strategic part of the network with the highest EU added value.</a:t>
            </a:r>
          </a:p>
          <a:p>
            <a:endParaRPr lang="en-US" dirty="0"/>
          </a:p>
          <a:p>
            <a:r>
              <a:rPr lang="en-US" b="0" dirty="0"/>
              <a:t>Source:</a:t>
            </a:r>
            <a:br>
              <a:rPr lang="en-US" b="0" dirty="0"/>
            </a:br>
            <a:r>
              <a:rPr lang="en-US" b="0" dirty="0"/>
              <a:t>European Commission (2021): </a:t>
            </a:r>
            <a:r>
              <a:rPr lang="en-US" b="0" dirty="0">
                <a:hlinkClick r:id="rId3"/>
              </a:rPr>
              <a:t>https://ec.europa.eu/commission/presscorner/detail/de/qanda_21_6725</a:t>
            </a:r>
            <a:r>
              <a:rPr lang="en-US" b="0" dirty="0"/>
              <a:t>; accessed 12 April 2024</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23</a:t>
            </a:fld>
            <a:endParaRPr lang="de-AT" noProof="0"/>
          </a:p>
        </p:txBody>
      </p:sp>
    </p:spTree>
    <p:extLst>
      <p:ext uri="{BB962C8B-B14F-4D97-AF65-F5344CB8AC3E}">
        <p14:creationId xmlns:p14="http://schemas.microsoft.com/office/powerpoint/2010/main" val="321922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2</a:t>
            </a:fld>
            <a:endParaRPr lang="de-AT" noProof="0"/>
          </a:p>
        </p:txBody>
      </p:sp>
    </p:spTree>
    <p:extLst>
      <p:ext uri="{BB962C8B-B14F-4D97-AF65-F5344CB8AC3E}">
        <p14:creationId xmlns:p14="http://schemas.microsoft.com/office/powerpoint/2010/main" val="296952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The Trans-European Transport Network defines nine core corridors:</a:t>
            </a:r>
          </a:p>
          <a:p>
            <a:endParaRPr lang="en-US" b="0" dirty="0"/>
          </a:p>
          <a:p>
            <a:r>
              <a:rPr lang="en-US" b="0" dirty="0"/>
              <a:t>Scandinavian–Mediterranean Corridor</a:t>
            </a:r>
          </a:p>
          <a:p>
            <a:r>
              <a:rPr lang="en-US" b="0" dirty="0"/>
              <a:t>North Sea–Baltic Corridor</a:t>
            </a:r>
          </a:p>
          <a:p>
            <a:r>
              <a:rPr lang="en-US" b="0" dirty="0"/>
              <a:t>Atlantic Corridor</a:t>
            </a:r>
          </a:p>
          <a:p>
            <a:r>
              <a:rPr lang="en-US" b="0" dirty="0"/>
              <a:t>Rhine–Danube Corridor</a:t>
            </a:r>
          </a:p>
          <a:p>
            <a:r>
              <a:rPr lang="en-US" b="0" dirty="0"/>
              <a:t>Mediterranean Corridor</a:t>
            </a:r>
          </a:p>
          <a:p>
            <a:r>
              <a:rPr lang="en-US" b="0" dirty="0"/>
              <a:t>Baltic–Adriatic Corridor</a:t>
            </a:r>
          </a:p>
          <a:p>
            <a:r>
              <a:rPr lang="en-US" b="0" dirty="0"/>
              <a:t>Western Balkans–Eastern Mediterranean Corridor</a:t>
            </a:r>
          </a:p>
          <a:p>
            <a:r>
              <a:rPr lang="en-US" b="0" dirty="0"/>
              <a:t>North Sea–Rhine–Mediterranean Corridor</a:t>
            </a:r>
          </a:p>
          <a:p>
            <a:r>
              <a:rPr lang="en-US" b="0" dirty="0"/>
              <a:t>Baltic Sea–Black Sea–Aegean Sea Corridor</a:t>
            </a:r>
          </a:p>
          <a:p>
            <a:endParaRPr lang="en-US" b="0" dirty="0"/>
          </a:p>
          <a:p>
            <a:r>
              <a:rPr lang="en-US" b="0" dirty="0"/>
              <a:t>Image source:</a:t>
            </a:r>
            <a:br>
              <a:rPr lang="en-US" b="0" dirty="0"/>
            </a:br>
            <a:r>
              <a:rPr lang="en-US" b="0" dirty="0"/>
              <a:t>European Commission (2024): </a:t>
            </a:r>
            <a:r>
              <a:rPr lang="en-US" b="0" i="1" dirty="0"/>
              <a:t>TEN-T Maps</a:t>
            </a:r>
            <a:r>
              <a:rPr lang="en-US" b="0" dirty="0"/>
              <a:t>. Licensed under CC BY 4.0. Available at:</a:t>
            </a:r>
            <a:br>
              <a:rPr lang="en-US" b="0" dirty="0"/>
            </a:br>
            <a:r>
              <a:rPr lang="en-US" b="0" dirty="0">
                <a:hlinkClick r:id="rId3"/>
              </a:rPr>
              <a:t>https://transport.ec.europa.eu/transport-themes/infrastructure-and-investment/trans-european-transport-network-ten-t/tentec-information-system-and-ten-t-map-library/ten-t-maps-european-transport-corridors_en</a:t>
            </a:r>
            <a:r>
              <a:rPr lang="en-US" b="0" dirty="0"/>
              <a:t>; accessed 18 November 2024.</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24</a:t>
            </a:fld>
            <a:endParaRPr lang="de-AT" noProof="0"/>
          </a:p>
        </p:txBody>
      </p:sp>
    </p:spTree>
    <p:extLst>
      <p:ext uri="{BB962C8B-B14F-4D97-AF65-F5344CB8AC3E}">
        <p14:creationId xmlns:p14="http://schemas.microsoft.com/office/powerpoint/2010/main" val="2620476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37AD1-DECE-4C89-9312-4EFAC60D3580}" type="slidenum">
              <a:rPr lang="de-AT" noProof="0" smtClean="0"/>
              <a:pPr/>
              <a:t>25</a:t>
            </a:fld>
            <a:endParaRPr lang="de-AT" noProof="0"/>
          </a:p>
        </p:txBody>
      </p:sp>
    </p:spTree>
    <p:extLst>
      <p:ext uri="{BB962C8B-B14F-4D97-AF65-F5344CB8AC3E}">
        <p14:creationId xmlns:p14="http://schemas.microsoft.com/office/powerpoint/2010/main" val="1894109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Road transport accounts for approximately 99% of emissions in the transport sector (cf. Environment Agency Austria 2024, p. 138).</a:t>
            </a:r>
          </a:p>
          <a:p>
            <a:endParaRPr lang="en-US" b="0" dirty="0"/>
          </a:p>
          <a:p>
            <a:r>
              <a:rPr lang="en-US" b="0" dirty="0"/>
              <a:t>Source:</a:t>
            </a:r>
            <a:br>
              <a:rPr lang="en-US" b="0" dirty="0"/>
            </a:br>
            <a:r>
              <a:rPr lang="en-US" b="0" dirty="0"/>
              <a:t>Environment Agency Austria (2024): </a:t>
            </a:r>
            <a:r>
              <a:rPr lang="en-US" b="0" i="1" dirty="0"/>
              <a:t>Climate Protection Report 2024</a:t>
            </a:r>
            <a:r>
              <a:rPr lang="en-US" b="0" dirty="0"/>
              <a:t>. Available at:</a:t>
            </a:r>
            <a:br>
              <a:rPr lang="en-US" b="0" dirty="0"/>
            </a:br>
            <a:r>
              <a:rPr lang="en-US" b="0" dirty="0">
                <a:hlinkClick r:id="rId3"/>
              </a:rPr>
              <a:t>https://www.umweltbundesamt.at/fileadmin/site/publikationen/rep0913.pdf</a:t>
            </a:r>
            <a:r>
              <a:rPr lang="en-US" b="0" dirty="0"/>
              <a:t>; accessed 14 January 2025</a:t>
            </a:r>
          </a:p>
          <a:p>
            <a:endParaRPr lang="de-AT" b="0"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26</a:t>
            </a:fld>
            <a:endParaRPr lang="de-AT" noProof="0"/>
          </a:p>
        </p:txBody>
      </p:sp>
    </p:spTree>
    <p:extLst>
      <p:ext uri="{BB962C8B-B14F-4D97-AF65-F5344CB8AC3E}">
        <p14:creationId xmlns:p14="http://schemas.microsoft.com/office/powerpoint/2010/main" val="22035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Over time, Austria has experienced a strong increase in freight transport performance on roads, a slight decline in the rail share of the modal split measured in tonne-kilometres, and a decrease in the share of national freight transport on the Danube.</a:t>
            </a:r>
          </a:p>
          <a:p>
            <a:endParaRPr lang="en-US" b="0" dirty="0"/>
          </a:p>
          <a:p>
            <a:r>
              <a:rPr lang="en-US" b="0" dirty="0"/>
              <a:t>Source:</a:t>
            </a:r>
            <a:br>
              <a:rPr lang="en-US" b="0" dirty="0"/>
            </a:br>
            <a:r>
              <a:rPr lang="en-US" b="0" dirty="0"/>
              <a:t>Environment Agency Austria (2024): </a:t>
            </a:r>
            <a:r>
              <a:rPr lang="en-US" b="0" i="1" dirty="0"/>
              <a:t>Climate Protection Report 2024</a:t>
            </a:r>
            <a:r>
              <a:rPr lang="en-US" b="0" dirty="0"/>
              <a:t>. Available at:</a:t>
            </a:r>
            <a:br>
              <a:rPr lang="en-US" b="0" dirty="0"/>
            </a:br>
            <a:r>
              <a:rPr lang="en-US" b="0" dirty="0">
                <a:hlinkClick r:id="rId3"/>
              </a:rPr>
              <a:t>https://www.umweltbundesamt.at/fileadmin/site/publikationen/rep0913.pdf</a:t>
            </a:r>
            <a:r>
              <a:rPr lang="en-US" b="0" dirty="0"/>
              <a:t>; accessed 14 January 2025, p. 156</a:t>
            </a:r>
          </a:p>
          <a:p>
            <a:endParaRPr lang="de-AT" b="0"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27</a:t>
            </a:fld>
            <a:endParaRPr lang="de-AT" noProof="0"/>
          </a:p>
        </p:txBody>
      </p:sp>
    </p:spTree>
    <p:extLst>
      <p:ext uri="{BB962C8B-B14F-4D97-AF65-F5344CB8AC3E}">
        <p14:creationId xmlns:p14="http://schemas.microsoft.com/office/powerpoint/2010/main" val="3035906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The objective is to achieve climate neutrality in the transport sector by 2040. The Mobility Master Plan 2030 is based on a </a:t>
            </a:r>
            <a:r>
              <a:rPr lang="en-US" b="0" dirty="0" err="1"/>
              <a:t>backcasting</a:t>
            </a:r>
            <a:r>
              <a:rPr lang="en-US" b="0" dirty="0"/>
              <a:t> approach that assumes a mix of traffic avoidance, traffic shift (modal shift), and efficiency improvements.</a:t>
            </a:r>
          </a:p>
          <a:p>
            <a:endParaRPr lang="en-US" b="0" dirty="0"/>
          </a:p>
          <a:p>
            <a:r>
              <a:rPr lang="en-US" b="0" dirty="0"/>
              <a:t>Source:</a:t>
            </a:r>
            <a:br>
              <a:rPr lang="en-US" b="0" dirty="0"/>
            </a:br>
            <a:r>
              <a:rPr lang="en-US" b="0" dirty="0"/>
              <a:t>Mobility Master Plan 2030: </a:t>
            </a:r>
            <a:r>
              <a:rPr lang="en-US" b="0" dirty="0">
                <a:hlinkClick r:id="rId3"/>
              </a:rPr>
              <a:t>https://www.bmimi.gv.at/themen/mobilitaet/mobilitaetsmasterplan/mmp2030.html</a:t>
            </a:r>
            <a:r>
              <a:rPr lang="en-US" b="0" dirty="0"/>
              <a:t>; accessed 16 December 2025</a:t>
            </a:r>
          </a:p>
          <a:p>
            <a:endParaRPr lang="en-US" b="0" dirty="0"/>
          </a:p>
          <a:p>
            <a:r>
              <a:rPr lang="en-US" b="0" dirty="0"/>
              <a:t>Image source:</a:t>
            </a:r>
            <a:br>
              <a:rPr lang="en-US" b="0" dirty="0"/>
            </a:br>
            <a:r>
              <a:rPr lang="en-US" b="0" dirty="0"/>
              <a:t>Mobility Master Plan 2030: </a:t>
            </a:r>
            <a:r>
              <a:rPr lang="en-US" b="0" dirty="0">
                <a:hlinkClick r:id="rId3"/>
              </a:rPr>
              <a:t>https://www.bmimi.gv.at/themen/mobilitaet/mobilitaetsmasterplan/mmp2030.html</a:t>
            </a:r>
            <a:r>
              <a:rPr lang="en-US" b="0" dirty="0"/>
              <a:t>; accessed 16 December 2025</a:t>
            </a:r>
          </a:p>
          <a:p>
            <a:endParaRPr lang="de-AT" b="0"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28</a:t>
            </a:fld>
            <a:endParaRPr lang="de-AT" noProof="0"/>
          </a:p>
        </p:txBody>
      </p:sp>
    </p:spTree>
    <p:extLst>
      <p:ext uri="{BB962C8B-B14F-4D97-AF65-F5344CB8AC3E}">
        <p14:creationId xmlns:p14="http://schemas.microsoft.com/office/powerpoint/2010/main" val="343645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i="0" dirty="0"/>
              <a:t>An explicit objective is to ensure that this increase is largely handled by the rail transport mode.</a:t>
            </a:r>
          </a:p>
          <a:p>
            <a:endParaRPr lang="en-US" b="0" i="0" dirty="0"/>
          </a:p>
          <a:p>
            <a:r>
              <a:rPr lang="en-US" b="0" i="0" dirty="0"/>
              <a:t>Source:</a:t>
            </a:r>
            <a:br>
              <a:rPr lang="en-US" b="0" i="0" dirty="0"/>
            </a:br>
            <a:r>
              <a:rPr lang="en-US" b="0" i="0" dirty="0"/>
              <a:t>Freight Transport Master Plan 2030 (2023): An implementation strategy of the Mobility Master Plan 2030 for climate-neutral freight transport, available at: </a:t>
            </a:r>
            <a:r>
              <a:rPr lang="en-US" b="0" i="0" dirty="0">
                <a:hlinkClick r:id="rId3"/>
              </a:rPr>
              <a:t>https://www.bmimi.gv.at/themen/mobilitaet/transport/gueterverkehr/masterplan.html</a:t>
            </a:r>
            <a:r>
              <a:rPr lang="en-US" b="0" i="0" dirty="0"/>
              <a:t>, accessed: 16.12.2025</a:t>
            </a:r>
          </a:p>
          <a:p>
            <a:endParaRPr lang="en-US" b="0" i="0" dirty="0"/>
          </a:p>
          <a:p>
            <a:r>
              <a:rPr lang="en-US" b="0" i="0" dirty="0"/>
              <a:t>Graphic:</a:t>
            </a:r>
            <a:br>
              <a:rPr lang="en-US" b="0" i="0" dirty="0"/>
            </a:br>
            <a:r>
              <a:rPr lang="en-US" b="0" i="0" dirty="0"/>
              <a:t>Mobility Master Plan 2030, available at: </a:t>
            </a:r>
            <a:r>
              <a:rPr lang="en-US" b="0" i="0" dirty="0">
                <a:hlinkClick r:id="rId4"/>
              </a:rPr>
              <a:t>https://www.bmimi.gv.at/themen/mobilitaet/mobilitaetsmasterplan/mmp2030.html</a:t>
            </a:r>
            <a:r>
              <a:rPr lang="en-US" b="0" i="0" dirty="0"/>
              <a:t>, accessed: 16.12.2025, p. 13</a:t>
            </a:r>
          </a:p>
          <a:p>
            <a:endParaRPr lang="en-US" b="0" i="0" dirty="0"/>
          </a:p>
          <a:p>
            <a:r>
              <a:rPr lang="en-US" b="0" i="0" dirty="0"/>
              <a:t>Image:</a:t>
            </a:r>
            <a:br>
              <a:rPr lang="en-US" b="0" i="0" dirty="0"/>
            </a:br>
            <a:r>
              <a:rPr lang="en-US" b="0" i="0" dirty="0"/>
              <a:t>Freight Transport Master Plan 2030 (2023): An implementation strategy of the Mobility Master Plan 2030 for climate-neutral freight transport, available at: </a:t>
            </a:r>
            <a:r>
              <a:rPr lang="en-US" b="0" i="0" dirty="0">
                <a:hlinkClick r:id="rId3"/>
              </a:rPr>
              <a:t>https://www.bmimi.gv.at/themen/mobilitaet/transport/gueterverkehr/masterplan.html</a:t>
            </a:r>
            <a:r>
              <a:rPr lang="en-US" b="0" i="0" dirty="0"/>
              <a:t>, accessed: 16.12.2025</a:t>
            </a:r>
          </a:p>
          <a:p>
            <a:endParaRPr lang="en-GB" b="0" i="0" dirty="0"/>
          </a:p>
        </p:txBody>
      </p:sp>
      <p:sp>
        <p:nvSpPr>
          <p:cNvPr id="4" name="Foliennummernplatzhalter 3"/>
          <p:cNvSpPr>
            <a:spLocks noGrp="1"/>
          </p:cNvSpPr>
          <p:nvPr>
            <p:ph type="sldNum" sz="quarter" idx="5"/>
          </p:nvPr>
        </p:nvSpPr>
        <p:spPr/>
        <p:txBody>
          <a:bodyPr/>
          <a:lstStyle/>
          <a:p>
            <a:fld id="{F00B055E-5142-4079-8437-2316439A43B1}" type="slidenum">
              <a:rPr lang="de-AT" smtClean="0"/>
              <a:t>29</a:t>
            </a:fld>
            <a:endParaRPr lang="de-AT"/>
          </a:p>
        </p:txBody>
      </p:sp>
    </p:spTree>
    <p:extLst>
      <p:ext uri="{BB962C8B-B14F-4D97-AF65-F5344CB8AC3E}">
        <p14:creationId xmlns:p14="http://schemas.microsoft.com/office/powerpoint/2010/main" val="50220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Source:</a:t>
            </a:r>
            <a:br>
              <a:rPr lang="en-US" b="0" dirty="0"/>
            </a:br>
            <a:r>
              <a:rPr lang="en-US" b="0" dirty="0"/>
              <a:t>Masterplan Freight Transport 2030 (2023): An implementation strategy of the Mobility Master Plan 2030 for climate-neutral freight transport, available at: </a:t>
            </a:r>
            <a:r>
              <a:rPr lang="en-US" b="0" dirty="0">
                <a:hlinkClick r:id="rId3"/>
              </a:rPr>
              <a:t>https://www.bmimi.gv.at/themen/mobilitaet/transport/gueterverkehr/masterplan.html</a:t>
            </a:r>
            <a:r>
              <a:rPr lang="en-US" b="0" dirty="0"/>
              <a:t>, accessed: 16 December 2025</a:t>
            </a:r>
            <a:endParaRPr lang="de-AT" sz="1200" b="0" dirty="0"/>
          </a:p>
        </p:txBody>
      </p:sp>
      <p:sp>
        <p:nvSpPr>
          <p:cNvPr id="4" name="Foliennummernplatzhalter 3"/>
          <p:cNvSpPr>
            <a:spLocks noGrp="1"/>
          </p:cNvSpPr>
          <p:nvPr>
            <p:ph type="sldNum" sz="quarter" idx="5"/>
          </p:nvPr>
        </p:nvSpPr>
        <p:spPr/>
        <p:txBody>
          <a:bodyPr/>
          <a:lstStyle/>
          <a:p>
            <a:fld id="{F00B055E-5142-4079-8437-2316439A43B1}" type="slidenum">
              <a:rPr lang="de-AT" smtClean="0"/>
              <a:t>30</a:t>
            </a:fld>
            <a:endParaRPr lang="de-AT"/>
          </a:p>
        </p:txBody>
      </p:sp>
    </p:spTree>
    <p:extLst>
      <p:ext uri="{BB962C8B-B14F-4D97-AF65-F5344CB8AC3E}">
        <p14:creationId xmlns:p14="http://schemas.microsoft.com/office/powerpoint/2010/main" val="1357520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Source:</a:t>
            </a:r>
            <a:br>
              <a:rPr lang="en-US" b="0" dirty="0"/>
            </a:br>
            <a:r>
              <a:rPr lang="en-US" b="0" dirty="0"/>
              <a:t>Kummer / Geske (2024): </a:t>
            </a:r>
            <a:r>
              <a:rPr lang="en-US" b="0" i="1" dirty="0"/>
              <a:t>Centre for Transport Economics</a:t>
            </a:r>
            <a:r>
              <a:rPr lang="en-US" b="0" dirty="0"/>
              <a:t>: Study on </a:t>
            </a:r>
            <a:r>
              <a:rPr lang="en-US" b="0" dirty="0" err="1"/>
              <a:t>Decarbonisation</a:t>
            </a:r>
            <a:r>
              <a:rPr lang="en-US" b="0" dirty="0"/>
              <a:t> and Modal Split in Freight Transport and Logistics, available at: </a:t>
            </a:r>
            <a:r>
              <a:rPr lang="en-US" b="0" dirty="0">
                <a:hlinkClick r:id="rId3"/>
              </a:rPr>
              <a:t>https://www.spediteure-logistik.at/fileadmin/user_upload/Update_ZV-Studie_PK_24_06_04.pdf</a:t>
            </a:r>
            <a:r>
              <a:rPr lang="en-US" b="0" dirty="0"/>
              <a:t>, accessed: 16 December 2025</a:t>
            </a:r>
            <a:endParaRPr lang="de-AT" b="0"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31</a:t>
            </a:fld>
            <a:endParaRPr lang="de-AT" noProof="0"/>
          </a:p>
        </p:txBody>
      </p:sp>
    </p:spTree>
    <p:extLst>
      <p:ext uri="{BB962C8B-B14F-4D97-AF65-F5344CB8AC3E}">
        <p14:creationId xmlns:p14="http://schemas.microsoft.com/office/powerpoint/2010/main" val="377480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34</a:t>
            </a:fld>
            <a:endParaRPr lang="de-AT" noProof="0"/>
          </a:p>
        </p:txBody>
      </p:sp>
    </p:spTree>
    <p:extLst>
      <p:ext uri="{BB962C8B-B14F-4D97-AF65-F5344CB8AC3E}">
        <p14:creationId xmlns:p14="http://schemas.microsoft.com/office/powerpoint/2010/main" val="2490683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D628-1626-A373-04E3-28BFF484639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AD1244-D229-D9BA-0DA6-515FFDAB3A47}"/>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AA6EF42E-9338-3CBD-3813-73425D0A3E1A}"/>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475114B9-29EE-C43F-43AB-CB35F6C23094}"/>
              </a:ext>
            </a:extLst>
          </p:cNvPr>
          <p:cNvSpPr>
            <a:spLocks noGrp="1"/>
          </p:cNvSpPr>
          <p:nvPr>
            <p:ph type="sldNum" sz="quarter" idx="5"/>
          </p:nvPr>
        </p:nvSpPr>
        <p:spPr/>
        <p:txBody>
          <a:bodyPr/>
          <a:lstStyle/>
          <a:p>
            <a:fld id="{9BE37AD1-DECE-4C89-9312-4EFAC60D3580}" type="slidenum">
              <a:rPr lang="de-AT" noProof="0" smtClean="0"/>
              <a:pPr/>
              <a:t>35</a:t>
            </a:fld>
            <a:endParaRPr lang="de-AT" noProof="0"/>
          </a:p>
        </p:txBody>
      </p:sp>
    </p:spTree>
    <p:extLst>
      <p:ext uri="{BB962C8B-B14F-4D97-AF65-F5344CB8AC3E}">
        <p14:creationId xmlns:p14="http://schemas.microsoft.com/office/powerpoint/2010/main" val="264219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dirty="0"/>
              <a:t>Greenhouse gases are gases in the atmosphere that intensify the greenhouse effect by influencing the Earth’s energy balance. Although carbon dioxide, methane, and nitrous oxide occur naturally in low concentrations, human activities have significantly increased their levels since the last century.</a:t>
            </a:r>
          </a:p>
          <a:p>
            <a:endParaRPr lang="en-US" dirty="0"/>
          </a:p>
          <a:p>
            <a:r>
              <a:rPr lang="en-US" dirty="0"/>
              <a:t>To make the climate impact of different greenhouse gases comparable and to define their warming potential, methane and nitrous oxide are often expressed in so-called CO₂ equivalents (</a:t>
            </a:r>
            <a:r>
              <a:rPr lang="en-US" dirty="0" err="1"/>
              <a:t>CO₂e</a:t>
            </a:r>
            <a:r>
              <a:rPr lang="en-US" dirty="0"/>
              <a:t>).</a:t>
            </a:r>
            <a:br>
              <a:rPr lang="en-US" dirty="0"/>
            </a:br>
            <a:endParaRPr lang="en-US" dirty="0"/>
          </a:p>
          <a:p>
            <a:r>
              <a:rPr lang="en-US" dirty="0"/>
              <a:t>In 2021, greenhouse gas emissions in the EU amounted to approximately 3.5 billion </a:t>
            </a:r>
            <a:r>
              <a:rPr lang="en-US" dirty="0" err="1"/>
              <a:t>tonnes</a:t>
            </a:r>
            <a:r>
              <a:rPr lang="en-US" dirty="0"/>
              <a:t> of CO₂ equivalents.</a:t>
            </a:r>
          </a:p>
          <a:p>
            <a:endParaRPr lang="en-US" dirty="0"/>
          </a:p>
          <a:p>
            <a:r>
              <a:rPr lang="en-US" dirty="0"/>
              <a:t>In 2019, greenhouse gas emissions in the EU consisted of 80% carbon dioxide, 11% methane, 6% nitrous oxide, and 2% fluorinated hydrocarbons.</a:t>
            </a:r>
          </a:p>
          <a:p>
            <a:endParaRPr lang="en-US" i="1" dirty="0"/>
          </a:p>
          <a:p>
            <a:r>
              <a:rPr lang="en-US" i="1" dirty="0"/>
              <a:t>Chart based on the European Environment Agency (EEA):</a:t>
            </a:r>
            <a:br>
              <a:rPr lang="en-US" dirty="0"/>
            </a:br>
            <a:r>
              <a:rPr lang="en-US" dirty="0"/>
              <a:t>European Parliament (2024): </a:t>
            </a:r>
            <a:r>
              <a:rPr lang="en-US" dirty="0">
                <a:hlinkClick r:id="rId3"/>
              </a:rPr>
              <a:t>https://www.europarl.europa.eu/resources/library/images/20211027PHT16017/20211027PHT16017_original.jpg</a:t>
            </a:r>
            <a:r>
              <a:rPr lang="en-US" dirty="0"/>
              <a:t>; accessed 18 March 2025</a:t>
            </a:r>
          </a:p>
          <a:p>
            <a:endParaRPr lang="en-US" b="1" dirty="0"/>
          </a:p>
          <a:p>
            <a:r>
              <a:rPr lang="en-US" b="0" dirty="0"/>
              <a:t>Sources:</a:t>
            </a:r>
            <a:br>
              <a:rPr lang="en-US" dirty="0"/>
            </a:br>
            <a:r>
              <a:rPr lang="en-US" dirty="0"/>
              <a:t>DESTATIS (2024): </a:t>
            </a:r>
            <a:r>
              <a:rPr lang="en-US" dirty="0">
                <a:hlinkClick r:id="rId4"/>
              </a:rPr>
              <a:t>https://www.destatis.de/Europa/DE/Thema/GreenDeal/_inhalt.html</a:t>
            </a:r>
            <a:r>
              <a:rPr lang="en-US" dirty="0"/>
              <a:t>; accessed 18 March 2025</a:t>
            </a:r>
            <a:br>
              <a:rPr lang="en-US" dirty="0"/>
            </a:br>
            <a:r>
              <a:rPr lang="en-US" dirty="0" err="1"/>
              <a:t>Myclimate</a:t>
            </a:r>
            <a:r>
              <a:rPr lang="en-US" dirty="0"/>
              <a:t> (2024): </a:t>
            </a:r>
            <a:r>
              <a:rPr lang="en-US" dirty="0">
                <a:hlinkClick r:id="rId5"/>
              </a:rPr>
              <a:t>https://www.myclimate.org/de/informieren/faq/faq-detail/was-sind-treibhausgase/</a:t>
            </a:r>
            <a:r>
              <a:rPr lang="en-US" dirty="0"/>
              <a:t>; accessed 18 March 2025</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4</a:t>
            </a:fld>
            <a:endParaRPr lang="de-AT" noProof="0"/>
          </a:p>
        </p:txBody>
      </p:sp>
    </p:spTree>
    <p:extLst>
      <p:ext uri="{BB962C8B-B14F-4D97-AF65-F5344CB8AC3E}">
        <p14:creationId xmlns:p14="http://schemas.microsoft.com/office/powerpoint/2010/main" val="172044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dirty="0" err="1"/>
              <a:t>CO₂e</a:t>
            </a:r>
            <a:r>
              <a:rPr lang="en-US" dirty="0"/>
              <a:t> is a unit of measurement that makes the climate impact of all greenhouse gases comparable: different greenhouse gases contribute to the greenhouse effect to varying degrees and remain in the Earth’s atmosphere for different lengths of time.</a:t>
            </a:r>
          </a:p>
          <a:p>
            <a:endParaRPr lang="en-US" b="0" dirty="0"/>
          </a:p>
          <a:p>
            <a:r>
              <a:rPr lang="en-US" b="0" dirty="0"/>
              <a:t>Example:</a:t>
            </a:r>
            <a:r>
              <a:rPr lang="en-US" dirty="0"/>
              <a:t> </a:t>
            </a:r>
          </a:p>
          <a:p>
            <a:r>
              <a:rPr lang="en-US" dirty="0"/>
              <a:t>Comparison of the impact of one </a:t>
            </a:r>
            <a:r>
              <a:rPr lang="en-US" dirty="0" err="1"/>
              <a:t>tonne</a:t>
            </a:r>
            <a:r>
              <a:rPr lang="en-US" dirty="0"/>
              <a:t> of CO₂ with one </a:t>
            </a:r>
            <a:r>
              <a:rPr lang="en-US" dirty="0" err="1"/>
              <a:t>tonne</a:t>
            </a:r>
            <a:r>
              <a:rPr lang="en-US" dirty="0"/>
              <a:t> of methane over a period of 100 years: one </a:t>
            </a:r>
            <a:r>
              <a:rPr lang="en-US" dirty="0" err="1"/>
              <a:t>tonne</a:t>
            </a:r>
            <a:r>
              <a:rPr lang="en-US" dirty="0"/>
              <a:t> of methane is around 30 times more harmful to the climate than one </a:t>
            </a:r>
            <a:r>
              <a:rPr lang="en-US" dirty="0" err="1"/>
              <a:t>tonne</a:t>
            </a:r>
            <a:r>
              <a:rPr lang="en-US" dirty="0"/>
              <a:t> of CO₂. One </a:t>
            </a:r>
            <a:r>
              <a:rPr lang="en-US" dirty="0" err="1"/>
              <a:t>tonne</a:t>
            </a:r>
            <a:r>
              <a:rPr lang="en-US" dirty="0"/>
              <a:t> of methane therefore corresponds to approximately 30 </a:t>
            </a:r>
            <a:r>
              <a:rPr lang="en-US" dirty="0" err="1"/>
              <a:t>tonnes</a:t>
            </a:r>
            <a:r>
              <a:rPr lang="en-US" dirty="0"/>
              <a:t> of CO₂ equivalents (</a:t>
            </a:r>
            <a:r>
              <a:rPr lang="en-US" dirty="0" err="1"/>
              <a:t>CO₂e</a:t>
            </a:r>
            <a:r>
              <a:rPr lang="en-US" dirty="0"/>
              <a:t>).</a:t>
            </a:r>
          </a:p>
          <a:p>
            <a:endParaRPr lang="en-US" b="1" dirty="0"/>
          </a:p>
          <a:p>
            <a:r>
              <a:rPr lang="en-US" b="0" dirty="0"/>
              <a:t>Sources:</a:t>
            </a:r>
            <a:br>
              <a:rPr lang="en-US" dirty="0"/>
            </a:br>
            <a:r>
              <a:rPr lang="en-US" dirty="0" err="1"/>
              <a:t>ClimatePartner</a:t>
            </a:r>
            <a:r>
              <a:rPr lang="en-US" dirty="0"/>
              <a:t> GmbH (2025): </a:t>
            </a:r>
            <a:r>
              <a:rPr lang="en-US" dirty="0">
                <a:hlinkClick r:id="rId3"/>
              </a:rPr>
              <a:t>https://www.climatepartner.com/de/wissen/glossar/co2-aequivalente-co2e</a:t>
            </a:r>
            <a:r>
              <a:rPr lang="en-US" dirty="0"/>
              <a:t> (accessed 1 July 2025)</a:t>
            </a:r>
          </a:p>
          <a:p>
            <a:endParaRPr lang="en-US" b="1" dirty="0"/>
          </a:p>
          <a:p>
            <a:r>
              <a:rPr lang="en-US" b="0" dirty="0"/>
              <a:t>Image source: </a:t>
            </a:r>
          </a:p>
          <a:p>
            <a:r>
              <a:rPr lang="en-US" dirty="0"/>
              <a:t>Own illustration; Earth image from </a:t>
            </a:r>
            <a:r>
              <a:rPr lang="en-US" dirty="0" err="1"/>
              <a:t>Pixabay</a:t>
            </a:r>
            <a:r>
              <a:rPr lang="en-US" dirty="0"/>
              <a:t> (2025): </a:t>
            </a:r>
            <a:r>
              <a:rPr lang="en-US" dirty="0">
                <a:hlinkClick r:id="rId4"/>
              </a:rPr>
              <a:t>https://pixabay.com/de/photos/erde-planet-raum-welt-universum-11009/</a:t>
            </a:r>
            <a:r>
              <a:rPr lang="en-US" dirty="0"/>
              <a:t> (accessed 1 July 2025); data from IPCC (2024a): </a:t>
            </a:r>
            <a:r>
              <a:rPr lang="en-US" dirty="0">
                <a:hlinkClick r:id="rId5"/>
              </a:rPr>
              <a:t>https://ghgprotocol.org/sites/default/files/2024-08/Global-Warming-Potential-Values%20%28August%202024%29.pdf</a:t>
            </a:r>
            <a:r>
              <a:rPr lang="en-US" dirty="0"/>
              <a:t> (accessed 1 July 2025)</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5</a:t>
            </a:fld>
            <a:endParaRPr lang="de-AT" noProof="0"/>
          </a:p>
        </p:txBody>
      </p:sp>
    </p:spTree>
    <p:extLst>
      <p:ext uri="{BB962C8B-B14F-4D97-AF65-F5344CB8AC3E}">
        <p14:creationId xmlns:p14="http://schemas.microsoft.com/office/powerpoint/2010/main" val="201703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Sources:</a:t>
            </a:r>
            <a:br>
              <a:rPr lang="en-US" b="0" dirty="0"/>
            </a:br>
            <a:r>
              <a:rPr lang="en-US" b="0" dirty="0"/>
              <a:t>Janson (2025): </a:t>
            </a:r>
            <a:r>
              <a:rPr lang="en-US" b="0" dirty="0">
                <a:hlinkClick r:id="rId3"/>
              </a:rPr>
              <a:t>https://de.statista.com/infografik/24799/prognose-zum-anstieg-der-globalen-durchschnittstemperatur/</a:t>
            </a:r>
            <a:r>
              <a:rPr lang="en-US" b="0" dirty="0"/>
              <a:t> (accessed 7 July 2025)</a:t>
            </a:r>
          </a:p>
          <a:p>
            <a:endParaRPr lang="en-US" dirty="0"/>
          </a:p>
          <a:p>
            <a:r>
              <a:rPr lang="en-US" b="0" dirty="0"/>
              <a:t>Image source: </a:t>
            </a:r>
          </a:p>
          <a:p>
            <a:r>
              <a:rPr lang="en-US" b="0" dirty="0"/>
              <a:t>Own illustration; data from Statista (2024a): </a:t>
            </a:r>
            <a:r>
              <a:rPr lang="en-US" b="0" dirty="0">
                <a:hlinkClick r:id="rId4"/>
              </a:rPr>
              <a:t>https://de.statista.com/statistik/daten/studie/167957/umfrage/verteilung-der-co-emissionen-weltweit-nach-bereich/</a:t>
            </a:r>
            <a:r>
              <a:rPr lang="en-US" b="0" dirty="0"/>
              <a:t> (accessed 7 July 2025)</a:t>
            </a:r>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6</a:t>
            </a:fld>
            <a:endParaRPr lang="de-AT" noProof="0"/>
          </a:p>
        </p:txBody>
      </p:sp>
    </p:spTree>
    <p:extLst>
      <p:ext uri="{BB962C8B-B14F-4D97-AF65-F5344CB8AC3E}">
        <p14:creationId xmlns:p14="http://schemas.microsoft.com/office/powerpoint/2010/main" val="51686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b="0" dirty="0"/>
              <a:t>Source:</a:t>
            </a:r>
            <a:br>
              <a:rPr lang="en-US" b="0" dirty="0"/>
            </a:br>
            <a:r>
              <a:rPr lang="en-US" b="0" dirty="0"/>
              <a:t>Statista (2025b): </a:t>
            </a:r>
            <a:r>
              <a:rPr lang="en-US" b="0" dirty="0">
                <a:hlinkClick r:id="rId3"/>
              </a:rPr>
              <a:t>https://www.statista.com/topics/7968/transportation-emissions-in-the-eu/#statisticChapter</a:t>
            </a:r>
            <a:r>
              <a:rPr lang="en-US" b="0" dirty="0"/>
              <a:t> (accessed 7 July 2025)</a:t>
            </a:r>
          </a:p>
          <a:p>
            <a:endParaRPr lang="en-US" dirty="0"/>
          </a:p>
          <a:p>
            <a:r>
              <a:rPr lang="en-US" b="0" dirty="0"/>
              <a:t>Image source: </a:t>
            </a:r>
          </a:p>
          <a:p>
            <a:r>
              <a:rPr lang="en-US" dirty="0"/>
              <a:t>Own illustration; data from Statista (2024b): </a:t>
            </a:r>
            <a:r>
              <a:rPr lang="en-US" dirty="0">
                <a:hlinkClick r:id="rId4"/>
              </a:rPr>
              <a:t>https://www.statista.com/statistics/1325132/ghg-emissions-shares-sector-european-union-eu/</a:t>
            </a:r>
            <a:r>
              <a:rPr lang="en-US" dirty="0"/>
              <a:t> (accessed 7 July 2025)</a:t>
            </a:r>
          </a:p>
          <a:p>
            <a:endParaRPr lang="de-AT" dirty="0"/>
          </a:p>
          <a:p>
            <a:endParaRPr lang="de-AT" dirty="0"/>
          </a:p>
        </p:txBody>
      </p:sp>
      <p:sp>
        <p:nvSpPr>
          <p:cNvPr id="4" name="Foliennummernplatzhalter 3"/>
          <p:cNvSpPr>
            <a:spLocks noGrp="1"/>
          </p:cNvSpPr>
          <p:nvPr>
            <p:ph type="sldNum" sz="quarter" idx="5"/>
          </p:nvPr>
        </p:nvSpPr>
        <p:spPr/>
        <p:txBody>
          <a:bodyPr/>
          <a:lstStyle/>
          <a:p>
            <a:fld id="{9BE37AD1-DECE-4C89-9312-4EFAC60D3580}" type="slidenum">
              <a:rPr lang="de-AT" noProof="0" smtClean="0"/>
              <a:pPr/>
              <a:t>7</a:t>
            </a:fld>
            <a:endParaRPr lang="de-AT" noProof="0"/>
          </a:p>
        </p:txBody>
      </p:sp>
    </p:spTree>
    <p:extLst>
      <p:ext uri="{BB962C8B-B14F-4D97-AF65-F5344CB8AC3E}">
        <p14:creationId xmlns:p14="http://schemas.microsoft.com/office/powerpoint/2010/main" val="181724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A1384-5E6D-EC96-335B-316B92B12AF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EBF6FD-92F7-C1D3-EB28-57B4034B902E}"/>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197F9408-397F-6B13-821C-B223EA3C821F}"/>
              </a:ext>
            </a:extLst>
          </p:cNvPr>
          <p:cNvSpPr>
            <a:spLocks noGrp="1"/>
          </p:cNvSpPr>
          <p:nvPr>
            <p:ph type="body" idx="1"/>
          </p:nvPr>
        </p:nvSpPr>
        <p:spPr/>
        <p:txBody>
          <a:bodyPr/>
          <a:lstStyle/>
          <a:p>
            <a:r>
              <a:rPr lang="en-US" dirty="0"/>
              <a:t>The continued growth of freight transport, particularly road freight transport, has significant impacts on the environment and the climate. Forecasts assume an almost doubling of freight transport by 2050 compared to 2019 (cf. ITF 2023, p. 67).</a:t>
            </a:r>
          </a:p>
          <a:p>
            <a:endParaRPr lang="en-US" b="1" dirty="0"/>
          </a:p>
          <a:p>
            <a:r>
              <a:rPr lang="en-US" b="0" dirty="0"/>
              <a:t>Image source:</a:t>
            </a:r>
            <a:br>
              <a:rPr lang="en-US" dirty="0"/>
            </a:br>
            <a:r>
              <a:rPr lang="en-US" dirty="0"/>
              <a:t>Smart Freight Centre (2024): </a:t>
            </a:r>
            <a:r>
              <a:rPr lang="en-US" i="1" dirty="0"/>
              <a:t>GLEC Framework v3.1 edition, revised and updated</a:t>
            </a:r>
            <a:r>
              <a:rPr lang="en-US" dirty="0"/>
              <a:t>. Available at: </a:t>
            </a:r>
            <a:r>
              <a:rPr lang="en-US" dirty="0">
                <a:hlinkClick r:id="rId3"/>
              </a:rPr>
              <a:t>https://www.smartfreightcentre.org/en/our-programs/emissions-accounting/global-logistics-emissions-council/calculate-report-glec-framework/</a:t>
            </a:r>
            <a:r>
              <a:rPr lang="en-US" dirty="0"/>
              <a:t>, p. 8.</a:t>
            </a:r>
            <a:br>
              <a:rPr lang="en-US" dirty="0"/>
            </a:br>
            <a:r>
              <a:rPr lang="en-US" dirty="0"/>
              <a:t>Based on: ITF (2023): </a:t>
            </a:r>
            <a:r>
              <a:rPr lang="en-US" i="1" dirty="0"/>
              <a:t>ITF Transport Outlook 2023</a:t>
            </a:r>
            <a:r>
              <a:rPr lang="en-US" dirty="0"/>
              <a:t>, OECD Publishing, Paris. Available at: </a:t>
            </a:r>
            <a:r>
              <a:rPr lang="en-US" dirty="0">
                <a:hlinkClick r:id="rId4"/>
              </a:rPr>
              <a:t>https://doi.org/10.1787/b6cc9ad5-en </a:t>
            </a:r>
            <a:r>
              <a:rPr lang="en-US" dirty="0"/>
              <a:t>; last viewed 25 September 2024.</a:t>
            </a:r>
          </a:p>
          <a:p>
            <a:endParaRPr lang="en-US" b="1" dirty="0"/>
          </a:p>
          <a:p>
            <a:r>
              <a:rPr lang="en-US" b="0" dirty="0"/>
              <a:t>Source:</a:t>
            </a:r>
            <a:br>
              <a:rPr lang="en-US" dirty="0"/>
            </a:br>
            <a:r>
              <a:rPr lang="en-US" dirty="0"/>
              <a:t>ITF (2023): </a:t>
            </a:r>
            <a:r>
              <a:rPr lang="en-US" i="1" dirty="0"/>
              <a:t>ITF Transport Outlook 2023</a:t>
            </a:r>
            <a:r>
              <a:rPr lang="en-US" dirty="0"/>
              <a:t>, OECD Publishing, Paris. Available at: </a:t>
            </a:r>
            <a:r>
              <a:rPr lang="en-US" dirty="0">
                <a:hlinkClick r:id="rId4"/>
              </a:rPr>
              <a:t>https://doi.org/10.1787/b6cc9ad5-en </a:t>
            </a:r>
            <a:r>
              <a:rPr lang="en-US" dirty="0"/>
              <a:t>; accessed 6 March 2025.</a:t>
            </a:r>
          </a:p>
          <a:p>
            <a:endParaRPr lang="de-AT" dirty="0"/>
          </a:p>
        </p:txBody>
      </p:sp>
      <p:sp>
        <p:nvSpPr>
          <p:cNvPr id="4" name="Kopfzeilenplatzhalter 3">
            <a:extLst>
              <a:ext uri="{FF2B5EF4-FFF2-40B4-BE49-F238E27FC236}">
                <a16:creationId xmlns:a16="http://schemas.microsoft.com/office/drawing/2014/main" id="{7DD1E784-20C4-48FC-8919-80B7BD1C511B}"/>
              </a:ext>
            </a:extLst>
          </p:cNvPr>
          <p:cNvSpPr>
            <a:spLocks noGrp="1"/>
          </p:cNvSpPr>
          <p:nvPr>
            <p:ph type="hdr" sz="quarter"/>
          </p:nvPr>
        </p:nvSpPr>
        <p:spPr/>
        <p:txBody>
          <a:bodyPr/>
          <a:lstStyle/>
          <a:p>
            <a:r>
              <a:rPr lang="de-AT"/>
              <a:t>Binnenschiffe als Teil der Transportkette</a:t>
            </a:r>
          </a:p>
        </p:txBody>
      </p:sp>
      <p:sp>
        <p:nvSpPr>
          <p:cNvPr id="5" name="Datumsplatzhalter 4">
            <a:extLst>
              <a:ext uri="{FF2B5EF4-FFF2-40B4-BE49-F238E27FC236}">
                <a16:creationId xmlns:a16="http://schemas.microsoft.com/office/drawing/2014/main" id="{EE01A30D-2B4E-D2A2-1E49-0D31D276A833}"/>
              </a:ext>
            </a:extLst>
          </p:cNvPr>
          <p:cNvSpPr>
            <a:spLocks noGrp="1"/>
          </p:cNvSpPr>
          <p:nvPr>
            <p:ph type="dt" idx="1"/>
          </p:nvPr>
        </p:nvSpPr>
        <p:spPr/>
        <p:txBody>
          <a:bodyPr/>
          <a:lstStyle/>
          <a:p>
            <a:fld id="{6A94F0D5-E232-4360-8B8C-58EF9D3E6905}" type="datetime1">
              <a:rPr lang="de-AT" smtClean="0"/>
              <a:t>20.01.2026</a:t>
            </a:fld>
            <a:endParaRPr lang="de-AT"/>
          </a:p>
        </p:txBody>
      </p:sp>
      <p:sp>
        <p:nvSpPr>
          <p:cNvPr id="6" name="Fußzeilenplatzhalter 5">
            <a:extLst>
              <a:ext uri="{FF2B5EF4-FFF2-40B4-BE49-F238E27FC236}">
                <a16:creationId xmlns:a16="http://schemas.microsoft.com/office/drawing/2014/main" id="{DEFED999-F57F-0B28-7198-799877B1C50A}"/>
              </a:ext>
            </a:extLst>
          </p:cNvPr>
          <p:cNvSpPr>
            <a:spLocks noGrp="1"/>
          </p:cNvSpPr>
          <p:nvPr>
            <p:ph type="ftr" sz="quarter" idx="4"/>
          </p:nvPr>
        </p:nvSpPr>
        <p:spPr/>
        <p:txBody>
          <a:bodyPr/>
          <a:lstStyle/>
          <a:p>
            <a:r>
              <a:rPr lang="de-AT"/>
              <a:t>Lehrunterlagen von rewway.at</a:t>
            </a:r>
          </a:p>
        </p:txBody>
      </p:sp>
      <p:sp>
        <p:nvSpPr>
          <p:cNvPr id="7" name="Foliennummernplatzhalter 6">
            <a:extLst>
              <a:ext uri="{FF2B5EF4-FFF2-40B4-BE49-F238E27FC236}">
                <a16:creationId xmlns:a16="http://schemas.microsoft.com/office/drawing/2014/main" id="{31665503-66D6-DB7C-B489-E8592E89C51C}"/>
              </a:ext>
            </a:extLst>
          </p:cNvPr>
          <p:cNvSpPr>
            <a:spLocks noGrp="1"/>
          </p:cNvSpPr>
          <p:nvPr>
            <p:ph type="sldNum" sz="quarter" idx="5"/>
          </p:nvPr>
        </p:nvSpPr>
        <p:spPr/>
        <p:txBody>
          <a:bodyPr/>
          <a:lstStyle/>
          <a:p>
            <a:fld id="{9B1635B3-DF70-4CFD-87CA-EB6AFDCA10EE}" type="slidenum">
              <a:rPr lang="de-AT" smtClean="0"/>
              <a:t>8</a:t>
            </a:fld>
            <a:endParaRPr lang="de-AT"/>
          </a:p>
        </p:txBody>
      </p:sp>
    </p:spTree>
    <p:extLst>
      <p:ext uri="{BB962C8B-B14F-4D97-AF65-F5344CB8AC3E}">
        <p14:creationId xmlns:p14="http://schemas.microsoft.com/office/powerpoint/2010/main" val="265868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Costs arising from mobility that are not borne by those who use transport are referred to as external costs of transport. These costs are shifted to third parties, such as taxpayers and future generations. The negative external effects of transport include, in particular, pollutant emissions, CO₂ emissions, noise emissions, accident-related costs, land use, and impacts on flora and fauna. External costs have significant societal and health impacts (e.g. quality of life, noise exposure, stress, and diseases) as well as environmental impacts (climate change and biodiversity loss).</a:t>
            </a:r>
          </a:p>
          <a:p>
            <a:endParaRPr lang="en-US" dirty="0"/>
          </a:p>
          <a:p>
            <a:r>
              <a:rPr lang="en-US" dirty="0"/>
              <a:t>These costs vary significantly depending on the mode of transport and underline the need to shift the modal split in </a:t>
            </a:r>
            <a:r>
              <a:rPr lang="en-US" dirty="0" err="1"/>
              <a:t>favour</a:t>
            </a:r>
            <a:r>
              <a:rPr lang="en-US" dirty="0"/>
              <a:t> of environmentally friendly alternatives.</a:t>
            </a:r>
          </a:p>
          <a:p>
            <a:endParaRPr lang="en-US" b="1" dirty="0"/>
          </a:p>
          <a:p>
            <a:r>
              <a:rPr lang="en-US" b="0" dirty="0"/>
              <a:t>Source:</a:t>
            </a:r>
            <a:br>
              <a:rPr lang="en-US" b="0" dirty="0"/>
            </a:br>
            <a:r>
              <a:rPr lang="en-US" b="0" dirty="0"/>
              <a:t>Koch, Susanne (2012): </a:t>
            </a:r>
            <a:r>
              <a:rPr lang="en-US" b="0" i="1" dirty="0"/>
              <a:t>Logistics – An Introduction to Economics and Sustainability</a:t>
            </a:r>
            <a:r>
              <a:rPr lang="en-US" b="0" dirty="0"/>
              <a:t>, pp. 294–295</a:t>
            </a:r>
          </a:p>
        </p:txBody>
      </p:sp>
      <p:sp>
        <p:nvSpPr>
          <p:cNvPr id="4" name="Slide Number Placeholder 3"/>
          <p:cNvSpPr>
            <a:spLocks noGrp="1"/>
          </p:cNvSpPr>
          <p:nvPr>
            <p:ph type="sldNum" sz="quarter" idx="5"/>
          </p:nvPr>
        </p:nvSpPr>
        <p:spPr/>
        <p:txBody>
          <a:bodyPr/>
          <a:lstStyle/>
          <a:p>
            <a:fld id="{9BE37AD1-DECE-4C89-9312-4EFAC60D3580}" type="slidenum">
              <a:rPr lang="de-AT" noProof="0" smtClean="0"/>
              <a:pPr/>
              <a:t>9</a:t>
            </a:fld>
            <a:endParaRPr lang="de-AT" noProof="0"/>
          </a:p>
        </p:txBody>
      </p:sp>
    </p:spTree>
    <p:extLst>
      <p:ext uri="{BB962C8B-B14F-4D97-AF65-F5344CB8AC3E}">
        <p14:creationId xmlns:p14="http://schemas.microsoft.com/office/powerpoint/2010/main" val="322382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Inland waterway transport and electrified rail generate by far the lowest external costs compared to road freight transport.</a:t>
            </a:r>
            <a:br>
              <a:rPr lang="en-US" dirty="0"/>
            </a:br>
            <a:r>
              <a:rPr lang="en-US" dirty="0"/>
              <a:t>In 2023, the share of electrified rail lines across all infrastructure operators in Austria was approximately 75% (cf. Schienen-Control).</a:t>
            </a:r>
            <a:br>
              <a:rPr lang="en-US" dirty="0"/>
            </a:br>
            <a:r>
              <a:rPr lang="en-US" dirty="0"/>
              <a:t>Across the EU-27, the electrification rate of rail networks in 2023 was 57.4% (cf. Eurostat 2025).</a:t>
            </a:r>
          </a:p>
          <a:p>
            <a:endParaRPr lang="en-US" b="1" dirty="0"/>
          </a:p>
          <a:p>
            <a:r>
              <a:rPr lang="en-US" b="0" dirty="0"/>
              <a:t>Sources:</a:t>
            </a:r>
            <a:br>
              <a:rPr lang="en-US" dirty="0"/>
            </a:br>
            <a:r>
              <a:rPr lang="en-US" dirty="0"/>
              <a:t>Own illustration based on:</a:t>
            </a:r>
            <a:br>
              <a:rPr lang="en-US" dirty="0"/>
            </a:br>
            <a:r>
              <a:rPr lang="en-US" dirty="0"/>
              <a:t>Christidis, P., &amp; Brons, M. (2016): </a:t>
            </a:r>
            <a:r>
              <a:rPr lang="en-US" i="1" dirty="0"/>
              <a:t>External costs of freight transport in European Union Member States</a:t>
            </a:r>
            <a:r>
              <a:rPr lang="en-US" dirty="0"/>
              <a:t> (Joint Research Centre – JRC). Harvard Dataverse.</a:t>
            </a:r>
            <a:br>
              <a:rPr lang="en-US" dirty="0"/>
            </a:br>
            <a:r>
              <a:rPr lang="en-US" dirty="0">
                <a:hlinkClick r:id="rId3"/>
              </a:rPr>
              <a:t>https://dataverse.harvard.edu/dataset.xhtml?persistentId=doi:10.7910/DVN/YA3VCY </a:t>
            </a:r>
            <a:r>
              <a:rPr lang="en-US" dirty="0"/>
              <a:t>; </a:t>
            </a:r>
            <a:r>
              <a:rPr lang="en-US" dirty="0">
                <a:hlinkClick r:id="rId4"/>
              </a:rPr>
              <a:t>https://doi.org/10.7910/DVN/YA3VCY</a:t>
            </a:r>
            <a:r>
              <a:rPr lang="en-US" dirty="0"/>
              <a:t>; accessed 28 January 2025</a:t>
            </a:r>
          </a:p>
          <a:p>
            <a:r>
              <a:rPr lang="en-US" dirty="0"/>
              <a:t>Eurostat (2025): </a:t>
            </a:r>
            <a:r>
              <a:rPr lang="en-US" dirty="0">
                <a:hlinkClick r:id="rId5"/>
              </a:rPr>
              <a:t>https://ec.europa.eu/eurostat/statistics-explained/index.php?title=Characteristics_of_the_railway_network_in_Europe</a:t>
            </a:r>
            <a:r>
              <a:rPr lang="en-US" dirty="0"/>
              <a:t>; accessed 6 March 2025</a:t>
            </a:r>
            <a:br>
              <a:rPr lang="en-US" dirty="0"/>
            </a:br>
            <a:r>
              <a:rPr lang="en-US" dirty="0"/>
              <a:t>Schienen-Control (2025): </a:t>
            </a:r>
            <a:r>
              <a:rPr lang="en-US" dirty="0">
                <a:hlinkClick r:id="rId6"/>
              </a:rPr>
              <a:t>https://www.schienencontrol.gv.at/de/wettbewerbsregulierung/eisenbahnnetz-oesterreich.html</a:t>
            </a:r>
            <a:r>
              <a:rPr lang="en-US" dirty="0"/>
              <a:t>; accessed 28 January 2025</a:t>
            </a:r>
          </a:p>
          <a:p>
            <a:endParaRPr lang="de-AT" dirty="0"/>
          </a:p>
        </p:txBody>
      </p:sp>
      <p:sp>
        <p:nvSpPr>
          <p:cNvPr id="4" name="Slide Number Placeholder 3"/>
          <p:cNvSpPr>
            <a:spLocks noGrp="1"/>
          </p:cNvSpPr>
          <p:nvPr>
            <p:ph type="sldNum" sz="quarter" idx="5"/>
          </p:nvPr>
        </p:nvSpPr>
        <p:spPr/>
        <p:txBody>
          <a:bodyPr/>
          <a:lstStyle/>
          <a:p>
            <a:fld id="{B757FE7B-AFBF-45FB-9B74-BE20D637283A}" type="slidenum">
              <a:rPr lang="en-US" smtClean="0"/>
              <a:t>10</a:t>
            </a:fld>
            <a:endParaRPr lang="en-US"/>
          </a:p>
        </p:txBody>
      </p:sp>
    </p:spTree>
    <p:extLst>
      <p:ext uri="{BB962C8B-B14F-4D97-AF65-F5344CB8AC3E}">
        <p14:creationId xmlns:p14="http://schemas.microsoft.com/office/powerpoint/2010/main" val="3220190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0219266-8419-4D10-99F4-0AD44AB4E09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4400"/>
          </a:xfrm>
          <a:prstGeom prst="rect">
            <a:avLst/>
          </a:prstGeom>
        </p:spPr>
      </p:pic>
      <p:sp>
        <p:nvSpPr>
          <p:cNvPr id="2" name="Title 1"/>
          <p:cNvSpPr>
            <a:spLocks noGrp="1"/>
          </p:cNvSpPr>
          <p:nvPr>
            <p:ph type="ctrTitle"/>
          </p:nvPr>
        </p:nvSpPr>
        <p:spPr>
          <a:xfrm>
            <a:off x="360000" y="2210400"/>
            <a:ext cx="8424000" cy="720000"/>
          </a:xfrm>
        </p:spPr>
        <p:txBody>
          <a:bodyPr anchor="ctr" anchorCtr="0"/>
          <a:lstStyle>
            <a:lvl1pPr algn="ctr">
              <a:lnSpc>
                <a:spcPct val="100000"/>
              </a:lnSpc>
              <a:defRPr sz="4400">
                <a:solidFill>
                  <a:schemeClr val="bg1"/>
                </a:solidFill>
              </a:defRPr>
            </a:lvl1pPr>
          </a:lstStyle>
          <a:p>
            <a:r>
              <a:rPr lang="de-AT" noProof="0"/>
              <a:t>Mastertitelformat bearbeiten</a:t>
            </a:r>
          </a:p>
        </p:txBody>
      </p:sp>
      <p:sp>
        <p:nvSpPr>
          <p:cNvPr id="3" name="Subtitle 2"/>
          <p:cNvSpPr>
            <a:spLocks noGrp="1"/>
          </p:cNvSpPr>
          <p:nvPr>
            <p:ph type="subTitle" idx="1"/>
          </p:nvPr>
        </p:nvSpPr>
        <p:spPr>
          <a:xfrm>
            <a:off x="360000" y="3290400"/>
            <a:ext cx="8424000" cy="720000"/>
          </a:xfrm>
        </p:spPr>
        <p:txBody>
          <a:bodyPr anchor="ctr" anchorCtr="0"/>
          <a:lstStyle>
            <a:lvl1pPr marL="0" indent="0" algn="ctr">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AT" noProof="0"/>
              <a:t>Master-Untertitelformat bearbeiten</a:t>
            </a:r>
          </a:p>
        </p:txBody>
      </p:sp>
      <p:pic>
        <p:nvPicPr>
          <p:cNvPr id="5" name="Grafik 4" descr="Ein Bild, das Text, Schrift, Grafiken, Kreis enthält.&#10;&#10;KI-generierte Inhalte können fehlerhaft sein.">
            <a:extLst>
              <a:ext uri="{FF2B5EF4-FFF2-40B4-BE49-F238E27FC236}">
                <a16:creationId xmlns:a16="http://schemas.microsoft.com/office/drawing/2014/main" id="{AE6B86BC-C955-B767-442B-6DBD804162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1575" y="4548553"/>
            <a:ext cx="1425102" cy="489929"/>
          </a:xfrm>
          <a:prstGeom prst="rect">
            <a:avLst/>
          </a:prstGeom>
        </p:spPr>
      </p:pic>
    </p:spTree>
    <p:extLst>
      <p:ext uri="{BB962C8B-B14F-4D97-AF65-F5344CB8AC3E}">
        <p14:creationId xmlns:p14="http://schemas.microsoft.com/office/powerpoint/2010/main" val="294121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Foli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7560000" cy="936000"/>
          </a:xfrm>
        </p:spPr>
        <p:txBody>
          <a:bodyPr anchor="t" anchorCtr="0"/>
          <a:lstStyle>
            <a:lvl1pPr>
              <a:defRPr b="1"/>
            </a:lvl1pPr>
          </a:lstStyle>
          <a:p>
            <a:r>
              <a:rPr lang="de-AT" noProof="0" dirty="0"/>
              <a:t>Mastertitelformat bearbeiten</a:t>
            </a:r>
          </a:p>
        </p:txBody>
      </p:sp>
      <p:sp>
        <p:nvSpPr>
          <p:cNvPr id="3" name="Content Placeholder 2"/>
          <p:cNvSpPr>
            <a:spLocks noGrp="1"/>
          </p:cNvSpPr>
          <p:nvPr>
            <p:ph idx="1"/>
          </p:nvPr>
        </p:nvSpPr>
        <p:spPr/>
        <p:txBody>
          <a:bodyPr/>
          <a:lstStyle/>
          <a:p>
            <a:pPr lvl="0"/>
            <a:r>
              <a:rPr lang="de-AT" noProof="0" dirty="0"/>
              <a:t>Mastertextformat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6" name="Slide Number Placeholder 5"/>
          <p:cNvSpPr>
            <a:spLocks noGrp="1"/>
          </p:cNvSpPr>
          <p:nvPr>
            <p:ph type="sldNum" sz="quarter" idx="12"/>
          </p:nvPr>
        </p:nvSpPr>
        <p:spPr/>
        <p:txBody>
          <a:bodyPr/>
          <a:lstStyle/>
          <a:p>
            <a:fld id="{79192EA5-1C8C-46BE-A3BC-9236D7BD558C}" type="slidenum">
              <a:rPr lang="de-AT" noProof="0" smtClean="0"/>
              <a:t>‹Nr.›</a:t>
            </a:fld>
            <a:endParaRPr lang="de-AT" noProof="0"/>
          </a:p>
        </p:txBody>
      </p:sp>
      <p:pic>
        <p:nvPicPr>
          <p:cNvPr id="7" name="Grafik 6">
            <a:extLst>
              <a:ext uri="{FF2B5EF4-FFF2-40B4-BE49-F238E27FC236}">
                <a16:creationId xmlns:a16="http://schemas.microsoft.com/office/drawing/2014/main" id="{FC16E124-BBB7-453C-895D-EADC48208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000" y="432000"/>
            <a:ext cx="792000" cy="792000"/>
          </a:xfrm>
          <a:prstGeom prst="rect">
            <a:avLst/>
          </a:prstGeom>
        </p:spPr>
      </p:pic>
      <p:pic>
        <p:nvPicPr>
          <p:cNvPr id="8" name="Grafik 7">
            <a:extLst>
              <a:ext uri="{FF2B5EF4-FFF2-40B4-BE49-F238E27FC236}">
                <a16:creationId xmlns:a16="http://schemas.microsoft.com/office/drawing/2014/main" id="{A0102969-B96A-40C0-8098-3B55C526C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752000"/>
            <a:ext cx="1059520" cy="288000"/>
          </a:xfrm>
          <a:prstGeom prst="rect">
            <a:avLst/>
          </a:prstGeom>
        </p:spPr>
      </p:pic>
    </p:spTree>
    <p:extLst>
      <p:ext uri="{BB962C8B-B14F-4D97-AF65-F5344CB8AC3E}">
        <p14:creationId xmlns:p14="http://schemas.microsoft.com/office/powerpoint/2010/main" val="46177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Leer-Foli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b="1"/>
            </a:lvl1pPr>
          </a:lstStyle>
          <a:p>
            <a:r>
              <a:rPr lang="de-AT" noProof="0"/>
              <a:t>Mastertitelformat bearbeiten</a:t>
            </a:r>
          </a:p>
        </p:txBody>
      </p:sp>
      <p:sp>
        <p:nvSpPr>
          <p:cNvPr id="5" name="Slide Number Placeholder 4"/>
          <p:cNvSpPr>
            <a:spLocks noGrp="1"/>
          </p:cNvSpPr>
          <p:nvPr>
            <p:ph type="sldNum" sz="quarter" idx="12"/>
          </p:nvPr>
        </p:nvSpPr>
        <p:spPr/>
        <p:txBody>
          <a:bodyPr/>
          <a:lstStyle/>
          <a:p>
            <a:fld id="{79192EA5-1C8C-46BE-A3BC-9236D7BD558C}" type="slidenum">
              <a:rPr lang="de-AT" noProof="0" smtClean="0"/>
              <a:t>‹Nr.›</a:t>
            </a:fld>
            <a:endParaRPr lang="de-AT" noProof="0"/>
          </a:p>
        </p:txBody>
      </p:sp>
      <p:pic>
        <p:nvPicPr>
          <p:cNvPr id="7" name="Grafik 6">
            <a:extLst>
              <a:ext uri="{FF2B5EF4-FFF2-40B4-BE49-F238E27FC236}">
                <a16:creationId xmlns:a16="http://schemas.microsoft.com/office/drawing/2014/main" id="{DFFD17DB-8462-4039-8090-0F8FA13EE9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752000"/>
            <a:ext cx="1059520" cy="288000"/>
          </a:xfrm>
          <a:prstGeom prst="rect">
            <a:avLst/>
          </a:prstGeom>
        </p:spPr>
      </p:pic>
      <p:pic>
        <p:nvPicPr>
          <p:cNvPr id="6" name="Grafik 5">
            <a:extLst>
              <a:ext uri="{FF2B5EF4-FFF2-40B4-BE49-F238E27FC236}">
                <a16:creationId xmlns:a16="http://schemas.microsoft.com/office/drawing/2014/main" id="{3123BC2B-6315-4CB7-B492-CE41BCC4A0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2000" y="432000"/>
            <a:ext cx="792000" cy="792000"/>
          </a:xfrm>
          <a:prstGeom prst="rect">
            <a:avLst/>
          </a:prstGeom>
        </p:spPr>
      </p:pic>
    </p:spTree>
    <p:extLst>
      <p:ext uri="{BB962C8B-B14F-4D97-AF65-F5344CB8AC3E}">
        <p14:creationId xmlns:p14="http://schemas.microsoft.com/office/powerpoint/2010/main" val="71274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mit Inhalt Aufzae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9704" y="353152"/>
            <a:ext cx="6907682" cy="690260"/>
          </a:xfrm>
        </p:spPr>
        <p:txBody>
          <a:bodyPr>
            <a:noAutofit/>
          </a:bodyPr>
          <a:lstStyle>
            <a:lvl1pPr algn="l">
              <a:lnSpc>
                <a:spcPts val="2920"/>
              </a:lnSpc>
              <a:spcBef>
                <a:spcPts val="0"/>
              </a:spcBef>
              <a:defRPr sz="2800" b="1" baseline="0">
                <a:solidFill>
                  <a:srgbClr val="189BC4"/>
                </a:solidFill>
                <a:latin typeface="Segoe UI" panose="020B0502040204020203" pitchFamily="34" charset="0"/>
                <a:cs typeface="Segoe UI" panose="020B0502040204020203" pitchFamily="34" charset="0"/>
              </a:defRPr>
            </a:lvl1pPr>
          </a:lstStyle>
          <a:p>
            <a:r>
              <a:rPr lang="de-AT"/>
              <a:t>EDICATEM PERIO. NULLIBUS, SEQUIAS EATIS DOLUPTA ESTORES TISTIUR</a:t>
            </a:r>
            <a:endParaRPr lang="de-DE"/>
          </a:p>
        </p:txBody>
      </p:sp>
      <p:sp>
        <p:nvSpPr>
          <p:cNvPr id="16" name="Textfeld 15"/>
          <p:cNvSpPr txBox="1"/>
          <p:nvPr userDrawn="1"/>
        </p:nvSpPr>
        <p:spPr>
          <a:xfrm>
            <a:off x="1" y="4805363"/>
            <a:ext cx="9143999" cy="276999"/>
          </a:xfrm>
          <a:prstGeom prst="rect">
            <a:avLst/>
          </a:prstGeom>
          <a:noFill/>
        </p:spPr>
        <p:txBody>
          <a:bodyPr wrap="square" rtlCol="0">
            <a:spAutoFit/>
          </a:bodyPr>
          <a:lstStyle/>
          <a:p>
            <a:pPr algn="ctr"/>
            <a:fld id="{938771DD-033E-0844-A58F-1BE7F9F8ACC7}" type="slidenum">
              <a:rPr lang="de-DE" sz="1200" smtClean="0">
                <a:latin typeface="Didact Gothic" panose="00000500000000000000" pitchFamily="2" charset="0"/>
              </a:rPr>
              <a:pPr algn="ctr"/>
              <a:t>‹Nr.›</a:t>
            </a:fld>
            <a:endParaRPr lang="de-DE" sz="1200">
              <a:latin typeface="Didact Gothic" panose="00000500000000000000" pitchFamily="2" charset="0"/>
            </a:endParaRPr>
          </a:p>
        </p:txBody>
      </p:sp>
      <p:sp>
        <p:nvSpPr>
          <p:cNvPr id="11" name="Textplatzhalter 10"/>
          <p:cNvSpPr>
            <a:spLocks noGrp="1"/>
          </p:cNvSpPr>
          <p:nvPr>
            <p:ph type="body" sz="quarter" idx="11" hasCustomPrompt="1"/>
          </p:nvPr>
        </p:nvSpPr>
        <p:spPr>
          <a:xfrm>
            <a:off x="369889" y="1209676"/>
            <a:ext cx="6537325" cy="2632472"/>
          </a:xfrm>
        </p:spPr>
        <p:txBody>
          <a:bodyPr>
            <a:normAutofit/>
          </a:bodyPr>
          <a:lstStyle>
            <a:lvl1pPr marL="0" marR="0" indent="0" algn="l" defTabSz="457200" rtl="0" eaLnBrk="1" fontAlgn="auto" latinLnBrk="0" hangingPunct="1">
              <a:lnSpc>
                <a:spcPct val="100000"/>
              </a:lnSpc>
              <a:spcBef>
                <a:spcPts val="0"/>
              </a:spcBef>
              <a:spcAft>
                <a:spcPts val="0"/>
              </a:spcAft>
              <a:buClrTx/>
              <a:buSzPct val="100000"/>
              <a:buFontTx/>
              <a:buNone/>
              <a:tabLst/>
              <a:defRPr sz="1800">
                <a:solidFill>
                  <a:schemeClr val="tx1"/>
                </a:solidFill>
                <a:latin typeface="Didact Gothic" panose="00000500000000000000" pitchFamily="2" charset="0"/>
              </a:defRPr>
            </a:lvl1pPr>
            <a:lvl2pPr marL="457200" indent="0">
              <a:buFont typeface="Arial"/>
              <a:buNone/>
              <a:defRPr sz="1800"/>
            </a:lvl2pPr>
            <a:lvl3pPr marL="914400" indent="0">
              <a:buNone/>
              <a:defRPr sz="1800"/>
            </a:lvl3pPr>
            <a:lvl4pPr marL="1371600" indent="0">
              <a:buNone/>
              <a:defRPr sz="1800"/>
            </a:lvl4pPr>
            <a:lvl5pPr marL="1828800" indent="0">
              <a:buNone/>
              <a:defRPr sz="1800"/>
            </a:lvl5pPr>
          </a:lstStyle>
          <a:p>
            <a:pPr>
              <a:buSzPct val="100000"/>
            </a:pPr>
            <a:r>
              <a:rPr lang="de-DE"/>
              <a:t>Gent </a:t>
            </a:r>
            <a:r>
              <a:rPr lang="de-DE" err="1"/>
              <a:t>omniet</a:t>
            </a:r>
            <a:r>
              <a:rPr lang="de-DE"/>
              <a:t> </a:t>
            </a:r>
            <a:r>
              <a:rPr lang="de-DE" err="1"/>
              <a:t>doluptati</a:t>
            </a:r>
            <a:r>
              <a:rPr lang="de-DE"/>
              <a:t> </a:t>
            </a:r>
            <a:r>
              <a:rPr lang="de-DE" err="1"/>
              <a:t>voluptaect</a:t>
            </a:r>
            <a:endParaRPr lang="de-DE"/>
          </a:p>
          <a:p>
            <a:pPr>
              <a:buSzPct val="100000"/>
            </a:pPr>
            <a:r>
              <a:rPr lang="de-DE" err="1"/>
              <a:t>imporer</a:t>
            </a:r>
            <a:r>
              <a:rPr lang="de-DE"/>
              <a:t> chillen </a:t>
            </a:r>
            <a:r>
              <a:rPr lang="de-DE" err="1"/>
              <a:t>impore</a:t>
            </a:r>
            <a:r>
              <a:rPr lang="de-DE"/>
              <a:t> </a:t>
            </a:r>
            <a:r>
              <a:rPr lang="de-DE" err="1"/>
              <a:t>erumquo</a:t>
            </a:r>
            <a:r>
              <a:rPr lang="de-DE"/>
              <a:t> </a:t>
            </a:r>
            <a:r>
              <a:rPr lang="de-DE" err="1"/>
              <a:t>tem</a:t>
            </a:r>
            <a:r>
              <a:rPr lang="de-DE"/>
              <a:t> </a:t>
            </a:r>
            <a:r>
              <a:rPr lang="de-DE" err="1"/>
              <a:t>aliquia</a:t>
            </a:r>
            <a:r>
              <a:rPr lang="de-DE"/>
              <a:t> </a:t>
            </a:r>
            <a:r>
              <a:rPr lang="de-DE" err="1"/>
              <a:t>tiatur</a:t>
            </a:r>
            <a:r>
              <a:rPr lang="de-DE"/>
              <a:t> </a:t>
            </a:r>
            <a:r>
              <a:rPr lang="de-DE" err="1"/>
              <a:t>conseribu</a:t>
            </a:r>
            <a:endParaRPr lang="de-DE"/>
          </a:p>
          <a:p>
            <a:pPr>
              <a:buSzPct val="100000"/>
            </a:pPr>
            <a:r>
              <a:rPr lang="de-DE" err="1"/>
              <a:t>ma</a:t>
            </a:r>
            <a:r>
              <a:rPr lang="de-DE"/>
              <a:t> </a:t>
            </a:r>
            <a:r>
              <a:rPr lang="de-DE" err="1"/>
              <a:t>nisqui</a:t>
            </a:r>
            <a:r>
              <a:rPr lang="de-DE"/>
              <a:t> </a:t>
            </a:r>
            <a:r>
              <a:rPr lang="de-DE" err="1"/>
              <a:t>voloreped</a:t>
            </a:r>
            <a:r>
              <a:rPr lang="de-DE"/>
              <a:t> </a:t>
            </a:r>
            <a:r>
              <a:rPr lang="de-DE" err="1"/>
              <a:t>quiam</a:t>
            </a:r>
            <a:r>
              <a:rPr lang="de-DE"/>
              <a:t> </a:t>
            </a:r>
            <a:r>
              <a:rPr lang="de-DE" err="1"/>
              <a:t>fuga</a:t>
            </a:r>
            <a:endParaRPr lang="de-DE"/>
          </a:p>
          <a:p>
            <a:pPr>
              <a:buSzPct val="100000"/>
            </a:pPr>
            <a:r>
              <a:rPr lang="de-DE"/>
              <a:t>Da </a:t>
            </a:r>
            <a:r>
              <a:rPr lang="de-DE" err="1"/>
              <a:t>con</a:t>
            </a:r>
            <a:r>
              <a:rPr lang="de-DE"/>
              <a:t> </a:t>
            </a:r>
            <a:r>
              <a:rPr lang="de-DE" err="1"/>
              <a:t>conseribus</a:t>
            </a:r>
            <a:r>
              <a:rPr lang="de-DE"/>
              <a:t> </a:t>
            </a:r>
            <a:r>
              <a:rPr lang="de-DE" err="1"/>
              <a:t>auta</a:t>
            </a:r>
            <a:r>
              <a:rPr lang="de-DE"/>
              <a:t> </a:t>
            </a:r>
            <a:r>
              <a:rPr lang="de-DE" err="1"/>
              <a:t>voluptam</a:t>
            </a:r>
            <a:r>
              <a:rPr lang="de-DE"/>
              <a:t> </a:t>
            </a:r>
            <a:r>
              <a:rPr lang="de-DE" err="1"/>
              <a:t>excearum</a:t>
            </a:r>
            <a:r>
              <a:rPr lang="de-DE"/>
              <a:t> et la </a:t>
            </a:r>
            <a:r>
              <a:rPr lang="de-DE" err="1"/>
              <a:t>volupta</a:t>
            </a:r>
            <a:r>
              <a:rPr lang="de-DE"/>
              <a:t> </a:t>
            </a:r>
            <a:r>
              <a:rPr lang="de-DE" err="1"/>
              <a:t>tectia</a:t>
            </a:r>
            <a:r>
              <a:rPr lang="de-DE"/>
              <a:t> quo </a:t>
            </a:r>
            <a:r>
              <a:rPr lang="de-DE" err="1"/>
              <a:t>que</a:t>
            </a:r>
            <a:r>
              <a:rPr lang="de-DE"/>
              <a:t> </a:t>
            </a:r>
            <a:r>
              <a:rPr lang="de-DE" err="1"/>
              <a:t>est</a:t>
            </a:r>
            <a:endParaRPr lang="de-DE"/>
          </a:p>
          <a:p>
            <a:pPr>
              <a:buSzPct val="100000"/>
            </a:pPr>
            <a:endParaRPr lang="de-DE"/>
          </a:p>
          <a:p>
            <a:pPr marL="0" marR="0" indent="0" algn="l" defTabSz="457200" rtl="0" eaLnBrk="1" fontAlgn="auto" latinLnBrk="0" hangingPunct="1">
              <a:lnSpc>
                <a:spcPct val="100000"/>
              </a:lnSpc>
              <a:spcBef>
                <a:spcPts val="0"/>
              </a:spcBef>
              <a:spcAft>
                <a:spcPts val="0"/>
              </a:spcAft>
              <a:buClrTx/>
              <a:buSzPct val="100000"/>
              <a:buFontTx/>
              <a:buNone/>
              <a:tabLst/>
              <a:defRPr/>
            </a:pPr>
            <a:r>
              <a:rPr lang="de-DE" b="1">
                <a:solidFill>
                  <a:srgbClr val="189BC4"/>
                </a:solidFill>
              </a:rPr>
              <a:t>Sim so </a:t>
            </a:r>
            <a:r>
              <a:rPr lang="de-DE" b="1" err="1">
                <a:solidFill>
                  <a:srgbClr val="189BC4"/>
                </a:solidFill>
              </a:rPr>
              <a:t>quantum</a:t>
            </a:r>
            <a:r>
              <a:rPr lang="de-DE" b="1">
                <a:solidFill>
                  <a:srgbClr val="189BC4"/>
                </a:solidFill>
              </a:rPr>
              <a:t> do </a:t>
            </a:r>
            <a:r>
              <a:rPr lang="de-DE" b="1" err="1">
                <a:solidFill>
                  <a:srgbClr val="189BC4"/>
                </a:solidFill>
              </a:rPr>
              <a:t>leores</a:t>
            </a:r>
            <a:r>
              <a:rPr lang="de-DE" b="1">
                <a:solidFill>
                  <a:srgbClr val="189BC4"/>
                </a:solidFill>
              </a:rPr>
              <a:t> </a:t>
            </a:r>
            <a:endParaRPr lang="de-DE" b="1"/>
          </a:p>
          <a:p>
            <a:pPr>
              <a:buSzPct val="100000"/>
            </a:pPr>
            <a:r>
              <a:rPr lang="de-DE" err="1"/>
              <a:t>ma</a:t>
            </a:r>
            <a:r>
              <a:rPr lang="de-DE"/>
              <a:t> </a:t>
            </a:r>
            <a:r>
              <a:rPr lang="de-DE" err="1"/>
              <a:t>nisqui</a:t>
            </a:r>
            <a:r>
              <a:rPr lang="de-DE"/>
              <a:t> </a:t>
            </a:r>
            <a:r>
              <a:rPr lang="de-DE" err="1"/>
              <a:t>voloreped</a:t>
            </a:r>
            <a:r>
              <a:rPr lang="de-DE"/>
              <a:t> </a:t>
            </a:r>
            <a:r>
              <a:rPr lang="de-DE" err="1"/>
              <a:t>quiam</a:t>
            </a:r>
            <a:r>
              <a:rPr lang="de-DE"/>
              <a:t> </a:t>
            </a:r>
            <a:r>
              <a:rPr lang="de-DE" err="1"/>
              <a:t>fuga</a:t>
            </a:r>
            <a:r>
              <a:rPr lang="de-DE"/>
              <a:t>. Da </a:t>
            </a:r>
            <a:r>
              <a:rPr lang="de-DE" err="1"/>
              <a:t>con</a:t>
            </a:r>
            <a:r>
              <a:rPr lang="de-DE"/>
              <a:t> </a:t>
            </a:r>
            <a:r>
              <a:rPr lang="de-DE" err="1"/>
              <a:t>conseribus</a:t>
            </a:r>
            <a:r>
              <a:rPr lang="de-DE"/>
              <a:t> </a:t>
            </a:r>
            <a:r>
              <a:rPr lang="de-DE" err="1"/>
              <a:t>auta</a:t>
            </a:r>
            <a:r>
              <a:rPr lang="de-DE"/>
              <a:t> </a:t>
            </a:r>
            <a:r>
              <a:rPr lang="de-DE" err="1"/>
              <a:t>voluptam</a:t>
            </a:r>
            <a:r>
              <a:rPr lang="de-DE"/>
              <a:t> </a:t>
            </a:r>
            <a:r>
              <a:rPr lang="de-DE" err="1"/>
              <a:t>excearum</a:t>
            </a:r>
            <a:r>
              <a:rPr lang="de-DE"/>
              <a:t> et la </a:t>
            </a:r>
            <a:r>
              <a:rPr lang="de-DE" err="1"/>
              <a:t>volupta</a:t>
            </a:r>
            <a:r>
              <a:rPr lang="de-DE"/>
              <a:t> </a:t>
            </a:r>
            <a:r>
              <a:rPr lang="de-DE" err="1"/>
              <a:t>tectia</a:t>
            </a:r>
            <a:r>
              <a:rPr lang="de-DE"/>
              <a:t> quo </a:t>
            </a:r>
            <a:r>
              <a:rPr lang="de-DE" err="1"/>
              <a:t>que</a:t>
            </a:r>
            <a:r>
              <a:rPr lang="de-DE"/>
              <a:t> </a:t>
            </a:r>
            <a:r>
              <a:rPr lang="de-DE" err="1"/>
              <a:t>est</a:t>
            </a:r>
            <a:endParaRPr lang="de-DE"/>
          </a:p>
          <a:p>
            <a:pPr>
              <a:buSzPct val="100000"/>
            </a:pPr>
            <a:r>
              <a:rPr lang="de-DE"/>
              <a:t>Gent </a:t>
            </a:r>
            <a:r>
              <a:rPr lang="de-DE" err="1"/>
              <a:t>omniet</a:t>
            </a:r>
            <a:r>
              <a:rPr lang="de-DE"/>
              <a:t> </a:t>
            </a:r>
            <a:r>
              <a:rPr lang="de-DE" err="1"/>
              <a:t>doluptati</a:t>
            </a:r>
            <a:r>
              <a:rPr lang="de-DE"/>
              <a:t> </a:t>
            </a:r>
            <a:r>
              <a:rPr lang="de-DE" err="1"/>
              <a:t>voluptaecta</a:t>
            </a:r>
            <a:endParaRPr lang="de-DE"/>
          </a:p>
          <a:p>
            <a:pPr>
              <a:buSzPct val="100000"/>
            </a:pPr>
            <a:r>
              <a:rPr lang="de-DE" err="1"/>
              <a:t>imporer</a:t>
            </a:r>
            <a:r>
              <a:rPr lang="de-DE"/>
              <a:t> chillen </a:t>
            </a:r>
            <a:r>
              <a:rPr lang="de-DE" err="1"/>
              <a:t>impore</a:t>
            </a:r>
            <a:r>
              <a:rPr lang="de-DE"/>
              <a:t> </a:t>
            </a:r>
            <a:r>
              <a:rPr lang="de-DE" err="1"/>
              <a:t>erumquo</a:t>
            </a:r>
            <a:r>
              <a:rPr lang="de-DE"/>
              <a:t> </a:t>
            </a:r>
            <a:r>
              <a:rPr lang="de-DE" err="1"/>
              <a:t>tem</a:t>
            </a:r>
            <a:r>
              <a:rPr lang="de-DE"/>
              <a:t> </a:t>
            </a:r>
            <a:r>
              <a:rPr lang="de-DE" err="1"/>
              <a:t>aliquia</a:t>
            </a:r>
            <a:r>
              <a:rPr lang="de-DE"/>
              <a:t> </a:t>
            </a:r>
            <a:r>
              <a:rPr lang="de-DE" err="1"/>
              <a:t>tiatur</a:t>
            </a:r>
            <a:r>
              <a:rPr lang="de-DE"/>
              <a:t> </a:t>
            </a:r>
            <a:r>
              <a:rPr lang="de-DE" err="1"/>
              <a:t>conseribu</a:t>
            </a:r>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601" y="84281"/>
            <a:ext cx="839468" cy="839468"/>
          </a:xfrm>
          <a:prstGeom prst="rect">
            <a:avLst/>
          </a:prstGeom>
        </p:spPr>
      </p:pic>
    </p:spTree>
    <p:extLst>
      <p:ext uri="{BB962C8B-B14F-4D97-AF65-F5344CB8AC3E}">
        <p14:creationId xmlns:p14="http://schemas.microsoft.com/office/powerpoint/2010/main" val="170344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03870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mit Inhalt Aufzae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9704" y="353152"/>
            <a:ext cx="6907682" cy="690260"/>
          </a:xfrm>
        </p:spPr>
        <p:txBody>
          <a:bodyPr>
            <a:normAutofit/>
          </a:bodyPr>
          <a:lstStyle>
            <a:lvl1pPr algn="l">
              <a:lnSpc>
                <a:spcPts val="2920"/>
              </a:lnSpc>
              <a:spcBef>
                <a:spcPts val="0"/>
              </a:spcBef>
              <a:defRPr sz="3100" b="1" baseline="0">
                <a:solidFill>
                  <a:srgbClr val="189BC4"/>
                </a:solidFill>
                <a:latin typeface="Calibri"/>
                <a:cs typeface="Calibri"/>
              </a:defRPr>
            </a:lvl1pPr>
          </a:lstStyle>
          <a:p>
            <a:r>
              <a:rPr lang="de-AT" dirty="0"/>
              <a:t>EDICATEM PERIO. NULLIBUS, SEQUIAS EATIS DOLUPTA ESTORES TISTIUR</a:t>
            </a:r>
            <a:endParaRPr lang="de-DE" dirty="0"/>
          </a:p>
        </p:txBody>
      </p:sp>
      <p:sp>
        <p:nvSpPr>
          <p:cNvPr id="11" name="Textplatzhalter 10"/>
          <p:cNvSpPr>
            <a:spLocks noGrp="1"/>
          </p:cNvSpPr>
          <p:nvPr>
            <p:ph type="body" sz="quarter" idx="11" hasCustomPrompt="1"/>
          </p:nvPr>
        </p:nvSpPr>
        <p:spPr>
          <a:xfrm>
            <a:off x="369889" y="1209676"/>
            <a:ext cx="6537325" cy="2632472"/>
          </a:xfrm>
        </p:spPr>
        <p:txBody>
          <a:bodyPr>
            <a:normAutofit/>
          </a:bodyPr>
          <a:lstStyle>
            <a:lvl1pPr marL="0" marR="0" indent="0" algn="l" defTabSz="457200" rtl="0" eaLnBrk="1" fontAlgn="auto" latinLnBrk="0" hangingPunct="1">
              <a:lnSpc>
                <a:spcPct val="100000"/>
              </a:lnSpc>
              <a:spcBef>
                <a:spcPts val="0"/>
              </a:spcBef>
              <a:spcAft>
                <a:spcPts val="0"/>
              </a:spcAft>
              <a:buClrTx/>
              <a:buSzPct val="100000"/>
              <a:buFontTx/>
              <a:buNone/>
              <a:tabLst/>
              <a:defRPr sz="1800">
                <a:solidFill>
                  <a:schemeClr val="tx1"/>
                </a:solidFill>
              </a:defRPr>
            </a:lvl1pPr>
            <a:lvl2pPr marL="457200" indent="0">
              <a:buFont typeface="Arial"/>
              <a:buNone/>
              <a:defRPr sz="1800"/>
            </a:lvl2pPr>
            <a:lvl3pPr marL="914400" indent="0">
              <a:buNone/>
              <a:defRPr sz="1800"/>
            </a:lvl3pPr>
            <a:lvl4pPr marL="1371600" indent="0">
              <a:buNone/>
              <a:defRPr sz="1800"/>
            </a:lvl4pPr>
            <a:lvl5pPr marL="1828800" indent="0">
              <a:buNone/>
              <a:defRPr sz="1800"/>
            </a:lvl5pPr>
          </a:lstStyle>
          <a:p>
            <a:pPr>
              <a:buSzPct val="100000"/>
            </a:pPr>
            <a:r>
              <a:rPr lang="de-DE" dirty="0"/>
              <a:t>Gent </a:t>
            </a:r>
            <a:r>
              <a:rPr lang="de-DE" dirty="0" err="1"/>
              <a:t>omniet</a:t>
            </a:r>
            <a:r>
              <a:rPr lang="de-DE" dirty="0"/>
              <a:t> </a:t>
            </a:r>
            <a:r>
              <a:rPr lang="de-DE" dirty="0" err="1"/>
              <a:t>doluptati</a:t>
            </a:r>
            <a:r>
              <a:rPr lang="de-DE" dirty="0"/>
              <a:t> </a:t>
            </a:r>
            <a:r>
              <a:rPr lang="de-DE" dirty="0" err="1"/>
              <a:t>voluptaect</a:t>
            </a:r>
            <a:endParaRPr lang="de-DE" dirty="0"/>
          </a:p>
          <a:p>
            <a:pPr>
              <a:buSzPct val="100000"/>
            </a:pPr>
            <a:r>
              <a:rPr lang="de-DE" dirty="0" err="1"/>
              <a:t>imporer</a:t>
            </a:r>
            <a:r>
              <a:rPr lang="de-DE" dirty="0"/>
              <a:t> chillen </a:t>
            </a:r>
            <a:r>
              <a:rPr lang="de-DE" dirty="0" err="1"/>
              <a:t>impore</a:t>
            </a:r>
            <a:r>
              <a:rPr lang="de-DE" dirty="0"/>
              <a:t> </a:t>
            </a:r>
            <a:r>
              <a:rPr lang="de-DE" dirty="0" err="1"/>
              <a:t>erumquo</a:t>
            </a:r>
            <a:r>
              <a:rPr lang="de-DE" dirty="0"/>
              <a:t> </a:t>
            </a:r>
            <a:r>
              <a:rPr lang="de-DE" dirty="0" err="1"/>
              <a:t>tem</a:t>
            </a:r>
            <a:r>
              <a:rPr lang="de-DE" dirty="0"/>
              <a:t> </a:t>
            </a:r>
            <a:r>
              <a:rPr lang="de-DE" dirty="0" err="1"/>
              <a:t>aliquia</a:t>
            </a:r>
            <a:r>
              <a:rPr lang="de-DE" dirty="0"/>
              <a:t> </a:t>
            </a:r>
            <a:r>
              <a:rPr lang="de-DE" dirty="0" err="1"/>
              <a:t>tiatur</a:t>
            </a:r>
            <a:r>
              <a:rPr lang="de-DE" dirty="0"/>
              <a:t> </a:t>
            </a:r>
            <a:r>
              <a:rPr lang="de-DE" dirty="0" err="1"/>
              <a:t>conseribu</a:t>
            </a:r>
            <a:endParaRPr lang="de-DE" dirty="0"/>
          </a:p>
          <a:p>
            <a:pPr>
              <a:buSzPct val="100000"/>
            </a:pPr>
            <a:r>
              <a:rPr lang="de-DE" dirty="0" err="1"/>
              <a:t>ma</a:t>
            </a:r>
            <a:r>
              <a:rPr lang="de-DE" dirty="0"/>
              <a:t> </a:t>
            </a:r>
            <a:r>
              <a:rPr lang="de-DE" dirty="0" err="1"/>
              <a:t>nisqui</a:t>
            </a:r>
            <a:r>
              <a:rPr lang="de-DE" dirty="0"/>
              <a:t> </a:t>
            </a:r>
            <a:r>
              <a:rPr lang="de-DE" dirty="0" err="1"/>
              <a:t>voloreped</a:t>
            </a:r>
            <a:r>
              <a:rPr lang="de-DE" dirty="0"/>
              <a:t> </a:t>
            </a:r>
            <a:r>
              <a:rPr lang="de-DE" dirty="0" err="1"/>
              <a:t>quiam</a:t>
            </a:r>
            <a:r>
              <a:rPr lang="de-DE" dirty="0"/>
              <a:t> </a:t>
            </a:r>
            <a:r>
              <a:rPr lang="de-DE" dirty="0" err="1"/>
              <a:t>fuga</a:t>
            </a:r>
            <a:endParaRPr lang="de-DE" dirty="0"/>
          </a:p>
          <a:p>
            <a:pPr>
              <a:buSzPct val="100000"/>
            </a:pPr>
            <a:r>
              <a:rPr lang="de-DE" dirty="0"/>
              <a:t>Da </a:t>
            </a:r>
            <a:r>
              <a:rPr lang="de-DE" dirty="0" err="1"/>
              <a:t>con</a:t>
            </a:r>
            <a:r>
              <a:rPr lang="de-DE" dirty="0"/>
              <a:t> </a:t>
            </a:r>
            <a:r>
              <a:rPr lang="de-DE" dirty="0" err="1"/>
              <a:t>conseribus</a:t>
            </a:r>
            <a:r>
              <a:rPr lang="de-DE" dirty="0"/>
              <a:t> </a:t>
            </a:r>
            <a:r>
              <a:rPr lang="de-DE" dirty="0" err="1"/>
              <a:t>auta</a:t>
            </a:r>
            <a:r>
              <a:rPr lang="de-DE" dirty="0"/>
              <a:t> </a:t>
            </a:r>
            <a:r>
              <a:rPr lang="de-DE" dirty="0" err="1"/>
              <a:t>voluptam</a:t>
            </a:r>
            <a:r>
              <a:rPr lang="de-DE" dirty="0"/>
              <a:t> </a:t>
            </a:r>
            <a:r>
              <a:rPr lang="de-DE" dirty="0" err="1"/>
              <a:t>excearum</a:t>
            </a:r>
            <a:r>
              <a:rPr lang="de-DE" dirty="0"/>
              <a:t> et la </a:t>
            </a:r>
            <a:r>
              <a:rPr lang="de-DE" dirty="0" err="1"/>
              <a:t>volupta</a:t>
            </a:r>
            <a:r>
              <a:rPr lang="de-DE" dirty="0"/>
              <a:t> </a:t>
            </a:r>
            <a:r>
              <a:rPr lang="de-DE" dirty="0" err="1"/>
              <a:t>tectia</a:t>
            </a:r>
            <a:r>
              <a:rPr lang="de-DE" dirty="0"/>
              <a:t> quo </a:t>
            </a:r>
            <a:r>
              <a:rPr lang="de-DE" dirty="0" err="1"/>
              <a:t>que</a:t>
            </a:r>
            <a:r>
              <a:rPr lang="de-DE" dirty="0"/>
              <a:t> </a:t>
            </a:r>
            <a:r>
              <a:rPr lang="de-DE" dirty="0" err="1"/>
              <a:t>est</a:t>
            </a:r>
            <a:endParaRPr lang="de-DE" dirty="0"/>
          </a:p>
          <a:p>
            <a:pPr>
              <a:buSzPct val="100000"/>
            </a:pPr>
            <a:endParaRPr lang="de-DE" dirty="0"/>
          </a:p>
          <a:p>
            <a:pPr marL="0" marR="0" indent="0" algn="l" defTabSz="457200" rtl="0" eaLnBrk="1" fontAlgn="auto" latinLnBrk="0" hangingPunct="1">
              <a:lnSpc>
                <a:spcPct val="100000"/>
              </a:lnSpc>
              <a:spcBef>
                <a:spcPts val="0"/>
              </a:spcBef>
              <a:spcAft>
                <a:spcPts val="0"/>
              </a:spcAft>
              <a:buClrTx/>
              <a:buSzPct val="100000"/>
              <a:buFontTx/>
              <a:buNone/>
              <a:tabLst/>
              <a:defRPr/>
            </a:pPr>
            <a:r>
              <a:rPr lang="de-DE" b="1" dirty="0">
                <a:solidFill>
                  <a:srgbClr val="189BC4"/>
                </a:solidFill>
              </a:rPr>
              <a:t>Sim so </a:t>
            </a:r>
            <a:r>
              <a:rPr lang="de-DE" b="1" dirty="0" err="1">
                <a:solidFill>
                  <a:srgbClr val="189BC4"/>
                </a:solidFill>
              </a:rPr>
              <a:t>quantum</a:t>
            </a:r>
            <a:r>
              <a:rPr lang="de-DE" b="1" dirty="0">
                <a:solidFill>
                  <a:srgbClr val="189BC4"/>
                </a:solidFill>
              </a:rPr>
              <a:t> do </a:t>
            </a:r>
            <a:r>
              <a:rPr lang="de-DE" b="1" dirty="0" err="1">
                <a:solidFill>
                  <a:srgbClr val="189BC4"/>
                </a:solidFill>
              </a:rPr>
              <a:t>leores</a:t>
            </a:r>
            <a:r>
              <a:rPr lang="de-DE" b="1" dirty="0">
                <a:solidFill>
                  <a:srgbClr val="189BC4"/>
                </a:solidFill>
              </a:rPr>
              <a:t> </a:t>
            </a:r>
            <a:endParaRPr lang="de-DE" b="1" dirty="0"/>
          </a:p>
          <a:p>
            <a:pPr>
              <a:buSzPct val="100000"/>
            </a:pPr>
            <a:r>
              <a:rPr lang="de-DE" dirty="0" err="1"/>
              <a:t>ma</a:t>
            </a:r>
            <a:r>
              <a:rPr lang="de-DE" dirty="0"/>
              <a:t> </a:t>
            </a:r>
            <a:r>
              <a:rPr lang="de-DE" dirty="0" err="1"/>
              <a:t>nisqui</a:t>
            </a:r>
            <a:r>
              <a:rPr lang="de-DE" dirty="0"/>
              <a:t> </a:t>
            </a:r>
            <a:r>
              <a:rPr lang="de-DE" dirty="0" err="1"/>
              <a:t>voloreped</a:t>
            </a:r>
            <a:r>
              <a:rPr lang="de-DE" dirty="0"/>
              <a:t> </a:t>
            </a:r>
            <a:r>
              <a:rPr lang="de-DE" dirty="0" err="1"/>
              <a:t>quiam</a:t>
            </a:r>
            <a:r>
              <a:rPr lang="de-DE" dirty="0"/>
              <a:t> </a:t>
            </a:r>
            <a:r>
              <a:rPr lang="de-DE" dirty="0" err="1"/>
              <a:t>fuga</a:t>
            </a:r>
            <a:r>
              <a:rPr lang="de-DE" dirty="0"/>
              <a:t>. Da </a:t>
            </a:r>
            <a:r>
              <a:rPr lang="de-DE" dirty="0" err="1"/>
              <a:t>con</a:t>
            </a:r>
            <a:r>
              <a:rPr lang="de-DE" dirty="0"/>
              <a:t> </a:t>
            </a:r>
            <a:r>
              <a:rPr lang="de-DE" dirty="0" err="1"/>
              <a:t>conseribus</a:t>
            </a:r>
            <a:r>
              <a:rPr lang="de-DE" dirty="0"/>
              <a:t> </a:t>
            </a:r>
            <a:r>
              <a:rPr lang="de-DE" dirty="0" err="1"/>
              <a:t>auta</a:t>
            </a:r>
            <a:r>
              <a:rPr lang="de-DE" dirty="0"/>
              <a:t> </a:t>
            </a:r>
            <a:r>
              <a:rPr lang="de-DE" dirty="0" err="1"/>
              <a:t>voluptam</a:t>
            </a:r>
            <a:r>
              <a:rPr lang="de-DE" dirty="0"/>
              <a:t> </a:t>
            </a:r>
            <a:r>
              <a:rPr lang="de-DE" dirty="0" err="1"/>
              <a:t>excearum</a:t>
            </a:r>
            <a:r>
              <a:rPr lang="de-DE" dirty="0"/>
              <a:t> et la </a:t>
            </a:r>
            <a:r>
              <a:rPr lang="de-DE" dirty="0" err="1"/>
              <a:t>volupta</a:t>
            </a:r>
            <a:r>
              <a:rPr lang="de-DE" dirty="0"/>
              <a:t> </a:t>
            </a:r>
            <a:r>
              <a:rPr lang="de-DE" dirty="0" err="1"/>
              <a:t>tectia</a:t>
            </a:r>
            <a:r>
              <a:rPr lang="de-DE" dirty="0"/>
              <a:t> quo </a:t>
            </a:r>
            <a:r>
              <a:rPr lang="de-DE" dirty="0" err="1"/>
              <a:t>que</a:t>
            </a:r>
            <a:r>
              <a:rPr lang="de-DE" dirty="0"/>
              <a:t> </a:t>
            </a:r>
            <a:r>
              <a:rPr lang="de-DE" dirty="0" err="1"/>
              <a:t>est</a:t>
            </a:r>
            <a:endParaRPr lang="de-DE" dirty="0"/>
          </a:p>
          <a:p>
            <a:pPr>
              <a:buSzPct val="100000"/>
            </a:pPr>
            <a:r>
              <a:rPr lang="de-DE" dirty="0"/>
              <a:t>Gent </a:t>
            </a:r>
            <a:r>
              <a:rPr lang="de-DE" dirty="0" err="1"/>
              <a:t>omniet</a:t>
            </a:r>
            <a:r>
              <a:rPr lang="de-DE" dirty="0"/>
              <a:t> </a:t>
            </a:r>
            <a:r>
              <a:rPr lang="de-DE" dirty="0" err="1"/>
              <a:t>doluptati</a:t>
            </a:r>
            <a:r>
              <a:rPr lang="de-DE" dirty="0"/>
              <a:t> </a:t>
            </a:r>
            <a:r>
              <a:rPr lang="de-DE" dirty="0" err="1"/>
              <a:t>voluptaecta</a:t>
            </a:r>
            <a:endParaRPr lang="de-DE" dirty="0"/>
          </a:p>
          <a:p>
            <a:pPr>
              <a:buSzPct val="100000"/>
            </a:pPr>
            <a:r>
              <a:rPr lang="de-DE" dirty="0" err="1"/>
              <a:t>imporer</a:t>
            </a:r>
            <a:r>
              <a:rPr lang="de-DE" dirty="0"/>
              <a:t> chillen </a:t>
            </a:r>
            <a:r>
              <a:rPr lang="de-DE" dirty="0" err="1"/>
              <a:t>impore</a:t>
            </a:r>
            <a:r>
              <a:rPr lang="de-DE" dirty="0"/>
              <a:t> </a:t>
            </a:r>
            <a:r>
              <a:rPr lang="de-DE" dirty="0" err="1"/>
              <a:t>erumquo</a:t>
            </a:r>
            <a:r>
              <a:rPr lang="de-DE" dirty="0"/>
              <a:t> </a:t>
            </a:r>
            <a:r>
              <a:rPr lang="de-DE" dirty="0" err="1"/>
              <a:t>tem</a:t>
            </a:r>
            <a:r>
              <a:rPr lang="de-DE" dirty="0"/>
              <a:t> </a:t>
            </a:r>
            <a:r>
              <a:rPr lang="de-DE" dirty="0" err="1"/>
              <a:t>aliquia</a:t>
            </a:r>
            <a:r>
              <a:rPr lang="de-DE" dirty="0"/>
              <a:t> </a:t>
            </a:r>
            <a:r>
              <a:rPr lang="de-DE" dirty="0" err="1"/>
              <a:t>tiatur</a:t>
            </a:r>
            <a:r>
              <a:rPr lang="de-DE" dirty="0"/>
              <a:t> </a:t>
            </a:r>
            <a:r>
              <a:rPr lang="de-DE" dirty="0" err="1"/>
              <a:t>conseribu</a:t>
            </a:r>
            <a:endParaRPr lang="de-DE" dirty="0"/>
          </a:p>
        </p:txBody>
      </p:sp>
      <p:sp>
        <p:nvSpPr>
          <p:cNvPr id="6" name="Textplatzhalter 3"/>
          <p:cNvSpPr>
            <a:spLocks noGrp="1"/>
          </p:cNvSpPr>
          <p:nvPr>
            <p:ph type="body" sz="quarter" idx="15" hasCustomPrompt="1"/>
          </p:nvPr>
        </p:nvSpPr>
        <p:spPr>
          <a:xfrm>
            <a:off x="369704" y="4759014"/>
            <a:ext cx="1215256" cy="215998"/>
          </a:xfrm>
        </p:spPr>
        <p:txBody>
          <a:bodyPr>
            <a:normAutofit/>
          </a:bodyPr>
          <a:lstStyle>
            <a:lvl1pPr>
              <a:defRPr sz="1200"/>
            </a:lvl1pPr>
          </a:lstStyle>
          <a:p>
            <a:pPr lvl="0"/>
            <a:r>
              <a:rPr lang="de-DE" sz="1200" dirty="0"/>
              <a:t>Datum</a:t>
            </a:r>
            <a:endParaRPr lang="de-DE"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8760" y="4697736"/>
            <a:ext cx="1034066" cy="281081"/>
          </a:xfrm>
          <a:prstGeom prst="rect">
            <a:avLst/>
          </a:prstGeom>
        </p:spPr>
      </p:pic>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2601" y="84281"/>
            <a:ext cx="839468" cy="839468"/>
          </a:xfrm>
          <a:prstGeom prst="rect">
            <a:avLst/>
          </a:prstGeom>
        </p:spPr>
      </p:pic>
    </p:spTree>
    <p:extLst>
      <p:ext uri="{BB962C8B-B14F-4D97-AF65-F5344CB8AC3E}">
        <p14:creationId xmlns:p14="http://schemas.microsoft.com/office/powerpoint/2010/main" val="135586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7560000" cy="936000"/>
          </a:xfrm>
          <a:prstGeom prst="rect">
            <a:avLst/>
          </a:prstGeom>
        </p:spPr>
        <p:txBody>
          <a:bodyPr vert="horz" lIns="0" tIns="0" rIns="0" bIns="0" rtlCol="0" anchor="t" anchorCtr="0">
            <a:noAutofit/>
          </a:bodyPr>
          <a:lstStyle/>
          <a:p>
            <a:r>
              <a:rPr lang="de-AT" noProof="0"/>
              <a:t>Mastertitelformat bearbeiten</a:t>
            </a:r>
          </a:p>
        </p:txBody>
      </p:sp>
      <p:sp>
        <p:nvSpPr>
          <p:cNvPr id="3" name="Text Placeholder 2"/>
          <p:cNvSpPr>
            <a:spLocks noGrp="1"/>
          </p:cNvSpPr>
          <p:nvPr>
            <p:ph type="body" idx="1"/>
          </p:nvPr>
        </p:nvSpPr>
        <p:spPr>
          <a:xfrm>
            <a:off x="360000" y="1368000"/>
            <a:ext cx="8424000" cy="3312000"/>
          </a:xfrm>
          <a:prstGeom prst="rect">
            <a:avLst/>
          </a:prstGeom>
        </p:spPr>
        <p:txBody>
          <a:bodyPr vert="horz" lIns="0" tIns="0" rIns="0" bIns="0" rtlCol="0">
            <a:no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6" name="Slide Number Placeholder 5"/>
          <p:cNvSpPr>
            <a:spLocks noGrp="1"/>
          </p:cNvSpPr>
          <p:nvPr>
            <p:ph type="sldNum" sz="quarter" idx="4"/>
          </p:nvPr>
        </p:nvSpPr>
        <p:spPr>
          <a:xfrm>
            <a:off x="4212000" y="4752000"/>
            <a:ext cx="720000" cy="288000"/>
          </a:xfrm>
          <a:prstGeom prst="rect">
            <a:avLst/>
          </a:prstGeom>
        </p:spPr>
        <p:txBody>
          <a:bodyPr vert="horz" lIns="0" tIns="0" rIns="0" bIns="0" rtlCol="0" anchor="ctr"/>
          <a:lstStyle>
            <a:lvl1pPr algn="ctr">
              <a:defRPr sz="1000">
                <a:solidFill>
                  <a:srgbClr val="002E60"/>
                </a:solidFill>
                <a:latin typeface="Calibri" panose="020F0502020204030204" pitchFamily="34" charset="0"/>
                <a:cs typeface="Calibri" panose="020F0502020204030204" pitchFamily="34" charset="0"/>
              </a:defRPr>
            </a:lvl1pPr>
          </a:lstStyle>
          <a:p>
            <a:fld id="{79192EA5-1C8C-46BE-A3BC-9236D7BD558C}" type="slidenum">
              <a:rPr lang="de-AT" noProof="0" smtClean="0"/>
              <a:pPr/>
              <a:t>‹Nr.›</a:t>
            </a:fld>
            <a:endParaRPr lang="de-AT" noProof="0"/>
          </a:p>
        </p:txBody>
      </p:sp>
    </p:spTree>
    <p:extLst>
      <p:ext uri="{BB962C8B-B14F-4D97-AF65-F5344CB8AC3E}">
        <p14:creationId xmlns:p14="http://schemas.microsoft.com/office/powerpoint/2010/main" val="197347521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 id="2147483663" r:id="rId4"/>
    <p:sldLayoutId id="2147483665" r:id="rId5"/>
    <p:sldLayoutId id="2147483666" r:id="rId6"/>
  </p:sldLayoutIdLst>
  <p:hf hdr="0" ftr="0" dt="0"/>
  <p:txStyles>
    <p:titleStyle>
      <a:lvl1pPr algn="l" defTabSz="685800" rtl="0" eaLnBrk="1" latinLnBrk="0" hangingPunct="1">
        <a:lnSpc>
          <a:spcPct val="100000"/>
        </a:lnSpc>
        <a:spcBef>
          <a:spcPct val="0"/>
        </a:spcBef>
        <a:buNone/>
        <a:defRPr sz="3000" kern="1200">
          <a:solidFill>
            <a:srgbClr val="189BC4"/>
          </a:solidFill>
          <a:latin typeface="Calibri" panose="020F0502020204030204" pitchFamily="34" charset="0"/>
          <a:ea typeface="+mj-ea"/>
          <a:cs typeface="Calibri" panose="020F0502020204030204" pitchFamily="34" charset="0"/>
        </a:defRPr>
      </a:lvl1pPr>
    </p:titleStyle>
    <p:bodyStyle>
      <a:lvl1pPr marL="216000" indent="-216000" algn="l" defTabSz="685800" rtl="0" eaLnBrk="1" latinLnBrk="0" hangingPunct="1">
        <a:lnSpc>
          <a:spcPct val="100000"/>
        </a:lnSpc>
        <a:spcBef>
          <a:spcPts val="600"/>
        </a:spcBef>
        <a:buFont typeface="Arial" panose="020B0604020202020204" pitchFamily="34" charset="0"/>
        <a:buChar char="•"/>
        <a:defRPr sz="2200" kern="1200">
          <a:solidFill>
            <a:srgbClr val="002E60"/>
          </a:solidFill>
          <a:latin typeface="Calibri" panose="020F0502020204030204" pitchFamily="34" charset="0"/>
          <a:ea typeface="+mn-ea"/>
          <a:cs typeface="Calibri" panose="020F0502020204030204" pitchFamily="34" charset="0"/>
        </a:defRPr>
      </a:lvl1pPr>
      <a:lvl2pPr marL="432000" indent="-216000" algn="l" defTabSz="685800" rtl="0" eaLnBrk="1" latinLnBrk="0" hangingPunct="1">
        <a:lnSpc>
          <a:spcPct val="100000"/>
        </a:lnSpc>
        <a:spcBef>
          <a:spcPts val="600"/>
        </a:spcBef>
        <a:buFont typeface="Arial" panose="020B0604020202020204" pitchFamily="34" charset="0"/>
        <a:buChar char="•"/>
        <a:defRPr sz="2000" kern="1200">
          <a:solidFill>
            <a:srgbClr val="002E60"/>
          </a:solidFill>
          <a:latin typeface="Calibri" panose="020F0502020204030204" pitchFamily="34" charset="0"/>
          <a:ea typeface="+mn-ea"/>
          <a:cs typeface="Calibri" panose="020F0502020204030204" pitchFamily="34" charset="0"/>
        </a:defRPr>
      </a:lvl2pPr>
      <a:lvl3pPr marL="648000" indent="-216000" algn="l" defTabSz="685800" rtl="0" eaLnBrk="1" latinLnBrk="0" hangingPunct="1">
        <a:lnSpc>
          <a:spcPct val="100000"/>
        </a:lnSpc>
        <a:spcBef>
          <a:spcPts val="600"/>
        </a:spcBef>
        <a:buFont typeface="Arial" panose="020B0604020202020204" pitchFamily="34" charset="0"/>
        <a:buChar char="•"/>
        <a:defRPr sz="1800" kern="1200">
          <a:solidFill>
            <a:srgbClr val="002E60"/>
          </a:solidFill>
          <a:latin typeface="Calibri" panose="020F0502020204030204" pitchFamily="34" charset="0"/>
          <a:ea typeface="+mn-ea"/>
          <a:cs typeface="Calibri" panose="020F0502020204030204" pitchFamily="34" charset="0"/>
        </a:defRPr>
      </a:lvl3pPr>
      <a:lvl4pPr marL="864000" indent="-216000" algn="l" defTabSz="685800" rtl="0" eaLnBrk="1" latinLnBrk="0" hangingPunct="1">
        <a:lnSpc>
          <a:spcPct val="100000"/>
        </a:lnSpc>
        <a:spcBef>
          <a:spcPts val="600"/>
        </a:spcBef>
        <a:buFont typeface="Arial" panose="020B0604020202020204" pitchFamily="34" charset="0"/>
        <a:buChar char="•"/>
        <a:defRPr sz="1600" kern="1200">
          <a:solidFill>
            <a:srgbClr val="002E60"/>
          </a:solidFill>
          <a:latin typeface="Calibri" panose="020F0502020204030204" pitchFamily="34" charset="0"/>
          <a:ea typeface="+mn-ea"/>
          <a:cs typeface="Calibri" panose="020F0502020204030204" pitchFamily="34" charset="0"/>
        </a:defRPr>
      </a:lvl4pPr>
      <a:lvl5pPr marL="1080000" indent="-216000" algn="l" defTabSz="685800" rtl="0" eaLnBrk="1" latinLnBrk="0" hangingPunct="1">
        <a:lnSpc>
          <a:spcPct val="100000"/>
        </a:lnSpc>
        <a:spcBef>
          <a:spcPts val="600"/>
        </a:spcBef>
        <a:buFont typeface="Arial" panose="020B0604020202020204" pitchFamily="34" charset="0"/>
        <a:buChar char="•"/>
        <a:defRPr sz="1400" kern="1200">
          <a:solidFill>
            <a:srgbClr val="002E60"/>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multireload.eu/"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AE4DB-1CB4-4C1B-814D-D8AECE265532}"/>
              </a:ext>
            </a:extLst>
          </p:cNvPr>
          <p:cNvSpPr>
            <a:spLocks noGrp="1"/>
          </p:cNvSpPr>
          <p:nvPr>
            <p:ph type="ctrTitle"/>
          </p:nvPr>
        </p:nvSpPr>
        <p:spPr/>
        <p:txBody>
          <a:bodyPr/>
          <a:lstStyle/>
          <a:p>
            <a:r>
              <a:rPr lang="en-US" dirty="0"/>
              <a:t>Sustainability in Logistics:</a:t>
            </a:r>
            <a:br>
              <a:rPr lang="en-US" dirty="0"/>
            </a:br>
            <a:r>
              <a:rPr lang="en-US" dirty="0"/>
              <a:t>Transport Policy Frameworks</a:t>
            </a:r>
            <a:endParaRPr lang="de-AT" dirty="0"/>
          </a:p>
        </p:txBody>
      </p:sp>
    </p:spTree>
    <p:extLst>
      <p:ext uri="{BB962C8B-B14F-4D97-AF65-F5344CB8AC3E}">
        <p14:creationId xmlns:p14="http://schemas.microsoft.com/office/powerpoint/2010/main" val="64161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1">
            <a:extLst>
              <a:ext uri="{FF2B5EF4-FFF2-40B4-BE49-F238E27FC236}">
                <a16:creationId xmlns:a16="http://schemas.microsoft.com/office/drawing/2014/main" id="{56F69804-D2C8-D409-96F5-349B89E95B41}"/>
              </a:ext>
            </a:extLst>
          </p:cNvPr>
          <p:cNvGraphicFramePr>
            <a:graphicFrameLocks/>
          </p:cNvGraphicFramePr>
          <p:nvPr/>
        </p:nvGraphicFramePr>
        <p:xfrm>
          <a:off x="969602" y="1175552"/>
          <a:ext cx="7160601" cy="338636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el 16"/>
          <p:cNvSpPr>
            <a:spLocks noGrp="1"/>
          </p:cNvSpPr>
          <p:nvPr>
            <p:ph type="title"/>
          </p:nvPr>
        </p:nvSpPr>
        <p:spPr/>
        <p:txBody>
          <a:bodyPr>
            <a:noAutofit/>
          </a:bodyPr>
          <a:lstStyle/>
          <a:p>
            <a:r>
              <a:rPr lang="en-US" dirty="0"/>
              <a:t>External Costs – Comparison of Transport Modes</a:t>
            </a:r>
            <a:endParaRPr lang="de-DE" dirty="0"/>
          </a:p>
        </p:txBody>
      </p:sp>
      <p:sp>
        <p:nvSpPr>
          <p:cNvPr id="5" name="TextBox 4">
            <a:extLst>
              <a:ext uri="{FF2B5EF4-FFF2-40B4-BE49-F238E27FC236}">
                <a16:creationId xmlns:a16="http://schemas.microsoft.com/office/drawing/2014/main" id="{B203CFBC-054A-6119-777D-3DE91DD9AA06}"/>
              </a:ext>
            </a:extLst>
          </p:cNvPr>
          <p:cNvSpPr txBox="1"/>
          <p:nvPr/>
        </p:nvSpPr>
        <p:spPr>
          <a:xfrm>
            <a:off x="2001925" y="1833041"/>
            <a:ext cx="375513" cy="307777"/>
          </a:xfrm>
          <a:prstGeom prst="rect">
            <a:avLst/>
          </a:prstGeom>
          <a:noFill/>
        </p:spPr>
        <p:txBody>
          <a:bodyPr wrap="square" rtlCol="0">
            <a:spAutoFit/>
          </a:bodyPr>
          <a:lstStyle/>
          <a:p>
            <a:r>
              <a:rPr lang="de-AT" sz="1400">
                <a:latin typeface="Didact Gothic" panose="00000500000000000000" pitchFamily="2" charset="0"/>
              </a:rPr>
              <a:t>31 </a:t>
            </a:r>
          </a:p>
        </p:txBody>
      </p:sp>
      <p:sp>
        <p:nvSpPr>
          <p:cNvPr id="18" name="TextBox 17">
            <a:extLst>
              <a:ext uri="{FF2B5EF4-FFF2-40B4-BE49-F238E27FC236}">
                <a16:creationId xmlns:a16="http://schemas.microsoft.com/office/drawing/2014/main" id="{B84369CD-6838-CF48-B595-FF0EA908C3AB}"/>
              </a:ext>
            </a:extLst>
          </p:cNvPr>
          <p:cNvSpPr txBox="1"/>
          <p:nvPr/>
        </p:nvSpPr>
        <p:spPr>
          <a:xfrm>
            <a:off x="5314490" y="3353801"/>
            <a:ext cx="665683" cy="307777"/>
          </a:xfrm>
          <a:prstGeom prst="rect">
            <a:avLst/>
          </a:prstGeom>
          <a:noFill/>
        </p:spPr>
        <p:txBody>
          <a:bodyPr wrap="square" rtlCol="0">
            <a:spAutoFit/>
          </a:bodyPr>
          <a:lstStyle/>
          <a:p>
            <a:r>
              <a:rPr lang="de-AT" sz="1400">
                <a:latin typeface="Didact Gothic" panose="00000500000000000000" pitchFamily="2" charset="0"/>
              </a:rPr>
              <a:t>10 </a:t>
            </a:r>
          </a:p>
        </p:txBody>
      </p:sp>
      <p:sp>
        <p:nvSpPr>
          <p:cNvPr id="19" name="TextBox 18">
            <a:extLst>
              <a:ext uri="{FF2B5EF4-FFF2-40B4-BE49-F238E27FC236}">
                <a16:creationId xmlns:a16="http://schemas.microsoft.com/office/drawing/2014/main" id="{06647F13-D6A0-8046-5CB6-F3907DB26B5E}"/>
              </a:ext>
            </a:extLst>
          </p:cNvPr>
          <p:cNvSpPr txBox="1"/>
          <p:nvPr/>
        </p:nvSpPr>
        <p:spPr>
          <a:xfrm>
            <a:off x="3660036" y="2560958"/>
            <a:ext cx="665683" cy="307777"/>
          </a:xfrm>
          <a:prstGeom prst="rect">
            <a:avLst/>
          </a:prstGeom>
          <a:noFill/>
        </p:spPr>
        <p:txBody>
          <a:bodyPr wrap="square" rtlCol="0">
            <a:spAutoFit/>
          </a:bodyPr>
          <a:lstStyle/>
          <a:p>
            <a:r>
              <a:rPr lang="de-AT" sz="1400">
                <a:latin typeface="Didact Gothic" panose="00000500000000000000" pitchFamily="2" charset="0"/>
              </a:rPr>
              <a:t>21 </a:t>
            </a:r>
          </a:p>
        </p:txBody>
      </p:sp>
      <p:sp>
        <p:nvSpPr>
          <p:cNvPr id="20" name="TextBox 19">
            <a:extLst>
              <a:ext uri="{FF2B5EF4-FFF2-40B4-BE49-F238E27FC236}">
                <a16:creationId xmlns:a16="http://schemas.microsoft.com/office/drawing/2014/main" id="{843F53A6-93F7-6032-2A98-E417B1B2E260}"/>
              </a:ext>
            </a:extLst>
          </p:cNvPr>
          <p:cNvSpPr txBox="1"/>
          <p:nvPr/>
        </p:nvSpPr>
        <p:spPr>
          <a:xfrm>
            <a:off x="6972112" y="2974810"/>
            <a:ext cx="387854" cy="307777"/>
          </a:xfrm>
          <a:prstGeom prst="rect">
            <a:avLst/>
          </a:prstGeom>
          <a:noFill/>
        </p:spPr>
        <p:txBody>
          <a:bodyPr wrap="square" rtlCol="0">
            <a:spAutoFit/>
          </a:bodyPr>
          <a:lstStyle/>
          <a:p>
            <a:r>
              <a:rPr lang="de-AT" sz="1400">
                <a:latin typeface="Didact Gothic" panose="00000500000000000000" pitchFamily="2" charset="0"/>
              </a:rPr>
              <a:t>15</a:t>
            </a:r>
          </a:p>
        </p:txBody>
      </p:sp>
      <p:sp>
        <p:nvSpPr>
          <p:cNvPr id="21" name="TextBox 20">
            <a:extLst>
              <a:ext uri="{FF2B5EF4-FFF2-40B4-BE49-F238E27FC236}">
                <a16:creationId xmlns:a16="http://schemas.microsoft.com/office/drawing/2014/main" id="{4968DB17-E7AA-404E-BDE6-B3E68F2E6F92}"/>
              </a:ext>
            </a:extLst>
          </p:cNvPr>
          <p:cNvSpPr txBox="1"/>
          <p:nvPr/>
        </p:nvSpPr>
        <p:spPr>
          <a:xfrm rot="16200000">
            <a:off x="-305013" y="2320649"/>
            <a:ext cx="2307153" cy="284693"/>
          </a:xfrm>
          <a:prstGeom prst="rect">
            <a:avLst/>
          </a:prstGeom>
          <a:noFill/>
        </p:spPr>
        <p:txBody>
          <a:bodyPr wrap="square" rtlCol="0">
            <a:spAutoFit/>
          </a:bodyPr>
          <a:lstStyle/>
          <a:p>
            <a:r>
              <a:rPr lang="en-US" sz="1250" dirty="0">
                <a:latin typeface="Didact Gothic" panose="00000500000000000000" pitchFamily="2" charset="0"/>
              </a:rPr>
              <a:t>Cents per </a:t>
            </a:r>
            <a:r>
              <a:rPr lang="en-US" sz="1250" dirty="0" err="1">
                <a:latin typeface="Didact Gothic" panose="00000500000000000000" pitchFamily="2" charset="0"/>
              </a:rPr>
              <a:t>kilometre</a:t>
            </a:r>
            <a:endParaRPr lang="de-AT" sz="1250" dirty="0">
              <a:latin typeface="Didact Gothic" panose="00000500000000000000" pitchFamily="2" charset="0"/>
            </a:endParaRPr>
          </a:p>
        </p:txBody>
      </p:sp>
      <p:sp>
        <p:nvSpPr>
          <p:cNvPr id="9" name="Textfeld 1">
            <a:extLst>
              <a:ext uri="{FF2B5EF4-FFF2-40B4-BE49-F238E27FC236}">
                <a16:creationId xmlns:a16="http://schemas.microsoft.com/office/drawing/2014/main" id="{120559EB-C598-6ECA-1ADF-961E9674B2DE}"/>
              </a:ext>
            </a:extLst>
          </p:cNvPr>
          <p:cNvSpPr txBox="1"/>
          <p:nvPr/>
        </p:nvSpPr>
        <p:spPr>
          <a:xfrm>
            <a:off x="1814622" y="4333456"/>
            <a:ext cx="6446727" cy="334537"/>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en-GB">
                <a:latin typeface="Didact Gothic" panose="00000500000000000000" pitchFamily="2" charset="0"/>
              </a:rPr>
              <a:t>  ROAD			     RAIL (DIESEL)	         RAIL (ELECTRIFIED)            	    INLAND NAVIGATION</a:t>
            </a:r>
          </a:p>
        </p:txBody>
      </p:sp>
      <p:sp>
        <p:nvSpPr>
          <p:cNvPr id="3" name="Textfeld 2">
            <a:extLst>
              <a:ext uri="{FF2B5EF4-FFF2-40B4-BE49-F238E27FC236}">
                <a16:creationId xmlns:a16="http://schemas.microsoft.com/office/drawing/2014/main" id="{C461C76E-511D-854F-102A-6E60911F387D}"/>
              </a:ext>
            </a:extLst>
          </p:cNvPr>
          <p:cNvSpPr txBox="1"/>
          <p:nvPr/>
        </p:nvSpPr>
        <p:spPr>
          <a:xfrm>
            <a:off x="7041168" y="1200016"/>
            <a:ext cx="1775828" cy="1485022"/>
          </a:xfrm>
          <a:prstGeom prst="rect">
            <a:avLst/>
          </a:prstGeom>
          <a:solidFill>
            <a:schemeClr val="bg1"/>
          </a:solidFill>
        </p:spPr>
        <p:txBody>
          <a:bodyPr wrap="square">
            <a:spAutoFit/>
          </a:bodyPr>
          <a:lstStyle/>
          <a:p>
            <a:pPr>
              <a:spcAft>
                <a:spcPts val="300"/>
              </a:spcAft>
            </a:pPr>
            <a:r>
              <a:rPr lang="en-US" sz="1250" dirty="0">
                <a:latin typeface="Didact Gothic" panose="00000500000000000000" pitchFamily="2" charset="0"/>
              </a:rPr>
              <a:t>Traffic congestion</a:t>
            </a:r>
            <a:endParaRPr lang="en-GB" sz="1250" dirty="0">
              <a:latin typeface="Didact Gothic" panose="00000500000000000000" pitchFamily="2" charset="0"/>
            </a:endParaRPr>
          </a:p>
          <a:p>
            <a:pPr>
              <a:spcAft>
                <a:spcPts val="300"/>
              </a:spcAft>
            </a:pPr>
            <a:r>
              <a:rPr lang="en-US" sz="1250" dirty="0">
                <a:latin typeface="Didact Gothic" panose="00000500000000000000" pitchFamily="2" charset="0"/>
              </a:rPr>
              <a:t>Infrastructure</a:t>
            </a:r>
            <a:endParaRPr lang="en-GB" sz="1250" dirty="0">
              <a:latin typeface="Didact Gothic" panose="00000500000000000000" pitchFamily="2" charset="0"/>
            </a:endParaRPr>
          </a:p>
          <a:p>
            <a:pPr>
              <a:spcAft>
                <a:spcPts val="300"/>
              </a:spcAft>
            </a:pPr>
            <a:r>
              <a:rPr lang="en-GB" sz="1250" dirty="0">
                <a:latin typeface="Didact Gothic" panose="00000500000000000000" pitchFamily="2" charset="0"/>
              </a:rPr>
              <a:t>Climate costs</a:t>
            </a:r>
          </a:p>
          <a:p>
            <a:pPr>
              <a:spcAft>
                <a:spcPts val="300"/>
              </a:spcAft>
            </a:pPr>
            <a:r>
              <a:rPr lang="en-GB" sz="1250" dirty="0">
                <a:latin typeface="Didact Gothic" panose="00000500000000000000" pitchFamily="2" charset="0"/>
              </a:rPr>
              <a:t>Air pollutants</a:t>
            </a:r>
          </a:p>
          <a:p>
            <a:pPr>
              <a:spcAft>
                <a:spcPts val="300"/>
              </a:spcAft>
            </a:pPr>
            <a:r>
              <a:rPr lang="en-GB" sz="1250" dirty="0">
                <a:latin typeface="Didact Gothic" panose="00000500000000000000" pitchFamily="2" charset="0"/>
              </a:rPr>
              <a:t>Noise </a:t>
            </a:r>
          </a:p>
          <a:p>
            <a:pPr>
              <a:spcAft>
                <a:spcPts val="300"/>
              </a:spcAft>
            </a:pPr>
            <a:r>
              <a:rPr lang="en-GB" sz="1250" dirty="0">
                <a:latin typeface="Didact Gothic" panose="00000500000000000000" pitchFamily="2" charset="0"/>
              </a:rPr>
              <a:t>Accidents</a:t>
            </a:r>
          </a:p>
        </p:txBody>
      </p:sp>
      <p:sp>
        <p:nvSpPr>
          <p:cNvPr id="4" name="TextBox 15">
            <a:extLst>
              <a:ext uri="{FF2B5EF4-FFF2-40B4-BE49-F238E27FC236}">
                <a16:creationId xmlns:a16="http://schemas.microsoft.com/office/drawing/2014/main" id="{CC6444C2-710D-65C2-8185-575020BF690F}"/>
              </a:ext>
            </a:extLst>
          </p:cNvPr>
          <p:cNvSpPr txBox="1"/>
          <p:nvPr/>
        </p:nvSpPr>
        <p:spPr>
          <a:xfrm>
            <a:off x="1522379" y="4333456"/>
            <a:ext cx="7092232" cy="284693"/>
          </a:xfrm>
          <a:prstGeom prst="rect">
            <a:avLst/>
          </a:prstGeom>
          <a:solidFill>
            <a:schemeClr val="bg1"/>
          </a:solidFill>
        </p:spPr>
        <p:txBody>
          <a:bodyPr wrap="square">
            <a:spAutoFit/>
          </a:bodyPr>
          <a:lstStyle/>
          <a:p>
            <a:r>
              <a:rPr lang="de-AT" sz="1250" dirty="0">
                <a:solidFill>
                  <a:schemeClr val="tx1">
                    <a:lumMod val="65000"/>
                    <a:lumOff val="35000"/>
                  </a:schemeClr>
                </a:solidFill>
                <a:latin typeface="Didact Gothic" panose="00000500000000000000" pitchFamily="2" charset="0"/>
              </a:rPr>
              <a:t>      </a:t>
            </a:r>
            <a:r>
              <a:rPr lang="en-US" sz="1250" dirty="0">
                <a:latin typeface="Didact Gothic" panose="00000500000000000000" pitchFamily="2" charset="0"/>
              </a:rPr>
              <a:t>Road</a:t>
            </a:r>
            <a:r>
              <a:rPr lang="de-AT" sz="1250" dirty="0">
                <a:solidFill>
                  <a:schemeClr val="tx1">
                    <a:lumMod val="65000"/>
                    <a:lumOff val="35000"/>
                  </a:schemeClr>
                </a:solidFill>
                <a:latin typeface="Didact Gothic" panose="00000500000000000000" pitchFamily="2" charset="0"/>
              </a:rPr>
              <a:t>		               </a:t>
            </a:r>
            <a:r>
              <a:rPr lang="en-US" sz="1250" dirty="0">
                <a:latin typeface="Didact Gothic" panose="00000500000000000000" pitchFamily="2" charset="0"/>
              </a:rPr>
              <a:t>Rail (diesel)</a:t>
            </a:r>
            <a:r>
              <a:rPr lang="de-AT" sz="1250" dirty="0">
                <a:solidFill>
                  <a:schemeClr val="tx1">
                    <a:lumMod val="65000"/>
                    <a:lumOff val="35000"/>
                  </a:schemeClr>
                </a:solidFill>
                <a:latin typeface="Didact Gothic" panose="00000500000000000000" pitchFamily="2" charset="0"/>
              </a:rPr>
              <a:t>	                   </a:t>
            </a:r>
            <a:r>
              <a:rPr lang="en-US" sz="1250" dirty="0">
                <a:latin typeface="Didact Gothic" panose="00000500000000000000" pitchFamily="2" charset="0"/>
              </a:rPr>
              <a:t>Rail (electrified)</a:t>
            </a:r>
            <a:r>
              <a:rPr lang="de-AT" sz="1250" dirty="0">
                <a:solidFill>
                  <a:schemeClr val="tx1">
                    <a:lumMod val="65000"/>
                    <a:lumOff val="35000"/>
                  </a:schemeClr>
                </a:solidFill>
                <a:latin typeface="Didact Gothic" panose="00000500000000000000" pitchFamily="2" charset="0"/>
              </a:rPr>
              <a:t>	            </a:t>
            </a:r>
            <a:r>
              <a:rPr lang="en-US" sz="1250" dirty="0">
                <a:latin typeface="Didact Gothic" panose="00000500000000000000" pitchFamily="2" charset="0"/>
              </a:rPr>
              <a:t>Inland waterway vessel</a:t>
            </a:r>
            <a:endParaRPr lang="de-AT" sz="1250" dirty="0">
              <a:solidFill>
                <a:schemeClr val="tx1">
                  <a:lumMod val="65000"/>
                  <a:lumOff val="35000"/>
                </a:schemeClr>
              </a:solidFill>
              <a:latin typeface="Didact Gothic" panose="00000500000000000000" pitchFamily="2" charset="0"/>
            </a:endParaRPr>
          </a:p>
        </p:txBody>
      </p:sp>
      <p:sp>
        <p:nvSpPr>
          <p:cNvPr id="10" name="Textfeld 12">
            <a:extLst>
              <a:ext uri="{FF2B5EF4-FFF2-40B4-BE49-F238E27FC236}">
                <a16:creationId xmlns:a16="http://schemas.microsoft.com/office/drawing/2014/main" id="{51BAA2AF-1F18-6484-AF15-7A42BE21FAE6}"/>
              </a:ext>
            </a:extLst>
          </p:cNvPr>
          <p:cNvSpPr txBox="1"/>
          <p:nvPr/>
        </p:nvSpPr>
        <p:spPr>
          <a:xfrm>
            <a:off x="105128" y="4752000"/>
            <a:ext cx="2272310" cy="207749"/>
          </a:xfrm>
          <a:prstGeom prst="rect">
            <a:avLst/>
          </a:prstGeom>
          <a:noFill/>
        </p:spPr>
        <p:txBody>
          <a:bodyPr wrap="square">
            <a:spAutoFit/>
          </a:bodyPr>
          <a:lstStyle/>
          <a:p>
            <a:r>
              <a:rPr lang="en-US" sz="750" dirty="0">
                <a:solidFill>
                  <a:schemeClr val="tx2"/>
                </a:solidFill>
                <a:latin typeface="+mj-lt"/>
                <a:cs typeface="Mangal Pro" panose="00000500000000000000" pitchFamily="2" charset="0"/>
              </a:rPr>
              <a:t>Chart: own illustration based on Christidis / Brons</a:t>
            </a:r>
            <a:endParaRPr lang="de-AT" sz="750" dirty="0">
              <a:solidFill>
                <a:schemeClr val="tx2"/>
              </a:solidFill>
              <a:latin typeface="+mj-lt"/>
              <a:cs typeface="Mangal Pro" panose="00000500000000000000" pitchFamily="2" charset="0"/>
            </a:endParaRPr>
          </a:p>
        </p:txBody>
      </p:sp>
    </p:spTree>
    <p:extLst>
      <p:ext uri="{BB962C8B-B14F-4D97-AF65-F5344CB8AC3E}">
        <p14:creationId xmlns:p14="http://schemas.microsoft.com/office/powerpoint/2010/main" val="110892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FAA19-9CB7-A670-DB11-1EE78D9577AC}"/>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B13DFFA-4E0F-E569-1C31-36FB7FE58C20}"/>
              </a:ext>
            </a:extLst>
          </p:cNvPr>
          <p:cNvSpPr>
            <a:spLocks noGrp="1"/>
          </p:cNvSpPr>
          <p:nvPr>
            <p:ph type="title"/>
          </p:nvPr>
        </p:nvSpPr>
        <p:spPr/>
        <p:txBody>
          <a:bodyPr/>
          <a:lstStyle/>
          <a:p>
            <a:r>
              <a:rPr lang="de-AT" dirty="0" err="1"/>
              <a:t>Sustainability</a:t>
            </a:r>
            <a:r>
              <a:rPr lang="de-AT" dirty="0"/>
              <a:t> and Green </a:t>
            </a:r>
            <a:r>
              <a:rPr lang="de-AT" dirty="0" err="1"/>
              <a:t>Logistics</a:t>
            </a:r>
            <a:endParaRPr lang="de-AT" dirty="0"/>
          </a:p>
        </p:txBody>
      </p:sp>
      <p:sp>
        <p:nvSpPr>
          <p:cNvPr id="24" name="Inhaltsplatzhalter 23">
            <a:extLst>
              <a:ext uri="{FF2B5EF4-FFF2-40B4-BE49-F238E27FC236}">
                <a16:creationId xmlns:a16="http://schemas.microsoft.com/office/drawing/2014/main" id="{45029892-8FF4-4A2C-CBFC-77187DC0F6AB}"/>
              </a:ext>
              <a:ext uri="{C183D7F6-B498-43B3-948B-1728B52AA6E4}">
                <adec:decorative xmlns:adec="http://schemas.microsoft.com/office/drawing/2017/decorative" val="0"/>
              </a:ext>
            </a:extLst>
          </p:cNvPr>
          <p:cNvSpPr>
            <a:spLocks noGrp="1"/>
          </p:cNvSpPr>
          <p:nvPr>
            <p:ph idx="1"/>
          </p:nvPr>
        </p:nvSpPr>
        <p:spPr>
          <a:xfrm>
            <a:off x="360000" y="1296000"/>
            <a:ext cx="8215815" cy="3201488"/>
          </a:xfrm>
        </p:spPr>
        <p:txBody>
          <a:bodyPr/>
          <a:lstStyle/>
          <a:p>
            <a:pPr marL="0" indent="0">
              <a:buNone/>
            </a:pPr>
            <a:r>
              <a:rPr lang="de-AT" sz="1800" dirty="0" err="1">
                <a:solidFill>
                  <a:schemeClr val="accent5"/>
                </a:solidFill>
              </a:rPr>
              <a:t>Sustainability</a:t>
            </a:r>
            <a:r>
              <a:rPr lang="de-AT" sz="1800" dirty="0">
                <a:solidFill>
                  <a:schemeClr val="accent5"/>
                </a:solidFill>
              </a:rPr>
              <a:t>:</a:t>
            </a:r>
          </a:p>
          <a:p>
            <a:pPr marL="0" indent="0">
              <a:buNone/>
            </a:pPr>
            <a:r>
              <a:rPr lang="en-US" sz="1800" dirty="0"/>
              <a:t>Sustainable development that meets the needs of the present generation without compromising the ability of future generations to meet their own needs.</a:t>
            </a:r>
          </a:p>
          <a:p>
            <a:pPr marL="0" indent="0">
              <a:buNone/>
            </a:pPr>
            <a:endParaRPr lang="de-AT" sz="1800" dirty="0"/>
          </a:p>
          <a:p>
            <a:pPr marL="0" indent="0">
              <a:buNone/>
            </a:pPr>
            <a:r>
              <a:rPr lang="de-AT" sz="1800" dirty="0">
                <a:solidFill>
                  <a:schemeClr val="accent5"/>
                </a:solidFill>
              </a:rPr>
              <a:t>Green </a:t>
            </a:r>
            <a:r>
              <a:rPr lang="de-AT" sz="1800" dirty="0" err="1">
                <a:solidFill>
                  <a:schemeClr val="accent5"/>
                </a:solidFill>
              </a:rPr>
              <a:t>Logistics</a:t>
            </a:r>
            <a:r>
              <a:rPr lang="de-AT" sz="1800" dirty="0">
                <a:solidFill>
                  <a:schemeClr val="accent5"/>
                </a:solidFill>
              </a:rPr>
              <a:t>:</a:t>
            </a:r>
          </a:p>
          <a:p>
            <a:pPr marL="0" indent="0">
              <a:buNone/>
            </a:pPr>
            <a:r>
              <a:rPr lang="en-US" sz="1800" dirty="0"/>
              <a:t>A holistic transformation of the logistics sector aimed at creating environmentally friendly and resource-efficient logistics processes, ensuring a balance between economic and environmental efficiency.</a:t>
            </a:r>
            <a:endParaRPr lang="de-AT" sz="1800" dirty="0"/>
          </a:p>
        </p:txBody>
      </p:sp>
      <p:sp>
        <p:nvSpPr>
          <p:cNvPr id="23" name="Datumsplatzhalter 22">
            <a:extLst>
              <a:ext uri="{FF2B5EF4-FFF2-40B4-BE49-F238E27FC236}">
                <a16:creationId xmlns:a16="http://schemas.microsoft.com/office/drawing/2014/main" id="{50A81A20-1532-F242-8EA3-C67218D21A17}"/>
              </a:ext>
              <a:ext uri="{C183D7F6-B498-43B3-948B-1728B52AA6E4}">
                <adec:decorative xmlns:adec="http://schemas.microsoft.com/office/drawing/2017/decorative" val="1"/>
              </a:ext>
            </a:extLst>
          </p:cNvPr>
          <p:cNvSpPr>
            <a:spLocks noGrp="1"/>
          </p:cNvSpPr>
          <p:nvPr>
            <p:ph type="dt" sz="half" idx="10"/>
          </p:nvPr>
        </p:nvSpPr>
        <p:spPr>
          <a:xfrm>
            <a:off x="616601" y="6356350"/>
            <a:ext cx="687623" cy="365125"/>
          </a:xfrm>
          <a:prstGeom prst="rect">
            <a:avLst/>
          </a:prstGeom>
        </p:spPr>
        <p:txBody>
          <a:bodyPr vert="horz" lIns="91440" tIns="45720" rIns="91440" bIns="4572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Folie</a:t>
            </a:r>
          </a:p>
        </p:txBody>
      </p:sp>
      <p:sp>
        <p:nvSpPr>
          <p:cNvPr id="5" name="Foliennummernplatzhalter 4">
            <a:extLst>
              <a:ext uri="{FF2B5EF4-FFF2-40B4-BE49-F238E27FC236}">
                <a16:creationId xmlns:a16="http://schemas.microsoft.com/office/drawing/2014/main" id="{9B865BB9-4377-65AF-B15A-4FF1D047CB61}"/>
              </a:ext>
            </a:extLst>
          </p:cNvPr>
          <p:cNvSpPr>
            <a:spLocks noGrp="1"/>
          </p:cNvSpPr>
          <p:nvPr>
            <p:ph type="sldNum" sz="quarter" idx="12"/>
          </p:nvPr>
        </p:nvSpPr>
        <p:spPr/>
        <p:txBody>
          <a:bodyPr/>
          <a:lstStyle/>
          <a:p>
            <a:fld id="{0AF89F37-6AD9-4F74-BC17-19E39A25D257}" type="slidenum">
              <a:rPr lang="de-AT" smtClean="0"/>
              <a:t>11</a:t>
            </a:fld>
            <a:endParaRPr lang="de-AT" dirty="0"/>
          </a:p>
        </p:txBody>
      </p:sp>
    </p:spTree>
    <p:extLst>
      <p:ext uri="{BB962C8B-B14F-4D97-AF65-F5344CB8AC3E}">
        <p14:creationId xmlns:p14="http://schemas.microsoft.com/office/powerpoint/2010/main" val="241956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BB4C1-700E-3D71-12A5-70F0C4FB6952}"/>
              </a:ext>
            </a:extLst>
          </p:cNvPr>
          <p:cNvSpPr>
            <a:spLocks noGrp="1"/>
          </p:cNvSpPr>
          <p:nvPr>
            <p:ph type="title"/>
          </p:nvPr>
        </p:nvSpPr>
        <p:spPr>
          <a:xfrm>
            <a:off x="360000" y="360000"/>
            <a:ext cx="5313969" cy="936000"/>
          </a:xfrm>
        </p:spPr>
        <p:txBody>
          <a:bodyPr/>
          <a:lstStyle/>
          <a:p>
            <a:r>
              <a:rPr lang="en-US" dirty="0"/>
              <a:t>The Three Pillars of Sustainability in Logistics</a:t>
            </a:r>
            <a:endParaRPr lang="de-AT" dirty="0"/>
          </a:p>
        </p:txBody>
      </p:sp>
      <p:sp>
        <p:nvSpPr>
          <p:cNvPr id="3" name="Inhaltsplatzhalter 2">
            <a:extLst>
              <a:ext uri="{FF2B5EF4-FFF2-40B4-BE49-F238E27FC236}">
                <a16:creationId xmlns:a16="http://schemas.microsoft.com/office/drawing/2014/main" id="{688F6624-FF2C-CCDB-362C-1B3937D6F74C}"/>
              </a:ext>
            </a:extLst>
          </p:cNvPr>
          <p:cNvSpPr>
            <a:spLocks noGrp="1"/>
          </p:cNvSpPr>
          <p:nvPr>
            <p:ph idx="1"/>
          </p:nvPr>
        </p:nvSpPr>
        <p:spPr>
          <a:xfrm>
            <a:off x="4659922" y="2397368"/>
            <a:ext cx="4124077" cy="2282631"/>
          </a:xfrm>
        </p:spPr>
        <p:txBody>
          <a:bodyPr/>
          <a:lstStyle/>
          <a:p>
            <a:pPr marL="0" indent="0">
              <a:buNone/>
            </a:pPr>
            <a:r>
              <a:rPr lang="en-US" dirty="0"/>
              <a:t>“…environmentally friendly and socially responsible, but also financially viable”</a:t>
            </a:r>
            <a:endParaRPr lang="de-AT" dirty="0"/>
          </a:p>
        </p:txBody>
      </p:sp>
      <p:sp>
        <p:nvSpPr>
          <p:cNvPr id="4" name="Foliennummernplatzhalter 3">
            <a:extLst>
              <a:ext uri="{FF2B5EF4-FFF2-40B4-BE49-F238E27FC236}">
                <a16:creationId xmlns:a16="http://schemas.microsoft.com/office/drawing/2014/main" id="{C9FBB1DF-A845-EA9C-99F1-EAA37C6743A9}"/>
              </a:ext>
            </a:extLst>
          </p:cNvPr>
          <p:cNvSpPr>
            <a:spLocks noGrp="1"/>
          </p:cNvSpPr>
          <p:nvPr>
            <p:ph type="sldNum" sz="quarter" idx="12"/>
          </p:nvPr>
        </p:nvSpPr>
        <p:spPr/>
        <p:txBody>
          <a:bodyPr/>
          <a:lstStyle/>
          <a:p>
            <a:fld id="{79192EA5-1C8C-46BE-A3BC-9236D7BD558C}" type="slidenum">
              <a:rPr lang="de-AT" noProof="0" smtClean="0"/>
              <a:t>12</a:t>
            </a:fld>
            <a:endParaRPr lang="de-AT" noProof="0"/>
          </a:p>
        </p:txBody>
      </p:sp>
      <p:graphicFrame>
        <p:nvGraphicFramePr>
          <p:cNvPr id="5" name="Content Placeholder 5" descr="grafische Darstellung der 3 Säulen der Nachhaltigkeit: ökonomisch, sozial und ökologisch">
            <a:extLst>
              <a:ext uri="{FF2B5EF4-FFF2-40B4-BE49-F238E27FC236}">
                <a16:creationId xmlns:a16="http://schemas.microsoft.com/office/drawing/2014/main" id="{AA76A993-9ED6-5D08-C47A-9EFD02EFF278}"/>
              </a:ext>
            </a:extLst>
          </p:cNvPr>
          <p:cNvGraphicFramePr>
            <a:graphicFrameLocks/>
          </p:cNvGraphicFramePr>
          <p:nvPr>
            <p:extLst>
              <p:ext uri="{D42A27DB-BD31-4B8C-83A1-F6EECF244321}">
                <p14:modId xmlns:p14="http://schemas.microsoft.com/office/powerpoint/2010/main" val="4113564794"/>
              </p:ext>
            </p:extLst>
          </p:nvPr>
        </p:nvGraphicFramePr>
        <p:xfrm>
          <a:off x="1125417" y="1776047"/>
          <a:ext cx="2901460" cy="2744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21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26EEF-11C0-056D-674F-D611E6A4CCEF}"/>
              </a:ext>
            </a:extLst>
          </p:cNvPr>
          <p:cNvSpPr>
            <a:spLocks noGrp="1"/>
          </p:cNvSpPr>
          <p:nvPr>
            <p:ph type="title"/>
          </p:nvPr>
        </p:nvSpPr>
        <p:spPr/>
        <p:txBody>
          <a:bodyPr/>
          <a:lstStyle/>
          <a:p>
            <a:r>
              <a:rPr lang="en-US" dirty="0"/>
              <a:t>What Makes a Mode of Transport Sustainable?</a:t>
            </a:r>
            <a:endParaRPr lang="de-AT" dirty="0"/>
          </a:p>
        </p:txBody>
      </p:sp>
      <p:sp>
        <p:nvSpPr>
          <p:cNvPr id="4" name="Foliennummernplatzhalter 3">
            <a:extLst>
              <a:ext uri="{FF2B5EF4-FFF2-40B4-BE49-F238E27FC236}">
                <a16:creationId xmlns:a16="http://schemas.microsoft.com/office/drawing/2014/main" id="{4880067D-94EE-8011-622C-559831BFC6DF}"/>
              </a:ext>
            </a:extLst>
          </p:cNvPr>
          <p:cNvSpPr>
            <a:spLocks noGrp="1"/>
          </p:cNvSpPr>
          <p:nvPr>
            <p:ph type="sldNum" sz="quarter" idx="12"/>
          </p:nvPr>
        </p:nvSpPr>
        <p:spPr/>
        <p:txBody>
          <a:bodyPr/>
          <a:lstStyle/>
          <a:p>
            <a:fld id="{79192EA5-1C8C-46BE-A3BC-9236D7BD558C}" type="slidenum">
              <a:rPr lang="de-AT" noProof="0" smtClean="0"/>
              <a:t>13</a:t>
            </a:fld>
            <a:endParaRPr lang="de-AT" noProof="0"/>
          </a:p>
        </p:txBody>
      </p:sp>
      <p:graphicFrame>
        <p:nvGraphicFramePr>
          <p:cNvPr id="5" name="Inhaltsplatzhalter 8" descr="Tabelle Ökologische, soziala und ökonomische Einflussbereiche eines Verkehrsträgers">
            <a:extLst>
              <a:ext uri="{FF2B5EF4-FFF2-40B4-BE49-F238E27FC236}">
                <a16:creationId xmlns:a16="http://schemas.microsoft.com/office/drawing/2014/main" id="{5AE97BE8-9328-A733-1D1B-7889EEF61552}"/>
              </a:ext>
            </a:extLst>
          </p:cNvPr>
          <p:cNvGraphicFramePr>
            <a:graphicFrameLocks noGrp="1"/>
          </p:cNvGraphicFramePr>
          <p:nvPr>
            <p:ph idx="1"/>
            <p:extLst>
              <p:ext uri="{D42A27DB-BD31-4B8C-83A1-F6EECF244321}">
                <p14:modId xmlns:p14="http://schemas.microsoft.com/office/powerpoint/2010/main" val="1783453702"/>
              </p:ext>
            </p:extLst>
          </p:nvPr>
        </p:nvGraphicFramePr>
        <p:xfrm>
          <a:off x="360363" y="1368425"/>
          <a:ext cx="8423275"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29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23F28-8A25-2BDD-0C41-0B827CBEDA49}"/>
              </a:ext>
            </a:extLst>
          </p:cNvPr>
          <p:cNvSpPr>
            <a:spLocks noGrp="1"/>
          </p:cNvSpPr>
          <p:nvPr>
            <p:ph type="title"/>
          </p:nvPr>
        </p:nvSpPr>
        <p:spPr/>
        <p:txBody>
          <a:bodyPr/>
          <a:lstStyle/>
          <a:p>
            <a:r>
              <a:rPr lang="de-AT" dirty="0"/>
              <a:t>International Climate Targets</a:t>
            </a:r>
          </a:p>
        </p:txBody>
      </p:sp>
      <p:sp>
        <p:nvSpPr>
          <p:cNvPr id="3" name="Inhaltsplatzhalter 2">
            <a:extLst>
              <a:ext uri="{FF2B5EF4-FFF2-40B4-BE49-F238E27FC236}">
                <a16:creationId xmlns:a16="http://schemas.microsoft.com/office/drawing/2014/main" id="{833B0AD0-93CA-5ECD-0AAF-CBCA18599B5F}"/>
              </a:ext>
            </a:extLst>
          </p:cNvPr>
          <p:cNvSpPr>
            <a:spLocks noGrp="1"/>
          </p:cNvSpPr>
          <p:nvPr>
            <p:ph idx="1"/>
          </p:nvPr>
        </p:nvSpPr>
        <p:spPr/>
        <p:txBody>
          <a:bodyPr/>
          <a:lstStyle/>
          <a:p>
            <a:r>
              <a:rPr lang="en-US" dirty="0"/>
              <a:t>World Climate Conference 2015 in Paris, at which the Paris Agreement was adopted by 195 member states of the United Nations Framework Convention on Climate Change (UNFCCC).</a:t>
            </a:r>
          </a:p>
          <a:p>
            <a:r>
              <a:rPr lang="en-US" dirty="0"/>
              <a:t>The agreement sets the goal of limiting global warming to well below 2 °C—ideally to 1.5 °C—compared to pre-industrial levels.</a:t>
            </a:r>
            <a:endParaRPr lang="de-AT" dirty="0"/>
          </a:p>
        </p:txBody>
      </p:sp>
      <p:sp>
        <p:nvSpPr>
          <p:cNvPr id="4" name="Foliennummernplatzhalter 3">
            <a:extLst>
              <a:ext uri="{FF2B5EF4-FFF2-40B4-BE49-F238E27FC236}">
                <a16:creationId xmlns:a16="http://schemas.microsoft.com/office/drawing/2014/main" id="{407E391D-414E-75FF-8417-36F4BCFE6A79}"/>
              </a:ext>
            </a:extLst>
          </p:cNvPr>
          <p:cNvSpPr>
            <a:spLocks noGrp="1"/>
          </p:cNvSpPr>
          <p:nvPr>
            <p:ph type="sldNum" sz="quarter" idx="12"/>
          </p:nvPr>
        </p:nvSpPr>
        <p:spPr/>
        <p:txBody>
          <a:bodyPr/>
          <a:lstStyle/>
          <a:p>
            <a:fld id="{79192EA5-1C8C-46BE-A3BC-9236D7BD558C}" type="slidenum">
              <a:rPr lang="de-AT" noProof="0" smtClean="0"/>
              <a:t>14</a:t>
            </a:fld>
            <a:endParaRPr lang="de-AT" noProof="0"/>
          </a:p>
        </p:txBody>
      </p:sp>
    </p:spTree>
    <p:extLst>
      <p:ext uri="{BB962C8B-B14F-4D97-AF65-F5344CB8AC3E}">
        <p14:creationId xmlns:p14="http://schemas.microsoft.com/office/powerpoint/2010/main" val="139994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427E9-D45F-2F2B-6B2A-AE2DCE2E095B}"/>
              </a:ext>
            </a:extLst>
          </p:cNvPr>
          <p:cNvSpPr>
            <a:spLocks noGrp="1"/>
          </p:cNvSpPr>
          <p:nvPr>
            <p:ph type="ctrTitle"/>
          </p:nvPr>
        </p:nvSpPr>
        <p:spPr/>
        <p:txBody>
          <a:bodyPr/>
          <a:lstStyle/>
          <a:p>
            <a:r>
              <a:rPr lang="de-AT" sz="4000" dirty="0"/>
              <a:t>Transport Policy – </a:t>
            </a:r>
            <a:r>
              <a:rPr lang="de-AT" sz="4000" dirty="0" err="1"/>
              <a:t>Fundamentals</a:t>
            </a:r>
            <a:endParaRPr lang="en-GB" dirty="0"/>
          </a:p>
        </p:txBody>
      </p:sp>
    </p:spTree>
    <p:extLst>
      <p:ext uri="{BB962C8B-B14F-4D97-AF65-F5344CB8AC3E}">
        <p14:creationId xmlns:p14="http://schemas.microsoft.com/office/powerpoint/2010/main" val="375288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B9F0F-0BB2-A174-CB82-2C7E27134A6A}"/>
              </a:ext>
            </a:extLst>
          </p:cNvPr>
          <p:cNvSpPr>
            <a:spLocks noGrp="1"/>
          </p:cNvSpPr>
          <p:nvPr>
            <p:ph type="title"/>
          </p:nvPr>
        </p:nvSpPr>
        <p:spPr/>
        <p:txBody>
          <a:bodyPr/>
          <a:lstStyle/>
          <a:p>
            <a:r>
              <a:rPr lang="en-US" dirty="0"/>
              <a:t>Methods for Influencing Freight Transport Mobility</a:t>
            </a:r>
            <a:endParaRPr lang="en-GB" dirty="0"/>
          </a:p>
        </p:txBody>
      </p:sp>
      <p:sp>
        <p:nvSpPr>
          <p:cNvPr id="3" name="Inhaltsplatzhalter 2">
            <a:extLst>
              <a:ext uri="{FF2B5EF4-FFF2-40B4-BE49-F238E27FC236}">
                <a16:creationId xmlns:a16="http://schemas.microsoft.com/office/drawing/2014/main" id="{71C4B408-B4E9-8D59-94BF-3EE4496FF094}"/>
              </a:ext>
            </a:extLst>
          </p:cNvPr>
          <p:cNvSpPr>
            <a:spLocks noGrp="1"/>
          </p:cNvSpPr>
          <p:nvPr>
            <p:ph idx="1"/>
          </p:nvPr>
        </p:nvSpPr>
        <p:spPr/>
        <p:txBody>
          <a:bodyPr/>
          <a:lstStyle/>
          <a:p>
            <a:pPr marL="0" indent="0" algn="l">
              <a:buNone/>
            </a:pPr>
            <a:r>
              <a:rPr lang="de-AT" sz="1500" b="1" i="0" u="none" strike="noStrike" baseline="0" dirty="0">
                <a:latin typeface="CIDFont+F2"/>
              </a:rPr>
              <a:t>Traffic </a:t>
            </a:r>
            <a:r>
              <a:rPr lang="de-AT" sz="1500" b="1" i="0" u="none" strike="noStrike" baseline="0" dirty="0" err="1">
                <a:latin typeface="CIDFont+F2"/>
              </a:rPr>
              <a:t>avoidance</a:t>
            </a:r>
            <a:r>
              <a:rPr lang="de-AT" sz="1500" b="1" i="0" u="none" strike="noStrike" baseline="0" dirty="0">
                <a:latin typeface="CIDFont+F2"/>
              </a:rPr>
              <a:t> / </a:t>
            </a:r>
            <a:r>
              <a:rPr lang="de-AT" sz="1500" b="1" i="0" u="none" strike="noStrike" baseline="0" dirty="0" err="1">
                <a:latin typeface="CIDFont+F2"/>
              </a:rPr>
              <a:t>traffic</a:t>
            </a:r>
            <a:r>
              <a:rPr lang="de-AT" sz="1500" b="1" i="0" u="none" strike="noStrike" baseline="0" dirty="0">
                <a:latin typeface="CIDFont+F2"/>
              </a:rPr>
              <a:t> </a:t>
            </a:r>
            <a:r>
              <a:rPr lang="de-AT" sz="1500" b="1" i="0" u="none" strike="noStrike" baseline="0" dirty="0" err="1">
                <a:latin typeface="CIDFont+F2"/>
              </a:rPr>
              <a:t>reduction</a:t>
            </a:r>
            <a:endParaRPr lang="de-AT" sz="1500" b="1" dirty="0">
              <a:latin typeface="CIDFont+F2"/>
            </a:endParaRPr>
          </a:p>
          <a:p>
            <a:pPr lvl="1"/>
            <a:r>
              <a:rPr lang="en-US" sz="1500" b="0" i="0" u="none" strike="noStrike" baseline="0" dirty="0">
                <a:latin typeface="CIDFont+F1"/>
              </a:rPr>
              <a:t>Measures and incentives to avoid and reduce traffic and transport </a:t>
            </a:r>
            <a:r>
              <a:rPr lang="en-US" sz="1500" b="0" i="0" u="none" strike="noStrike" baseline="0" dirty="0" err="1">
                <a:latin typeface="CIDFont+F1"/>
              </a:rPr>
              <a:t>demande.g</a:t>
            </a:r>
            <a:r>
              <a:rPr lang="en-US" sz="1500" b="0" i="0" u="none" strike="noStrike" baseline="0" dirty="0">
                <a:latin typeface="CIDFont+F1"/>
              </a:rPr>
              <a:t>. reduction of empty runs</a:t>
            </a:r>
            <a:endParaRPr lang="de-AT" sz="1300" b="0" i="0" u="none" strike="noStrike" baseline="0" dirty="0">
              <a:latin typeface="CIDFont+F1"/>
            </a:endParaRPr>
          </a:p>
          <a:p>
            <a:pPr lvl="1"/>
            <a:endParaRPr lang="de-AT" sz="500" b="0" i="0" u="none" strike="noStrike" baseline="0" dirty="0">
              <a:latin typeface="CIDFont+F1"/>
            </a:endParaRPr>
          </a:p>
          <a:p>
            <a:pPr marL="0" indent="0" algn="l">
              <a:buNone/>
            </a:pPr>
            <a:r>
              <a:rPr lang="de-AT" sz="1500" b="1" i="0" u="none" strike="noStrike" baseline="0" dirty="0">
                <a:latin typeface="CIDFont+F2"/>
              </a:rPr>
              <a:t>Traffic </a:t>
            </a:r>
            <a:r>
              <a:rPr lang="de-AT" sz="1500" b="1" i="0" u="none" strike="noStrike" baseline="0" dirty="0" err="1">
                <a:latin typeface="CIDFont+F2"/>
              </a:rPr>
              <a:t>optimization</a:t>
            </a:r>
            <a:endParaRPr lang="de-AT" sz="1500" b="1" i="0" u="none" strike="noStrike" baseline="0" dirty="0">
              <a:latin typeface="CIDFont+F2"/>
            </a:endParaRPr>
          </a:p>
          <a:p>
            <a:pPr lvl="1"/>
            <a:r>
              <a:rPr lang="en-US" sz="1500" b="0" i="0" u="none" strike="noStrike" baseline="0" dirty="0">
                <a:latin typeface="CIDFont+F1"/>
              </a:rPr>
              <a:t>Optimization of transport performance, e.g. through the use of improved information and communication systems</a:t>
            </a:r>
            <a:endParaRPr lang="en-GB" sz="1500" b="0" i="0" u="none" strike="noStrike" baseline="0" dirty="0">
              <a:latin typeface="CIDFont+F1"/>
            </a:endParaRPr>
          </a:p>
          <a:p>
            <a:pPr marL="432000" lvl="2" indent="0">
              <a:buNone/>
            </a:pPr>
            <a:r>
              <a:rPr lang="en-US" sz="1300" dirty="0">
                <a:latin typeface="CIDFont+F1"/>
              </a:rPr>
              <a:t>e.g. optimization through AI-based truck capacity utilization</a:t>
            </a:r>
          </a:p>
          <a:p>
            <a:pPr marL="432000" lvl="2" indent="0">
              <a:buNone/>
            </a:pPr>
            <a:endParaRPr lang="en-GB" sz="500" b="0" i="0" u="none" strike="noStrike" baseline="0" dirty="0">
              <a:latin typeface="CIDFont+F1"/>
            </a:endParaRPr>
          </a:p>
          <a:p>
            <a:pPr marL="0" indent="0" algn="l">
              <a:buNone/>
            </a:pPr>
            <a:r>
              <a:rPr lang="de-AT" sz="1500" b="1" i="0" u="none" strike="noStrike" baseline="0" dirty="0">
                <a:latin typeface="CIDFont+F2"/>
              </a:rPr>
              <a:t>Traffic shift (modal shift)</a:t>
            </a:r>
          </a:p>
          <a:p>
            <a:pPr lvl="1"/>
            <a:r>
              <a:rPr lang="en-US" sz="1500" b="0" i="0" u="none" strike="noStrike" baseline="0" dirty="0">
                <a:latin typeface="CIDFont+F1"/>
              </a:rPr>
              <a:t>Measures and incentives to shift traffic on a spatial basis (e.g. local driving bans),on a temporal basis (e.g. time-based driving bans), </a:t>
            </a:r>
            <a:r>
              <a:rPr lang="en-US" sz="1500" b="0" i="0" u="none" strike="noStrike" baseline="0" dirty="0" err="1">
                <a:latin typeface="CIDFont+F1"/>
              </a:rPr>
              <a:t>oron</a:t>
            </a:r>
            <a:r>
              <a:rPr lang="en-US" sz="1500" b="0" i="0" u="none" strike="noStrike" baseline="0" dirty="0">
                <a:latin typeface="CIDFont+F1"/>
              </a:rPr>
              <a:t> a mode-specific basis (e.g. more environmentally friendly modes of transport)</a:t>
            </a:r>
            <a:endParaRPr lang="en-GB" sz="1500" b="0" i="0" u="none" strike="noStrike" baseline="0" dirty="0">
              <a:latin typeface="CIDFont+F1"/>
            </a:endParaRPr>
          </a:p>
        </p:txBody>
      </p:sp>
      <p:sp>
        <p:nvSpPr>
          <p:cNvPr id="4" name="Foliennummernplatzhalter 3">
            <a:extLst>
              <a:ext uri="{FF2B5EF4-FFF2-40B4-BE49-F238E27FC236}">
                <a16:creationId xmlns:a16="http://schemas.microsoft.com/office/drawing/2014/main" id="{73187CFD-C280-5BEA-B2D3-996CADDE532F}"/>
              </a:ext>
            </a:extLst>
          </p:cNvPr>
          <p:cNvSpPr>
            <a:spLocks noGrp="1"/>
          </p:cNvSpPr>
          <p:nvPr>
            <p:ph type="sldNum" sz="quarter" idx="12"/>
          </p:nvPr>
        </p:nvSpPr>
        <p:spPr/>
        <p:txBody>
          <a:bodyPr/>
          <a:lstStyle/>
          <a:p>
            <a:fld id="{79192EA5-1C8C-46BE-A3BC-9236D7BD558C}" type="slidenum">
              <a:rPr lang="de-AT" noProof="0" smtClean="0"/>
              <a:t>16</a:t>
            </a:fld>
            <a:endParaRPr lang="de-AT" noProof="0" dirty="0"/>
          </a:p>
        </p:txBody>
      </p:sp>
    </p:spTree>
    <p:extLst>
      <p:ext uri="{BB962C8B-B14F-4D97-AF65-F5344CB8AC3E}">
        <p14:creationId xmlns:p14="http://schemas.microsoft.com/office/powerpoint/2010/main" val="192581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4347-CE3A-7709-3A35-B35D61341F64}"/>
              </a:ext>
            </a:extLst>
          </p:cNvPr>
          <p:cNvSpPr>
            <a:spLocks noGrp="1"/>
          </p:cNvSpPr>
          <p:nvPr>
            <p:ph type="title"/>
          </p:nvPr>
        </p:nvSpPr>
        <p:spPr/>
        <p:txBody>
          <a:bodyPr/>
          <a:lstStyle/>
          <a:p>
            <a:r>
              <a:rPr lang="de-AT" dirty="0"/>
              <a:t>Pull vs. Push </a:t>
            </a:r>
            <a:r>
              <a:rPr lang="de-AT" dirty="0" err="1"/>
              <a:t>Measures</a:t>
            </a:r>
            <a:endParaRPr lang="de-AT" dirty="0"/>
          </a:p>
        </p:txBody>
      </p:sp>
      <p:sp>
        <p:nvSpPr>
          <p:cNvPr id="6" name="Content Placeholder 5">
            <a:extLst>
              <a:ext uri="{FF2B5EF4-FFF2-40B4-BE49-F238E27FC236}">
                <a16:creationId xmlns:a16="http://schemas.microsoft.com/office/drawing/2014/main" id="{E10ED6FE-E69D-806C-7913-457FED7DF7A1}"/>
              </a:ext>
            </a:extLst>
          </p:cNvPr>
          <p:cNvSpPr>
            <a:spLocks noGrp="1"/>
          </p:cNvSpPr>
          <p:nvPr>
            <p:ph idx="1"/>
          </p:nvPr>
        </p:nvSpPr>
        <p:spPr>
          <a:xfrm>
            <a:off x="360000" y="1368000"/>
            <a:ext cx="8628056" cy="3312000"/>
          </a:xfrm>
        </p:spPr>
        <p:txBody>
          <a:bodyPr/>
          <a:lstStyle/>
          <a:p>
            <a:pPr marL="0" indent="0">
              <a:buNone/>
            </a:pPr>
            <a:r>
              <a:rPr lang="en-US" sz="1600" b="1" dirty="0"/>
              <a:t>Push measures</a:t>
            </a:r>
          </a:p>
          <a:p>
            <a:pPr marL="0" indent="0">
              <a:buNone/>
            </a:pPr>
            <a:r>
              <a:rPr lang="en-US" sz="1600" dirty="0"/>
              <a:t>focus on restrictions</a:t>
            </a:r>
          </a:p>
          <a:p>
            <a:pPr marL="0" indent="0">
              <a:buNone/>
            </a:pPr>
            <a:r>
              <a:rPr lang="en-US" sz="1600" dirty="0"/>
              <a:t>e.g. tolls, CO₂ charges, driving bans</a:t>
            </a:r>
          </a:p>
          <a:p>
            <a:pPr marL="0" indent="0">
              <a:buNone/>
            </a:pPr>
            <a:endParaRPr lang="de-AT" sz="1600" dirty="0"/>
          </a:p>
          <a:p>
            <a:pPr marL="0" indent="0">
              <a:buNone/>
            </a:pPr>
            <a:r>
              <a:rPr lang="en-US" sz="1600" b="1" dirty="0"/>
              <a:t>Pull measures</a:t>
            </a:r>
          </a:p>
          <a:p>
            <a:pPr marL="0" indent="0">
              <a:buNone/>
            </a:pPr>
            <a:r>
              <a:rPr lang="en-US" sz="1600" dirty="0"/>
              <a:t>focus on supply / incentives</a:t>
            </a:r>
          </a:p>
          <a:p>
            <a:pPr marL="0" indent="0">
              <a:buNone/>
            </a:pPr>
            <a:r>
              <a:rPr lang="en-US" sz="1600" dirty="0"/>
              <a:t>e.g. expansion of the rail network, subsidies</a:t>
            </a:r>
            <a:br>
              <a:rPr lang="de-AT" sz="1600" dirty="0"/>
            </a:br>
            <a:endParaRPr lang="de-AT" sz="1600" dirty="0"/>
          </a:p>
          <a:p>
            <a:pPr marL="0" lvl="1" indent="0">
              <a:buNone/>
            </a:pPr>
            <a:r>
              <a:rPr lang="en-US" sz="1600" dirty="0"/>
              <a:t>Combination: creates incentives while simultaneously applying pressure to reduce climate-damaging options</a:t>
            </a:r>
            <a:endParaRPr lang="de-AT" sz="500" dirty="0"/>
          </a:p>
        </p:txBody>
      </p:sp>
      <p:sp>
        <p:nvSpPr>
          <p:cNvPr id="3" name="Slide Number Placeholder 2">
            <a:extLst>
              <a:ext uri="{FF2B5EF4-FFF2-40B4-BE49-F238E27FC236}">
                <a16:creationId xmlns:a16="http://schemas.microsoft.com/office/drawing/2014/main" id="{08BA0CEA-250F-C14E-8044-142DC984BA62}"/>
              </a:ext>
            </a:extLst>
          </p:cNvPr>
          <p:cNvSpPr>
            <a:spLocks noGrp="1"/>
          </p:cNvSpPr>
          <p:nvPr>
            <p:ph type="sldNum" sz="quarter" idx="12"/>
          </p:nvPr>
        </p:nvSpPr>
        <p:spPr/>
        <p:txBody>
          <a:bodyPr/>
          <a:lstStyle/>
          <a:p>
            <a:fld id="{79192EA5-1C8C-46BE-A3BC-9236D7BD558C}" type="slidenum">
              <a:rPr lang="de-AT" noProof="0" smtClean="0"/>
              <a:t>17</a:t>
            </a:fld>
            <a:endParaRPr lang="de-AT" noProof="0"/>
          </a:p>
        </p:txBody>
      </p:sp>
    </p:spTree>
    <p:extLst>
      <p:ext uri="{BB962C8B-B14F-4D97-AF65-F5344CB8AC3E}">
        <p14:creationId xmlns:p14="http://schemas.microsoft.com/office/powerpoint/2010/main" val="329146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t>Transport Policy </a:t>
            </a:r>
            <a:r>
              <a:rPr lang="de-AT" b="1" dirty="0" err="1"/>
              <a:t>Strategies</a:t>
            </a:r>
            <a:endParaRPr lang="en-US" b="1" dirty="0"/>
          </a:p>
        </p:txBody>
      </p:sp>
      <p:graphicFrame>
        <p:nvGraphicFramePr>
          <p:cNvPr id="4" name="Table 3">
            <a:extLst>
              <a:ext uri="{FF2B5EF4-FFF2-40B4-BE49-F238E27FC236}">
                <a16:creationId xmlns:a16="http://schemas.microsoft.com/office/drawing/2014/main" id="{098F770A-4FE1-E695-00BC-56B5F8F264B8}"/>
              </a:ext>
            </a:extLst>
          </p:cNvPr>
          <p:cNvGraphicFramePr>
            <a:graphicFrameLocks noGrp="1"/>
          </p:cNvGraphicFramePr>
          <p:nvPr>
            <p:extLst>
              <p:ext uri="{D42A27DB-BD31-4B8C-83A1-F6EECF244321}">
                <p14:modId xmlns:p14="http://schemas.microsoft.com/office/powerpoint/2010/main" val="1079085003"/>
              </p:ext>
            </p:extLst>
          </p:nvPr>
        </p:nvGraphicFramePr>
        <p:xfrm>
          <a:off x="369704" y="802404"/>
          <a:ext cx="7485771" cy="3904238"/>
        </p:xfrm>
        <a:graphic>
          <a:graphicData uri="http://schemas.openxmlformats.org/drawingml/2006/table">
            <a:tbl>
              <a:tblPr/>
              <a:tblGrid>
                <a:gridCol w="1733448">
                  <a:extLst>
                    <a:ext uri="{9D8B030D-6E8A-4147-A177-3AD203B41FA5}">
                      <a16:colId xmlns:a16="http://schemas.microsoft.com/office/drawing/2014/main" val="1533190295"/>
                    </a:ext>
                  </a:extLst>
                </a:gridCol>
                <a:gridCol w="4133462">
                  <a:extLst>
                    <a:ext uri="{9D8B030D-6E8A-4147-A177-3AD203B41FA5}">
                      <a16:colId xmlns:a16="http://schemas.microsoft.com/office/drawing/2014/main" val="2865399397"/>
                    </a:ext>
                  </a:extLst>
                </a:gridCol>
                <a:gridCol w="830424">
                  <a:extLst>
                    <a:ext uri="{9D8B030D-6E8A-4147-A177-3AD203B41FA5}">
                      <a16:colId xmlns:a16="http://schemas.microsoft.com/office/drawing/2014/main" val="307180434"/>
                    </a:ext>
                  </a:extLst>
                </a:gridCol>
                <a:gridCol w="788437">
                  <a:extLst>
                    <a:ext uri="{9D8B030D-6E8A-4147-A177-3AD203B41FA5}">
                      <a16:colId xmlns:a16="http://schemas.microsoft.com/office/drawing/2014/main" val="4105427243"/>
                    </a:ext>
                  </a:extLst>
                </a:gridCol>
              </a:tblGrid>
              <a:tr h="0">
                <a:tc>
                  <a:txBody>
                    <a:bodyPr/>
                    <a:lstStyle/>
                    <a:p>
                      <a:pPr>
                        <a:lnSpc>
                          <a:spcPct val="120000"/>
                        </a:lnSpc>
                        <a:spcBef>
                          <a:spcPts val="600"/>
                        </a:spcBef>
                        <a:spcAft>
                          <a:spcPts val="600"/>
                        </a:spcAft>
                      </a:pPr>
                      <a:r>
                        <a:rPr lang="en-GB" sz="1000" b="1" dirty="0">
                          <a:solidFill>
                            <a:schemeClr val="bg1"/>
                          </a:solidFill>
                          <a:latin typeface="Arial Nova "/>
                        </a:rPr>
                        <a:t>Title</a:t>
                      </a:r>
                    </a:p>
                  </a:txBody>
                  <a:tcPr marL="16240" marR="16240" marT="8120" marB="8120" anchor="ctr">
                    <a:lnL>
                      <a:noFill/>
                    </a:lnL>
                    <a:lnR>
                      <a:noFill/>
                    </a:lnR>
                    <a:lnT>
                      <a:noFill/>
                    </a:lnT>
                    <a:lnB>
                      <a:noFill/>
                    </a:lnB>
                    <a:solidFill>
                      <a:srgbClr val="71A0AB"/>
                    </a:solidFill>
                  </a:tcPr>
                </a:tc>
                <a:tc>
                  <a:txBody>
                    <a:bodyPr/>
                    <a:lstStyle/>
                    <a:p>
                      <a:pPr>
                        <a:lnSpc>
                          <a:spcPct val="120000"/>
                        </a:lnSpc>
                        <a:spcBef>
                          <a:spcPts val="600"/>
                        </a:spcBef>
                        <a:spcAft>
                          <a:spcPts val="600"/>
                        </a:spcAft>
                      </a:pPr>
                      <a:r>
                        <a:rPr lang="en-GB" sz="1000" b="1" dirty="0">
                          <a:solidFill>
                            <a:schemeClr val="bg1"/>
                          </a:solidFill>
                          <a:latin typeface="Arial Nova "/>
                        </a:rPr>
                        <a:t>Brief description</a:t>
                      </a:r>
                    </a:p>
                  </a:txBody>
                  <a:tcPr anchor="ctr">
                    <a:lnL>
                      <a:noFill/>
                    </a:lnL>
                    <a:lnR>
                      <a:noFill/>
                    </a:lnR>
                    <a:lnT>
                      <a:noFill/>
                    </a:lnT>
                    <a:lnB>
                      <a:noFill/>
                    </a:lnB>
                    <a:solidFill>
                      <a:srgbClr val="71A0AB"/>
                    </a:solidFill>
                  </a:tcPr>
                </a:tc>
                <a:tc>
                  <a:txBody>
                    <a:bodyPr/>
                    <a:lstStyle/>
                    <a:p>
                      <a:pPr algn="ctr">
                        <a:lnSpc>
                          <a:spcPct val="120000"/>
                        </a:lnSpc>
                        <a:spcBef>
                          <a:spcPts val="600"/>
                        </a:spcBef>
                        <a:spcAft>
                          <a:spcPts val="600"/>
                        </a:spcAft>
                      </a:pPr>
                      <a:r>
                        <a:rPr lang="en-GB" sz="1000" b="1" dirty="0">
                          <a:solidFill>
                            <a:schemeClr val="bg1"/>
                          </a:solidFill>
                          <a:latin typeface="Arial Nova "/>
                        </a:rPr>
                        <a:t>Stakeholder</a:t>
                      </a:r>
                    </a:p>
                  </a:txBody>
                  <a:tcPr marL="16240" marR="16240" marT="8120" marB="8120" anchor="ctr">
                    <a:lnL>
                      <a:noFill/>
                    </a:lnL>
                    <a:lnR>
                      <a:noFill/>
                    </a:lnR>
                    <a:lnT>
                      <a:noFill/>
                    </a:lnT>
                    <a:lnB>
                      <a:noFill/>
                    </a:lnB>
                    <a:solidFill>
                      <a:srgbClr val="71A0AB"/>
                    </a:solidFill>
                  </a:tcPr>
                </a:tc>
                <a:tc>
                  <a:txBody>
                    <a:bodyPr/>
                    <a:lstStyle/>
                    <a:p>
                      <a:pPr>
                        <a:lnSpc>
                          <a:spcPct val="120000"/>
                        </a:lnSpc>
                        <a:spcBef>
                          <a:spcPts val="600"/>
                        </a:spcBef>
                        <a:spcAft>
                          <a:spcPts val="600"/>
                        </a:spcAft>
                      </a:pPr>
                      <a:r>
                        <a:rPr lang="en-GB" sz="1000" b="1" dirty="0">
                          <a:solidFill>
                            <a:schemeClr val="bg1"/>
                          </a:solidFill>
                          <a:latin typeface="Arial Nova "/>
                        </a:rPr>
                        <a:t>Timeline</a:t>
                      </a:r>
                    </a:p>
                  </a:txBody>
                  <a:tcPr marL="16240" marR="16240" marT="8120" marB="8120" anchor="ctr">
                    <a:lnL>
                      <a:noFill/>
                    </a:lnL>
                    <a:lnR>
                      <a:noFill/>
                    </a:lnR>
                    <a:lnT>
                      <a:noFill/>
                    </a:lnT>
                    <a:lnB>
                      <a:noFill/>
                    </a:lnB>
                    <a:solidFill>
                      <a:srgbClr val="71A0AB"/>
                    </a:solidFill>
                  </a:tcPr>
                </a:tc>
                <a:extLst>
                  <a:ext uri="{0D108BD9-81ED-4DB2-BD59-A6C34878D82A}">
                    <a16:rowId xmlns:a16="http://schemas.microsoft.com/office/drawing/2014/main" val="1713310905"/>
                  </a:ext>
                </a:extLst>
              </a:tr>
              <a:tr h="504000">
                <a:tc>
                  <a:txBody>
                    <a:bodyPr/>
                    <a:lstStyle/>
                    <a:p>
                      <a:pPr algn="l">
                        <a:lnSpc>
                          <a:spcPct val="120000"/>
                        </a:lnSpc>
                        <a:spcBef>
                          <a:spcPts val="600"/>
                        </a:spcBef>
                        <a:spcAft>
                          <a:spcPts val="600"/>
                        </a:spcAft>
                      </a:pPr>
                      <a:r>
                        <a:rPr lang="de-AT" sz="1000" b="0" dirty="0">
                          <a:latin typeface="Arial Nova Light" panose="020B0304020202020204" pitchFamily="34" charset="0"/>
                        </a:rPr>
                        <a:t>European Union </a:t>
                      </a:r>
                      <a:r>
                        <a:rPr lang="de-AT" sz="1000" b="1" dirty="0">
                          <a:latin typeface="Arial Nova Light" panose="020B0304020202020204" pitchFamily="34" charset="0"/>
                        </a:rPr>
                        <a:t>Green Deal</a:t>
                      </a:r>
                      <a:endParaRPr lang="de-AT" sz="1000" b="0" dirty="0">
                        <a:latin typeface="Arial Nova Light" panose="020B0304020202020204" pitchFamily="34" charset="0"/>
                      </a:endParaRPr>
                    </a:p>
                  </a:txBody>
                  <a:tcPr marL="16240" marR="16240" marT="8120" marB="8120" anchor="ctr">
                    <a:lnL>
                      <a:noFill/>
                    </a:lnL>
                    <a:lnR>
                      <a:noFill/>
                    </a:lnR>
                    <a:lnT>
                      <a:noFill/>
                    </a:lnT>
                    <a:lnB>
                      <a:noFill/>
                    </a:lnB>
                    <a:solidFill>
                      <a:srgbClr val="71A0AB">
                        <a:alpha val="40000"/>
                      </a:srgbClr>
                    </a:solidFill>
                  </a:tcPr>
                </a:tc>
                <a:tc>
                  <a:txBody>
                    <a:bodyPr/>
                    <a:lstStyle/>
                    <a:p>
                      <a:pPr>
                        <a:lnSpc>
                          <a:spcPct val="120000"/>
                        </a:lnSpc>
                        <a:spcBef>
                          <a:spcPts val="600"/>
                        </a:spcBef>
                        <a:spcAft>
                          <a:spcPts val="600"/>
                        </a:spcAft>
                      </a:pPr>
                      <a:r>
                        <a:rPr lang="en-US" sz="1000" dirty="0">
                          <a:latin typeface="Arial Nova Light" panose="020B0304020202020204" pitchFamily="34" charset="0"/>
                        </a:rPr>
                        <a:t>90% reduction in emissions in the transport sector by 2050</a:t>
                      </a:r>
                      <a:endParaRPr lang="de-AT" sz="1000" dirty="0">
                        <a:latin typeface="Arial Nova Light" panose="020B0304020202020204" pitchFamily="34" charset="0"/>
                      </a:endParaRPr>
                    </a:p>
                  </a:txBody>
                  <a:tcPr anchor="ctr">
                    <a:lnL>
                      <a:noFill/>
                    </a:lnL>
                    <a:lnR>
                      <a:noFill/>
                    </a:lnR>
                    <a:lnT>
                      <a:noFill/>
                    </a:lnT>
                    <a:lnB>
                      <a:noFill/>
                    </a:lnB>
                    <a:solidFill>
                      <a:schemeClr val="bg1"/>
                    </a:solidFill>
                  </a:tcPr>
                </a:tc>
                <a:tc>
                  <a:txBody>
                    <a:bodyPr/>
                    <a:lstStyle/>
                    <a:p>
                      <a:pPr algn="ctr">
                        <a:lnSpc>
                          <a:spcPct val="120000"/>
                        </a:lnSpc>
                        <a:spcBef>
                          <a:spcPts val="600"/>
                        </a:spcBef>
                        <a:spcAft>
                          <a:spcPts val="600"/>
                        </a:spcAft>
                      </a:pPr>
                      <a:r>
                        <a:rPr lang="en-GB" sz="1000" dirty="0">
                          <a:latin typeface="Arial Nova Light" panose="020B0304020202020204" pitchFamily="34" charset="0"/>
                        </a:rPr>
                        <a:t>EU</a:t>
                      </a:r>
                    </a:p>
                  </a:txBody>
                  <a:tcPr marL="16240" marR="16240" marT="8120" marB="8120" anchor="ctr">
                    <a:lnL>
                      <a:noFill/>
                    </a:lnL>
                    <a:lnR>
                      <a:noFill/>
                    </a:lnR>
                    <a:lnT>
                      <a:noFill/>
                    </a:lnT>
                    <a:lnB>
                      <a:noFill/>
                    </a:lnB>
                    <a:solidFill>
                      <a:schemeClr val="bg1"/>
                    </a:solidFill>
                  </a:tcPr>
                </a:tc>
                <a:tc>
                  <a:txBody>
                    <a:bodyPr/>
                    <a:lstStyle/>
                    <a:p>
                      <a:pPr>
                        <a:lnSpc>
                          <a:spcPct val="120000"/>
                        </a:lnSpc>
                        <a:spcBef>
                          <a:spcPts val="600"/>
                        </a:spcBef>
                        <a:spcAft>
                          <a:spcPts val="600"/>
                        </a:spcAft>
                      </a:pPr>
                      <a:r>
                        <a:rPr lang="en-GB" sz="1000" dirty="0">
                          <a:latin typeface="Arial Nova Light" panose="020B0304020202020204" pitchFamily="34" charset="0"/>
                        </a:rPr>
                        <a:t>2019-2050</a:t>
                      </a:r>
                    </a:p>
                  </a:txBody>
                  <a:tcPr marL="16240" marR="16240" marT="8120" marB="8120" anchor="ctr">
                    <a:lnL>
                      <a:noFill/>
                    </a:lnL>
                    <a:lnR>
                      <a:noFill/>
                    </a:lnR>
                    <a:lnT>
                      <a:noFill/>
                    </a:lnT>
                    <a:lnB>
                      <a:noFill/>
                    </a:lnB>
                    <a:solidFill>
                      <a:schemeClr val="bg1"/>
                    </a:solidFill>
                  </a:tcPr>
                </a:tc>
                <a:extLst>
                  <a:ext uri="{0D108BD9-81ED-4DB2-BD59-A6C34878D82A}">
                    <a16:rowId xmlns:a16="http://schemas.microsoft.com/office/drawing/2014/main" val="3636961348"/>
                  </a:ext>
                </a:extLst>
              </a:tr>
              <a:tr h="504000">
                <a:tc>
                  <a:txBody>
                    <a:bodyPr/>
                    <a:lstStyle/>
                    <a:p>
                      <a:pPr algn="l">
                        <a:lnSpc>
                          <a:spcPct val="120000"/>
                        </a:lnSpc>
                        <a:spcBef>
                          <a:spcPts val="600"/>
                        </a:spcBef>
                        <a:spcAft>
                          <a:spcPts val="600"/>
                        </a:spcAft>
                      </a:pPr>
                      <a:r>
                        <a:rPr lang="en-US" sz="1000" b="1" dirty="0">
                          <a:latin typeface="Arial Nova Light" panose="020B0304020202020204" pitchFamily="34" charset="0"/>
                        </a:rPr>
                        <a:t>Sustainable and Smart Mobility Strategy </a:t>
                      </a:r>
                      <a:r>
                        <a:rPr lang="en-US" sz="1000" b="0" dirty="0">
                          <a:latin typeface="Arial Nova Light" panose="020B0304020202020204" pitchFamily="34" charset="0"/>
                        </a:rPr>
                        <a:t>(COM(2020) 789)</a:t>
                      </a:r>
                      <a:endParaRPr lang="en-GB" sz="1000" b="0" dirty="0">
                        <a:latin typeface="Arial Nova Light" panose="020B0304020202020204" pitchFamily="34" charset="0"/>
                      </a:endParaRPr>
                    </a:p>
                  </a:txBody>
                  <a:tcPr marL="16240" marR="16240" marT="8120" marB="8120" anchor="ctr">
                    <a:lnL>
                      <a:noFill/>
                    </a:lnL>
                    <a:lnR>
                      <a:noFill/>
                    </a:lnR>
                    <a:lnT>
                      <a:noFill/>
                    </a:lnT>
                    <a:lnB>
                      <a:noFill/>
                    </a:lnB>
                    <a:solidFill>
                      <a:srgbClr val="71A0AB">
                        <a:alpha val="40000"/>
                      </a:srgbClr>
                    </a:solidFill>
                  </a:tcPr>
                </a:tc>
                <a:tc>
                  <a:txBody>
                    <a:bodyPr/>
                    <a:lstStyle/>
                    <a:p>
                      <a:pPr>
                        <a:lnSpc>
                          <a:spcPct val="120000"/>
                        </a:lnSpc>
                        <a:spcBef>
                          <a:spcPts val="600"/>
                        </a:spcBef>
                        <a:spcAft>
                          <a:spcPts val="600"/>
                        </a:spcAft>
                      </a:pPr>
                      <a:r>
                        <a:rPr lang="en-US" sz="1000" dirty="0">
                          <a:latin typeface="Arial Nova Light" panose="020B0304020202020204" pitchFamily="34" charset="0"/>
                        </a:rPr>
                        <a:t>Concrete measures and targets for modal shift in the EU</a:t>
                      </a:r>
                      <a:endParaRPr lang="de-AT" sz="1000" dirty="0">
                        <a:latin typeface="Arial Nova Light" panose="020B0304020202020204" pitchFamily="34" charset="0"/>
                      </a:endParaRPr>
                    </a:p>
                  </a:txBody>
                  <a:tcPr anchor="ctr">
                    <a:lnL>
                      <a:noFill/>
                    </a:lnL>
                    <a:lnR>
                      <a:noFill/>
                    </a:lnR>
                    <a:lnT>
                      <a:noFill/>
                    </a:lnT>
                    <a:lnB>
                      <a:noFill/>
                    </a:lnB>
                    <a:solidFill>
                      <a:schemeClr val="bg1"/>
                    </a:solidFill>
                  </a:tcPr>
                </a:tc>
                <a:tc>
                  <a:txBody>
                    <a:bodyPr/>
                    <a:lstStyle/>
                    <a:p>
                      <a:pPr algn="ctr">
                        <a:lnSpc>
                          <a:spcPct val="120000"/>
                        </a:lnSpc>
                        <a:spcBef>
                          <a:spcPts val="600"/>
                        </a:spcBef>
                        <a:spcAft>
                          <a:spcPts val="600"/>
                        </a:spcAft>
                      </a:pPr>
                      <a:r>
                        <a:rPr lang="en-GB" sz="1000" dirty="0">
                          <a:latin typeface="Arial Nova Light" panose="020B0304020202020204" pitchFamily="34" charset="0"/>
                        </a:rPr>
                        <a:t>EU</a:t>
                      </a:r>
                    </a:p>
                  </a:txBody>
                  <a:tcPr marL="16240" marR="16240" marT="8120" marB="8120" anchor="ctr">
                    <a:lnL>
                      <a:noFill/>
                    </a:lnL>
                    <a:lnR>
                      <a:noFill/>
                    </a:lnR>
                    <a:lnT>
                      <a:noFill/>
                    </a:lnT>
                    <a:lnB>
                      <a:noFill/>
                    </a:lnB>
                    <a:solidFill>
                      <a:schemeClr val="bg1"/>
                    </a:solidFill>
                  </a:tcPr>
                </a:tc>
                <a:tc>
                  <a:txBody>
                    <a:bodyPr/>
                    <a:lstStyle/>
                    <a:p>
                      <a:pPr>
                        <a:lnSpc>
                          <a:spcPct val="120000"/>
                        </a:lnSpc>
                        <a:spcBef>
                          <a:spcPts val="600"/>
                        </a:spcBef>
                        <a:spcAft>
                          <a:spcPts val="600"/>
                        </a:spcAft>
                      </a:pPr>
                      <a:r>
                        <a:rPr lang="en-GB" sz="1000" dirty="0">
                          <a:latin typeface="Arial Nova Light" panose="020B0304020202020204" pitchFamily="34" charset="0"/>
                        </a:rPr>
                        <a:t>2020-2050</a:t>
                      </a:r>
                    </a:p>
                  </a:txBody>
                  <a:tcPr marL="16240" marR="16240" marT="8120" marB="8120" anchor="ctr">
                    <a:lnL>
                      <a:noFill/>
                    </a:lnL>
                    <a:lnR>
                      <a:noFill/>
                    </a:lnR>
                    <a:lnT>
                      <a:noFill/>
                    </a:lnT>
                    <a:lnB>
                      <a:noFill/>
                    </a:lnB>
                    <a:solidFill>
                      <a:schemeClr val="bg1"/>
                    </a:solidFill>
                  </a:tcPr>
                </a:tc>
                <a:extLst>
                  <a:ext uri="{0D108BD9-81ED-4DB2-BD59-A6C34878D82A}">
                    <a16:rowId xmlns:a16="http://schemas.microsoft.com/office/drawing/2014/main" val="3696005444"/>
                  </a:ext>
                </a:extLst>
              </a:tr>
              <a:tr h="504000">
                <a:tc>
                  <a:txBody>
                    <a:bodyPr/>
                    <a:lstStyle/>
                    <a:p>
                      <a:pPr algn="l">
                        <a:lnSpc>
                          <a:spcPct val="120000"/>
                        </a:lnSpc>
                        <a:spcBef>
                          <a:spcPts val="600"/>
                        </a:spcBef>
                        <a:spcAft>
                          <a:spcPts val="600"/>
                        </a:spcAft>
                      </a:pPr>
                      <a:r>
                        <a:rPr lang="en-US" sz="1000" b="1" dirty="0">
                          <a:latin typeface="Arial Nova Light" panose="020B0304020202020204" pitchFamily="34" charset="0"/>
                        </a:rPr>
                        <a:t>Mobility Master Plan </a:t>
                      </a:r>
                      <a:r>
                        <a:rPr lang="en-US" sz="1000" b="0" dirty="0">
                          <a:latin typeface="Arial Nova Light" panose="020B0304020202020204" pitchFamily="34" charset="0"/>
                        </a:rPr>
                        <a:t>Austria 2030</a:t>
                      </a:r>
                      <a:endParaRPr lang="en-GB" sz="1000" b="0" dirty="0">
                        <a:latin typeface="Arial Nova Light" panose="020B0304020202020204" pitchFamily="34" charset="0"/>
                      </a:endParaRPr>
                    </a:p>
                  </a:txBody>
                  <a:tcPr marL="16240" marR="16240" marT="8120" marB="8120" anchor="ctr">
                    <a:lnL>
                      <a:noFill/>
                    </a:lnL>
                    <a:lnR>
                      <a:noFill/>
                    </a:lnR>
                    <a:lnT>
                      <a:noFill/>
                    </a:lnT>
                    <a:lnB>
                      <a:noFill/>
                    </a:lnB>
                    <a:solidFill>
                      <a:srgbClr val="71A0AB">
                        <a:alpha val="40000"/>
                      </a:srgbClr>
                    </a:solidFill>
                  </a:tcPr>
                </a:tc>
                <a:tc>
                  <a:txBody>
                    <a:bodyPr/>
                    <a:lstStyle/>
                    <a:p>
                      <a:pPr>
                        <a:lnSpc>
                          <a:spcPct val="120000"/>
                        </a:lnSpc>
                        <a:spcBef>
                          <a:spcPts val="600"/>
                        </a:spcBef>
                        <a:spcAft>
                          <a:spcPts val="600"/>
                        </a:spcAft>
                      </a:pPr>
                      <a:r>
                        <a:rPr lang="en-US" sz="1000" dirty="0">
                          <a:latin typeface="Arial Nova Light" panose="020B0304020202020204" pitchFamily="34" charset="0"/>
                        </a:rPr>
                        <a:t>Promotion of a more efficient and sustainable overall transport system – strong focus on passenger mobility</a:t>
                      </a:r>
                      <a:endParaRPr lang="de-AT" sz="1000" dirty="0">
                        <a:latin typeface="Arial Nova Light" panose="020B0304020202020204" pitchFamily="34" charset="0"/>
                      </a:endParaRPr>
                    </a:p>
                  </a:txBody>
                  <a:tcPr anchor="ctr">
                    <a:lnL>
                      <a:noFill/>
                    </a:lnL>
                    <a:lnR>
                      <a:noFill/>
                    </a:lnR>
                    <a:lnT>
                      <a:noFill/>
                    </a:lnT>
                    <a:lnB>
                      <a:noFill/>
                    </a:lnB>
                    <a:solidFill>
                      <a:schemeClr val="bg1"/>
                    </a:solidFill>
                  </a:tcPr>
                </a:tc>
                <a:tc>
                  <a:txBody>
                    <a:bodyPr/>
                    <a:lstStyle/>
                    <a:p>
                      <a:pPr algn="ctr">
                        <a:lnSpc>
                          <a:spcPct val="120000"/>
                        </a:lnSpc>
                        <a:spcBef>
                          <a:spcPts val="600"/>
                        </a:spcBef>
                        <a:spcAft>
                          <a:spcPts val="600"/>
                        </a:spcAft>
                      </a:pPr>
                      <a:r>
                        <a:rPr lang="en-GB" sz="1000">
                          <a:latin typeface="Arial Nova Light" panose="020B0304020202020204" pitchFamily="34" charset="0"/>
                        </a:rPr>
                        <a:t>AT</a:t>
                      </a:r>
                    </a:p>
                  </a:txBody>
                  <a:tcPr marL="16240" marR="16240" marT="8120" marB="8120" anchor="ctr">
                    <a:lnL>
                      <a:noFill/>
                    </a:lnL>
                    <a:lnR>
                      <a:noFill/>
                    </a:lnR>
                    <a:lnT>
                      <a:noFill/>
                    </a:lnT>
                    <a:lnB>
                      <a:noFill/>
                    </a:lnB>
                    <a:solidFill>
                      <a:schemeClr val="bg1"/>
                    </a:solidFill>
                  </a:tcPr>
                </a:tc>
                <a:tc>
                  <a:txBody>
                    <a:bodyPr/>
                    <a:lstStyle/>
                    <a:p>
                      <a:pPr>
                        <a:lnSpc>
                          <a:spcPct val="120000"/>
                        </a:lnSpc>
                        <a:spcBef>
                          <a:spcPts val="600"/>
                        </a:spcBef>
                        <a:spcAft>
                          <a:spcPts val="600"/>
                        </a:spcAft>
                      </a:pPr>
                      <a:r>
                        <a:rPr lang="en-GB" sz="1000" dirty="0">
                          <a:latin typeface="Arial Nova Light" panose="020B0304020202020204" pitchFamily="34" charset="0"/>
                        </a:rPr>
                        <a:t>2021-2040</a:t>
                      </a:r>
                    </a:p>
                  </a:txBody>
                  <a:tcPr marL="16240" marR="16240" marT="8120" marB="8120" anchor="ctr">
                    <a:lnL>
                      <a:noFill/>
                    </a:lnL>
                    <a:lnR>
                      <a:noFill/>
                    </a:lnR>
                    <a:lnT>
                      <a:noFill/>
                    </a:lnT>
                    <a:lnB>
                      <a:noFill/>
                    </a:lnB>
                    <a:solidFill>
                      <a:schemeClr val="bg1"/>
                    </a:solidFill>
                  </a:tcPr>
                </a:tc>
                <a:extLst>
                  <a:ext uri="{0D108BD9-81ED-4DB2-BD59-A6C34878D82A}">
                    <a16:rowId xmlns:a16="http://schemas.microsoft.com/office/drawing/2014/main" val="2576738553"/>
                  </a:ext>
                </a:extLst>
              </a:tr>
              <a:tr h="504000">
                <a:tc>
                  <a:txBody>
                    <a:bodyPr/>
                    <a:lstStyle/>
                    <a:p>
                      <a:pPr algn="l">
                        <a:lnSpc>
                          <a:spcPct val="120000"/>
                        </a:lnSpc>
                        <a:spcBef>
                          <a:spcPts val="600"/>
                        </a:spcBef>
                        <a:spcAft>
                          <a:spcPts val="600"/>
                        </a:spcAft>
                      </a:pPr>
                      <a:r>
                        <a:rPr lang="en-GB" sz="1000" b="1" dirty="0">
                          <a:latin typeface="Arial Nova Light" panose="020B0304020202020204" pitchFamily="34" charset="0"/>
                        </a:rPr>
                        <a:t>Freight Transport Master Plan </a:t>
                      </a:r>
                      <a:r>
                        <a:rPr lang="en-GB" sz="1000" b="0" dirty="0">
                          <a:latin typeface="Arial Nova Light" panose="020B0304020202020204" pitchFamily="34" charset="0"/>
                        </a:rPr>
                        <a:t>2030</a:t>
                      </a:r>
                    </a:p>
                  </a:txBody>
                  <a:tcPr marL="16240" marR="16240" marT="8120" marB="8120" anchor="ctr">
                    <a:lnL>
                      <a:noFill/>
                    </a:lnL>
                    <a:lnR>
                      <a:noFill/>
                    </a:lnR>
                    <a:lnT>
                      <a:noFill/>
                    </a:lnT>
                    <a:lnB>
                      <a:noFill/>
                    </a:lnB>
                    <a:solidFill>
                      <a:srgbClr val="71A0AB">
                        <a:alpha val="40000"/>
                      </a:srgbClr>
                    </a:solidFill>
                  </a:tcPr>
                </a:tc>
                <a:tc>
                  <a:txBody>
                    <a:bodyPr/>
                    <a:lstStyle/>
                    <a:p>
                      <a:pPr>
                        <a:lnSpc>
                          <a:spcPct val="120000"/>
                        </a:lnSpc>
                        <a:spcBef>
                          <a:spcPts val="600"/>
                        </a:spcBef>
                        <a:spcAft>
                          <a:spcPts val="600"/>
                        </a:spcAft>
                      </a:pPr>
                      <a:r>
                        <a:rPr lang="en-US" sz="1000" dirty="0">
                          <a:latin typeface="Arial Nova Light" panose="020B0304020202020204" pitchFamily="34" charset="0"/>
                        </a:rPr>
                        <a:t>Focus on modal shift, improvement, and avoidance, including concrete measures to promote rail as an environmentally friendly transport alternative</a:t>
                      </a:r>
                      <a:endParaRPr lang="de-AT" sz="1000" dirty="0">
                        <a:latin typeface="Arial Nova Light" panose="020B0304020202020204" pitchFamily="34" charset="0"/>
                      </a:endParaRPr>
                    </a:p>
                  </a:txBody>
                  <a:tcPr anchor="ctr">
                    <a:lnL>
                      <a:noFill/>
                    </a:lnL>
                    <a:lnR>
                      <a:noFill/>
                    </a:lnR>
                    <a:lnT>
                      <a:noFill/>
                    </a:lnT>
                    <a:lnB>
                      <a:noFill/>
                    </a:lnB>
                    <a:solidFill>
                      <a:schemeClr val="bg1"/>
                    </a:solidFill>
                  </a:tcPr>
                </a:tc>
                <a:tc>
                  <a:txBody>
                    <a:bodyPr/>
                    <a:lstStyle/>
                    <a:p>
                      <a:pPr algn="ctr">
                        <a:lnSpc>
                          <a:spcPct val="120000"/>
                        </a:lnSpc>
                        <a:spcBef>
                          <a:spcPts val="600"/>
                        </a:spcBef>
                        <a:spcAft>
                          <a:spcPts val="600"/>
                        </a:spcAft>
                      </a:pPr>
                      <a:r>
                        <a:rPr lang="en-GB" sz="1000">
                          <a:latin typeface="Arial Nova Light" panose="020B0304020202020204" pitchFamily="34" charset="0"/>
                        </a:rPr>
                        <a:t>AT</a:t>
                      </a:r>
                    </a:p>
                  </a:txBody>
                  <a:tcPr marL="16240" marR="16240" marT="8120" marB="8120" anchor="ctr">
                    <a:lnL>
                      <a:noFill/>
                    </a:lnL>
                    <a:lnR>
                      <a:noFill/>
                    </a:lnR>
                    <a:lnT>
                      <a:noFill/>
                    </a:lnT>
                    <a:lnB>
                      <a:noFill/>
                    </a:lnB>
                    <a:solidFill>
                      <a:schemeClr val="bg1"/>
                    </a:solidFill>
                  </a:tcPr>
                </a:tc>
                <a:tc>
                  <a:txBody>
                    <a:bodyPr/>
                    <a:lstStyle/>
                    <a:p>
                      <a:pPr>
                        <a:lnSpc>
                          <a:spcPct val="120000"/>
                        </a:lnSpc>
                        <a:spcBef>
                          <a:spcPts val="600"/>
                        </a:spcBef>
                        <a:spcAft>
                          <a:spcPts val="600"/>
                        </a:spcAft>
                      </a:pPr>
                      <a:r>
                        <a:rPr lang="en-GB" sz="1000" dirty="0">
                          <a:latin typeface="Arial Nova Light" panose="020B0304020202020204" pitchFamily="34" charset="0"/>
                        </a:rPr>
                        <a:t>2023-2040</a:t>
                      </a:r>
                    </a:p>
                  </a:txBody>
                  <a:tcPr marL="16240" marR="16240" marT="8120" marB="8120" anchor="ctr">
                    <a:lnL>
                      <a:noFill/>
                    </a:lnL>
                    <a:lnR>
                      <a:noFill/>
                    </a:lnR>
                    <a:lnT>
                      <a:noFill/>
                    </a:lnT>
                    <a:lnB>
                      <a:noFill/>
                    </a:lnB>
                    <a:solidFill>
                      <a:schemeClr val="bg1"/>
                    </a:solidFill>
                  </a:tcPr>
                </a:tc>
                <a:extLst>
                  <a:ext uri="{0D108BD9-81ED-4DB2-BD59-A6C34878D82A}">
                    <a16:rowId xmlns:a16="http://schemas.microsoft.com/office/drawing/2014/main" val="3068803351"/>
                  </a:ext>
                </a:extLst>
              </a:tr>
              <a:tr h="504000">
                <a:tc>
                  <a:txBody>
                    <a:bodyPr/>
                    <a:lstStyle/>
                    <a:p>
                      <a:pPr algn="l">
                        <a:lnSpc>
                          <a:spcPct val="120000"/>
                        </a:lnSpc>
                        <a:spcBef>
                          <a:spcPts val="600"/>
                        </a:spcBef>
                        <a:spcAft>
                          <a:spcPts val="600"/>
                        </a:spcAft>
                      </a:pPr>
                      <a:r>
                        <a:rPr lang="en-GB" sz="1000" b="1" dirty="0">
                          <a:latin typeface="Arial Nova Light" panose="020B0304020202020204" pitchFamily="34" charset="0"/>
                        </a:rPr>
                        <a:t>UKV Strategic Concept</a:t>
                      </a:r>
                      <a:endParaRPr lang="en-GB" sz="1000" b="0" dirty="0">
                        <a:latin typeface="Arial Nova Light" panose="020B0304020202020204" pitchFamily="34" charset="0"/>
                      </a:endParaRPr>
                    </a:p>
                  </a:txBody>
                  <a:tcPr marL="16240" marR="16240" marT="8120" marB="8120" anchor="ctr">
                    <a:lnL>
                      <a:noFill/>
                    </a:lnL>
                    <a:lnR>
                      <a:noFill/>
                    </a:lnR>
                    <a:lnT>
                      <a:noFill/>
                    </a:lnT>
                    <a:lnB>
                      <a:noFill/>
                    </a:lnB>
                    <a:solidFill>
                      <a:srgbClr val="71A0AB">
                        <a:alpha val="40000"/>
                      </a:srgbClr>
                    </a:solidFill>
                  </a:tcPr>
                </a:tc>
                <a:tc>
                  <a:txBody>
                    <a:bodyPr/>
                    <a:lstStyle/>
                    <a:p>
                      <a:pPr>
                        <a:lnSpc>
                          <a:spcPct val="120000"/>
                        </a:lnSpc>
                        <a:spcBef>
                          <a:spcPts val="600"/>
                        </a:spcBef>
                        <a:spcAft>
                          <a:spcPts val="600"/>
                        </a:spcAft>
                      </a:pPr>
                      <a:r>
                        <a:rPr lang="en-US" sz="1000" dirty="0">
                          <a:latin typeface="Arial Nova Light" panose="020B0304020202020204" pitchFamily="34" charset="0"/>
                        </a:rPr>
                        <a:t>Comprehensive strategic measures to promote combined transport in Austria, shifting freight transport to rail</a:t>
                      </a:r>
                      <a:endParaRPr lang="de-AT" sz="1000" dirty="0">
                        <a:latin typeface="Arial Nova Light" panose="020B0304020202020204" pitchFamily="34" charset="0"/>
                      </a:endParaRPr>
                    </a:p>
                  </a:txBody>
                  <a:tcPr anchor="ctr">
                    <a:lnL>
                      <a:noFill/>
                    </a:lnL>
                    <a:lnR>
                      <a:noFill/>
                    </a:lnR>
                    <a:lnT>
                      <a:noFill/>
                    </a:lnT>
                    <a:lnB>
                      <a:noFill/>
                    </a:lnB>
                    <a:solidFill>
                      <a:schemeClr val="bg1"/>
                    </a:solidFill>
                  </a:tcPr>
                </a:tc>
                <a:tc>
                  <a:txBody>
                    <a:bodyPr/>
                    <a:lstStyle/>
                    <a:p>
                      <a:pPr algn="ctr">
                        <a:lnSpc>
                          <a:spcPct val="120000"/>
                        </a:lnSpc>
                        <a:spcBef>
                          <a:spcPts val="600"/>
                        </a:spcBef>
                        <a:spcAft>
                          <a:spcPts val="600"/>
                        </a:spcAft>
                      </a:pPr>
                      <a:r>
                        <a:rPr lang="en-GB" sz="1000">
                          <a:latin typeface="Arial Nova Light" panose="020B0304020202020204" pitchFamily="34" charset="0"/>
                        </a:rPr>
                        <a:t>AT</a:t>
                      </a:r>
                    </a:p>
                  </a:txBody>
                  <a:tcPr marL="16240" marR="16240" marT="8120" marB="8120" anchor="ctr">
                    <a:lnL>
                      <a:noFill/>
                    </a:lnL>
                    <a:lnR>
                      <a:noFill/>
                    </a:lnR>
                    <a:lnT>
                      <a:noFill/>
                    </a:lnT>
                    <a:lnB>
                      <a:noFill/>
                    </a:lnB>
                    <a:solidFill>
                      <a:schemeClr val="bg1"/>
                    </a:solidFill>
                  </a:tcPr>
                </a:tc>
                <a:tc>
                  <a:txBody>
                    <a:bodyPr/>
                    <a:lstStyle/>
                    <a:p>
                      <a:pPr>
                        <a:lnSpc>
                          <a:spcPct val="120000"/>
                        </a:lnSpc>
                        <a:spcBef>
                          <a:spcPts val="600"/>
                        </a:spcBef>
                        <a:spcAft>
                          <a:spcPts val="600"/>
                        </a:spcAft>
                      </a:pPr>
                      <a:r>
                        <a:rPr lang="en-GB" sz="1000" dirty="0">
                          <a:latin typeface="Arial Nova Light" panose="020B0304020202020204" pitchFamily="34" charset="0"/>
                        </a:rPr>
                        <a:t>2021-2040</a:t>
                      </a:r>
                    </a:p>
                  </a:txBody>
                  <a:tcPr marL="16240" marR="16240" marT="8120" marB="8120" anchor="ctr">
                    <a:lnL>
                      <a:noFill/>
                    </a:lnL>
                    <a:lnR>
                      <a:noFill/>
                    </a:lnR>
                    <a:lnT>
                      <a:noFill/>
                    </a:lnT>
                    <a:lnB>
                      <a:noFill/>
                    </a:lnB>
                    <a:solidFill>
                      <a:schemeClr val="bg1"/>
                    </a:solidFill>
                  </a:tcPr>
                </a:tc>
                <a:extLst>
                  <a:ext uri="{0D108BD9-81ED-4DB2-BD59-A6C34878D82A}">
                    <a16:rowId xmlns:a16="http://schemas.microsoft.com/office/drawing/2014/main" val="3754640443"/>
                  </a:ext>
                </a:extLst>
              </a:tr>
              <a:tr h="504000">
                <a:tc>
                  <a:txBody>
                    <a:bodyPr/>
                    <a:lstStyle/>
                    <a:p>
                      <a:pPr algn="l">
                        <a:lnSpc>
                          <a:spcPct val="120000"/>
                        </a:lnSpc>
                        <a:spcBef>
                          <a:spcPts val="600"/>
                        </a:spcBef>
                        <a:spcAft>
                          <a:spcPts val="600"/>
                        </a:spcAft>
                      </a:pPr>
                      <a:r>
                        <a:rPr lang="en-GB" sz="1000" b="1" dirty="0">
                          <a:latin typeface="Arial Nova Light" panose="020B0304020202020204" pitchFamily="34" charset="0"/>
                        </a:rPr>
                        <a:t>UKV Strategy</a:t>
                      </a:r>
                      <a:endParaRPr lang="en-GB" sz="1000" b="0" dirty="0">
                        <a:latin typeface="Arial Nova Light" panose="020B0304020202020204" pitchFamily="34" charset="0"/>
                      </a:endParaRPr>
                    </a:p>
                  </a:txBody>
                  <a:tcPr marL="16240" marR="16240" marT="8120" marB="8120" anchor="ctr">
                    <a:lnL>
                      <a:noFill/>
                    </a:lnL>
                    <a:lnR>
                      <a:noFill/>
                    </a:lnR>
                    <a:lnT>
                      <a:noFill/>
                    </a:lnT>
                    <a:lnB>
                      <a:noFill/>
                    </a:lnB>
                    <a:solidFill>
                      <a:srgbClr val="71A0AB">
                        <a:alpha val="40000"/>
                      </a:srgbClr>
                    </a:solidFill>
                  </a:tcPr>
                </a:tc>
                <a:tc>
                  <a:txBody>
                    <a:bodyPr/>
                    <a:lstStyle/>
                    <a:p>
                      <a:pPr>
                        <a:lnSpc>
                          <a:spcPct val="120000"/>
                        </a:lnSpc>
                        <a:spcBef>
                          <a:spcPts val="600"/>
                        </a:spcBef>
                        <a:spcAft>
                          <a:spcPts val="600"/>
                        </a:spcAft>
                      </a:pPr>
                      <a:r>
                        <a:rPr lang="en-US" sz="1000" dirty="0">
                          <a:latin typeface="Arial Nova Light" panose="020B0304020202020204" pitchFamily="34" charset="0"/>
                        </a:rPr>
                        <a:t>Strategic package of measures to improve the competitiveness of combined transport, including investment and innovation support</a:t>
                      </a:r>
                      <a:endParaRPr lang="de-AT" sz="1000" dirty="0">
                        <a:latin typeface="Arial Nova Light" panose="020B0304020202020204" pitchFamily="34" charset="0"/>
                      </a:endParaRPr>
                    </a:p>
                  </a:txBody>
                  <a:tcPr anchor="ctr">
                    <a:lnL>
                      <a:noFill/>
                    </a:lnL>
                    <a:lnR>
                      <a:noFill/>
                    </a:lnR>
                    <a:lnT>
                      <a:noFill/>
                    </a:lnT>
                    <a:lnB>
                      <a:noFill/>
                    </a:lnB>
                    <a:solidFill>
                      <a:schemeClr val="bg1"/>
                    </a:solidFill>
                  </a:tcPr>
                </a:tc>
                <a:tc>
                  <a:txBody>
                    <a:bodyPr/>
                    <a:lstStyle/>
                    <a:p>
                      <a:pPr algn="ctr">
                        <a:lnSpc>
                          <a:spcPct val="120000"/>
                        </a:lnSpc>
                        <a:spcBef>
                          <a:spcPts val="600"/>
                        </a:spcBef>
                        <a:spcAft>
                          <a:spcPts val="600"/>
                        </a:spcAft>
                      </a:pPr>
                      <a:r>
                        <a:rPr lang="en-GB" sz="1000" dirty="0">
                          <a:latin typeface="Arial Nova Light" panose="020B0304020202020204" pitchFamily="34" charset="0"/>
                        </a:rPr>
                        <a:t>AT</a:t>
                      </a:r>
                    </a:p>
                  </a:txBody>
                  <a:tcPr marL="16240" marR="16240" marT="8120" marB="8120" anchor="ctr">
                    <a:lnL>
                      <a:noFill/>
                    </a:lnL>
                    <a:lnR>
                      <a:noFill/>
                    </a:lnR>
                    <a:lnT>
                      <a:noFill/>
                    </a:lnT>
                    <a:lnB>
                      <a:noFill/>
                    </a:lnB>
                    <a:solidFill>
                      <a:schemeClr val="bg1"/>
                    </a:solidFill>
                  </a:tcPr>
                </a:tc>
                <a:tc>
                  <a:txBody>
                    <a:bodyPr/>
                    <a:lstStyle/>
                    <a:p>
                      <a:pPr>
                        <a:lnSpc>
                          <a:spcPct val="120000"/>
                        </a:lnSpc>
                        <a:spcBef>
                          <a:spcPts val="600"/>
                        </a:spcBef>
                        <a:spcAft>
                          <a:spcPts val="600"/>
                        </a:spcAft>
                      </a:pPr>
                      <a:r>
                        <a:rPr lang="en-GB" sz="1000" dirty="0">
                          <a:latin typeface="Arial Nova Light" panose="020B0304020202020204" pitchFamily="34" charset="0"/>
                        </a:rPr>
                        <a:t>2021-2040</a:t>
                      </a:r>
                    </a:p>
                  </a:txBody>
                  <a:tcPr marL="16240" marR="16240" marT="8120" marB="8120" anchor="ctr">
                    <a:lnL>
                      <a:noFill/>
                    </a:lnL>
                    <a:lnR>
                      <a:noFill/>
                    </a:lnR>
                    <a:lnT>
                      <a:noFill/>
                    </a:lnT>
                    <a:lnB>
                      <a:noFill/>
                    </a:lnB>
                    <a:solidFill>
                      <a:schemeClr val="bg1"/>
                    </a:solidFill>
                  </a:tcPr>
                </a:tc>
                <a:extLst>
                  <a:ext uri="{0D108BD9-81ED-4DB2-BD59-A6C34878D82A}">
                    <a16:rowId xmlns:a16="http://schemas.microsoft.com/office/drawing/2014/main" val="3247546221"/>
                  </a:ext>
                </a:extLst>
              </a:tr>
              <a:tr h="504000">
                <a:tc>
                  <a:txBody>
                    <a:bodyPr/>
                    <a:lstStyle/>
                    <a:p>
                      <a:pPr algn="l">
                        <a:lnSpc>
                          <a:spcPct val="120000"/>
                        </a:lnSpc>
                        <a:spcBef>
                          <a:spcPts val="600"/>
                        </a:spcBef>
                        <a:spcAft>
                          <a:spcPts val="600"/>
                        </a:spcAft>
                      </a:pPr>
                      <a:r>
                        <a:rPr lang="en-GB" sz="1000" b="1" dirty="0">
                          <a:latin typeface="Arial Nova Light" panose="020B0304020202020204" pitchFamily="34" charset="0"/>
                        </a:rPr>
                        <a:t>Terminal Concept</a:t>
                      </a:r>
                      <a:endParaRPr lang="en-GB" sz="1000" b="0" dirty="0">
                        <a:latin typeface="Arial Nova Light" panose="020B0304020202020204" pitchFamily="34" charset="0"/>
                      </a:endParaRPr>
                    </a:p>
                  </a:txBody>
                  <a:tcPr marL="16240" marR="16240" marT="8120" marB="8120" anchor="ctr">
                    <a:lnL>
                      <a:noFill/>
                    </a:lnL>
                    <a:lnR>
                      <a:noFill/>
                    </a:lnR>
                    <a:lnT>
                      <a:noFill/>
                    </a:lnT>
                    <a:lnB>
                      <a:noFill/>
                    </a:lnB>
                    <a:solidFill>
                      <a:srgbClr val="71A0AB">
                        <a:alpha val="40000"/>
                      </a:srgbClr>
                    </a:solidFill>
                  </a:tcPr>
                </a:tc>
                <a:tc>
                  <a:txBody>
                    <a:bodyPr/>
                    <a:lstStyle/>
                    <a:p>
                      <a:pPr>
                        <a:lnSpc>
                          <a:spcPct val="120000"/>
                        </a:lnSpc>
                        <a:spcBef>
                          <a:spcPts val="600"/>
                        </a:spcBef>
                        <a:spcAft>
                          <a:spcPts val="600"/>
                        </a:spcAft>
                      </a:pPr>
                      <a:r>
                        <a:rPr lang="en-US" sz="1000" dirty="0">
                          <a:latin typeface="Arial Nova Light" panose="020B0304020202020204" pitchFamily="34" charset="0"/>
                        </a:rPr>
                        <a:t>Assessment and further development of strategic terminal infrastructure for combined transport in Austria</a:t>
                      </a:r>
                      <a:endParaRPr lang="de-AT" sz="1000" dirty="0">
                        <a:latin typeface="Arial Nova Light" panose="020B0304020202020204" pitchFamily="34" charset="0"/>
                      </a:endParaRPr>
                    </a:p>
                  </a:txBody>
                  <a:tcPr anchor="ctr">
                    <a:lnL>
                      <a:noFill/>
                    </a:lnL>
                    <a:lnR>
                      <a:noFill/>
                    </a:lnR>
                    <a:lnT>
                      <a:noFill/>
                    </a:lnT>
                    <a:lnB>
                      <a:noFill/>
                    </a:lnB>
                    <a:solidFill>
                      <a:schemeClr val="bg1"/>
                    </a:solidFill>
                  </a:tcPr>
                </a:tc>
                <a:tc>
                  <a:txBody>
                    <a:bodyPr/>
                    <a:lstStyle/>
                    <a:p>
                      <a:pPr algn="ctr">
                        <a:lnSpc>
                          <a:spcPct val="120000"/>
                        </a:lnSpc>
                        <a:spcBef>
                          <a:spcPts val="600"/>
                        </a:spcBef>
                        <a:spcAft>
                          <a:spcPts val="600"/>
                        </a:spcAft>
                      </a:pPr>
                      <a:r>
                        <a:rPr lang="en-GB" sz="1000" dirty="0">
                          <a:latin typeface="Arial Nova Light" panose="020B0304020202020204" pitchFamily="34" charset="0"/>
                        </a:rPr>
                        <a:t>AT</a:t>
                      </a:r>
                    </a:p>
                  </a:txBody>
                  <a:tcPr marL="16240" marR="16240" marT="8120" marB="8120" anchor="ctr">
                    <a:lnL>
                      <a:noFill/>
                    </a:lnL>
                    <a:lnR>
                      <a:noFill/>
                    </a:lnR>
                    <a:lnT>
                      <a:noFill/>
                    </a:lnT>
                    <a:lnB>
                      <a:noFill/>
                    </a:lnB>
                    <a:solidFill>
                      <a:schemeClr val="bg1"/>
                    </a:solidFill>
                  </a:tcPr>
                </a:tc>
                <a:tc>
                  <a:txBody>
                    <a:bodyPr/>
                    <a:lstStyle/>
                    <a:p>
                      <a:pPr>
                        <a:lnSpc>
                          <a:spcPct val="120000"/>
                        </a:lnSpc>
                        <a:spcBef>
                          <a:spcPts val="600"/>
                        </a:spcBef>
                        <a:spcAft>
                          <a:spcPts val="600"/>
                        </a:spcAft>
                      </a:pPr>
                      <a:r>
                        <a:rPr lang="en-GB" sz="1000" dirty="0">
                          <a:latin typeface="Arial Nova Light" panose="020B0304020202020204" pitchFamily="34" charset="0"/>
                        </a:rPr>
                        <a:t>2022-2040</a:t>
                      </a:r>
                    </a:p>
                  </a:txBody>
                  <a:tcPr marL="16240" marR="16240" marT="8120" marB="8120" anchor="ctr">
                    <a:lnL>
                      <a:noFill/>
                    </a:lnL>
                    <a:lnR>
                      <a:noFill/>
                    </a:lnR>
                    <a:lnT>
                      <a:noFill/>
                    </a:lnT>
                    <a:lnB>
                      <a:noFill/>
                    </a:lnB>
                    <a:solidFill>
                      <a:schemeClr val="bg1"/>
                    </a:solidFill>
                  </a:tcPr>
                </a:tc>
                <a:extLst>
                  <a:ext uri="{0D108BD9-81ED-4DB2-BD59-A6C34878D82A}">
                    <a16:rowId xmlns:a16="http://schemas.microsoft.com/office/drawing/2014/main" val="3475982000"/>
                  </a:ext>
                </a:extLst>
              </a:tr>
            </a:tbl>
          </a:graphicData>
        </a:graphic>
      </p:graphicFrame>
    </p:spTree>
    <p:extLst>
      <p:ext uri="{BB962C8B-B14F-4D97-AF65-F5344CB8AC3E}">
        <p14:creationId xmlns:p14="http://schemas.microsoft.com/office/powerpoint/2010/main" val="376782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427E9-D45F-2F2B-6B2A-AE2DCE2E095B}"/>
              </a:ext>
            </a:extLst>
          </p:cNvPr>
          <p:cNvSpPr>
            <a:spLocks noGrp="1"/>
          </p:cNvSpPr>
          <p:nvPr>
            <p:ph type="ctrTitle"/>
          </p:nvPr>
        </p:nvSpPr>
        <p:spPr/>
        <p:txBody>
          <a:bodyPr/>
          <a:lstStyle/>
          <a:p>
            <a:r>
              <a:rPr lang="en-US" dirty="0"/>
              <a:t>European Transport and Climate Policy</a:t>
            </a:r>
            <a:endParaRPr lang="de-AT" dirty="0"/>
          </a:p>
        </p:txBody>
      </p:sp>
    </p:spTree>
    <p:extLst>
      <p:ext uri="{BB962C8B-B14F-4D97-AF65-F5344CB8AC3E}">
        <p14:creationId xmlns:p14="http://schemas.microsoft.com/office/powerpoint/2010/main" val="176414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A8918-B612-C292-1612-EBCECB22B360}"/>
              </a:ext>
            </a:extLst>
          </p:cNvPr>
          <p:cNvSpPr>
            <a:spLocks noGrp="1"/>
          </p:cNvSpPr>
          <p:nvPr>
            <p:ph type="title"/>
          </p:nvPr>
        </p:nvSpPr>
        <p:spPr/>
        <p:txBody>
          <a:bodyPr/>
          <a:lstStyle/>
          <a:p>
            <a:r>
              <a:rPr lang="de-AT" dirty="0"/>
              <a:t>Agenda</a:t>
            </a:r>
          </a:p>
        </p:txBody>
      </p:sp>
      <p:sp>
        <p:nvSpPr>
          <p:cNvPr id="4" name="Foliennummernplatzhalter 3">
            <a:extLst>
              <a:ext uri="{FF2B5EF4-FFF2-40B4-BE49-F238E27FC236}">
                <a16:creationId xmlns:a16="http://schemas.microsoft.com/office/drawing/2014/main" id="{BE7D9977-5669-24CE-36DB-12622A7DEAD4}"/>
              </a:ext>
            </a:extLst>
          </p:cNvPr>
          <p:cNvSpPr>
            <a:spLocks noGrp="1"/>
          </p:cNvSpPr>
          <p:nvPr>
            <p:ph type="sldNum" sz="quarter" idx="12"/>
          </p:nvPr>
        </p:nvSpPr>
        <p:spPr/>
        <p:txBody>
          <a:bodyPr/>
          <a:lstStyle/>
          <a:p>
            <a:fld id="{79192EA5-1C8C-46BE-A3BC-9236D7BD558C}" type="slidenum">
              <a:rPr lang="de-AT" noProof="0" smtClean="0"/>
              <a:pPr/>
              <a:t>2</a:t>
            </a:fld>
            <a:endParaRPr lang="de-AT" noProof="0"/>
          </a:p>
        </p:txBody>
      </p:sp>
      <p:graphicFrame>
        <p:nvGraphicFramePr>
          <p:cNvPr id="5" name="Diagramm 4">
            <a:extLst>
              <a:ext uri="{FF2B5EF4-FFF2-40B4-BE49-F238E27FC236}">
                <a16:creationId xmlns:a16="http://schemas.microsoft.com/office/drawing/2014/main" id="{E6AFC79F-12B0-DB4B-D77A-127FABE72048}"/>
              </a:ext>
            </a:extLst>
          </p:cNvPr>
          <p:cNvGraphicFramePr/>
          <p:nvPr>
            <p:extLst>
              <p:ext uri="{D42A27DB-BD31-4B8C-83A1-F6EECF244321}">
                <p14:modId xmlns:p14="http://schemas.microsoft.com/office/powerpoint/2010/main" val="2969216350"/>
              </p:ext>
            </p:extLst>
          </p:nvPr>
        </p:nvGraphicFramePr>
        <p:xfrm>
          <a:off x="359999" y="967740"/>
          <a:ext cx="8174401" cy="3970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214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267C-185B-EEF7-78C3-B91CA8FEF1A0}"/>
              </a:ext>
            </a:extLst>
          </p:cNvPr>
          <p:cNvSpPr>
            <a:spLocks noGrp="1"/>
          </p:cNvSpPr>
          <p:nvPr>
            <p:ph type="title"/>
          </p:nvPr>
        </p:nvSpPr>
        <p:spPr/>
        <p:txBody>
          <a:bodyPr>
            <a:normAutofit/>
          </a:bodyPr>
          <a:lstStyle/>
          <a:p>
            <a:r>
              <a:rPr lang="de-AT" dirty="0"/>
              <a:t>EU-Green Deal (2019)</a:t>
            </a:r>
          </a:p>
        </p:txBody>
      </p:sp>
      <p:pic>
        <p:nvPicPr>
          <p:cNvPr id="5" name="Picture 4">
            <a:extLst>
              <a:ext uri="{FF2B5EF4-FFF2-40B4-BE49-F238E27FC236}">
                <a16:creationId xmlns:a16="http://schemas.microsoft.com/office/drawing/2014/main" id="{2E51DAB4-C64D-787F-6AF3-560BF846D6E8}"/>
              </a:ext>
            </a:extLst>
          </p:cNvPr>
          <p:cNvPicPr>
            <a:picLocks noChangeAspect="1"/>
          </p:cNvPicPr>
          <p:nvPr/>
        </p:nvPicPr>
        <p:blipFill rotWithShape="1">
          <a:blip r:embed="rId3"/>
          <a:srcRect t="13280" b="14095"/>
          <a:stretch/>
        </p:blipFill>
        <p:spPr>
          <a:xfrm>
            <a:off x="5474289" y="0"/>
            <a:ext cx="3669711" cy="1170001"/>
          </a:xfrm>
          <a:prstGeom prst="rect">
            <a:avLst/>
          </a:prstGeom>
        </p:spPr>
      </p:pic>
      <p:sp>
        <p:nvSpPr>
          <p:cNvPr id="6" name="Rectangle 1">
            <a:extLst>
              <a:ext uri="{FF2B5EF4-FFF2-40B4-BE49-F238E27FC236}">
                <a16:creationId xmlns:a16="http://schemas.microsoft.com/office/drawing/2014/main" id="{AA3A8DAA-2BEB-880C-3313-AEE4FECF5A78}"/>
              </a:ext>
            </a:extLst>
          </p:cNvPr>
          <p:cNvSpPr>
            <a:spLocks noChangeArrowheads="1"/>
          </p:cNvSpPr>
          <p:nvPr/>
        </p:nvSpPr>
        <p:spPr bwMode="auto">
          <a:xfrm>
            <a:off x="0" y="0"/>
            <a:ext cx="9144000" cy="0"/>
          </a:xfrm>
          <a:prstGeom prst="rect">
            <a:avLst/>
          </a:prstGeom>
          <a:solidFill>
            <a:srgbClr val="3034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Datumsplatzhalter 22">
            <a:extLst>
              <a:ext uri="{FF2B5EF4-FFF2-40B4-BE49-F238E27FC236}">
                <a16:creationId xmlns:a16="http://schemas.microsoft.com/office/drawing/2014/main" id="{B6C090F9-069F-5C8A-78DC-9491B70E03D8}"/>
              </a:ext>
            </a:extLst>
          </p:cNvPr>
          <p:cNvSpPr txBox="1">
            <a:spLocks/>
          </p:cNvSpPr>
          <p:nvPr/>
        </p:nvSpPr>
        <p:spPr>
          <a:xfrm>
            <a:off x="0" y="4783500"/>
            <a:ext cx="1504662" cy="273844"/>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AT" sz="750" dirty="0"/>
              <a:t>Image: European </a:t>
            </a:r>
            <a:r>
              <a:rPr lang="en-US" sz="750" noProof="0" dirty="0"/>
              <a:t>Commission</a:t>
            </a:r>
            <a:endParaRPr lang="de-AT" sz="750" dirty="0"/>
          </a:p>
        </p:txBody>
      </p:sp>
      <p:sp>
        <p:nvSpPr>
          <p:cNvPr id="12" name="Foliennummernplatzhalter 3">
            <a:extLst>
              <a:ext uri="{FF2B5EF4-FFF2-40B4-BE49-F238E27FC236}">
                <a16:creationId xmlns:a16="http://schemas.microsoft.com/office/drawing/2014/main" id="{AF174394-B4E3-6F0A-0D27-9A94AF9CC844}"/>
              </a:ext>
            </a:extLst>
          </p:cNvPr>
          <p:cNvSpPr>
            <a:spLocks noGrp="1"/>
          </p:cNvSpPr>
          <p:nvPr>
            <p:ph type="sldNum" sz="quarter" idx="12"/>
          </p:nvPr>
        </p:nvSpPr>
        <p:spPr>
          <a:xfrm>
            <a:off x="4212000" y="4752000"/>
            <a:ext cx="720000" cy="288000"/>
          </a:xfrm>
        </p:spPr>
        <p:txBody>
          <a:bodyPr/>
          <a:lstStyle/>
          <a:p>
            <a:fld id="{79192EA5-1C8C-46BE-A3BC-9236D7BD558C}" type="slidenum">
              <a:rPr lang="de-AT" noProof="0" smtClean="0"/>
              <a:t>20</a:t>
            </a:fld>
            <a:endParaRPr lang="de-AT" noProof="0" dirty="0"/>
          </a:p>
        </p:txBody>
      </p:sp>
      <p:pic>
        <p:nvPicPr>
          <p:cNvPr id="4" name="Picture 3" descr="A few icons of a building and a plant&#10;&#10;AI-generated content may be incorrect.">
            <a:extLst>
              <a:ext uri="{FF2B5EF4-FFF2-40B4-BE49-F238E27FC236}">
                <a16:creationId xmlns:a16="http://schemas.microsoft.com/office/drawing/2014/main" id="{F0B3648B-0853-E6C4-CA92-F56984344296}"/>
              </a:ext>
            </a:extLst>
          </p:cNvPr>
          <p:cNvPicPr>
            <a:picLocks noChangeAspect="1"/>
          </p:cNvPicPr>
          <p:nvPr/>
        </p:nvPicPr>
        <p:blipFill>
          <a:blip r:embed="rId4"/>
          <a:stretch>
            <a:fillRect/>
          </a:stretch>
        </p:blipFill>
        <p:spPr>
          <a:xfrm>
            <a:off x="937416" y="1564583"/>
            <a:ext cx="7269168" cy="2103118"/>
          </a:xfrm>
          <a:prstGeom prst="rect">
            <a:avLst/>
          </a:prstGeom>
        </p:spPr>
      </p:pic>
    </p:spTree>
    <p:extLst>
      <p:ext uri="{BB962C8B-B14F-4D97-AF65-F5344CB8AC3E}">
        <p14:creationId xmlns:p14="http://schemas.microsoft.com/office/powerpoint/2010/main" val="196877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41589"/>
            <a:ext cx="7560000" cy="936000"/>
          </a:xfrm>
        </p:spPr>
        <p:txBody>
          <a:bodyPr>
            <a:normAutofit/>
          </a:bodyPr>
          <a:lstStyle/>
          <a:p>
            <a:r>
              <a:rPr lang="de-DE" dirty="0"/>
              <a:t>EU Green Deal – Transport Focus I</a:t>
            </a:r>
            <a:endParaRPr lang="en-US" dirty="0"/>
          </a:p>
        </p:txBody>
      </p:sp>
      <p:pic>
        <p:nvPicPr>
          <p:cNvPr id="8" name="Inhaltsplatzhalter 7">
            <a:extLst>
              <a:ext uri="{FF2B5EF4-FFF2-40B4-BE49-F238E27FC236}">
                <a16:creationId xmlns:a16="http://schemas.microsoft.com/office/drawing/2014/main" id="{49CFA279-7DCF-8228-C483-7CCAA23278CC}"/>
              </a:ext>
            </a:extLst>
          </p:cNvPr>
          <p:cNvPicPr>
            <a:picLocks noGrp="1" noRot="1" noChangeAspect="1" noMove="1" noResize="1" noEditPoints="1" noAdjustHandles="1" noChangeArrowheads="1" noChangeShapeType="1" noCrop="1"/>
          </p:cNvPicPr>
          <p:nvPr>
            <p:ph idx="1"/>
          </p:nvPr>
        </p:nvPicPr>
        <p:blipFill>
          <a:blip r:embed="rId3"/>
          <a:stretch>
            <a:fillRect/>
          </a:stretch>
        </p:blipFill>
        <p:spPr>
          <a:xfrm>
            <a:off x="2693556" y="1043589"/>
            <a:ext cx="3036887" cy="1828102"/>
          </a:xfrm>
          <a:prstGeom prst="rect">
            <a:avLst/>
          </a:prstGeom>
        </p:spPr>
      </p:pic>
      <p:sp>
        <p:nvSpPr>
          <p:cNvPr id="9" name="Datumsplatzhalter 22">
            <a:extLst>
              <a:ext uri="{FF2B5EF4-FFF2-40B4-BE49-F238E27FC236}">
                <a16:creationId xmlns:a16="http://schemas.microsoft.com/office/drawing/2014/main" id="{A4596EA7-13AC-1435-2096-305B3DBDA570}"/>
              </a:ext>
            </a:extLst>
          </p:cNvPr>
          <p:cNvSpPr txBox="1">
            <a:spLocks/>
          </p:cNvSpPr>
          <p:nvPr/>
        </p:nvSpPr>
        <p:spPr>
          <a:xfrm>
            <a:off x="0" y="4783500"/>
            <a:ext cx="1504662" cy="273844"/>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AT" sz="750" dirty="0"/>
              <a:t>Image: European </a:t>
            </a:r>
            <a:r>
              <a:rPr lang="de-AT" sz="750" dirty="0" err="1"/>
              <a:t>Commission</a:t>
            </a:r>
            <a:endParaRPr lang="de-AT" sz="750" dirty="0"/>
          </a:p>
        </p:txBody>
      </p:sp>
      <p:sp>
        <p:nvSpPr>
          <p:cNvPr id="13" name="Inhaltsplatzhalter 2">
            <a:extLst>
              <a:ext uri="{FF2B5EF4-FFF2-40B4-BE49-F238E27FC236}">
                <a16:creationId xmlns:a16="http://schemas.microsoft.com/office/drawing/2014/main" id="{772089AB-E88C-F6A4-A39C-E9FCBBBC2D39}"/>
              </a:ext>
            </a:extLst>
          </p:cNvPr>
          <p:cNvSpPr txBox="1">
            <a:spLocks/>
          </p:cNvSpPr>
          <p:nvPr/>
        </p:nvSpPr>
        <p:spPr>
          <a:xfrm>
            <a:off x="360000" y="2637691"/>
            <a:ext cx="8098200" cy="2042307"/>
          </a:xfrm>
          <a:prstGeom prst="rect">
            <a:avLst/>
          </a:prstGeom>
        </p:spPr>
        <p:txBody>
          <a:bodyPr vert="horz" lIns="0" tIns="0" rIns="0" bIns="0" rtlCol="0">
            <a:noAutofit/>
          </a:bodyPr>
          <a:lstStyle>
            <a:lvl1pPr marL="216000" indent="-216000" algn="l" defTabSz="685800" rtl="0" eaLnBrk="1" latinLnBrk="0" hangingPunct="1">
              <a:lnSpc>
                <a:spcPct val="100000"/>
              </a:lnSpc>
              <a:spcBef>
                <a:spcPts val="600"/>
              </a:spcBef>
              <a:buFont typeface="Arial" panose="020B0604020202020204" pitchFamily="34" charset="0"/>
              <a:buChar char="•"/>
              <a:defRPr sz="2200" kern="1200">
                <a:solidFill>
                  <a:srgbClr val="002E60"/>
                </a:solidFill>
                <a:latin typeface="Calibri" panose="020F0502020204030204" pitchFamily="34" charset="0"/>
                <a:ea typeface="+mn-ea"/>
                <a:cs typeface="Calibri" panose="020F0502020204030204" pitchFamily="34" charset="0"/>
              </a:defRPr>
            </a:lvl1pPr>
            <a:lvl2pPr marL="432000" indent="-216000" algn="l" defTabSz="685800" rtl="0" eaLnBrk="1" latinLnBrk="0" hangingPunct="1">
              <a:lnSpc>
                <a:spcPct val="100000"/>
              </a:lnSpc>
              <a:spcBef>
                <a:spcPts val="600"/>
              </a:spcBef>
              <a:buFont typeface="Arial" panose="020B0604020202020204" pitchFamily="34" charset="0"/>
              <a:buChar char="•"/>
              <a:defRPr sz="2000" kern="1200">
                <a:solidFill>
                  <a:srgbClr val="002E60"/>
                </a:solidFill>
                <a:latin typeface="Calibri" panose="020F0502020204030204" pitchFamily="34" charset="0"/>
                <a:ea typeface="+mn-ea"/>
                <a:cs typeface="Calibri" panose="020F0502020204030204" pitchFamily="34" charset="0"/>
              </a:defRPr>
            </a:lvl2pPr>
            <a:lvl3pPr marL="648000" indent="-216000" algn="l" defTabSz="685800" rtl="0" eaLnBrk="1" latinLnBrk="0" hangingPunct="1">
              <a:lnSpc>
                <a:spcPct val="100000"/>
              </a:lnSpc>
              <a:spcBef>
                <a:spcPts val="600"/>
              </a:spcBef>
              <a:buFont typeface="Arial" panose="020B0604020202020204" pitchFamily="34" charset="0"/>
              <a:buChar char="•"/>
              <a:defRPr sz="1800" kern="1200">
                <a:solidFill>
                  <a:srgbClr val="002E60"/>
                </a:solidFill>
                <a:latin typeface="Calibri" panose="020F0502020204030204" pitchFamily="34" charset="0"/>
                <a:ea typeface="+mn-ea"/>
                <a:cs typeface="Calibri" panose="020F0502020204030204" pitchFamily="34" charset="0"/>
              </a:defRPr>
            </a:lvl3pPr>
            <a:lvl4pPr marL="864000" indent="-216000" algn="l" defTabSz="685800" rtl="0" eaLnBrk="1" latinLnBrk="0" hangingPunct="1">
              <a:lnSpc>
                <a:spcPct val="100000"/>
              </a:lnSpc>
              <a:spcBef>
                <a:spcPts val="600"/>
              </a:spcBef>
              <a:buFont typeface="Arial" panose="020B0604020202020204" pitchFamily="34" charset="0"/>
              <a:buChar char="•"/>
              <a:defRPr sz="1600" kern="1200">
                <a:solidFill>
                  <a:srgbClr val="002E60"/>
                </a:solidFill>
                <a:latin typeface="Calibri" panose="020F0502020204030204" pitchFamily="34" charset="0"/>
                <a:ea typeface="+mn-ea"/>
                <a:cs typeface="Calibri" panose="020F0502020204030204" pitchFamily="34" charset="0"/>
              </a:defRPr>
            </a:lvl4pPr>
            <a:lvl5pPr marL="1080000" indent="-216000" algn="l" defTabSz="685800" rtl="0" eaLnBrk="1" latinLnBrk="0" hangingPunct="1">
              <a:lnSpc>
                <a:spcPct val="100000"/>
              </a:lnSpc>
              <a:spcBef>
                <a:spcPts val="600"/>
              </a:spcBef>
              <a:buFont typeface="Arial" panose="020B0604020202020204" pitchFamily="34" charset="0"/>
              <a:buChar char="•"/>
              <a:defRPr sz="1400" kern="1200">
                <a:solidFill>
                  <a:srgbClr val="002E60"/>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err="1"/>
              <a:t>Digitalisation</a:t>
            </a:r>
            <a:endParaRPr lang="en-US" sz="1800" dirty="0"/>
          </a:p>
          <a:p>
            <a:r>
              <a:rPr lang="en-US" sz="1800" dirty="0"/>
              <a:t>Use of different modes of transport</a:t>
            </a:r>
          </a:p>
          <a:p>
            <a:r>
              <a:rPr lang="en-US" sz="1800" dirty="0"/>
              <a:t>Pricing that reflects environmental impacts (external costs)</a:t>
            </a:r>
          </a:p>
          <a:p>
            <a:r>
              <a:rPr lang="en-US" sz="1800" dirty="0"/>
              <a:t>Improvement of supply with sustainable alternative fuels</a:t>
            </a:r>
          </a:p>
          <a:p>
            <a:r>
              <a:rPr lang="en-US" sz="1800" dirty="0"/>
              <a:t>Reduction of air pollution</a:t>
            </a:r>
            <a:endParaRPr lang="de-AT" sz="1800" dirty="0"/>
          </a:p>
        </p:txBody>
      </p:sp>
      <p:sp>
        <p:nvSpPr>
          <p:cNvPr id="14" name="Foliennummernplatzhalter 3">
            <a:extLst>
              <a:ext uri="{FF2B5EF4-FFF2-40B4-BE49-F238E27FC236}">
                <a16:creationId xmlns:a16="http://schemas.microsoft.com/office/drawing/2014/main" id="{4B98A205-09F7-57A9-DD44-0FD54BD1A2AB}"/>
              </a:ext>
            </a:extLst>
          </p:cNvPr>
          <p:cNvSpPr>
            <a:spLocks noGrp="1"/>
          </p:cNvSpPr>
          <p:nvPr>
            <p:ph type="sldNum" sz="quarter" idx="12"/>
          </p:nvPr>
        </p:nvSpPr>
        <p:spPr>
          <a:xfrm>
            <a:off x="4212000" y="4752000"/>
            <a:ext cx="720000" cy="288000"/>
          </a:xfrm>
        </p:spPr>
        <p:txBody>
          <a:bodyPr/>
          <a:lstStyle/>
          <a:p>
            <a:fld id="{79192EA5-1C8C-46BE-A3BC-9236D7BD558C}" type="slidenum">
              <a:rPr lang="de-AT" noProof="0" smtClean="0"/>
              <a:t>21</a:t>
            </a:fld>
            <a:endParaRPr lang="de-AT" noProof="0" dirty="0"/>
          </a:p>
        </p:txBody>
      </p:sp>
      <p:sp>
        <p:nvSpPr>
          <p:cNvPr id="3" name="TextBox 2">
            <a:extLst>
              <a:ext uri="{FF2B5EF4-FFF2-40B4-BE49-F238E27FC236}">
                <a16:creationId xmlns:a16="http://schemas.microsoft.com/office/drawing/2014/main" id="{C4A08B80-7A69-D95F-E096-92E0F24A2042}"/>
              </a:ext>
            </a:extLst>
          </p:cNvPr>
          <p:cNvSpPr txBox="1">
            <a:spLocks noGrp="1" noRot="1" noMove="1" noResize="1" noEditPoints="1" noAdjustHandles="1" noChangeArrowheads="1" noChangeShapeType="1"/>
          </p:cNvSpPr>
          <p:nvPr/>
        </p:nvSpPr>
        <p:spPr>
          <a:xfrm>
            <a:off x="4212000" y="1357162"/>
            <a:ext cx="2121423" cy="1477328"/>
          </a:xfrm>
          <a:prstGeom prst="rect">
            <a:avLst/>
          </a:prstGeom>
          <a:solidFill>
            <a:schemeClr val="bg1"/>
          </a:solidFill>
        </p:spPr>
        <p:txBody>
          <a:bodyPr wrap="square" rtlCol="0">
            <a:spAutoFit/>
          </a:bodyPr>
          <a:lstStyle/>
          <a:p>
            <a:r>
              <a:rPr lang="en-US" dirty="0">
                <a:solidFill>
                  <a:schemeClr val="accent6">
                    <a:lumMod val="75000"/>
                  </a:schemeClr>
                </a:solidFill>
              </a:rPr>
              <a:t>Reduction of greenhouse gas emissions in the transport sector by 90% by 2050</a:t>
            </a:r>
          </a:p>
        </p:txBody>
      </p:sp>
    </p:spTree>
    <p:extLst>
      <p:ext uri="{BB962C8B-B14F-4D97-AF65-F5344CB8AC3E}">
        <p14:creationId xmlns:p14="http://schemas.microsoft.com/office/powerpoint/2010/main" val="2608072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3" descr="Fracht mit einfarbiger Füllung">
            <a:extLst>
              <a:ext uri="{FF2B5EF4-FFF2-40B4-BE49-F238E27FC236}">
                <a16:creationId xmlns:a16="http://schemas.microsoft.com/office/drawing/2014/main" id="{F594E08A-BAFD-CCE7-DEFE-6606371112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1543" y="3049478"/>
            <a:ext cx="432000" cy="432000"/>
          </a:xfrm>
          <a:prstGeom prst="rect">
            <a:avLst/>
          </a:prstGeom>
        </p:spPr>
      </p:pic>
      <p:pic>
        <p:nvPicPr>
          <p:cNvPr id="18" name="Grafik 4" descr="Zug Silhouette">
            <a:extLst>
              <a:ext uri="{FF2B5EF4-FFF2-40B4-BE49-F238E27FC236}">
                <a16:creationId xmlns:a16="http://schemas.microsoft.com/office/drawing/2014/main" id="{2BBC454B-1E41-0A1D-AD2F-E99E63D540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1543" y="2203818"/>
            <a:ext cx="432000" cy="432000"/>
          </a:xfrm>
          <a:prstGeom prst="rect">
            <a:avLst/>
          </a:prstGeom>
        </p:spPr>
      </p:pic>
      <p:sp>
        <p:nvSpPr>
          <p:cNvPr id="5" name="Title 1">
            <a:extLst>
              <a:ext uri="{FF2B5EF4-FFF2-40B4-BE49-F238E27FC236}">
                <a16:creationId xmlns:a16="http://schemas.microsoft.com/office/drawing/2014/main" id="{AF406CC5-BB08-464A-ED9A-7128EE726F19}"/>
              </a:ext>
            </a:extLst>
          </p:cNvPr>
          <p:cNvSpPr>
            <a:spLocks noGrp="1"/>
          </p:cNvSpPr>
          <p:nvPr>
            <p:ph type="title"/>
          </p:nvPr>
        </p:nvSpPr>
        <p:spPr>
          <a:xfrm>
            <a:off x="357553" y="351214"/>
            <a:ext cx="7560000" cy="936000"/>
          </a:xfrm>
        </p:spPr>
        <p:txBody>
          <a:bodyPr>
            <a:normAutofit/>
          </a:bodyPr>
          <a:lstStyle/>
          <a:p>
            <a:r>
              <a:rPr lang="en-US" dirty="0"/>
              <a:t>EU Green Deal – Freight Transport Targets</a:t>
            </a:r>
          </a:p>
        </p:txBody>
      </p:sp>
      <p:sp>
        <p:nvSpPr>
          <p:cNvPr id="6" name="Textfeld 12">
            <a:extLst>
              <a:ext uri="{FF2B5EF4-FFF2-40B4-BE49-F238E27FC236}">
                <a16:creationId xmlns:a16="http://schemas.microsoft.com/office/drawing/2014/main" id="{96C80DDC-9DD9-8428-2A1F-58ED678C603F}"/>
              </a:ext>
            </a:extLst>
          </p:cNvPr>
          <p:cNvSpPr txBox="1"/>
          <p:nvPr/>
        </p:nvSpPr>
        <p:spPr>
          <a:xfrm>
            <a:off x="105128" y="4752000"/>
            <a:ext cx="1835042" cy="207749"/>
          </a:xfrm>
          <a:prstGeom prst="rect">
            <a:avLst/>
          </a:prstGeom>
          <a:noFill/>
        </p:spPr>
        <p:txBody>
          <a:bodyPr wrap="square">
            <a:spAutoFit/>
          </a:bodyPr>
          <a:lstStyle/>
          <a:p>
            <a:r>
              <a:rPr lang="en-US" sz="750" dirty="0">
                <a:solidFill>
                  <a:schemeClr val="tx2"/>
                </a:solidFill>
                <a:latin typeface="+mj-lt"/>
                <a:cs typeface="Mangal Pro" panose="00000500000000000000" pitchFamily="2" charset="0"/>
              </a:rPr>
              <a:t>Own illustration based on Eurostat</a:t>
            </a:r>
            <a:endParaRPr lang="de-AT" sz="750" dirty="0">
              <a:solidFill>
                <a:schemeClr val="tx2"/>
              </a:solidFill>
              <a:latin typeface="+mj-lt"/>
              <a:cs typeface="Mangal Pro" panose="00000500000000000000" pitchFamily="2" charset="0"/>
            </a:endParaRPr>
          </a:p>
        </p:txBody>
      </p:sp>
      <p:graphicFrame>
        <p:nvGraphicFramePr>
          <p:cNvPr id="7" name="Content Placeholder 7" descr="Kreisdiagramm Modal Split EU 2022">
            <a:extLst>
              <a:ext uri="{FF2B5EF4-FFF2-40B4-BE49-F238E27FC236}">
                <a16:creationId xmlns:a16="http://schemas.microsoft.com/office/drawing/2014/main" id="{73621FAE-99AA-D78D-C24E-29E25B6B9652}"/>
              </a:ext>
            </a:extLst>
          </p:cNvPr>
          <p:cNvGraphicFramePr>
            <a:graphicFrameLocks/>
          </p:cNvGraphicFramePr>
          <p:nvPr>
            <p:extLst>
              <p:ext uri="{D42A27DB-BD31-4B8C-83A1-F6EECF244321}">
                <p14:modId xmlns:p14="http://schemas.microsoft.com/office/powerpoint/2010/main" val="664235824"/>
              </p:ext>
            </p:extLst>
          </p:nvPr>
        </p:nvGraphicFramePr>
        <p:xfrm>
          <a:off x="824030" y="1113808"/>
          <a:ext cx="3068198" cy="3372144"/>
        </p:xfrm>
        <a:graphic>
          <a:graphicData uri="http://schemas.openxmlformats.org/drawingml/2006/chart">
            <c:chart xmlns:c="http://schemas.openxmlformats.org/drawingml/2006/chart" xmlns:r="http://schemas.openxmlformats.org/officeDocument/2006/relationships" r:id="rId7"/>
          </a:graphicData>
        </a:graphic>
      </p:graphicFrame>
      <p:sp>
        <p:nvSpPr>
          <p:cNvPr id="9" name="Inhaltsplatzhalter 2">
            <a:extLst>
              <a:ext uri="{FF2B5EF4-FFF2-40B4-BE49-F238E27FC236}">
                <a16:creationId xmlns:a16="http://schemas.microsoft.com/office/drawing/2014/main" id="{23A13636-ED8E-BCF7-B671-4F3D460822FC}"/>
              </a:ext>
            </a:extLst>
          </p:cNvPr>
          <p:cNvSpPr txBox="1">
            <a:spLocks/>
          </p:cNvSpPr>
          <p:nvPr/>
        </p:nvSpPr>
        <p:spPr>
          <a:xfrm>
            <a:off x="4314093" y="1809002"/>
            <a:ext cx="4472354" cy="2411584"/>
          </a:xfrm>
          <a:prstGeom prst="rect">
            <a:avLst/>
          </a:prstGeom>
        </p:spPr>
        <p:txBody>
          <a:bodyPr vert="horz" lIns="0" tIns="0" rIns="0" bIns="0" rtlCol="0">
            <a:noAutofit/>
          </a:bodyPr>
          <a:lstStyle>
            <a:lvl1pPr marL="216000" indent="-216000" algn="l" defTabSz="685800" rtl="0" eaLnBrk="1" latinLnBrk="0" hangingPunct="1">
              <a:lnSpc>
                <a:spcPct val="100000"/>
              </a:lnSpc>
              <a:spcBef>
                <a:spcPts val="600"/>
              </a:spcBef>
              <a:buFont typeface="Arial" panose="020B0604020202020204" pitchFamily="34" charset="0"/>
              <a:buChar char="•"/>
              <a:defRPr sz="2200" kern="1200">
                <a:solidFill>
                  <a:srgbClr val="002E60"/>
                </a:solidFill>
                <a:latin typeface="Calibri" panose="020F0502020204030204" pitchFamily="34" charset="0"/>
                <a:ea typeface="+mn-ea"/>
                <a:cs typeface="Calibri" panose="020F0502020204030204" pitchFamily="34" charset="0"/>
              </a:defRPr>
            </a:lvl1pPr>
            <a:lvl2pPr marL="432000" indent="-216000" algn="l" defTabSz="685800" rtl="0" eaLnBrk="1" latinLnBrk="0" hangingPunct="1">
              <a:lnSpc>
                <a:spcPct val="100000"/>
              </a:lnSpc>
              <a:spcBef>
                <a:spcPts val="600"/>
              </a:spcBef>
              <a:buFont typeface="Arial" panose="020B0604020202020204" pitchFamily="34" charset="0"/>
              <a:buChar char="•"/>
              <a:defRPr sz="2000" kern="1200">
                <a:solidFill>
                  <a:srgbClr val="002E60"/>
                </a:solidFill>
                <a:latin typeface="Calibri" panose="020F0502020204030204" pitchFamily="34" charset="0"/>
                <a:ea typeface="+mn-ea"/>
                <a:cs typeface="Calibri" panose="020F0502020204030204" pitchFamily="34" charset="0"/>
              </a:defRPr>
            </a:lvl2pPr>
            <a:lvl3pPr marL="648000" indent="-216000" algn="l" defTabSz="685800" rtl="0" eaLnBrk="1" latinLnBrk="0" hangingPunct="1">
              <a:lnSpc>
                <a:spcPct val="100000"/>
              </a:lnSpc>
              <a:spcBef>
                <a:spcPts val="600"/>
              </a:spcBef>
              <a:buFont typeface="Arial" panose="020B0604020202020204" pitchFamily="34" charset="0"/>
              <a:buChar char="•"/>
              <a:defRPr sz="1800" kern="1200">
                <a:solidFill>
                  <a:srgbClr val="002E60"/>
                </a:solidFill>
                <a:latin typeface="Calibri" panose="020F0502020204030204" pitchFamily="34" charset="0"/>
                <a:ea typeface="+mn-ea"/>
                <a:cs typeface="Calibri" panose="020F0502020204030204" pitchFamily="34" charset="0"/>
              </a:defRPr>
            </a:lvl3pPr>
            <a:lvl4pPr marL="864000" indent="-216000" algn="l" defTabSz="685800" rtl="0" eaLnBrk="1" latinLnBrk="0" hangingPunct="1">
              <a:lnSpc>
                <a:spcPct val="100000"/>
              </a:lnSpc>
              <a:spcBef>
                <a:spcPts val="600"/>
              </a:spcBef>
              <a:buFont typeface="Arial" panose="020B0604020202020204" pitchFamily="34" charset="0"/>
              <a:buChar char="•"/>
              <a:defRPr sz="1600" kern="1200">
                <a:solidFill>
                  <a:srgbClr val="002E60"/>
                </a:solidFill>
                <a:latin typeface="Calibri" panose="020F0502020204030204" pitchFamily="34" charset="0"/>
                <a:ea typeface="+mn-ea"/>
                <a:cs typeface="Calibri" panose="020F0502020204030204" pitchFamily="34" charset="0"/>
              </a:defRPr>
            </a:lvl4pPr>
            <a:lvl5pPr marL="1080000" indent="-216000" algn="l" defTabSz="685800" rtl="0" eaLnBrk="1" latinLnBrk="0" hangingPunct="1">
              <a:lnSpc>
                <a:spcPct val="100000"/>
              </a:lnSpc>
              <a:spcBef>
                <a:spcPts val="600"/>
              </a:spcBef>
              <a:buFont typeface="Arial" panose="020B0604020202020204" pitchFamily="34" charset="0"/>
              <a:buChar char="•"/>
              <a:defRPr sz="1400" kern="1200">
                <a:solidFill>
                  <a:srgbClr val="002E60"/>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t>Rail freight transport: </a:t>
            </a:r>
            <a:r>
              <a:rPr lang="en-US" sz="1800" dirty="0"/>
              <a:t>to increase by 50% by 2030 and to double by 2050</a:t>
            </a:r>
          </a:p>
          <a:p>
            <a:pPr marL="0" indent="0">
              <a:buNone/>
            </a:pPr>
            <a:endParaRPr lang="en-US" sz="1800" b="1" dirty="0"/>
          </a:p>
          <a:p>
            <a:pPr marL="0" indent="0">
              <a:buNone/>
            </a:pPr>
            <a:r>
              <a:rPr lang="en-US" sz="1800" b="1" dirty="0"/>
              <a:t>Inland waterway transport: </a:t>
            </a:r>
            <a:r>
              <a:rPr lang="en-US" sz="1800" dirty="0"/>
              <a:t>to increase by 25% by 2030 and by 50% by 2050</a:t>
            </a:r>
            <a:endParaRPr lang="de-AT" sz="1800" dirty="0"/>
          </a:p>
        </p:txBody>
      </p:sp>
      <p:grpSp>
        <p:nvGrpSpPr>
          <p:cNvPr id="10" name="Group 9">
            <a:extLst>
              <a:ext uri="{FF2B5EF4-FFF2-40B4-BE49-F238E27FC236}">
                <a16:creationId xmlns:a16="http://schemas.microsoft.com/office/drawing/2014/main" id="{5D74E431-7FF2-D8AE-9778-02D06A539A3D}"/>
              </a:ext>
            </a:extLst>
          </p:cNvPr>
          <p:cNvGrpSpPr>
            <a:grpSpLocks noGrp="1" noUngrp="1" noRot="1" noMove="1" noResize="1"/>
          </p:cNvGrpSpPr>
          <p:nvPr/>
        </p:nvGrpSpPr>
        <p:grpSpPr>
          <a:xfrm>
            <a:off x="1299410" y="4170664"/>
            <a:ext cx="2425567" cy="400110"/>
            <a:chOff x="1299410" y="4170664"/>
            <a:chExt cx="2425567" cy="400110"/>
          </a:xfrm>
        </p:grpSpPr>
        <p:sp>
          <p:nvSpPr>
            <p:cNvPr id="3" name="TextBox 2">
              <a:extLst>
                <a:ext uri="{FF2B5EF4-FFF2-40B4-BE49-F238E27FC236}">
                  <a16:creationId xmlns:a16="http://schemas.microsoft.com/office/drawing/2014/main" id="{77363045-BE85-CCBA-AF55-3F1371B3EC95}"/>
                </a:ext>
              </a:extLst>
            </p:cNvPr>
            <p:cNvSpPr txBox="1">
              <a:spLocks noGrp="1" noRot="1" noMove="1" noResize="1" noEditPoints="1" noAdjustHandles="1" noChangeArrowheads="1" noChangeShapeType="1"/>
            </p:cNvSpPr>
            <p:nvPr/>
          </p:nvSpPr>
          <p:spPr>
            <a:xfrm>
              <a:off x="1299410" y="4170664"/>
              <a:ext cx="500513" cy="246221"/>
            </a:xfrm>
            <a:prstGeom prst="rect">
              <a:avLst/>
            </a:prstGeom>
            <a:solidFill>
              <a:schemeClr val="bg1"/>
            </a:solidFill>
          </p:spPr>
          <p:txBody>
            <a:bodyPr wrap="square" rtlCol="0">
              <a:spAutoFit/>
            </a:bodyPr>
            <a:lstStyle/>
            <a:p>
              <a:r>
                <a:rPr lang="en-US" sz="1000" dirty="0"/>
                <a:t>Road</a:t>
              </a:r>
              <a:endParaRPr lang="en-US" sz="900" dirty="0"/>
            </a:p>
          </p:txBody>
        </p:sp>
        <p:sp>
          <p:nvSpPr>
            <p:cNvPr id="4" name="TextBox 3">
              <a:extLst>
                <a:ext uri="{FF2B5EF4-FFF2-40B4-BE49-F238E27FC236}">
                  <a16:creationId xmlns:a16="http://schemas.microsoft.com/office/drawing/2014/main" id="{E83927F5-F15F-5B6A-6F1A-881ABB548CEB}"/>
                </a:ext>
              </a:extLst>
            </p:cNvPr>
            <p:cNvSpPr txBox="1">
              <a:spLocks noGrp="1" noRot="1" noMove="1" noResize="1" noEditPoints="1" noAdjustHandles="1" noChangeArrowheads="1" noChangeShapeType="1"/>
            </p:cNvSpPr>
            <p:nvPr/>
          </p:nvSpPr>
          <p:spPr>
            <a:xfrm>
              <a:off x="1940170" y="4170664"/>
              <a:ext cx="591274" cy="246221"/>
            </a:xfrm>
            <a:prstGeom prst="rect">
              <a:avLst/>
            </a:prstGeom>
            <a:solidFill>
              <a:schemeClr val="bg1"/>
            </a:solidFill>
          </p:spPr>
          <p:txBody>
            <a:bodyPr wrap="square" rtlCol="0">
              <a:spAutoFit/>
            </a:bodyPr>
            <a:lstStyle/>
            <a:p>
              <a:r>
                <a:rPr lang="en-US" sz="1000" dirty="0"/>
                <a:t>Rail</a:t>
              </a:r>
            </a:p>
          </p:txBody>
        </p:sp>
        <p:sp>
          <p:nvSpPr>
            <p:cNvPr id="8" name="TextBox 7">
              <a:extLst>
                <a:ext uri="{FF2B5EF4-FFF2-40B4-BE49-F238E27FC236}">
                  <a16:creationId xmlns:a16="http://schemas.microsoft.com/office/drawing/2014/main" id="{626C3B14-B55F-988A-DE97-268F57285BBE}"/>
                </a:ext>
              </a:extLst>
            </p:cNvPr>
            <p:cNvSpPr txBox="1">
              <a:spLocks noGrp="1" noRot="1" noMove="1" noResize="1" noEditPoints="1" noAdjustHandles="1" noChangeArrowheads="1" noChangeShapeType="1"/>
            </p:cNvSpPr>
            <p:nvPr/>
          </p:nvSpPr>
          <p:spPr>
            <a:xfrm>
              <a:off x="2733575" y="4170664"/>
              <a:ext cx="991402" cy="400110"/>
            </a:xfrm>
            <a:prstGeom prst="rect">
              <a:avLst/>
            </a:prstGeom>
            <a:solidFill>
              <a:schemeClr val="bg1"/>
            </a:solidFill>
          </p:spPr>
          <p:txBody>
            <a:bodyPr wrap="square" rtlCol="0">
              <a:spAutoFit/>
            </a:bodyPr>
            <a:lstStyle/>
            <a:p>
              <a:r>
                <a:rPr lang="en-US" sz="1000" dirty="0"/>
                <a:t>Inland waterways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9A2A8-2ADE-0280-DDC1-77E30B713805}"/>
              </a:ext>
            </a:extLst>
          </p:cNvPr>
          <p:cNvSpPr>
            <a:spLocks noGrp="1"/>
          </p:cNvSpPr>
          <p:nvPr>
            <p:ph type="title"/>
          </p:nvPr>
        </p:nvSpPr>
        <p:spPr/>
        <p:txBody>
          <a:bodyPr/>
          <a:lstStyle/>
          <a:p>
            <a:r>
              <a:rPr lang="de-AT" dirty="0"/>
              <a:t>Common Transport Policy</a:t>
            </a:r>
          </a:p>
        </p:txBody>
      </p:sp>
      <p:sp>
        <p:nvSpPr>
          <p:cNvPr id="3" name="Inhaltsplatzhalter 2">
            <a:extLst>
              <a:ext uri="{FF2B5EF4-FFF2-40B4-BE49-F238E27FC236}">
                <a16:creationId xmlns:a16="http://schemas.microsoft.com/office/drawing/2014/main" id="{FCE1D6D1-E07B-29A1-0ABF-581A9E3402E7}"/>
              </a:ext>
            </a:extLst>
          </p:cNvPr>
          <p:cNvSpPr>
            <a:spLocks noGrp="1"/>
          </p:cNvSpPr>
          <p:nvPr>
            <p:ph idx="1"/>
          </p:nvPr>
        </p:nvSpPr>
        <p:spPr/>
        <p:txBody>
          <a:bodyPr/>
          <a:lstStyle/>
          <a:p>
            <a:pPr marL="0" indent="0">
              <a:buNone/>
            </a:pPr>
            <a:r>
              <a:rPr lang="de-AT" sz="1800" dirty="0"/>
              <a:t>Focus on </a:t>
            </a:r>
            <a:r>
              <a:rPr lang="de-AT" sz="1800" b="1" dirty="0"/>
              <a:t>Trans-European Transport Networks (TEN-T network):</a:t>
            </a:r>
          </a:p>
          <a:p>
            <a:pPr marL="0" indent="0">
              <a:buNone/>
            </a:pPr>
            <a:r>
              <a:rPr lang="en-US" sz="1800" dirty="0"/>
              <a:t>Development of an effective, EU-wide, and multimodal transport network</a:t>
            </a:r>
          </a:p>
          <a:p>
            <a:pPr marL="0" indent="0">
              <a:buNone/>
            </a:pPr>
            <a:endParaRPr lang="de-AT" sz="1800" dirty="0"/>
          </a:p>
          <a:p>
            <a:r>
              <a:rPr lang="en-US" sz="1800" dirty="0"/>
              <a:t>Includes railway lines, inland waterways, short sea shipping routes, and roads connected to cities, ports, airports, and terminals</a:t>
            </a:r>
          </a:p>
          <a:p>
            <a:r>
              <a:rPr lang="en-US" sz="1800" dirty="0"/>
              <a:t>Objective: sustainable and efficient transport corridors across the entire EU without bottlenecks or missing links</a:t>
            </a:r>
          </a:p>
          <a:p>
            <a:r>
              <a:rPr lang="en-US" sz="1800" dirty="0"/>
              <a:t>Milestones:2030 - completion of the core network; 2040 - completion of the extended core network; 2050 - completion of the comprehensive network</a:t>
            </a:r>
            <a:endParaRPr lang="de-AT" sz="1800" dirty="0"/>
          </a:p>
        </p:txBody>
      </p:sp>
      <p:sp>
        <p:nvSpPr>
          <p:cNvPr id="4" name="Foliennummernplatzhalter 3">
            <a:extLst>
              <a:ext uri="{FF2B5EF4-FFF2-40B4-BE49-F238E27FC236}">
                <a16:creationId xmlns:a16="http://schemas.microsoft.com/office/drawing/2014/main" id="{1BF3C17A-784F-BAFF-223F-214B84851902}"/>
              </a:ext>
            </a:extLst>
          </p:cNvPr>
          <p:cNvSpPr>
            <a:spLocks noGrp="1"/>
          </p:cNvSpPr>
          <p:nvPr>
            <p:ph type="sldNum" sz="quarter" idx="12"/>
          </p:nvPr>
        </p:nvSpPr>
        <p:spPr/>
        <p:txBody>
          <a:bodyPr/>
          <a:lstStyle/>
          <a:p>
            <a:fld id="{79192EA5-1C8C-46BE-A3BC-9236D7BD558C}" type="slidenum">
              <a:rPr lang="de-AT" noProof="0" smtClean="0"/>
              <a:t>23</a:t>
            </a:fld>
            <a:endParaRPr lang="de-AT" noProof="0"/>
          </a:p>
        </p:txBody>
      </p:sp>
    </p:spTree>
    <p:extLst>
      <p:ext uri="{BB962C8B-B14F-4D97-AF65-F5344CB8AC3E}">
        <p14:creationId xmlns:p14="http://schemas.microsoft.com/office/powerpoint/2010/main" val="406152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94F59-A0CD-88E8-E2AC-0F2690CF3BD5}"/>
              </a:ext>
            </a:extLst>
          </p:cNvPr>
          <p:cNvSpPr>
            <a:spLocks noGrp="1"/>
          </p:cNvSpPr>
          <p:nvPr>
            <p:ph type="title"/>
          </p:nvPr>
        </p:nvSpPr>
        <p:spPr/>
        <p:txBody>
          <a:bodyPr/>
          <a:lstStyle/>
          <a:p>
            <a:r>
              <a:rPr lang="de-AT" dirty="0"/>
              <a:t>TEN-T Core </a:t>
            </a:r>
            <a:r>
              <a:rPr lang="de-AT" dirty="0" err="1"/>
              <a:t>Corridors</a:t>
            </a:r>
            <a:endParaRPr lang="de-AT" dirty="0"/>
          </a:p>
        </p:txBody>
      </p:sp>
      <p:sp>
        <p:nvSpPr>
          <p:cNvPr id="4" name="Foliennummernplatzhalter 3">
            <a:extLst>
              <a:ext uri="{FF2B5EF4-FFF2-40B4-BE49-F238E27FC236}">
                <a16:creationId xmlns:a16="http://schemas.microsoft.com/office/drawing/2014/main" id="{906345E8-2C40-EBE5-F81D-14A24F4BAC54}"/>
              </a:ext>
            </a:extLst>
          </p:cNvPr>
          <p:cNvSpPr>
            <a:spLocks noGrp="1"/>
          </p:cNvSpPr>
          <p:nvPr>
            <p:ph type="sldNum" sz="quarter" idx="12"/>
          </p:nvPr>
        </p:nvSpPr>
        <p:spPr/>
        <p:txBody>
          <a:bodyPr/>
          <a:lstStyle/>
          <a:p>
            <a:fld id="{79192EA5-1C8C-46BE-A3BC-9236D7BD558C}" type="slidenum">
              <a:rPr lang="de-AT" noProof="0" smtClean="0"/>
              <a:t>24</a:t>
            </a:fld>
            <a:endParaRPr lang="de-AT" noProof="0" dirty="0"/>
          </a:p>
        </p:txBody>
      </p:sp>
      <p:pic>
        <p:nvPicPr>
          <p:cNvPr id="5" name="Picture 10">
            <a:extLst>
              <a:ext uri="{FF2B5EF4-FFF2-40B4-BE49-F238E27FC236}">
                <a16:creationId xmlns:a16="http://schemas.microsoft.com/office/drawing/2014/main" id="{7D0DF0BA-25C4-D326-D904-A6B97F80AFCC}"/>
              </a:ext>
            </a:extLst>
          </p:cNvPr>
          <p:cNvPicPr>
            <a:picLocks noChangeAspect="1"/>
          </p:cNvPicPr>
          <p:nvPr/>
        </p:nvPicPr>
        <p:blipFill>
          <a:blip r:embed="rId3"/>
          <a:stretch>
            <a:fillRect/>
          </a:stretch>
        </p:blipFill>
        <p:spPr>
          <a:xfrm>
            <a:off x="3943099" y="625063"/>
            <a:ext cx="3748601" cy="3893374"/>
          </a:xfrm>
          <a:prstGeom prst="rect">
            <a:avLst/>
          </a:prstGeom>
        </p:spPr>
      </p:pic>
      <p:pic>
        <p:nvPicPr>
          <p:cNvPr id="6" name="Content Placeholder 12">
            <a:extLst>
              <a:ext uri="{FF2B5EF4-FFF2-40B4-BE49-F238E27FC236}">
                <a16:creationId xmlns:a16="http://schemas.microsoft.com/office/drawing/2014/main" id="{801E8622-66D9-2DF3-FF88-C158A9219FE0}"/>
              </a:ext>
            </a:extLst>
          </p:cNvPr>
          <p:cNvPicPr>
            <a:picLocks noGrp="1" noChangeAspect="1"/>
          </p:cNvPicPr>
          <p:nvPr>
            <p:ph idx="1"/>
          </p:nvPr>
        </p:nvPicPr>
        <p:blipFill>
          <a:blip r:embed="rId4"/>
          <a:stretch>
            <a:fillRect/>
          </a:stretch>
        </p:blipFill>
        <p:spPr>
          <a:xfrm>
            <a:off x="360000" y="1167447"/>
            <a:ext cx="3748601" cy="767228"/>
          </a:xfrm>
        </p:spPr>
      </p:pic>
      <p:sp>
        <p:nvSpPr>
          <p:cNvPr id="7" name="Datumsplatzhalter 22">
            <a:extLst>
              <a:ext uri="{FF2B5EF4-FFF2-40B4-BE49-F238E27FC236}">
                <a16:creationId xmlns:a16="http://schemas.microsoft.com/office/drawing/2014/main" id="{F7E97B15-4200-3366-A1C7-E11EBC69197C}"/>
              </a:ext>
            </a:extLst>
          </p:cNvPr>
          <p:cNvSpPr txBox="1">
            <a:spLocks/>
          </p:cNvSpPr>
          <p:nvPr/>
        </p:nvSpPr>
        <p:spPr>
          <a:xfrm>
            <a:off x="0" y="4783500"/>
            <a:ext cx="1504662" cy="273844"/>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AT" sz="750" dirty="0"/>
              <a:t>Image: European </a:t>
            </a:r>
            <a:r>
              <a:rPr lang="de-AT" sz="750" dirty="0" err="1"/>
              <a:t>Commission</a:t>
            </a:r>
            <a:endParaRPr lang="de-AT" sz="750" dirty="0"/>
          </a:p>
        </p:txBody>
      </p:sp>
    </p:spTree>
    <p:extLst>
      <p:ext uri="{BB962C8B-B14F-4D97-AF65-F5344CB8AC3E}">
        <p14:creationId xmlns:p14="http://schemas.microsoft.com/office/powerpoint/2010/main" val="2546751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427E9-D45F-2F2B-6B2A-AE2DCE2E095B}"/>
              </a:ext>
            </a:extLst>
          </p:cNvPr>
          <p:cNvSpPr>
            <a:spLocks noGrp="1"/>
          </p:cNvSpPr>
          <p:nvPr>
            <p:ph type="ctrTitle"/>
          </p:nvPr>
        </p:nvSpPr>
        <p:spPr/>
        <p:txBody>
          <a:bodyPr/>
          <a:lstStyle/>
          <a:p>
            <a:r>
              <a:rPr lang="en-US" dirty="0"/>
              <a:t>Austrian Transport and</a:t>
            </a:r>
            <a:br>
              <a:rPr lang="en-US" dirty="0"/>
            </a:br>
            <a:r>
              <a:rPr lang="en-US" dirty="0"/>
              <a:t>Climate Policy</a:t>
            </a:r>
            <a:endParaRPr lang="en-GB" dirty="0"/>
          </a:p>
        </p:txBody>
      </p:sp>
    </p:spTree>
    <p:extLst>
      <p:ext uri="{BB962C8B-B14F-4D97-AF65-F5344CB8AC3E}">
        <p14:creationId xmlns:p14="http://schemas.microsoft.com/office/powerpoint/2010/main" val="2076760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1F212-A5BF-B245-2DEF-C7BDBAEC438A}"/>
              </a:ext>
            </a:extLst>
          </p:cNvPr>
          <p:cNvSpPr>
            <a:spLocks noGrp="1"/>
          </p:cNvSpPr>
          <p:nvPr>
            <p:ph type="title"/>
          </p:nvPr>
        </p:nvSpPr>
        <p:spPr/>
        <p:txBody>
          <a:bodyPr/>
          <a:lstStyle/>
          <a:p>
            <a:r>
              <a:rPr lang="en-GB" dirty="0"/>
              <a:t>Transport Emissions in Austria</a:t>
            </a:r>
          </a:p>
        </p:txBody>
      </p:sp>
      <p:sp>
        <p:nvSpPr>
          <p:cNvPr id="4" name="Foliennummernplatzhalter 3">
            <a:extLst>
              <a:ext uri="{FF2B5EF4-FFF2-40B4-BE49-F238E27FC236}">
                <a16:creationId xmlns:a16="http://schemas.microsoft.com/office/drawing/2014/main" id="{AC581790-1435-FF0A-2C34-888A58A308F0}"/>
              </a:ext>
            </a:extLst>
          </p:cNvPr>
          <p:cNvSpPr>
            <a:spLocks noGrp="1"/>
          </p:cNvSpPr>
          <p:nvPr>
            <p:ph type="sldNum" sz="quarter" idx="12"/>
          </p:nvPr>
        </p:nvSpPr>
        <p:spPr/>
        <p:txBody>
          <a:bodyPr/>
          <a:lstStyle/>
          <a:p>
            <a:fld id="{79192EA5-1C8C-46BE-A3BC-9236D7BD558C}" type="slidenum">
              <a:rPr lang="de-AT" noProof="0" smtClean="0"/>
              <a:t>26</a:t>
            </a:fld>
            <a:endParaRPr lang="de-AT" noProof="0"/>
          </a:p>
        </p:txBody>
      </p:sp>
      <p:sp>
        <p:nvSpPr>
          <p:cNvPr id="10" name="TextBox 9">
            <a:extLst>
              <a:ext uri="{FF2B5EF4-FFF2-40B4-BE49-F238E27FC236}">
                <a16:creationId xmlns:a16="http://schemas.microsoft.com/office/drawing/2014/main" id="{F5F7E8AA-A93E-7B1A-BAD7-EE46CB46047B}"/>
              </a:ext>
            </a:extLst>
          </p:cNvPr>
          <p:cNvSpPr txBox="1">
            <a:spLocks noGrp="1" noRot="1" noMove="1" noResize="1" noEditPoints="1" noAdjustHandles="1" noChangeArrowheads="1" noChangeShapeType="1"/>
          </p:cNvSpPr>
          <p:nvPr/>
        </p:nvSpPr>
        <p:spPr>
          <a:xfrm>
            <a:off x="4423432" y="3788353"/>
            <a:ext cx="848528" cy="165704"/>
          </a:xfrm>
          <a:prstGeom prst="rect">
            <a:avLst/>
          </a:prstGeom>
          <a:solidFill>
            <a:schemeClr val="bg1"/>
          </a:solidFill>
        </p:spPr>
        <p:txBody>
          <a:bodyPr wrap="square" rtlCol="0">
            <a:spAutoFit/>
          </a:bodyPr>
          <a:lstStyle/>
          <a:p>
            <a:endParaRPr lang="en-US" dirty="0"/>
          </a:p>
        </p:txBody>
      </p:sp>
      <p:pic>
        <p:nvPicPr>
          <p:cNvPr id="16" name="Picture 15" descr="A pie chart with text on it&#10;&#10;AI-generated content may be incorrect.">
            <a:extLst>
              <a:ext uri="{FF2B5EF4-FFF2-40B4-BE49-F238E27FC236}">
                <a16:creationId xmlns:a16="http://schemas.microsoft.com/office/drawing/2014/main" id="{B73D3D71-EFD8-C460-A6DB-30B543C48E50}"/>
              </a:ext>
            </a:extLst>
          </p:cNvPr>
          <p:cNvPicPr>
            <a:picLocks noChangeAspect="1"/>
          </p:cNvPicPr>
          <p:nvPr/>
        </p:nvPicPr>
        <p:blipFill>
          <a:blip r:embed="rId3"/>
          <a:stretch>
            <a:fillRect/>
          </a:stretch>
        </p:blipFill>
        <p:spPr>
          <a:xfrm>
            <a:off x="827573" y="986657"/>
            <a:ext cx="7191717" cy="3564590"/>
          </a:xfrm>
          <a:prstGeom prst="rect">
            <a:avLst/>
          </a:prstGeom>
        </p:spPr>
      </p:pic>
    </p:spTree>
    <p:extLst>
      <p:ext uri="{BB962C8B-B14F-4D97-AF65-F5344CB8AC3E}">
        <p14:creationId xmlns:p14="http://schemas.microsoft.com/office/powerpoint/2010/main" val="407110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DB921-896A-C818-9BBF-F6523A7C8D3C}"/>
              </a:ext>
            </a:extLst>
          </p:cNvPr>
          <p:cNvSpPr>
            <a:spLocks noGrp="1"/>
          </p:cNvSpPr>
          <p:nvPr>
            <p:ph type="title"/>
          </p:nvPr>
        </p:nvSpPr>
        <p:spPr/>
        <p:txBody>
          <a:bodyPr/>
          <a:lstStyle/>
          <a:p>
            <a:r>
              <a:rPr lang="en-US" dirty="0"/>
              <a:t>Development of the Modal Split in Austria</a:t>
            </a:r>
            <a:endParaRPr lang="de-AT" dirty="0"/>
          </a:p>
        </p:txBody>
      </p:sp>
      <p:sp>
        <p:nvSpPr>
          <p:cNvPr id="3" name="Inhaltsplatzhalter 2">
            <a:extLst>
              <a:ext uri="{FF2B5EF4-FFF2-40B4-BE49-F238E27FC236}">
                <a16:creationId xmlns:a16="http://schemas.microsoft.com/office/drawing/2014/main" id="{F4889CC0-16D9-1F9D-F4A8-14CF5A1768CF}"/>
              </a:ext>
            </a:extLst>
          </p:cNvPr>
          <p:cNvSpPr>
            <a:spLocks noGrp="1"/>
          </p:cNvSpPr>
          <p:nvPr>
            <p:ph idx="1"/>
          </p:nvPr>
        </p:nvSpPr>
        <p:spPr>
          <a:xfrm>
            <a:off x="333876" y="1175321"/>
            <a:ext cx="3901338" cy="3312000"/>
          </a:xfrm>
        </p:spPr>
        <p:txBody>
          <a:bodyPr/>
          <a:lstStyle/>
          <a:p>
            <a:endParaRPr lang="de-AT" dirty="0"/>
          </a:p>
          <a:p>
            <a:r>
              <a:rPr lang="en-US" dirty="0"/>
              <a:t>Strong increase in road freight transport</a:t>
            </a:r>
          </a:p>
          <a:p>
            <a:pPr marL="0" indent="0">
              <a:buNone/>
            </a:pPr>
            <a:endParaRPr lang="en-US" dirty="0"/>
          </a:p>
          <a:p>
            <a:r>
              <a:rPr lang="en-US" dirty="0"/>
              <a:t>Slight decline in rail transport</a:t>
            </a:r>
          </a:p>
          <a:p>
            <a:pPr marL="0" indent="0">
              <a:buNone/>
            </a:pPr>
            <a:endParaRPr lang="en-US" dirty="0"/>
          </a:p>
          <a:p>
            <a:r>
              <a:rPr lang="en-US" dirty="0"/>
              <a:t>Declining share of inland waterway transport</a:t>
            </a:r>
            <a:endParaRPr lang="de-AT" dirty="0"/>
          </a:p>
        </p:txBody>
      </p:sp>
      <p:sp>
        <p:nvSpPr>
          <p:cNvPr id="4" name="Foliennummernplatzhalter 3">
            <a:extLst>
              <a:ext uri="{FF2B5EF4-FFF2-40B4-BE49-F238E27FC236}">
                <a16:creationId xmlns:a16="http://schemas.microsoft.com/office/drawing/2014/main" id="{60AA1A6D-1A1A-31F3-C89E-27A7A90440DA}"/>
              </a:ext>
            </a:extLst>
          </p:cNvPr>
          <p:cNvSpPr>
            <a:spLocks noGrp="1"/>
          </p:cNvSpPr>
          <p:nvPr>
            <p:ph type="sldNum" sz="quarter" idx="12"/>
          </p:nvPr>
        </p:nvSpPr>
        <p:spPr/>
        <p:txBody>
          <a:bodyPr/>
          <a:lstStyle/>
          <a:p>
            <a:fld id="{79192EA5-1C8C-46BE-A3BC-9236D7BD558C}" type="slidenum">
              <a:rPr lang="de-AT" noProof="0" smtClean="0"/>
              <a:t>27</a:t>
            </a:fld>
            <a:endParaRPr lang="de-AT" noProof="0" dirty="0"/>
          </a:p>
        </p:txBody>
      </p:sp>
      <p:pic>
        <p:nvPicPr>
          <p:cNvPr id="13" name="Picture 12">
            <a:extLst>
              <a:ext uri="{FF2B5EF4-FFF2-40B4-BE49-F238E27FC236}">
                <a16:creationId xmlns:a16="http://schemas.microsoft.com/office/drawing/2014/main" id="{8028CDE8-F83A-579D-5065-40C856DDE238}"/>
              </a:ext>
            </a:extLst>
          </p:cNvPr>
          <p:cNvPicPr>
            <a:picLocks noChangeAspect="1"/>
          </p:cNvPicPr>
          <p:nvPr/>
        </p:nvPicPr>
        <p:blipFill>
          <a:blip r:embed="rId3"/>
          <a:stretch>
            <a:fillRect/>
          </a:stretch>
        </p:blipFill>
        <p:spPr>
          <a:xfrm>
            <a:off x="4068340" y="1296000"/>
            <a:ext cx="5006167" cy="3281821"/>
          </a:xfrm>
          <a:prstGeom prst="rect">
            <a:avLst/>
          </a:prstGeom>
        </p:spPr>
      </p:pic>
    </p:spTree>
    <p:extLst>
      <p:ext uri="{BB962C8B-B14F-4D97-AF65-F5344CB8AC3E}">
        <p14:creationId xmlns:p14="http://schemas.microsoft.com/office/powerpoint/2010/main" val="1909256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51B12-26CA-F51A-7786-BF761250006F}"/>
              </a:ext>
            </a:extLst>
          </p:cNvPr>
          <p:cNvSpPr>
            <a:spLocks noGrp="1"/>
          </p:cNvSpPr>
          <p:nvPr>
            <p:ph type="title"/>
          </p:nvPr>
        </p:nvSpPr>
        <p:spPr/>
        <p:txBody>
          <a:bodyPr/>
          <a:lstStyle/>
          <a:p>
            <a:r>
              <a:rPr lang="en-GB" dirty="0"/>
              <a:t>Mobility Master Plan 2030</a:t>
            </a:r>
          </a:p>
        </p:txBody>
      </p:sp>
      <p:sp>
        <p:nvSpPr>
          <p:cNvPr id="4" name="Foliennummernplatzhalter 3">
            <a:extLst>
              <a:ext uri="{FF2B5EF4-FFF2-40B4-BE49-F238E27FC236}">
                <a16:creationId xmlns:a16="http://schemas.microsoft.com/office/drawing/2014/main" id="{F68F9136-27A5-B2F2-CAB1-9D6325F0166F}"/>
              </a:ext>
            </a:extLst>
          </p:cNvPr>
          <p:cNvSpPr>
            <a:spLocks noGrp="1"/>
          </p:cNvSpPr>
          <p:nvPr>
            <p:ph type="sldNum" sz="quarter" idx="12"/>
          </p:nvPr>
        </p:nvSpPr>
        <p:spPr/>
        <p:txBody>
          <a:bodyPr/>
          <a:lstStyle/>
          <a:p>
            <a:fld id="{79192EA5-1C8C-46BE-A3BC-9236D7BD558C}" type="slidenum">
              <a:rPr lang="de-AT" noProof="0" smtClean="0"/>
              <a:t>28</a:t>
            </a:fld>
            <a:endParaRPr lang="de-AT" noProof="0"/>
          </a:p>
        </p:txBody>
      </p:sp>
      <p:pic>
        <p:nvPicPr>
          <p:cNvPr id="5" name="Grafik 4">
            <a:extLst>
              <a:ext uri="{FF2B5EF4-FFF2-40B4-BE49-F238E27FC236}">
                <a16:creationId xmlns:a16="http://schemas.microsoft.com/office/drawing/2014/main" id="{53BB74B9-0BDA-BE59-AA33-9F98CBC7143E}"/>
              </a:ext>
            </a:extLst>
          </p:cNvPr>
          <p:cNvPicPr>
            <a:picLocks noChangeAspect="1"/>
          </p:cNvPicPr>
          <p:nvPr/>
        </p:nvPicPr>
        <p:blipFill>
          <a:blip r:embed="rId3"/>
          <a:stretch>
            <a:fillRect/>
          </a:stretch>
        </p:blipFill>
        <p:spPr>
          <a:xfrm>
            <a:off x="4773734" y="604305"/>
            <a:ext cx="2763078" cy="3934889"/>
          </a:xfrm>
          <a:prstGeom prst="rect">
            <a:avLst/>
          </a:prstGeom>
        </p:spPr>
      </p:pic>
      <p:sp>
        <p:nvSpPr>
          <p:cNvPr id="10" name="Inhaltsplatzhalter 2">
            <a:extLst>
              <a:ext uri="{FF2B5EF4-FFF2-40B4-BE49-F238E27FC236}">
                <a16:creationId xmlns:a16="http://schemas.microsoft.com/office/drawing/2014/main" id="{5289D5F9-B531-C675-034B-805B73D1F161}"/>
              </a:ext>
            </a:extLst>
          </p:cNvPr>
          <p:cNvSpPr>
            <a:spLocks noGrp="1"/>
          </p:cNvSpPr>
          <p:nvPr>
            <p:ph idx="1"/>
          </p:nvPr>
        </p:nvSpPr>
        <p:spPr>
          <a:xfrm>
            <a:off x="489209" y="1148861"/>
            <a:ext cx="3901338" cy="3312000"/>
          </a:xfrm>
        </p:spPr>
        <p:txBody>
          <a:bodyPr/>
          <a:lstStyle/>
          <a:p>
            <a:endParaRPr lang="de-AT" dirty="0"/>
          </a:p>
          <a:p>
            <a:pPr marL="0" indent="0">
              <a:buNone/>
            </a:pPr>
            <a:r>
              <a:rPr lang="en-US" dirty="0"/>
              <a:t>Objective: Climate neutrality of the transport sector by 2040</a:t>
            </a:r>
          </a:p>
          <a:p>
            <a:pPr marL="0" indent="0">
              <a:buNone/>
            </a:pPr>
            <a:endParaRPr lang="en-US" dirty="0"/>
          </a:p>
          <a:p>
            <a:r>
              <a:rPr lang="en-US" dirty="0"/>
              <a:t>Traffic avoidance</a:t>
            </a:r>
          </a:p>
          <a:p>
            <a:r>
              <a:rPr lang="en-US" dirty="0"/>
              <a:t>Traffic shift (modal shift)</a:t>
            </a:r>
          </a:p>
          <a:p>
            <a:r>
              <a:rPr lang="en-US" dirty="0"/>
              <a:t>Efficiency improvements</a:t>
            </a:r>
            <a:endParaRPr lang="de-AT" dirty="0"/>
          </a:p>
        </p:txBody>
      </p:sp>
    </p:spTree>
    <p:extLst>
      <p:ext uri="{BB962C8B-B14F-4D97-AF65-F5344CB8AC3E}">
        <p14:creationId xmlns:p14="http://schemas.microsoft.com/office/powerpoint/2010/main" val="159336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174CB-205F-0797-2517-F88D259A72F2}"/>
              </a:ext>
            </a:extLst>
          </p:cNvPr>
          <p:cNvSpPr>
            <a:spLocks noGrp="1"/>
          </p:cNvSpPr>
          <p:nvPr>
            <p:ph type="title"/>
          </p:nvPr>
        </p:nvSpPr>
        <p:spPr/>
        <p:txBody>
          <a:bodyPr>
            <a:normAutofit/>
          </a:bodyPr>
          <a:lstStyle/>
          <a:p>
            <a:r>
              <a:rPr lang="en-GB" dirty="0"/>
              <a:t>Freight Transport Master Plan</a:t>
            </a:r>
            <a:br>
              <a:rPr lang="en-GB" dirty="0"/>
            </a:br>
            <a:r>
              <a:rPr lang="en-US" sz="2200" b="0" dirty="0"/>
              <a:t>Planned Change in Modal Split</a:t>
            </a:r>
            <a:endParaRPr lang="de-AT" b="0" dirty="0"/>
          </a:p>
        </p:txBody>
      </p:sp>
      <p:pic>
        <p:nvPicPr>
          <p:cNvPr id="6" name="Grafik 5">
            <a:extLst>
              <a:ext uri="{FF2B5EF4-FFF2-40B4-BE49-F238E27FC236}">
                <a16:creationId xmlns:a16="http://schemas.microsoft.com/office/drawing/2014/main" id="{E1A861CD-40EA-2A34-B09C-185D06AA5B7A}"/>
              </a:ext>
            </a:extLst>
          </p:cNvPr>
          <p:cNvPicPr>
            <a:picLocks noGrp="1" noRot="1" noChangeAspect="1" noMove="1" noResize="1" noEditPoints="1" noAdjustHandles="1" noChangeArrowheads="1" noChangeShapeType="1" noCrop="1"/>
          </p:cNvPicPr>
          <p:nvPr/>
        </p:nvPicPr>
        <p:blipFill>
          <a:blip r:embed="rId3"/>
          <a:stretch>
            <a:fillRect/>
          </a:stretch>
        </p:blipFill>
        <p:spPr>
          <a:xfrm>
            <a:off x="2737338" y="1661052"/>
            <a:ext cx="5863882" cy="2938589"/>
          </a:xfrm>
          <a:prstGeom prst="rect">
            <a:avLst/>
          </a:prstGeom>
        </p:spPr>
      </p:pic>
      <p:pic>
        <p:nvPicPr>
          <p:cNvPr id="3" name="Picture 6" descr="Titelblatt &quot;Masterplan Güterverkehr 2030&quot;">
            <a:extLst>
              <a:ext uri="{FF2B5EF4-FFF2-40B4-BE49-F238E27FC236}">
                <a16:creationId xmlns:a16="http://schemas.microsoft.com/office/drawing/2014/main" id="{54B8BF30-9123-041F-2A14-1D2D49C7A8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819"/>
          <a:stretch/>
        </p:blipFill>
        <p:spPr bwMode="auto">
          <a:xfrm>
            <a:off x="360000" y="1851931"/>
            <a:ext cx="2147667" cy="2556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9666AB38-0681-7540-5937-81F4A06DD29D}"/>
              </a:ext>
            </a:extLst>
          </p:cNvPr>
          <p:cNvSpPr txBox="1"/>
          <p:nvPr/>
        </p:nvSpPr>
        <p:spPr>
          <a:xfrm>
            <a:off x="360000" y="1234466"/>
            <a:ext cx="8784000" cy="307777"/>
          </a:xfrm>
          <a:prstGeom prst="rect">
            <a:avLst/>
          </a:prstGeom>
          <a:noFill/>
        </p:spPr>
        <p:txBody>
          <a:bodyPr wrap="square">
            <a:spAutoFit/>
          </a:bodyPr>
          <a:lstStyle/>
          <a:p>
            <a:r>
              <a:rPr lang="en-US" sz="1400" dirty="0">
                <a:solidFill>
                  <a:schemeClr val="accent3">
                    <a:lumMod val="50000"/>
                  </a:schemeClr>
                </a:solidFill>
                <a:latin typeface="Segoe UI" panose="020B0502040204020203" pitchFamily="34" charset="0"/>
                <a:cs typeface="Segoe UI" panose="020B0502040204020203" pitchFamily="34" charset="0"/>
              </a:rPr>
              <a:t>Overarching objective: </a:t>
            </a:r>
            <a:r>
              <a:rPr lang="en-US" sz="1400" b="1" dirty="0">
                <a:solidFill>
                  <a:schemeClr val="accent3">
                    <a:lumMod val="50000"/>
                  </a:schemeClr>
                </a:solidFill>
                <a:latin typeface="Segoe UI" panose="020B0502040204020203" pitchFamily="34" charset="0"/>
                <a:cs typeface="Segoe UI" panose="020B0502040204020203" pitchFamily="34" charset="0"/>
              </a:rPr>
              <a:t>Decoupling economic growth from the development of freight transport</a:t>
            </a:r>
            <a:endParaRPr lang="de-AT" sz="1400" b="1" i="0" dirty="0">
              <a:solidFill>
                <a:schemeClr val="accent3">
                  <a:lumMod val="50000"/>
                </a:schemeClr>
              </a:solidFill>
              <a:effectLst/>
              <a:latin typeface="Segoe UI" panose="020B0502040204020203" pitchFamily="34" charset="0"/>
              <a:cs typeface="Segoe UI" panose="020B0502040204020203" pitchFamily="34" charset="0"/>
            </a:endParaRPr>
          </a:p>
        </p:txBody>
      </p:sp>
      <p:sp>
        <p:nvSpPr>
          <p:cNvPr id="4" name="Textfeld 12">
            <a:extLst>
              <a:ext uri="{FF2B5EF4-FFF2-40B4-BE49-F238E27FC236}">
                <a16:creationId xmlns:a16="http://schemas.microsoft.com/office/drawing/2014/main" id="{6989AD73-837D-835B-95AD-7526E806CE33}"/>
              </a:ext>
            </a:extLst>
          </p:cNvPr>
          <p:cNvSpPr txBox="1"/>
          <p:nvPr/>
        </p:nvSpPr>
        <p:spPr>
          <a:xfrm>
            <a:off x="7045189" y="4391892"/>
            <a:ext cx="2272310" cy="207749"/>
          </a:xfrm>
          <a:prstGeom prst="rect">
            <a:avLst/>
          </a:prstGeom>
          <a:noFill/>
        </p:spPr>
        <p:txBody>
          <a:bodyPr wrap="square">
            <a:spAutoFit/>
          </a:bodyPr>
          <a:lstStyle/>
          <a:p>
            <a:r>
              <a:rPr lang="de-AT" sz="750" dirty="0">
                <a:solidFill>
                  <a:schemeClr val="tx2"/>
                </a:solidFill>
                <a:latin typeface="+mj-lt"/>
                <a:cs typeface="Mangal Pro" panose="00000500000000000000" pitchFamily="2" charset="0"/>
              </a:rPr>
              <a:t>Grafik: Mobilitätsmasterplan 2030 </a:t>
            </a:r>
          </a:p>
        </p:txBody>
      </p:sp>
      <p:sp>
        <p:nvSpPr>
          <p:cNvPr id="7" name="Foliennummernplatzhalter 3">
            <a:extLst>
              <a:ext uri="{FF2B5EF4-FFF2-40B4-BE49-F238E27FC236}">
                <a16:creationId xmlns:a16="http://schemas.microsoft.com/office/drawing/2014/main" id="{9657D3CF-3E78-F94B-1DA5-28B9D8603951}"/>
              </a:ext>
            </a:extLst>
          </p:cNvPr>
          <p:cNvSpPr>
            <a:spLocks noGrp="1"/>
          </p:cNvSpPr>
          <p:nvPr>
            <p:ph type="sldNum" sz="quarter" idx="12"/>
          </p:nvPr>
        </p:nvSpPr>
        <p:spPr>
          <a:xfrm>
            <a:off x="4212000" y="4752000"/>
            <a:ext cx="720000" cy="288000"/>
          </a:xfrm>
        </p:spPr>
        <p:txBody>
          <a:bodyPr/>
          <a:lstStyle/>
          <a:p>
            <a:fld id="{79192EA5-1C8C-46BE-A3BC-9236D7BD558C}" type="slidenum">
              <a:rPr lang="de-AT" noProof="0" smtClean="0"/>
              <a:t>29</a:t>
            </a:fld>
            <a:endParaRPr lang="de-AT" noProof="0" dirty="0"/>
          </a:p>
        </p:txBody>
      </p:sp>
      <p:grpSp>
        <p:nvGrpSpPr>
          <p:cNvPr id="15" name="Group 14">
            <a:extLst>
              <a:ext uri="{FF2B5EF4-FFF2-40B4-BE49-F238E27FC236}">
                <a16:creationId xmlns:a16="http://schemas.microsoft.com/office/drawing/2014/main" id="{521F5708-DC8A-B457-70C3-7DDEEC9110BC}"/>
              </a:ext>
            </a:extLst>
          </p:cNvPr>
          <p:cNvGrpSpPr>
            <a:grpSpLocks noGrp="1" noUngrp="1" noRot="1" noMove="1" noResize="1"/>
          </p:cNvGrpSpPr>
          <p:nvPr/>
        </p:nvGrpSpPr>
        <p:grpSpPr>
          <a:xfrm>
            <a:off x="2856725" y="1851931"/>
            <a:ext cx="5744495" cy="2747710"/>
            <a:chOff x="2856725" y="1851931"/>
            <a:chExt cx="5744495" cy="2747710"/>
          </a:xfrm>
        </p:grpSpPr>
        <p:grpSp>
          <p:nvGrpSpPr>
            <p:cNvPr id="13" name="Group 12">
              <a:extLst>
                <a:ext uri="{FF2B5EF4-FFF2-40B4-BE49-F238E27FC236}">
                  <a16:creationId xmlns:a16="http://schemas.microsoft.com/office/drawing/2014/main" id="{2AAA0741-C493-B679-54F0-016E0F8E3EDF}"/>
                </a:ext>
              </a:extLst>
            </p:cNvPr>
            <p:cNvGrpSpPr>
              <a:grpSpLocks noGrp="1" noUngrp="1" noRot="1" noMove="1" noResize="1"/>
            </p:cNvGrpSpPr>
            <p:nvPr/>
          </p:nvGrpSpPr>
          <p:grpSpPr>
            <a:xfrm>
              <a:off x="2856725" y="1851931"/>
              <a:ext cx="5640980" cy="646520"/>
              <a:chOff x="2856725" y="1851931"/>
              <a:chExt cx="5640980" cy="646520"/>
            </a:xfrm>
          </p:grpSpPr>
          <p:sp>
            <p:nvSpPr>
              <p:cNvPr id="8" name="TextBox 7">
                <a:extLst>
                  <a:ext uri="{FF2B5EF4-FFF2-40B4-BE49-F238E27FC236}">
                    <a16:creationId xmlns:a16="http://schemas.microsoft.com/office/drawing/2014/main" id="{82615032-C479-2516-E4CD-8818A5705A37}"/>
                  </a:ext>
                </a:extLst>
              </p:cNvPr>
              <p:cNvSpPr txBox="1">
                <a:spLocks noGrp="1" noRot="1" noMove="1" noResize="1" noEditPoints="1" noAdjustHandles="1" noChangeArrowheads="1" noChangeShapeType="1"/>
              </p:cNvSpPr>
              <p:nvPr/>
            </p:nvSpPr>
            <p:spPr>
              <a:xfrm>
                <a:off x="2856725" y="1851931"/>
                <a:ext cx="3430549" cy="246221"/>
              </a:xfrm>
              <a:prstGeom prst="rect">
                <a:avLst/>
              </a:prstGeom>
              <a:solidFill>
                <a:srgbClr val="E3DDD7"/>
              </a:solidFill>
            </p:spPr>
            <p:txBody>
              <a:bodyPr wrap="square" rtlCol="0">
                <a:spAutoFit/>
              </a:bodyPr>
              <a:lstStyle/>
              <a:p>
                <a:r>
                  <a:rPr lang="en-US" sz="1000" b="1" dirty="0"/>
                  <a:t>Freight transport performance in million tonne-kilometres</a:t>
                </a:r>
              </a:p>
            </p:txBody>
          </p:sp>
          <p:grpSp>
            <p:nvGrpSpPr>
              <p:cNvPr id="12" name="Group 11">
                <a:extLst>
                  <a:ext uri="{FF2B5EF4-FFF2-40B4-BE49-F238E27FC236}">
                    <a16:creationId xmlns:a16="http://schemas.microsoft.com/office/drawing/2014/main" id="{AC5095FE-1551-26E2-1CA8-61A04D4E4A53}"/>
                  </a:ext>
                </a:extLst>
              </p:cNvPr>
              <p:cNvGrpSpPr>
                <a:grpSpLocks noGrp="1" noUngrp="1" noRot="1" noMove="1" noResize="1"/>
              </p:cNvGrpSpPr>
              <p:nvPr/>
            </p:nvGrpSpPr>
            <p:grpSpPr>
              <a:xfrm>
                <a:off x="8030723" y="1948754"/>
                <a:ext cx="466982" cy="549697"/>
                <a:chOff x="8030723" y="1948754"/>
                <a:chExt cx="466982" cy="549697"/>
              </a:xfrm>
            </p:grpSpPr>
            <p:sp>
              <p:nvSpPr>
                <p:cNvPr id="9" name="TextBox 8">
                  <a:extLst>
                    <a:ext uri="{FF2B5EF4-FFF2-40B4-BE49-F238E27FC236}">
                      <a16:creationId xmlns:a16="http://schemas.microsoft.com/office/drawing/2014/main" id="{04E8735D-5C5A-E4D6-1B09-EEC81C40797A}"/>
                    </a:ext>
                  </a:extLst>
                </p:cNvPr>
                <p:cNvSpPr txBox="1">
                  <a:spLocks noGrp="1" noRot="1" noMove="1" noResize="1" noEditPoints="1" noAdjustHandles="1" noChangeArrowheads="1" noChangeShapeType="1"/>
                </p:cNvSpPr>
                <p:nvPr/>
              </p:nvSpPr>
              <p:spPr>
                <a:xfrm>
                  <a:off x="8030723" y="1948754"/>
                  <a:ext cx="466982" cy="215444"/>
                </a:xfrm>
                <a:prstGeom prst="rect">
                  <a:avLst/>
                </a:prstGeom>
                <a:solidFill>
                  <a:srgbClr val="E3DDD7"/>
                </a:solidFill>
              </p:spPr>
              <p:txBody>
                <a:bodyPr wrap="square" rtlCol="0">
                  <a:spAutoFit/>
                </a:bodyPr>
                <a:lstStyle/>
                <a:p>
                  <a:r>
                    <a:rPr lang="en-US" sz="800" dirty="0"/>
                    <a:t>Ship</a:t>
                  </a:r>
                  <a:endParaRPr lang="en-US" sz="800" b="1" dirty="0"/>
                </a:p>
              </p:txBody>
            </p:sp>
            <p:sp>
              <p:nvSpPr>
                <p:cNvPr id="10" name="TextBox 9">
                  <a:extLst>
                    <a:ext uri="{FF2B5EF4-FFF2-40B4-BE49-F238E27FC236}">
                      <a16:creationId xmlns:a16="http://schemas.microsoft.com/office/drawing/2014/main" id="{1E80B733-93BC-2B7F-7DC7-8BADA0FFD14E}"/>
                    </a:ext>
                  </a:extLst>
                </p:cNvPr>
                <p:cNvSpPr txBox="1">
                  <a:spLocks noGrp="1" noRot="1" noMove="1" noResize="1" noEditPoints="1" noAdjustHandles="1" noChangeArrowheads="1" noChangeShapeType="1"/>
                </p:cNvSpPr>
                <p:nvPr/>
              </p:nvSpPr>
              <p:spPr>
                <a:xfrm>
                  <a:off x="8030723" y="2283007"/>
                  <a:ext cx="466982" cy="215444"/>
                </a:xfrm>
                <a:prstGeom prst="rect">
                  <a:avLst/>
                </a:prstGeom>
                <a:solidFill>
                  <a:srgbClr val="E3DDD7"/>
                </a:solidFill>
              </p:spPr>
              <p:txBody>
                <a:bodyPr wrap="square" rtlCol="0">
                  <a:spAutoFit/>
                </a:bodyPr>
                <a:lstStyle/>
                <a:p>
                  <a:r>
                    <a:rPr lang="en-US" sz="800" dirty="0"/>
                    <a:t>Road</a:t>
                  </a:r>
                  <a:endParaRPr lang="en-US" sz="800" b="1" dirty="0"/>
                </a:p>
              </p:txBody>
            </p:sp>
            <p:sp>
              <p:nvSpPr>
                <p:cNvPr id="11" name="TextBox 10">
                  <a:extLst>
                    <a:ext uri="{FF2B5EF4-FFF2-40B4-BE49-F238E27FC236}">
                      <a16:creationId xmlns:a16="http://schemas.microsoft.com/office/drawing/2014/main" id="{2FCC4B32-7A9E-F63F-84BC-8C5535DF719B}"/>
                    </a:ext>
                  </a:extLst>
                </p:cNvPr>
                <p:cNvSpPr txBox="1">
                  <a:spLocks noGrp="1" noRot="1" noMove="1" noResize="1" noEditPoints="1" noAdjustHandles="1" noChangeArrowheads="1" noChangeShapeType="1"/>
                </p:cNvSpPr>
                <p:nvPr/>
              </p:nvSpPr>
              <p:spPr>
                <a:xfrm>
                  <a:off x="8030723" y="2120034"/>
                  <a:ext cx="466982" cy="215444"/>
                </a:xfrm>
                <a:prstGeom prst="rect">
                  <a:avLst/>
                </a:prstGeom>
                <a:solidFill>
                  <a:srgbClr val="E3DDD7"/>
                </a:solidFill>
              </p:spPr>
              <p:txBody>
                <a:bodyPr wrap="square" rtlCol="0">
                  <a:spAutoFit/>
                </a:bodyPr>
                <a:lstStyle/>
                <a:p>
                  <a:r>
                    <a:rPr lang="en-US" sz="800" dirty="0"/>
                    <a:t>Rail</a:t>
                  </a:r>
                  <a:endParaRPr lang="en-US" sz="800" b="1" dirty="0"/>
                </a:p>
              </p:txBody>
            </p:sp>
          </p:grpSp>
        </p:grpSp>
        <p:sp>
          <p:nvSpPr>
            <p:cNvPr id="14" name="TextBox 13">
              <a:extLst>
                <a:ext uri="{FF2B5EF4-FFF2-40B4-BE49-F238E27FC236}">
                  <a16:creationId xmlns:a16="http://schemas.microsoft.com/office/drawing/2014/main" id="{18F04092-3CA0-3C2A-21DA-067EF85E2619}"/>
                </a:ext>
              </a:extLst>
            </p:cNvPr>
            <p:cNvSpPr txBox="1">
              <a:spLocks noGrp="1" noRot="1" noMove="1" noResize="1" noEditPoints="1" noAdjustHandles="1" noChangeArrowheads="1" noChangeShapeType="1"/>
            </p:cNvSpPr>
            <p:nvPr/>
          </p:nvSpPr>
          <p:spPr>
            <a:xfrm>
              <a:off x="5170671" y="4353420"/>
              <a:ext cx="3430549" cy="246221"/>
            </a:xfrm>
            <a:prstGeom prst="rect">
              <a:avLst/>
            </a:prstGeom>
            <a:solidFill>
              <a:srgbClr val="E3DDD7"/>
            </a:solidFill>
          </p:spPr>
          <p:txBody>
            <a:bodyPr wrap="square" rtlCol="0">
              <a:spAutoFit/>
            </a:bodyPr>
            <a:lstStyle/>
            <a:p>
              <a:pPr algn="r"/>
              <a:r>
                <a:rPr lang="en-US" sz="1000" i="1" dirty="0"/>
                <a:t>Graphic: Mobility Master Plan 2030</a:t>
              </a:r>
            </a:p>
          </p:txBody>
        </p:sp>
      </p:grpSp>
    </p:spTree>
    <p:extLst>
      <p:ext uri="{BB962C8B-B14F-4D97-AF65-F5344CB8AC3E}">
        <p14:creationId xmlns:p14="http://schemas.microsoft.com/office/powerpoint/2010/main" val="45762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7C94-F708-A380-07DF-5FBC7A0D28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DF638D-C5FA-4C05-2415-FCE175E9823A}"/>
              </a:ext>
            </a:extLst>
          </p:cNvPr>
          <p:cNvSpPr>
            <a:spLocks noGrp="1"/>
          </p:cNvSpPr>
          <p:nvPr>
            <p:ph type="ctrTitle"/>
          </p:nvPr>
        </p:nvSpPr>
        <p:spPr/>
        <p:txBody>
          <a:bodyPr/>
          <a:lstStyle/>
          <a:p>
            <a:r>
              <a:rPr lang="de-AT" sz="4000" dirty="0" err="1"/>
              <a:t>Sustainability</a:t>
            </a:r>
            <a:r>
              <a:rPr lang="de-AT" sz="4000" dirty="0"/>
              <a:t> in </a:t>
            </a:r>
            <a:r>
              <a:rPr lang="de-AT" sz="4000" dirty="0" err="1"/>
              <a:t>Logistics</a:t>
            </a:r>
            <a:endParaRPr lang="en-GB" dirty="0"/>
          </a:p>
        </p:txBody>
      </p:sp>
    </p:spTree>
    <p:extLst>
      <p:ext uri="{BB962C8B-B14F-4D97-AF65-F5344CB8AC3E}">
        <p14:creationId xmlns:p14="http://schemas.microsoft.com/office/powerpoint/2010/main" val="4170243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174CB-205F-0797-2517-F88D259A72F2}"/>
              </a:ext>
            </a:extLst>
          </p:cNvPr>
          <p:cNvSpPr>
            <a:spLocks noGrp="1"/>
          </p:cNvSpPr>
          <p:nvPr>
            <p:ph type="title"/>
          </p:nvPr>
        </p:nvSpPr>
        <p:spPr/>
        <p:txBody>
          <a:bodyPr>
            <a:normAutofit/>
          </a:bodyPr>
          <a:lstStyle/>
          <a:p>
            <a:r>
              <a:rPr lang="en-GB" dirty="0"/>
              <a:t>Freight Transport Master Plan</a:t>
            </a:r>
            <a:br>
              <a:rPr lang="en-GB" dirty="0"/>
            </a:br>
            <a:r>
              <a:rPr lang="en-US" sz="2200" b="0" dirty="0"/>
              <a:t>Planned Change in Modal Split</a:t>
            </a:r>
            <a:endParaRPr lang="de-AT" b="0" dirty="0"/>
          </a:p>
        </p:txBody>
      </p:sp>
      <p:sp>
        <p:nvSpPr>
          <p:cNvPr id="5" name="Textfeld 4">
            <a:extLst>
              <a:ext uri="{FF2B5EF4-FFF2-40B4-BE49-F238E27FC236}">
                <a16:creationId xmlns:a16="http://schemas.microsoft.com/office/drawing/2014/main" id="{9666AB38-0681-7540-5937-81F4A06DD29D}"/>
              </a:ext>
            </a:extLst>
          </p:cNvPr>
          <p:cNvSpPr txBox="1"/>
          <p:nvPr/>
        </p:nvSpPr>
        <p:spPr>
          <a:xfrm>
            <a:off x="360000" y="1360794"/>
            <a:ext cx="8692559" cy="3323987"/>
          </a:xfrm>
          <a:prstGeom prst="rect">
            <a:avLst/>
          </a:prstGeom>
          <a:noFill/>
        </p:spPr>
        <p:txBody>
          <a:bodyPr wrap="square">
            <a:spAutoFit/>
          </a:bodyPr>
          <a:lstStyle/>
          <a:p>
            <a:r>
              <a:rPr lang="de-AT" sz="1400" dirty="0">
                <a:solidFill>
                  <a:srgbClr val="002E60"/>
                </a:solidFill>
                <a:latin typeface="Calibri" panose="020F0502020204030204" pitchFamily="34" charset="0"/>
                <a:cs typeface="Calibri" panose="020F0502020204030204" pitchFamily="34" charset="0"/>
              </a:rPr>
              <a:t>Focus on </a:t>
            </a:r>
            <a:r>
              <a:rPr lang="de-AT" sz="1400" dirty="0" err="1">
                <a:solidFill>
                  <a:srgbClr val="002E60"/>
                </a:solidFill>
                <a:latin typeface="Calibri" panose="020F0502020204030204" pitchFamily="34" charset="0"/>
                <a:cs typeface="Calibri" panose="020F0502020204030204" pitchFamily="34" charset="0"/>
              </a:rPr>
              <a:t>transport</a:t>
            </a:r>
            <a:r>
              <a:rPr lang="de-AT" sz="1400" dirty="0">
                <a:solidFill>
                  <a:srgbClr val="002E60"/>
                </a:solidFill>
                <a:latin typeface="Calibri" panose="020F0502020204030204" pitchFamily="34" charset="0"/>
                <a:cs typeface="Calibri" panose="020F0502020204030204" pitchFamily="34" charset="0"/>
              </a:rPr>
              <a:t> </a:t>
            </a:r>
            <a:r>
              <a:rPr lang="de-AT" sz="1400" dirty="0" err="1">
                <a:solidFill>
                  <a:srgbClr val="002E60"/>
                </a:solidFill>
                <a:latin typeface="Calibri" panose="020F0502020204030204" pitchFamily="34" charset="0"/>
                <a:cs typeface="Calibri" panose="020F0502020204030204" pitchFamily="34" charset="0"/>
              </a:rPr>
              <a:t>management</a:t>
            </a:r>
            <a:r>
              <a:rPr lang="de-AT" sz="1400" dirty="0">
                <a:solidFill>
                  <a:srgbClr val="002E6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dirty="0">
                <a:solidFill>
                  <a:srgbClr val="002E60"/>
                </a:solidFill>
                <a:latin typeface="Calibri" panose="020F0502020204030204" pitchFamily="34" charset="0"/>
                <a:cs typeface="Calibri" panose="020F0502020204030204" pitchFamily="34" charset="0"/>
              </a:rPr>
              <a:t>Emphasis on traffic avoidance, modal shift, and efficiency improvement</a:t>
            </a:r>
            <a:endParaRPr lang="de-AT" sz="1400" dirty="0">
              <a:solidFill>
                <a:srgbClr val="002E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2E60"/>
                </a:solidFill>
                <a:latin typeface="Calibri" panose="020F0502020204030204" pitchFamily="34" charset="0"/>
                <a:cs typeface="Calibri" panose="020F0502020204030204" pitchFamily="34" charset="0"/>
              </a:rPr>
              <a:t>Integration of a holistic approach</a:t>
            </a:r>
            <a:endParaRPr lang="de-AT" sz="1400" dirty="0">
              <a:solidFill>
                <a:srgbClr val="002E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AT" sz="1400" dirty="0">
              <a:solidFill>
                <a:srgbClr val="002E60"/>
              </a:solidFill>
              <a:latin typeface="Calibri" panose="020F0502020204030204" pitchFamily="34" charset="0"/>
              <a:cs typeface="Calibri" panose="020F0502020204030204" pitchFamily="34" charset="0"/>
            </a:endParaRPr>
          </a:p>
          <a:p>
            <a:r>
              <a:rPr lang="en-US" sz="1400" dirty="0">
                <a:solidFill>
                  <a:srgbClr val="002E60"/>
                </a:solidFill>
                <a:latin typeface="Calibri" panose="020F0502020204030204" pitchFamily="34" charset="0"/>
                <a:cs typeface="Calibri" panose="020F0502020204030204" pitchFamily="34" charset="0"/>
              </a:rPr>
              <a:t>Integrated approach to efficient transport</a:t>
            </a:r>
            <a:r>
              <a:rPr lang="de-AT" sz="1400" dirty="0">
                <a:solidFill>
                  <a:srgbClr val="002E6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dirty="0" err="1">
                <a:solidFill>
                  <a:srgbClr val="002E60"/>
                </a:solidFill>
                <a:latin typeface="Calibri" panose="020F0502020204030204" pitchFamily="34" charset="0"/>
                <a:cs typeface="Calibri" panose="020F0502020204030204" pitchFamily="34" charset="0"/>
              </a:rPr>
              <a:t>Optimisation</a:t>
            </a:r>
            <a:r>
              <a:rPr lang="en-US" sz="1400" dirty="0">
                <a:solidFill>
                  <a:srgbClr val="002E60"/>
                </a:solidFill>
                <a:latin typeface="Calibri" panose="020F0502020204030204" pitchFamily="34" charset="0"/>
                <a:cs typeface="Calibri" panose="020F0502020204030204" pitchFamily="34" charset="0"/>
              </a:rPr>
              <a:t> of interconnections between different transport modes</a:t>
            </a:r>
            <a:endParaRPr lang="de-AT" sz="1400" dirty="0">
              <a:solidFill>
                <a:srgbClr val="002E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AT" sz="1400" dirty="0">
              <a:solidFill>
                <a:srgbClr val="002E60"/>
              </a:solidFill>
              <a:latin typeface="Calibri" panose="020F0502020204030204" pitchFamily="34" charset="0"/>
              <a:cs typeface="Calibri" panose="020F0502020204030204" pitchFamily="34" charset="0"/>
            </a:endParaRPr>
          </a:p>
          <a:p>
            <a:r>
              <a:rPr lang="de-AT" sz="1400" dirty="0">
                <a:solidFill>
                  <a:srgbClr val="002E60"/>
                </a:solidFill>
                <a:latin typeface="Calibri" panose="020F0502020204030204" pitchFamily="34" charset="0"/>
                <a:cs typeface="Calibri" panose="020F0502020204030204" pitchFamily="34" charset="0"/>
              </a:rPr>
              <a:t>Solid </a:t>
            </a:r>
            <a:r>
              <a:rPr lang="de-AT" sz="1400" dirty="0" err="1">
                <a:solidFill>
                  <a:srgbClr val="002E60"/>
                </a:solidFill>
                <a:latin typeface="Calibri" panose="020F0502020204030204" pitchFamily="34" charset="0"/>
                <a:cs typeface="Calibri" panose="020F0502020204030204" pitchFamily="34" charset="0"/>
              </a:rPr>
              <a:t>baseline</a:t>
            </a:r>
            <a:r>
              <a:rPr lang="de-AT" sz="1400" dirty="0">
                <a:solidFill>
                  <a:srgbClr val="002E60"/>
                </a:solidFill>
                <a:latin typeface="Calibri" panose="020F0502020204030204" pitchFamily="34" charset="0"/>
                <a:cs typeface="Calibri" panose="020F0502020204030204" pitchFamily="34" charset="0"/>
              </a:rPr>
              <a:t> in an EU </a:t>
            </a:r>
            <a:r>
              <a:rPr lang="de-AT" sz="1400" dirty="0" err="1">
                <a:solidFill>
                  <a:srgbClr val="002E60"/>
                </a:solidFill>
                <a:latin typeface="Calibri" panose="020F0502020204030204" pitchFamily="34" charset="0"/>
                <a:cs typeface="Calibri" panose="020F0502020204030204" pitchFamily="34" charset="0"/>
              </a:rPr>
              <a:t>comparison</a:t>
            </a:r>
            <a:r>
              <a:rPr lang="de-AT" sz="1400" dirty="0">
                <a:solidFill>
                  <a:srgbClr val="002E6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dirty="0">
                <a:solidFill>
                  <a:srgbClr val="002E60"/>
                </a:solidFill>
                <a:latin typeface="Calibri" panose="020F0502020204030204" pitchFamily="34" charset="0"/>
                <a:cs typeface="Calibri" panose="020F0502020204030204" pitchFamily="34" charset="0"/>
              </a:rPr>
              <a:t>Comparison with other EU countries demonstrates a well-founded basis</a:t>
            </a:r>
            <a:endParaRPr lang="de-AT" sz="1400" dirty="0">
              <a:solidFill>
                <a:srgbClr val="002E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2E60"/>
                </a:solidFill>
                <a:latin typeface="Calibri" panose="020F0502020204030204" pitchFamily="34" charset="0"/>
                <a:cs typeface="Calibri" panose="020F0502020204030204" pitchFamily="34" charset="0"/>
              </a:rPr>
              <a:t>This baseline sets a clear strategic direction for the development of freight transport</a:t>
            </a:r>
            <a:endParaRPr lang="de-AT" sz="1400" dirty="0">
              <a:solidFill>
                <a:srgbClr val="002E60"/>
              </a:solidFill>
              <a:latin typeface="Calibri" panose="020F0502020204030204" pitchFamily="34" charset="0"/>
              <a:cs typeface="Calibri" panose="020F0502020204030204" pitchFamily="34" charset="0"/>
            </a:endParaRPr>
          </a:p>
          <a:p>
            <a:endParaRPr lang="de-AT" sz="1400" dirty="0">
              <a:solidFill>
                <a:srgbClr val="002E60"/>
              </a:solidFill>
              <a:latin typeface="Calibri" panose="020F0502020204030204" pitchFamily="34" charset="0"/>
              <a:cs typeface="Calibri" panose="020F0502020204030204" pitchFamily="34" charset="0"/>
            </a:endParaRPr>
          </a:p>
          <a:p>
            <a:r>
              <a:rPr lang="en-US" sz="1400" dirty="0">
                <a:solidFill>
                  <a:srgbClr val="002E60"/>
                </a:solidFill>
                <a:latin typeface="Calibri" panose="020F0502020204030204" pitchFamily="34" charset="0"/>
                <a:cs typeface="Calibri" panose="020F0502020204030204" pitchFamily="34" charset="0"/>
              </a:rPr>
              <a:t>Concrete measures for achieving the objectives</a:t>
            </a:r>
            <a:r>
              <a:rPr lang="de-AT" sz="1400" dirty="0">
                <a:solidFill>
                  <a:srgbClr val="002E6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dirty="0">
                <a:solidFill>
                  <a:srgbClr val="002E60"/>
                </a:solidFill>
                <a:latin typeface="Calibri" panose="020F0502020204030204" pitchFamily="34" charset="0"/>
                <a:cs typeface="Calibri" panose="020F0502020204030204" pitchFamily="34" charset="0"/>
              </a:rPr>
              <a:t>Comprehensive measures to reach the defined targets</a:t>
            </a:r>
            <a:endParaRPr lang="de-AT" sz="1400" dirty="0">
              <a:solidFill>
                <a:srgbClr val="002E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2E60"/>
                </a:solidFill>
                <a:latin typeface="Calibri" panose="020F0502020204030204" pitchFamily="34" charset="0"/>
                <a:cs typeface="Calibri" panose="020F0502020204030204" pitchFamily="34" charset="0"/>
              </a:rPr>
              <a:t>To be viewed critically, but suitable as a foundation for change within the sector</a:t>
            </a:r>
            <a:endParaRPr lang="de-AT" sz="1400" dirty="0">
              <a:solidFill>
                <a:srgbClr val="002E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AT" sz="1400" b="1" i="0" dirty="0">
              <a:solidFill>
                <a:srgbClr val="38713F"/>
              </a:solidFill>
              <a:effectLst/>
              <a:latin typeface="+mj-lt"/>
              <a:cs typeface="Segoe UI" panose="020B0502040204020203" pitchFamily="34" charset="0"/>
            </a:endParaRPr>
          </a:p>
        </p:txBody>
      </p:sp>
      <p:sp>
        <p:nvSpPr>
          <p:cNvPr id="4" name="Foliennummernplatzhalter 3">
            <a:extLst>
              <a:ext uri="{FF2B5EF4-FFF2-40B4-BE49-F238E27FC236}">
                <a16:creationId xmlns:a16="http://schemas.microsoft.com/office/drawing/2014/main" id="{84D83797-20CD-540F-45AB-C59CA54F0885}"/>
              </a:ext>
            </a:extLst>
          </p:cNvPr>
          <p:cNvSpPr>
            <a:spLocks noGrp="1"/>
          </p:cNvSpPr>
          <p:nvPr>
            <p:ph type="sldNum" sz="quarter" idx="12"/>
          </p:nvPr>
        </p:nvSpPr>
        <p:spPr>
          <a:xfrm>
            <a:off x="4212000" y="4752000"/>
            <a:ext cx="720000" cy="288000"/>
          </a:xfrm>
        </p:spPr>
        <p:txBody>
          <a:bodyPr/>
          <a:lstStyle/>
          <a:p>
            <a:fld id="{79192EA5-1C8C-46BE-A3BC-9236D7BD558C}" type="slidenum">
              <a:rPr lang="de-AT" noProof="0" smtClean="0"/>
              <a:t>30</a:t>
            </a:fld>
            <a:endParaRPr lang="de-AT" noProof="0" dirty="0"/>
          </a:p>
        </p:txBody>
      </p:sp>
    </p:spTree>
    <p:extLst>
      <p:ext uri="{BB962C8B-B14F-4D97-AF65-F5344CB8AC3E}">
        <p14:creationId xmlns:p14="http://schemas.microsoft.com/office/powerpoint/2010/main" val="111976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1981-0BB6-668B-2348-1D5138D1FACC}"/>
              </a:ext>
            </a:extLst>
          </p:cNvPr>
          <p:cNvSpPr>
            <a:spLocks noGrp="1"/>
          </p:cNvSpPr>
          <p:nvPr>
            <p:ph type="title"/>
          </p:nvPr>
        </p:nvSpPr>
        <p:spPr/>
        <p:txBody>
          <a:bodyPr>
            <a:normAutofit/>
          </a:bodyPr>
          <a:lstStyle/>
          <a:p>
            <a:r>
              <a:rPr lang="en-US" dirty="0">
                <a:latin typeface="+mj-lt"/>
                <a:cs typeface="Segoe UI" panose="020B0502040204020203" pitchFamily="34" charset="0"/>
              </a:rPr>
              <a:t>Critical Discussion of Policy Objectives  </a:t>
            </a:r>
            <a:r>
              <a:rPr lang="de-AT" b="0" dirty="0">
                <a:latin typeface="+mj-lt"/>
                <a:cs typeface="Segoe UI" panose="020B0502040204020203" pitchFamily="34" charset="0"/>
              </a:rPr>
              <a:t>(Kummer, 2024)</a:t>
            </a:r>
            <a:endParaRPr lang="en-US" b="0" dirty="0">
              <a:latin typeface="+mj-lt"/>
              <a:cs typeface="Segoe UI" panose="020B0502040204020203" pitchFamily="34" charset="0"/>
            </a:endParaRPr>
          </a:p>
        </p:txBody>
      </p:sp>
      <p:sp>
        <p:nvSpPr>
          <p:cNvPr id="5" name="Text Placeholder 4">
            <a:extLst>
              <a:ext uri="{FF2B5EF4-FFF2-40B4-BE49-F238E27FC236}">
                <a16:creationId xmlns:a16="http://schemas.microsoft.com/office/drawing/2014/main" id="{34F59174-140A-39D4-828D-4481328DCE69}"/>
              </a:ext>
            </a:extLst>
          </p:cNvPr>
          <p:cNvSpPr>
            <a:spLocks noGrp="1"/>
          </p:cNvSpPr>
          <p:nvPr>
            <p:ph idx="1"/>
          </p:nvPr>
        </p:nvSpPr>
        <p:spPr>
          <a:xfrm>
            <a:off x="360000" y="1635368"/>
            <a:ext cx="8424000" cy="3044631"/>
          </a:xfrm>
        </p:spPr>
        <p:txBody>
          <a:bodyPr>
            <a:normAutofit lnSpcReduction="10000"/>
          </a:bodyPr>
          <a:lstStyle/>
          <a:p>
            <a:pPr marL="0" indent="0">
              <a:spcAft>
                <a:spcPts val="600"/>
              </a:spcAft>
              <a:buNone/>
            </a:pPr>
            <a:r>
              <a:rPr lang="en-US" sz="1900" dirty="0">
                <a:latin typeface="+mj-lt"/>
                <a:cs typeface="Segoe UI" panose="020B0502040204020203" pitchFamily="34" charset="0"/>
              </a:rPr>
              <a:t>A study by Kummer identifies potential rail capacity bottlenecks by 2030 due to growing demand for both freight and passenger transport.</a:t>
            </a:r>
          </a:p>
          <a:p>
            <a:pPr marL="357188" indent="-177800">
              <a:spcAft>
                <a:spcPts val="600"/>
              </a:spcAft>
            </a:pPr>
            <a:r>
              <a:rPr lang="en-US" sz="1900" dirty="0">
                <a:latin typeface="+mj-lt"/>
                <a:cs typeface="Segoe UI" panose="020B0502040204020203" pitchFamily="34" charset="0"/>
              </a:rPr>
              <a:t>Rail transport requires capacity expansions, as well as innovative concepts to efficiently absorb future growth.</a:t>
            </a:r>
          </a:p>
          <a:p>
            <a:pPr marL="357188" indent="-177800">
              <a:spcAft>
                <a:spcPts val="600"/>
              </a:spcAft>
            </a:pPr>
            <a:r>
              <a:rPr lang="en-US" sz="1900" dirty="0">
                <a:latin typeface="+mj-lt"/>
                <a:cs typeface="Segoe UI" panose="020B0502040204020203" pitchFamily="34" charset="0"/>
              </a:rPr>
              <a:t>Efficiency-enhancing measures and improved utilization of existing capacities are necessary.</a:t>
            </a:r>
          </a:p>
          <a:p>
            <a:pPr marL="0" indent="0">
              <a:spcAft>
                <a:spcPts val="600"/>
              </a:spcAft>
              <a:buNone/>
            </a:pPr>
            <a:r>
              <a:rPr lang="en-US" sz="1900" dirty="0">
                <a:latin typeface="+mj-lt"/>
                <a:cs typeface="Segoe UI" panose="020B0502040204020203" pitchFamily="34" charset="0"/>
              </a:rPr>
              <a:t>Integrated approach: Rail, inland waterways, and road transport must be addressed equally, with sustainable technologies and infrastructure serving as key enablers for achieving climate targets.</a:t>
            </a:r>
            <a:endParaRPr lang="de-AT" dirty="0">
              <a:latin typeface="Arial Nova Light" panose="020B0304020202020204" pitchFamily="34" charset="0"/>
            </a:endParaRPr>
          </a:p>
        </p:txBody>
      </p:sp>
      <p:sp>
        <p:nvSpPr>
          <p:cNvPr id="3" name="Foliennummernplatzhalter 3">
            <a:extLst>
              <a:ext uri="{FF2B5EF4-FFF2-40B4-BE49-F238E27FC236}">
                <a16:creationId xmlns:a16="http://schemas.microsoft.com/office/drawing/2014/main" id="{2B8B1E14-FBD7-053B-895B-D49409B5D6BE}"/>
              </a:ext>
            </a:extLst>
          </p:cNvPr>
          <p:cNvSpPr>
            <a:spLocks noGrp="1"/>
          </p:cNvSpPr>
          <p:nvPr>
            <p:ph type="sldNum" sz="quarter" idx="12"/>
          </p:nvPr>
        </p:nvSpPr>
        <p:spPr>
          <a:xfrm>
            <a:off x="4212000" y="4752000"/>
            <a:ext cx="720000" cy="288000"/>
          </a:xfrm>
        </p:spPr>
        <p:txBody>
          <a:bodyPr/>
          <a:lstStyle/>
          <a:p>
            <a:fld id="{79192EA5-1C8C-46BE-A3BC-9236D7BD558C}" type="slidenum">
              <a:rPr lang="de-AT" noProof="0" smtClean="0"/>
              <a:t>31</a:t>
            </a:fld>
            <a:endParaRPr lang="de-AT" noProof="0" dirty="0"/>
          </a:p>
        </p:txBody>
      </p:sp>
    </p:spTree>
    <p:extLst>
      <p:ext uri="{BB962C8B-B14F-4D97-AF65-F5344CB8AC3E}">
        <p14:creationId xmlns:p14="http://schemas.microsoft.com/office/powerpoint/2010/main" val="146243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2581F-E7CA-B757-59DC-192CD025FD92}"/>
              </a:ext>
            </a:extLst>
          </p:cNvPr>
          <p:cNvSpPr>
            <a:spLocks noGrp="1"/>
          </p:cNvSpPr>
          <p:nvPr>
            <p:ph type="title"/>
          </p:nvPr>
        </p:nvSpPr>
        <p:spPr/>
        <p:txBody>
          <a:bodyPr/>
          <a:lstStyle/>
          <a:p>
            <a:r>
              <a:rPr lang="de-AT" dirty="0"/>
              <a:t>Information </a:t>
            </a:r>
            <a:r>
              <a:rPr lang="de-AT" dirty="0" err="1"/>
              <a:t>for</a:t>
            </a:r>
            <a:r>
              <a:rPr lang="de-AT" dirty="0"/>
              <a:t> Teachers</a:t>
            </a:r>
          </a:p>
        </p:txBody>
      </p:sp>
      <p:sp>
        <p:nvSpPr>
          <p:cNvPr id="3" name="Inhaltsplatzhalter 2">
            <a:extLst>
              <a:ext uri="{FF2B5EF4-FFF2-40B4-BE49-F238E27FC236}">
                <a16:creationId xmlns:a16="http://schemas.microsoft.com/office/drawing/2014/main" id="{94442A94-3727-644A-E474-BDDC18F5A9DB}"/>
              </a:ext>
            </a:extLst>
          </p:cNvPr>
          <p:cNvSpPr>
            <a:spLocks noGrp="1"/>
          </p:cNvSpPr>
          <p:nvPr>
            <p:ph idx="1"/>
          </p:nvPr>
        </p:nvSpPr>
        <p:spPr>
          <a:xfrm>
            <a:off x="360000" y="1296000"/>
            <a:ext cx="8424000" cy="3384000"/>
          </a:xfrm>
        </p:spPr>
        <p:txBody>
          <a:bodyPr/>
          <a:lstStyle/>
          <a:p>
            <a:r>
              <a:rPr lang="en-US" sz="1400" dirty="0"/>
              <a:t>This slide deck is available under the Creative Commons Attribution 4.0 International License (CC BY 4.0).</a:t>
            </a:r>
          </a:p>
          <a:p>
            <a:r>
              <a:rPr lang="en-US" sz="1400" dirty="0"/>
              <a:t>You may therefore freely integrate these teaching materials into your classes, adapt them to your needs, and share them with pupils, students, or other audiences.</a:t>
            </a:r>
          </a:p>
          <a:p>
            <a:r>
              <a:rPr lang="en-US" sz="1400" dirty="0"/>
              <a:t>We kindly ask that the logos displayed on the slides remain unchanged.</a:t>
            </a:r>
          </a:p>
          <a:p>
            <a:r>
              <a:rPr lang="en-US" sz="1400" dirty="0"/>
              <a:t>Image rights are specified in the notes section; use in other contexts is not permitted</a:t>
            </a:r>
            <a:r>
              <a:rPr lang="de-AT" sz="1400" dirty="0"/>
              <a:t>.</a:t>
            </a:r>
          </a:p>
          <a:p>
            <a:endParaRPr lang="de-AT" sz="1400" dirty="0"/>
          </a:p>
          <a:p>
            <a:pPr marL="0" indent="0">
              <a:buNone/>
            </a:pPr>
            <a:r>
              <a:rPr lang="en-US" sz="1400" b="1" dirty="0"/>
              <a:t>Statement on the Use of Generative AI and AI-Assisted Technologies</a:t>
            </a:r>
            <a:r>
              <a:rPr lang="de-AT" sz="1400" b="1" dirty="0"/>
              <a:t>:</a:t>
            </a:r>
          </a:p>
          <a:p>
            <a:pPr marL="0" indent="0">
              <a:buNone/>
            </a:pPr>
            <a:r>
              <a:rPr lang="en-US" sz="1400" dirty="0"/>
              <a:t>During the development of this project, the authors used ChatGPT and Microsoft Copilot to support conceptual development and wording. The use of these AI tools was carried out following careful consideration. Subsequently, all content was critically reviewed by the authors and revised where necessary to ensure compliance with scientific standards. The authors assume full responsibility for the final content and its publication</a:t>
            </a:r>
            <a:r>
              <a:rPr lang="de-AT" sz="1400" dirty="0"/>
              <a:t>.</a:t>
            </a:r>
          </a:p>
          <a:p>
            <a:endParaRPr lang="de-AT" dirty="0"/>
          </a:p>
        </p:txBody>
      </p:sp>
      <p:sp>
        <p:nvSpPr>
          <p:cNvPr id="4" name="Foliennummernplatzhalter 3">
            <a:extLst>
              <a:ext uri="{FF2B5EF4-FFF2-40B4-BE49-F238E27FC236}">
                <a16:creationId xmlns:a16="http://schemas.microsoft.com/office/drawing/2014/main" id="{ACD0AA0B-5FB5-FFBB-4021-353956AF9FA3}"/>
              </a:ext>
            </a:extLst>
          </p:cNvPr>
          <p:cNvSpPr>
            <a:spLocks noGrp="1"/>
          </p:cNvSpPr>
          <p:nvPr>
            <p:ph type="sldNum" sz="quarter" idx="12"/>
          </p:nvPr>
        </p:nvSpPr>
        <p:spPr/>
        <p:txBody>
          <a:bodyPr/>
          <a:lstStyle/>
          <a:p>
            <a:fld id="{79192EA5-1C8C-46BE-A3BC-9236D7BD558C}" type="slidenum">
              <a:rPr lang="de-AT" noProof="0" smtClean="0"/>
              <a:t>32</a:t>
            </a:fld>
            <a:endParaRPr lang="de-AT" noProof="0"/>
          </a:p>
        </p:txBody>
      </p:sp>
    </p:spTree>
    <p:extLst>
      <p:ext uri="{BB962C8B-B14F-4D97-AF65-F5344CB8AC3E}">
        <p14:creationId xmlns:p14="http://schemas.microsoft.com/office/powerpoint/2010/main" val="970422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61F5FEB-4DC0-4D71-BCF9-8735E4C6B5C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1800" dirty="0"/>
              <a:t>The project receives funding under the Horizon Europe Call “Safe, Resilient Transport and Smart Mobility services for passengers and goods”; Call ID: HORIZON-CL5-2021-D6-01, Grant ID: 101069796</a:t>
            </a:r>
          </a:p>
          <a:p>
            <a:pPr marL="0" indent="0">
              <a:buNone/>
            </a:pPr>
            <a:endParaRPr lang="en-US" sz="1800" dirty="0"/>
          </a:p>
          <a:p>
            <a:pPr marL="0" indent="0">
              <a:buNone/>
            </a:pPr>
            <a:r>
              <a:rPr lang="en-US" sz="1800" dirty="0">
                <a:hlinkClick r:id="rId2"/>
              </a:rPr>
              <a:t>https://multireload.eu/</a:t>
            </a:r>
            <a:endParaRPr lang="en-US" sz="1800" dirty="0"/>
          </a:p>
          <a:p>
            <a:endParaRPr lang="de-AT" dirty="0"/>
          </a:p>
        </p:txBody>
      </p:sp>
      <p:sp>
        <p:nvSpPr>
          <p:cNvPr id="4" name="Foliennummernplatzhalter 3">
            <a:extLst>
              <a:ext uri="{FF2B5EF4-FFF2-40B4-BE49-F238E27FC236}">
                <a16:creationId xmlns:a16="http://schemas.microsoft.com/office/drawing/2014/main" id="{0881DDE0-C049-03DD-2D6E-9594B65C53DC}"/>
              </a:ext>
            </a:extLst>
          </p:cNvPr>
          <p:cNvSpPr>
            <a:spLocks noGrp="1"/>
          </p:cNvSpPr>
          <p:nvPr>
            <p:ph type="sldNum" sz="quarter" idx="12"/>
          </p:nvPr>
        </p:nvSpPr>
        <p:spPr/>
        <p:txBody>
          <a:bodyPr/>
          <a:lstStyle/>
          <a:p>
            <a:fld id="{79192EA5-1C8C-46BE-A3BC-9236D7BD558C}" type="slidenum">
              <a:rPr lang="de-AT" noProof="0" smtClean="0"/>
              <a:t>33</a:t>
            </a:fld>
            <a:endParaRPr lang="de-AT" noProof="0"/>
          </a:p>
        </p:txBody>
      </p:sp>
      <p:pic>
        <p:nvPicPr>
          <p:cNvPr id="11" name="Grafik 10" descr="Ein Bild, das Text, Schrift, Electric Blue (Farbe), Screenshot enthält.&#10;&#10;KI-generierte Inhalte können fehlerhaft sein.">
            <a:extLst>
              <a:ext uri="{FF2B5EF4-FFF2-40B4-BE49-F238E27FC236}">
                <a16:creationId xmlns:a16="http://schemas.microsoft.com/office/drawing/2014/main" id="{BE0BD96A-356E-84C3-ED6C-6747C8C6A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5" y="647864"/>
            <a:ext cx="2866292" cy="601334"/>
          </a:xfrm>
          <a:prstGeom prst="rect">
            <a:avLst/>
          </a:prstGeom>
        </p:spPr>
      </p:pic>
      <p:pic>
        <p:nvPicPr>
          <p:cNvPr id="13" name="Grafik 12" descr="Ein Bild, das Text, Schrift, Grafiken, Grafikdesign enthält.&#10;&#10;KI-generierte Inhalte können fehlerhaft sein.">
            <a:extLst>
              <a:ext uri="{FF2B5EF4-FFF2-40B4-BE49-F238E27FC236}">
                <a16:creationId xmlns:a16="http://schemas.microsoft.com/office/drawing/2014/main" id="{DB3F2951-0D21-83BE-CD32-82F28C6D3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642926"/>
            <a:ext cx="2262554" cy="606272"/>
          </a:xfrm>
          <a:prstGeom prst="rect">
            <a:avLst/>
          </a:prstGeom>
        </p:spPr>
      </p:pic>
    </p:spTree>
    <p:extLst>
      <p:ext uri="{BB962C8B-B14F-4D97-AF65-F5344CB8AC3E}">
        <p14:creationId xmlns:p14="http://schemas.microsoft.com/office/powerpoint/2010/main" val="2683585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DF59F-8591-9F91-50AE-F25858343FFD}"/>
              </a:ext>
            </a:extLst>
          </p:cNvPr>
          <p:cNvSpPr>
            <a:spLocks noGrp="1"/>
          </p:cNvSpPr>
          <p:nvPr>
            <p:ph type="title"/>
          </p:nvPr>
        </p:nvSpPr>
        <p:spPr/>
        <p:txBody>
          <a:bodyPr/>
          <a:lstStyle/>
          <a:p>
            <a:r>
              <a:rPr lang="de-AT" dirty="0" err="1"/>
              <a:t>Literature</a:t>
            </a:r>
            <a:r>
              <a:rPr lang="de-AT" dirty="0"/>
              <a:t> I</a:t>
            </a:r>
          </a:p>
        </p:txBody>
      </p:sp>
      <p:sp>
        <p:nvSpPr>
          <p:cNvPr id="3" name="Foliennummernplatzhalter 2">
            <a:extLst>
              <a:ext uri="{FF2B5EF4-FFF2-40B4-BE49-F238E27FC236}">
                <a16:creationId xmlns:a16="http://schemas.microsoft.com/office/drawing/2014/main" id="{37AD225E-EBF2-4F4D-783D-DAE61D20BB80}"/>
              </a:ext>
            </a:extLst>
          </p:cNvPr>
          <p:cNvSpPr>
            <a:spLocks noGrp="1"/>
          </p:cNvSpPr>
          <p:nvPr>
            <p:ph type="sldNum" sz="quarter" idx="12"/>
          </p:nvPr>
        </p:nvSpPr>
        <p:spPr/>
        <p:txBody>
          <a:bodyPr/>
          <a:lstStyle/>
          <a:p>
            <a:fld id="{79192EA5-1C8C-46BE-A3BC-9236D7BD558C}" type="slidenum">
              <a:rPr lang="de-AT" noProof="0" smtClean="0"/>
              <a:pPr/>
              <a:t>34</a:t>
            </a:fld>
            <a:endParaRPr lang="de-AT" noProof="0" dirty="0"/>
          </a:p>
        </p:txBody>
      </p:sp>
      <p:sp>
        <p:nvSpPr>
          <p:cNvPr id="4" name="Textfeld 3">
            <a:extLst>
              <a:ext uri="{FF2B5EF4-FFF2-40B4-BE49-F238E27FC236}">
                <a16:creationId xmlns:a16="http://schemas.microsoft.com/office/drawing/2014/main" id="{3B1A269D-07F1-C324-6B77-97F3811AA5B0}"/>
              </a:ext>
            </a:extLst>
          </p:cNvPr>
          <p:cNvSpPr txBox="1"/>
          <p:nvPr/>
        </p:nvSpPr>
        <p:spPr>
          <a:xfrm>
            <a:off x="360000" y="949569"/>
            <a:ext cx="7560000" cy="3477875"/>
          </a:xfrm>
          <a:prstGeom prst="rect">
            <a:avLst/>
          </a:prstGeom>
          <a:noFill/>
        </p:spPr>
        <p:txBody>
          <a:bodyPr wrap="square" rtlCol="0">
            <a:spAutoFit/>
          </a:bodyPr>
          <a:lstStyle/>
          <a:p>
            <a:r>
              <a:rPr lang="de-AT" sz="1100" dirty="0"/>
              <a:t>Austrian Environment Agency (2024): Climate </a:t>
            </a:r>
            <a:r>
              <a:rPr lang="de-AT" sz="1100" dirty="0" err="1"/>
              <a:t>Protection</a:t>
            </a:r>
            <a:r>
              <a:rPr lang="de-AT" sz="1100" dirty="0"/>
              <a:t> Report 2024.https://www.umweltbundesamt.at/fileadmin/site/publikationen/rep0913.pdf; </a:t>
            </a:r>
            <a:r>
              <a:rPr lang="de-AT" sz="1100" dirty="0" err="1"/>
              <a:t>accessed</a:t>
            </a:r>
            <a:r>
              <a:rPr lang="de-AT" sz="1100" dirty="0"/>
              <a:t> 16.12.2025</a:t>
            </a:r>
          </a:p>
          <a:p>
            <a:endParaRPr lang="en-US" sz="1100" dirty="0"/>
          </a:p>
          <a:p>
            <a:r>
              <a:rPr lang="en-US" sz="1100" dirty="0"/>
              <a:t>Christidis, P., &amp; Brons, M. (2016): External costs of freight transport in European Union Member States (Joint Research Centre (JRC)). Harvard </a:t>
            </a:r>
            <a:r>
              <a:rPr lang="en-US" sz="1100" dirty="0" err="1"/>
              <a:t>Dataverse.https</a:t>
            </a:r>
            <a:r>
              <a:rPr lang="en-US" sz="1100" dirty="0"/>
              <a:t>://dataverse.harvard.edu/</a:t>
            </a:r>
            <a:r>
              <a:rPr lang="en-US" sz="1100" dirty="0" err="1"/>
              <a:t>dataset.xhtml?persistentId</a:t>
            </a:r>
            <a:r>
              <a:rPr lang="en-US" sz="1100" dirty="0"/>
              <a:t>=doi:10.7910/DVN/YA3VCY; accessed 28.01.2025</a:t>
            </a:r>
          </a:p>
          <a:p>
            <a:endParaRPr lang="en-US" sz="1100" dirty="0"/>
          </a:p>
          <a:p>
            <a:r>
              <a:rPr lang="en-US" sz="1100" dirty="0"/>
              <a:t>European Commission(2019): https://ec.europa.eu/commission/presscorner/api/files/attachment/859448/Sustainable_mobility_de.pdf</a:t>
            </a:r>
          </a:p>
          <a:p>
            <a:endParaRPr lang="en-US" sz="1100" dirty="0"/>
          </a:p>
          <a:p>
            <a:r>
              <a:rPr lang="en-US" sz="1100" dirty="0"/>
              <a:t>European Commission (2020): Strategy for Sustainable and Smart </a:t>
            </a:r>
            <a:r>
              <a:rPr lang="en-US" sz="1100" dirty="0" err="1"/>
              <a:t>Mobility.https</a:t>
            </a:r>
            <a:r>
              <a:rPr lang="en-US" sz="1100" dirty="0"/>
              <a:t>://eur-lex.europa.eu/</a:t>
            </a:r>
            <a:r>
              <a:rPr lang="en-US" sz="1100" dirty="0" err="1"/>
              <a:t>resource.html?uri</a:t>
            </a:r>
            <a:r>
              <a:rPr lang="en-US" sz="1100" dirty="0"/>
              <a:t>=cellar:5e601657-3b06-11eb-b27b-01aa75ed71a1.0003.02/DOC_1&amp;format=PDF</a:t>
            </a:r>
          </a:p>
          <a:p>
            <a:endParaRPr lang="en-US" sz="1100" dirty="0"/>
          </a:p>
          <a:p>
            <a:r>
              <a:rPr lang="en-US" sz="1100" dirty="0"/>
              <a:t>European Commission (2021):https://ec.europa.eu/commission/</a:t>
            </a:r>
            <a:r>
              <a:rPr lang="en-US" sz="1100" dirty="0" err="1"/>
              <a:t>presscorner</a:t>
            </a:r>
            <a:r>
              <a:rPr lang="en-US" sz="1100" dirty="0"/>
              <a:t>/detail/</a:t>
            </a:r>
            <a:r>
              <a:rPr lang="en-US" sz="1100" dirty="0" err="1"/>
              <a:t>en</a:t>
            </a:r>
            <a:r>
              <a:rPr lang="en-US" sz="1100" dirty="0"/>
              <a:t>/qanda_21_6725; accessed 12.04.2024</a:t>
            </a:r>
          </a:p>
          <a:p>
            <a:endParaRPr lang="en-US" sz="1100" dirty="0"/>
          </a:p>
          <a:p>
            <a:r>
              <a:rPr lang="en-US" sz="1100" dirty="0"/>
              <a:t>European Commission, Directorate-General for Communication (2019): What is the European Green </a:t>
            </a:r>
            <a:r>
              <a:rPr lang="en-US" sz="1100" dirty="0" err="1"/>
              <a:t>Deal?https</a:t>
            </a:r>
            <a:r>
              <a:rPr lang="en-US" sz="1100" dirty="0"/>
              <a:t>://data.europa.eu/</a:t>
            </a:r>
            <a:r>
              <a:rPr lang="en-US" sz="1100" dirty="0" err="1"/>
              <a:t>doi</a:t>
            </a:r>
            <a:r>
              <a:rPr lang="en-US" sz="1100" dirty="0"/>
              <a:t>/10.2775/944554; accessed 13.03.2025</a:t>
            </a:r>
          </a:p>
          <a:p>
            <a:endParaRPr lang="en-US" sz="1100" dirty="0"/>
          </a:p>
          <a:p>
            <a:r>
              <a:rPr lang="en-US" sz="1100" dirty="0"/>
              <a:t>European Council of the European Union (2024):https://www.consilium.europa.eu/en/policies/green-deal/; accessed 13.03.2025</a:t>
            </a:r>
          </a:p>
          <a:p>
            <a:endParaRPr lang="en-US" sz="1100" dirty="0"/>
          </a:p>
        </p:txBody>
      </p:sp>
    </p:spTree>
    <p:extLst>
      <p:ext uri="{BB962C8B-B14F-4D97-AF65-F5344CB8AC3E}">
        <p14:creationId xmlns:p14="http://schemas.microsoft.com/office/powerpoint/2010/main" val="2941715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30783-C6BA-F57A-3611-DCF96D107B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7EF478-8E8D-2D07-7BCE-19459FBA3730}"/>
              </a:ext>
            </a:extLst>
          </p:cNvPr>
          <p:cNvSpPr>
            <a:spLocks noGrp="1"/>
          </p:cNvSpPr>
          <p:nvPr>
            <p:ph type="title"/>
          </p:nvPr>
        </p:nvSpPr>
        <p:spPr/>
        <p:txBody>
          <a:bodyPr/>
          <a:lstStyle/>
          <a:p>
            <a:r>
              <a:rPr lang="de-AT" dirty="0" err="1"/>
              <a:t>Literature</a:t>
            </a:r>
            <a:r>
              <a:rPr lang="de-AT" dirty="0"/>
              <a:t> II</a:t>
            </a:r>
          </a:p>
        </p:txBody>
      </p:sp>
      <p:sp>
        <p:nvSpPr>
          <p:cNvPr id="3" name="Foliennummernplatzhalter 2">
            <a:extLst>
              <a:ext uri="{FF2B5EF4-FFF2-40B4-BE49-F238E27FC236}">
                <a16:creationId xmlns:a16="http://schemas.microsoft.com/office/drawing/2014/main" id="{A9D4E1D8-1D70-173E-934A-AA5AC7425C8E}"/>
              </a:ext>
            </a:extLst>
          </p:cNvPr>
          <p:cNvSpPr>
            <a:spLocks noGrp="1"/>
          </p:cNvSpPr>
          <p:nvPr>
            <p:ph type="sldNum" sz="quarter" idx="12"/>
          </p:nvPr>
        </p:nvSpPr>
        <p:spPr/>
        <p:txBody>
          <a:bodyPr/>
          <a:lstStyle/>
          <a:p>
            <a:fld id="{79192EA5-1C8C-46BE-A3BC-9236D7BD558C}" type="slidenum">
              <a:rPr lang="de-AT" noProof="0" smtClean="0"/>
              <a:pPr/>
              <a:t>35</a:t>
            </a:fld>
            <a:endParaRPr lang="de-AT" noProof="0" dirty="0"/>
          </a:p>
        </p:txBody>
      </p:sp>
      <p:sp>
        <p:nvSpPr>
          <p:cNvPr id="4" name="Textfeld 3">
            <a:extLst>
              <a:ext uri="{FF2B5EF4-FFF2-40B4-BE49-F238E27FC236}">
                <a16:creationId xmlns:a16="http://schemas.microsoft.com/office/drawing/2014/main" id="{6240D560-435B-A476-44C2-B31D01964486}"/>
              </a:ext>
            </a:extLst>
          </p:cNvPr>
          <p:cNvSpPr txBox="1"/>
          <p:nvPr/>
        </p:nvSpPr>
        <p:spPr>
          <a:xfrm>
            <a:off x="360000" y="949569"/>
            <a:ext cx="7560000" cy="3985706"/>
          </a:xfrm>
          <a:prstGeom prst="rect">
            <a:avLst/>
          </a:prstGeom>
          <a:noFill/>
        </p:spPr>
        <p:txBody>
          <a:bodyPr wrap="square" rtlCol="0">
            <a:spAutoFit/>
          </a:bodyPr>
          <a:lstStyle/>
          <a:p>
            <a:r>
              <a:rPr lang="en-US" sz="1100" dirty="0"/>
              <a:t>Eurostat (2024): Modal split of inland freight </a:t>
            </a:r>
            <a:r>
              <a:rPr lang="en-US" sz="1100" dirty="0" err="1"/>
              <a:t>transport.https</a:t>
            </a:r>
            <a:r>
              <a:rPr lang="en-US" sz="1100" dirty="0"/>
              <a:t>://ec.europa.eu/</a:t>
            </a:r>
            <a:r>
              <a:rPr lang="en-US" sz="1100" dirty="0" err="1"/>
              <a:t>eurostat</a:t>
            </a:r>
            <a:r>
              <a:rPr lang="en-US" sz="1100" dirty="0"/>
              <a:t>/</a:t>
            </a:r>
            <a:r>
              <a:rPr lang="en-US" sz="1100" dirty="0" err="1"/>
              <a:t>databrowser</a:t>
            </a:r>
            <a:r>
              <a:rPr lang="en-US" sz="1100" dirty="0"/>
              <a:t>/view/</a:t>
            </a:r>
            <a:r>
              <a:rPr lang="en-US" sz="1100" dirty="0" err="1"/>
              <a:t>tran_hv_frmod</a:t>
            </a:r>
            <a:r>
              <a:rPr lang="en-US" sz="1100" dirty="0"/>
              <a:t>/default/</a:t>
            </a:r>
            <a:r>
              <a:rPr lang="en-US" sz="1100" dirty="0" err="1"/>
              <a:t>table?lang</a:t>
            </a:r>
            <a:r>
              <a:rPr lang="en-US" sz="1100" dirty="0"/>
              <a:t>=</a:t>
            </a:r>
            <a:r>
              <a:rPr lang="en-US" sz="1100" dirty="0" err="1"/>
              <a:t>en&amp;category</a:t>
            </a:r>
            <a:r>
              <a:rPr lang="en-US" sz="1100" dirty="0"/>
              <a:t>=</a:t>
            </a:r>
            <a:r>
              <a:rPr lang="en-US" sz="1100" dirty="0" err="1"/>
              <a:t>tran.tran_hv_ms</a:t>
            </a:r>
            <a:r>
              <a:rPr lang="en-US" sz="1100" dirty="0"/>
              <a:t>; accessed 06.02.2025</a:t>
            </a:r>
            <a:endParaRPr lang="de-AT" sz="1100" dirty="0"/>
          </a:p>
          <a:p>
            <a:endParaRPr lang="de-AT" sz="1100" dirty="0"/>
          </a:p>
          <a:p>
            <a:r>
              <a:rPr lang="de-AT" sz="1100" dirty="0"/>
              <a:t>Eurostat (2025): https://ec.europa.eu/eurostat/statistics-explained/index.php?title=Characteristics_of_the_railway_network_in_Europe; </a:t>
            </a:r>
            <a:r>
              <a:rPr lang="de-AT" sz="1100" dirty="0" err="1"/>
              <a:t>accessed</a:t>
            </a:r>
            <a:r>
              <a:rPr lang="de-AT" sz="1100" dirty="0"/>
              <a:t> 06.03.2025</a:t>
            </a:r>
          </a:p>
          <a:p>
            <a:endParaRPr lang="de-AT" sz="1100" dirty="0"/>
          </a:p>
          <a:p>
            <a:r>
              <a:rPr lang="de-AT" sz="1100" dirty="0"/>
              <a:t>ITF (2023): ITF Transport Outlook 2023. OECD Publishing, Paris; https://doi.org/10.1787/b6cc9ad5-en; </a:t>
            </a:r>
            <a:r>
              <a:rPr lang="de-AT" sz="1100" dirty="0" err="1"/>
              <a:t>accessed</a:t>
            </a:r>
            <a:r>
              <a:rPr lang="de-AT" sz="1100" dirty="0"/>
              <a:t> 16.12.2025</a:t>
            </a:r>
          </a:p>
          <a:p>
            <a:endParaRPr lang="de-AT" sz="1100" dirty="0"/>
          </a:p>
          <a:p>
            <a:r>
              <a:rPr lang="de-AT" sz="1100" dirty="0"/>
              <a:t>Koch, Susanne (2012): </a:t>
            </a:r>
            <a:r>
              <a:rPr lang="de-AT" sz="1100" dirty="0" err="1"/>
              <a:t>Logistics</a:t>
            </a:r>
            <a:r>
              <a:rPr lang="de-AT" sz="1100" dirty="0"/>
              <a:t> – An </a:t>
            </a:r>
            <a:r>
              <a:rPr lang="de-AT" sz="1100" dirty="0" err="1"/>
              <a:t>Introduction</a:t>
            </a:r>
            <a:r>
              <a:rPr lang="de-AT" sz="1100" dirty="0"/>
              <a:t> </a:t>
            </a:r>
            <a:r>
              <a:rPr lang="de-AT" sz="1100" dirty="0" err="1"/>
              <a:t>to</a:t>
            </a:r>
            <a:r>
              <a:rPr lang="de-AT" sz="1100" dirty="0"/>
              <a:t> Economics and </a:t>
            </a:r>
            <a:r>
              <a:rPr lang="de-AT" sz="1100" dirty="0" err="1"/>
              <a:t>Sustainability</a:t>
            </a:r>
            <a:endParaRPr lang="de-AT" sz="1100" dirty="0"/>
          </a:p>
          <a:p>
            <a:endParaRPr lang="de-AT" sz="1100" dirty="0"/>
          </a:p>
          <a:p>
            <a:r>
              <a:rPr lang="de-AT" sz="1100" dirty="0"/>
              <a:t>Kummer, Sebastian (2010): </a:t>
            </a:r>
            <a:r>
              <a:rPr lang="de-AT" sz="1100" dirty="0" err="1"/>
              <a:t>Introduction</a:t>
            </a:r>
            <a:r>
              <a:rPr lang="de-AT" sz="1100" dirty="0"/>
              <a:t> </a:t>
            </a:r>
            <a:r>
              <a:rPr lang="de-AT" sz="1100" dirty="0" err="1"/>
              <a:t>to</a:t>
            </a:r>
            <a:r>
              <a:rPr lang="de-AT" sz="1100" dirty="0"/>
              <a:t> Transport Economics. 2 </a:t>
            </a:r>
            <a:r>
              <a:rPr lang="de-AT" sz="1100" dirty="0" err="1"/>
              <a:t>volumes</a:t>
            </a:r>
            <a:r>
              <a:rPr lang="de-AT" sz="1100" dirty="0"/>
              <a:t>. Vienna: UTB, Facultas, WUV</a:t>
            </a:r>
          </a:p>
          <a:p>
            <a:endParaRPr lang="de-AT" sz="1100" dirty="0"/>
          </a:p>
          <a:p>
            <a:r>
              <a:rPr lang="de-AT" sz="1100" dirty="0"/>
              <a:t>Masterplan Freight Transport 2030 (2023): An Implementation </a:t>
            </a:r>
            <a:r>
              <a:rPr lang="de-AT" sz="1100" dirty="0" err="1"/>
              <a:t>Strategy</a:t>
            </a:r>
            <a:r>
              <a:rPr lang="de-AT" sz="1100" dirty="0"/>
              <a:t> </a:t>
            </a:r>
            <a:r>
              <a:rPr lang="de-AT" sz="1100" dirty="0" err="1"/>
              <a:t>of</a:t>
            </a:r>
            <a:r>
              <a:rPr lang="de-AT" sz="1100" dirty="0"/>
              <a:t> </a:t>
            </a:r>
            <a:r>
              <a:rPr lang="de-AT" sz="1100" dirty="0" err="1"/>
              <a:t>the</a:t>
            </a:r>
            <a:r>
              <a:rPr lang="de-AT" sz="1100" dirty="0"/>
              <a:t> Mobility Master Plan 2030 </a:t>
            </a:r>
            <a:r>
              <a:rPr lang="de-AT" sz="1100" dirty="0" err="1"/>
              <a:t>for</a:t>
            </a:r>
            <a:r>
              <a:rPr lang="de-AT" sz="1100" dirty="0"/>
              <a:t> Climate-Neutral Freight Transport. https://www.bmimi.gv.at/themen/mobilitaet/transport/gueterverkehr/masterplan.html; </a:t>
            </a:r>
            <a:r>
              <a:rPr lang="de-AT" sz="1100" dirty="0" err="1"/>
              <a:t>accessed</a:t>
            </a:r>
            <a:r>
              <a:rPr lang="de-AT" sz="1100" dirty="0"/>
              <a:t> 16.12.2025</a:t>
            </a:r>
          </a:p>
          <a:p>
            <a:endParaRPr lang="de-AT" sz="1100" dirty="0"/>
          </a:p>
          <a:p>
            <a:r>
              <a:rPr lang="de-AT" sz="1100" dirty="0"/>
              <a:t>Mobility Master Plan 2030: https://www.bmimi.gv.at/themen/mobilitaet/mobilitaetsmasterplan/mmp2030.html; </a:t>
            </a:r>
            <a:r>
              <a:rPr lang="de-AT" sz="1100" dirty="0" err="1"/>
              <a:t>accessed</a:t>
            </a:r>
            <a:r>
              <a:rPr lang="de-AT" sz="1100" dirty="0"/>
              <a:t> 16.12.2025</a:t>
            </a:r>
          </a:p>
          <a:p>
            <a:endParaRPr lang="de-AT" sz="1100" dirty="0"/>
          </a:p>
          <a:p>
            <a:r>
              <a:rPr lang="de-AT" sz="1100" dirty="0"/>
              <a:t>Schienen-Control (2025): https://www.schienencontrol.gv.at/de/wettbewerbsregulierung/eisenbahnnetz-oesterreich.html; </a:t>
            </a:r>
            <a:r>
              <a:rPr lang="de-AT" sz="1100" dirty="0" err="1"/>
              <a:t>accessed</a:t>
            </a:r>
            <a:r>
              <a:rPr lang="de-AT" sz="1100" dirty="0"/>
              <a:t> 28.01.2025</a:t>
            </a:r>
          </a:p>
          <a:p>
            <a:endParaRPr lang="de-AT" sz="1100" dirty="0"/>
          </a:p>
          <a:p>
            <a:r>
              <a:rPr lang="de-AT" sz="1100" dirty="0"/>
              <a:t>Wittenbrink, Paul (2015): Green </a:t>
            </a:r>
            <a:r>
              <a:rPr lang="de-AT" sz="1100" dirty="0" err="1"/>
              <a:t>Logistics</a:t>
            </a:r>
            <a:r>
              <a:rPr lang="de-AT" sz="1100" dirty="0"/>
              <a:t>. Wiesbaden: Springer Fachmedien Wiesbaden.</a:t>
            </a:r>
          </a:p>
        </p:txBody>
      </p:sp>
    </p:spTree>
    <p:extLst>
      <p:ext uri="{BB962C8B-B14F-4D97-AF65-F5344CB8AC3E}">
        <p14:creationId xmlns:p14="http://schemas.microsoft.com/office/powerpoint/2010/main" val="403164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73D47-32B7-74F8-3A36-86D658402EB1}"/>
              </a:ext>
            </a:extLst>
          </p:cNvPr>
          <p:cNvSpPr>
            <a:spLocks noGrp="1"/>
          </p:cNvSpPr>
          <p:nvPr>
            <p:ph type="title"/>
          </p:nvPr>
        </p:nvSpPr>
        <p:spPr/>
        <p:txBody>
          <a:bodyPr/>
          <a:lstStyle/>
          <a:p>
            <a:r>
              <a:rPr lang="de-AT" dirty="0"/>
              <a:t>Greenhouse Gases</a:t>
            </a:r>
          </a:p>
        </p:txBody>
      </p:sp>
      <p:sp>
        <p:nvSpPr>
          <p:cNvPr id="3" name="Inhaltsplatzhalter 2">
            <a:extLst>
              <a:ext uri="{FF2B5EF4-FFF2-40B4-BE49-F238E27FC236}">
                <a16:creationId xmlns:a16="http://schemas.microsoft.com/office/drawing/2014/main" id="{8E9186F2-0560-E3A1-70E2-FCC5E1EB4209}"/>
              </a:ext>
            </a:extLst>
          </p:cNvPr>
          <p:cNvSpPr>
            <a:spLocks noGrp="1"/>
          </p:cNvSpPr>
          <p:nvPr>
            <p:ph idx="1"/>
          </p:nvPr>
        </p:nvSpPr>
        <p:spPr>
          <a:xfrm>
            <a:off x="360000" y="1368000"/>
            <a:ext cx="4774708" cy="3312000"/>
          </a:xfrm>
        </p:spPr>
        <p:txBody>
          <a:bodyPr/>
          <a:lstStyle/>
          <a:p>
            <a:r>
              <a:rPr lang="de-AT" sz="2000" dirty="0"/>
              <a:t>Greenhouse </a:t>
            </a:r>
            <a:r>
              <a:rPr lang="de-AT" sz="2000" dirty="0" err="1"/>
              <a:t>gases</a:t>
            </a:r>
            <a:r>
              <a:rPr lang="de-AT" sz="2000" dirty="0"/>
              <a:t> </a:t>
            </a:r>
            <a:r>
              <a:rPr lang="de-AT" sz="2000" dirty="0" err="1"/>
              <a:t>affect</a:t>
            </a:r>
            <a:r>
              <a:rPr lang="de-AT" sz="2000" dirty="0"/>
              <a:t> </a:t>
            </a:r>
            <a:r>
              <a:rPr lang="de-AT" sz="2000" dirty="0" err="1"/>
              <a:t>the</a:t>
            </a:r>
            <a:r>
              <a:rPr lang="de-AT" sz="2000" dirty="0"/>
              <a:t> </a:t>
            </a:r>
            <a:r>
              <a:rPr lang="de-AT" sz="2000" dirty="0" err="1"/>
              <a:t>Earth’s</a:t>
            </a:r>
            <a:r>
              <a:rPr lang="de-AT" sz="2000" dirty="0"/>
              <a:t> </a:t>
            </a:r>
            <a:r>
              <a:rPr lang="de-AT" sz="2000" dirty="0" err="1"/>
              <a:t>energy</a:t>
            </a:r>
            <a:r>
              <a:rPr lang="de-AT" sz="2000" dirty="0"/>
              <a:t> </a:t>
            </a:r>
            <a:r>
              <a:rPr lang="de-AT" sz="2000" dirty="0" err="1"/>
              <a:t>balance</a:t>
            </a:r>
            <a:endParaRPr lang="de-AT" sz="2000" dirty="0"/>
          </a:p>
          <a:p>
            <a:r>
              <a:rPr lang="de-AT" sz="2000" dirty="0"/>
              <a:t>Greenhouse </a:t>
            </a:r>
            <a:r>
              <a:rPr lang="de-AT" sz="2000" dirty="0" err="1"/>
              <a:t>effect</a:t>
            </a:r>
            <a:r>
              <a:rPr lang="de-AT" sz="2000" dirty="0"/>
              <a:t>, global </a:t>
            </a:r>
            <a:r>
              <a:rPr lang="de-AT" sz="2000" dirty="0" err="1"/>
              <a:t>warming</a:t>
            </a:r>
            <a:endParaRPr lang="de-AT" sz="2000" dirty="0"/>
          </a:p>
          <a:p>
            <a:r>
              <a:rPr lang="de-AT" sz="2000" dirty="0"/>
              <a:t>Most well-</a:t>
            </a:r>
            <a:r>
              <a:rPr lang="de-AT" sz="2000" dirty="0" err="1"/>
              <a:t>known</a:t>
            </a:r>
            <a:r>
              <a:rPr lang="de-AT" sz="2000" dirty="0"/>
              <a:t> </a:t>
            </a:r>
            <a:r>
              <a:rPr lang="de-AT" sz="2000" dirty="0" err="1"/>
              <a:t>greenhouse</a:t>
            </a:r>
            <a:r>
              <a:rPr lang="de-AT" sz="2000" dirty="0"/>
              <a:t> </a:t>
            </a:r>
            <a:r>
              <a:rPr lang="de-AT" sz="2000" dirty="0" err="1"/>
              <a:t>gases</a:t>
            </a:r>
            <a:r>
              <a:rPr lang="de-AT" sz="2000" dirty="0"/>
              <a:t>: </a:t>
            </a:r>
            <a:r>
              <a:rPr lang="de-AT" sz="2000" dirty="0" err="1"/>
              <a:t>carbon</a:t>
            </a:r>
            <a:r>
              <a:rPr lang="de-AT" sz="2000" dirty="0"/>
              <a:t> </a:t>
            </a:r>
            <a:r>
              <a:rPr lang="de-AT" sz="2000" dirty="0" err="1"/>
              <a:t>dioxide</a:t>
            </a:r>
            <a:r>
              <a:rPr lang="de-AT" sz="2000" dirty="0"/>
              <a:t> (CO₂), </a:t>
            </a:r>
            <a:r>
              <a:rPr lang="de-AT" sz="2000" dirty="0" err="1"/>
              <a:t>methane</a:t>
            </a:r>
            <a:r>
              <a:rPr lang="de-AT" sz="2000" dirty="0"/>
              <a:t>, and </a:t>
            </a:r>
            <a:r>
              <a:rPr lang="de-AT" sz="2000" dirty="0" err="1"/>
              <a:t>nitrous</a:t>
            </a:r>
            <a:r>
              <a:rPr lang="de-AT" sz="2000" dirty="0"/>
              <a:t> </a:t>
            </a:r>
            <a:r>
              <a:rPr lang="de-AT" sz="2000" dirty="0" err="1"/>
              <a:t>oxide</a:t>
            </a:r>
            <a:endParaRPr lang="de-AT" sz="2000" dirty="0"/>
          </a:p>
          <a:p>
            <a:r>
              <a:rPr lang="de-AT" sz="2000" dirty="0"/>
              <a:t>Low </a:t>
            </a:r>
            <a:r>
              <a:rPr lang="de-AT" sz="2000" dirty="0" err="1"/>
              <a:t>natural</a:t>
            </a:r>
            <a:r>
              <a:rPr lang="de-AT" sz="2000" dirty="0"/>
              <a:t> </a:t>
            </a:r>
            <a:r>
              <a:rPr lang="de-AT" sz="2000" dirty="0" err="1"/>
              <a:t>occurrence</a:t>
            </a:r>
            <a:r>
              <a:rPr lang="de-AT" sz="2000" dirty="0"/>
              <a:t> </a:t>
            </a:r>
            <a:r>
              <a:rPr lang="de-AT" sz="2000" dirty="0" err="1"/>
              <a:t>of</a:t>
            </a:r>
            <a:r>
              <a:rPr lang="de-AT" sz="2000" dirty="0"/>
              <a:t> </a:t>
            </a:r>
            <a:r>
              <a:rPr lang="de-AT" sz="2000" dirty="0" err="1"/>
              <a:t>greenhouse</a:t>
            </a:r>
            <a:r>
              <a:rPr lang="de-AT" sz="2000" dirty="0"/>
              <a:t> </a:t>
            </a:r>
            <a:r>
              <a:rPr lang="de-AT" sz="2000" dirty="0" err="1"/>
              <a:t>gases</a:t>
            </a:r>
            <a:endParaRPr lang="de-AT" sz="2000" dirty="0"/>
          </a:p>
          <a:p>
            <a:r>
              <a:rPr lang="de-AT" sz="2000" dirty="0" err="1"/>
              <a:t>Increase</a:t>
            </a:r>
            <a:r>
              <a:rPr lang="de-AT" sz="2000" dirty="0"/>
              <a:t> in </a:t>
            </a:r>
            <a:r>
              <a:rPr lang="de-AT" sz="2000" dirty="0" err="1"/>
              <a:t>greenhouse</a:t>
            </a:r>
            <a:r>
              <a:rPr lang="de-AT" sz="2000" dirty="0"/>
              <a:t> </a:t>
            </a:r>
            <a:r>
              <a:rPr lang="de-AT" sz="2000" dirty="0" err="1"/>
              <a:t>gases</a:t>
            </a:r>
            <a:r>
              <a:rPr lang="de-AT" sz="2000" dirty="0"/>
              <a:t> </a:t>
            </a:r>
            <a:r>
              <a:rPr lang="de-AT" sz="2000" dirty="0" err="1"/>
              <a:t>caused</a:t>
            </a:r>
            <a:r>
              <a:rPr lang="de-AT" sz="2000" dirty="0"/>
              <a:t> </a:t>
            </a:r>
            <a:r>
              <a:rPr lang="de-AT" sz="2000" dirty="0" err="1"/>
              <a:t>by</a:t>
            </a:r>
            <a:r>
              <a:rPr lang="de-AT" sz="2000" dirty="0"/>
              <a:t> human </a:t>
            </a:r>
            <a:r>
              <a:rPr lang="de-AT" sz="2000" dirty="0" err="1"/>
              <a:t>activity</a:t>
            </a:r>
            <a:endParaRPr lang="de-AT" dirty="0"/>
          </a:p>
        </p:txBody>
      </p:sp>
      <p:sp>
        <p:nvSpPr>
          <p:cNvPr id="4" name="Foliennummernplatzhalter 3">
            <a:extLst>
              <a:ext uri="{FF2B5EF4-FFF2-40B4-BE49-F238E27FC236}">
                <a16:creationId xmlns:a16="http://schemas.microsoft.com/office/drawing/2014/main" id="{761C9C3B-5C1C-4A3D-B02C-BBF163E61AC2}"/>
              </a:ext>
            </a:extLst>
          </p:cNvPr>
          <p:cNvSpPr>
            <a:spLocks noGrp="1"/>
          </p:cNvSpPr>
          <p:nvPr>
            <p:ph type="sldNum" sz="quarter" idx="12"/>
          </p:nvPr>
        </p:nvSpPr>
        <p:spPr/>
        <p:txBody>
          <a:bodyPr/>
          <a:lstStyle/>
          <a:p>
            <a:fld id="{79192EA5-1C8C-46BE-A3BC-9236D7BD558C}" type="slidenum">
              <a:rPr lang="de-AT" noProof="0" smtClean="0"/>
              <a:t>4</a:t>
            </a:fld>
            <a:endParaRPr lang="de-AT" noProof="0"/>
          </a:p>
        </p:txBody>
      </p:sp>
      <p:graphicFrame>
        <p:nvGraphicFramePr>
          <p:cNvPr id="5" name="Chart 6" descr="Diagramm Treibhausgasemissionen in der EU nach Schadstoffen">
            <a:extLst>
              <a:ext uri="{FF2B5EF4-FFF2-40B4-BE49-F238E27FC236}">
                <a16:creationId xmlns:a16="http://schemas.microsoft.com/office/drawing/2014/main" id="{A1839280-DEA7-8B28-68EB-ABCB19257273}"/>
              </a:ext>
            </a:extLst>
          </p:cNvPr>
          <p:cNvGraphicFramePr/>
          <p:nvPr>
            <p:extLst>
              <p:ext uri="{D42A27DB-BD31-4B8C-83A1-F6EECF244321}">
                <p14:modId xmlns:p14="http://schemas.microsoft.com/office/powerpoint/2010/main" val="1071009118"/>
              </p:ext>
            </p:extLst>
          </p:nvPr>
        </p:nvGraphicFramePr>
        <p:xfrm>
          <a:off x="5061163" y="1296000"/>
          <a:ext cx="3872229" cy="3205338"/>
        </p:xfrm>
        <a:graphic>
          <a:graphicData uri="http://schemas.openxmlformats.org/drawingml/2006/chart">
            <c:chart xmlns:c="http://schemas.openxmlformats.org/drawingml/2006/chart" xmlns:r="http://schemas.openxmlformats.org/officeDocument/2006/relationships" r:id="rId3"/>
          </a:graphicData>
        </a:graphic>
      </p:graphicFrame>
      <p:sp>
        <p:nvSpPr>
          <p:cNvPr id="6" name="Datumsplatzhalter 22">
            <a:extLst>
              <a:ext uri="{FF2B5EF4-FFF2-40B4-BE49-F238E27FC236}">
                <a16:creationId xmlns:a16="http://schemas.microsoft.com/office/drawing/2014/main" id="{FCBE75B9-8B6F-9E41-ADE0-0CECB11A53E4}"/>
              </a:ext>
            </a:extLst>
          </p:cNvPr>
          <p:cNvSpPr txBox="1">
            <a:spLocks/>
          </p:cNvSpPr>
          <p:nvPr/>
        </p:nvSpPr>
        <p:spPr>
          <a:xfrm>
            <a:off x="6299524" y="4351117"/>
            <a:ext cx="2314690" cy="273844"/>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dirty="0"/>
              <a:t>Chart: own illustration based on EEA</a:t>
            </a:r>
            <a:endParaRPr lang="de-AT" sz="750" dirty="0"/>
          </a:p>
        </p:txBody>
      </p:sp>
    </p:spTree>
    <p:extLst>
      <p:ext uri="{BB962C8B-B14F-4D97-AF65-F5344CB8AC3E}">
        <p14:creationId xmlns:p14="http://schemas.microsoft.com/office/powerpoint/2010/main" val="357647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E3AA-1B3A-20D8-400C-EC6C99E9FA77}"/>
              </a:ext>
            </a:extLst>
          </p:cNvPr>
          <p:cNvSpPr>
            <a:spLocks noGrp="1"/>
          </p:cNvSpPr>
          <p:nvPr>
            <p:ph type="title"/>
          </p:nvPr>
        </p:nvSpPr>
        <p:spPr/>
        <p:txBody>
          <a:bodyPr/>
          <a:lstStyle/>
          <a:p>
            <a:r>
              <a:rPr lang="en-US" dirty="0"/>
              <a:t>CO₂ Equivalents (</a:t>
            </a:r>
            <a:r>
              <a:rPr lang="en-US" dirty="0" err="1"/>
              <a:t>CO₂e</a:t>
            </a:r>
            <a:r>
              <a:rPr lang="en-US" dirty="0"/>
              <a:t>) = Global Warming Potential</a:t>
            </a:r>
            <a:endParaRPr lang="de-AT" dirty="0"/>
          </a:p>
        </p:txBody>
      </p:sp>
      <p:sp>
        <p:nvSpPr>
          <p:cNvPr id="3" name="Inhaltsplatzhalter 2">
            <a:extLst>
              <a:ext uri="{FF2B5EF4-FFF2-40B4-BE49-F238E27FC236}">
                <a16:creationId xmlns:a16="http://schemas.microsoft.com/office/drawing/2014/main" id="{2F14E84B-4724-1C81-DC0B-B0957195FA13}"/>
              </a:ext>
            </a:extLst>
          </p:cNvPr>
          <p:cNvSpPr>
            <a:spLocks noGrp="1"/>
          </p:cNvSpPr>
          <p:nvPr>
            <p:ph idx="1"/>
          </p:nvPr>
        </p:nvSpPr>
        <p:spPr>
          <a:xfrm>
            <a:off x="360000" y="1582614"/>
            <a:ext cx="3672738" cy="3097385"/>
          </a:xfrm>
        </p:spPr>
        <p:txBody>
          <a:bodyPr/>
          <a:lstStyle/>
          <a:p>
            <a:r>
              <a:rPr lang="en-US" sz="2000" dirty="0" err="1"/>
              <a:t>CO₂e</a:t>
            </a:r>
            <a:r>
              <a:rPr lang="en-US" sz="2000" dirty="0"/>
              <a:t> is a unit of measurement that makes the climate effects of all greenhouse gases comparable</a:t>
            </a:r>
          </a:p>
          <a:p>
            <a:r>
              <a:rPr lang="en-US" sz="2000" dirty="0"/>
              <a:t>Different greenhouse gases contribute to the greenhouse effect to varying degrees and remain in the Earth’s atmosphere for different lengths of time</a:t>
            </a:r>
            <a:endParaRPr lang="de-AT" sz="2000" dirty="0"/>
          </a:p>
        </p:txBody>
      </p:sp>
      <p:sp>
        <p:nvSpPr>
          <p:cNvPr id="4" name="Foliennummernplatzhalter 3">
            <a:extLst>
              <a:ext uri="{FF2B5EF4-FFF2-40B4-BE49-F238E27FC236}">
                <a16:creationId xmlns:a16="http://schemas.microsoft.com/office/drawing/2014/main" id="{18840ED1-C1E3-4DD1-678E-E29D1FC866DF}"/>
              </a:ext>
            </a:extLst>
          </p:cNvPr>
          <p:cNvSpPr>
            <a:spLocks noGrp="1"/>
          </p:cNvSpPr>
          <p:nvPr>
            <p:ph type="sldNum" sz="quarter" idx="12"/>
          </p:nvPr>
        </p:nvSpPr>
        <p:spPr/>
        <p:txBody>
          <a:bodyPr/>
          <a:lstStyle/>
          <a:p>
            <a:fld id="{79192EA5-1C8C-46BE-A3BC-9236D7BD558C}" type="slidenum">
              <a:rPr lang="de-AT" noProof="0" smtClean="0"/>
              <a:t>5</a:t>
            </a:fld>
            <a:endParaRPr lang="de-AT" noProof="0"/>
          </a:p>
        </p:txBody>
      </p:sp>
      <p:pic>
        <p:nvPicPr>
          <p:cNvPr id="5" name="Grafik 4">
            <a:extLst>
              <a:ext uri="{FF2B5EF4-FFF2-40B4-BE49-F238E27FC236}">
                <a16:creationId xmlns:a16="http://schemas.microsoft.com/office/drawing/2014/main" id="{19D4E4C5-95B9-4D37-555F-45250E777DF7}"/>
              </a:ext>
            </a:extLst>
          </p:cNvPr>
          <p:cNvPicPr>
            <a:picLocks noGrp="1" noRot="1" noChangeAspect="1" noMove="1" noResize="1" noEditPoints="1" noAdjustHandles="1" noChangeArrowheads="1" noChangeShapeType="1" noCrop="1"/>
          </p:cNvPicPr>
          <p:nvPr/>
        </p:nvPicPr>
        <p:blipFill>
          <a:blip r:embed="rId3"/>
          <a:stretch>
            <a:fillRect/>
          </a:stretch>
        </p:blipFill>
        <p:spPr>
          <a:xfrm>
            <a:off x="4311764" y="871570"/>
            <a:ext cx="4472236" cy="3400360"/>
          </a:xfrm>
          <a:prstGeom prst="rect">
            <a:avLst/>
          </a:prstGeom>
        </p:spPr>
      </p:pic>
      <p:sp>
        <p:nvSpPr>
          <p:cNvPr id="6" name="Datumsplatzhalter 22">
            <a:extLst>
              <a:ext uri="{FF2B5EF4-FFF2-40B4-BE49-F238E27FC236}">
                <a16:creationId xmlns:a16="http://schemas.microsoft.com/office/drawing/2014/main" id="{E1B62E0C-8027-11D7-CD95-F02730593C03}"/>
              </a:ext>
            </a:extLst>
          </p:cNvPr>
          <p:cNvSpPr txBox="1">
            <a:spLocks/>
          </p:cNvSpPr>
          <p:nvPr/>
        </p:nvSpPr>
        <p:spPr>
          <a:xfrm>
            <a:off x="6073541" y="4351117"/>
            <a:ext cx="2783243" cy="284080"/>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dirty="0"/>
              <a:t>Image: </a:t>
            </a:r>
            <a:r>
              <a:rPr lang="en-US" sz="750" dirty="0" err="1"/>
              <a:t>Pixabay</a:t>
            </a:r>
            <a:r>
              <a:rPr lang="en-US" sz="750" dirty="0"/>
              <a:t> and own illustration, data from IPCC (2024)</a:t>
            </a:r>
            <a:endParaRPr lang="de-AT" sz="750" dirty="0"/>
          </a:p>
        </p:txBody>
      </p:sp>
      <p:grpSp>
        <p:nvGrpSpPr>
          <p:cNvPr id="20" name="Group 19">
            <a:extLst>
              <a:ext uri="{FF2B5EF4-FFF2-40B4-BE49-F238E27FC236}">
                <a16:creationId xmlns:a16="http://schemas.microsoft.com/office/drawing/2014/main" id="{8B0FB920-0FC6-5D45-0912-B1E8B699D5DE}"/>
              </a:ext>
            </a:extLst>
          </p:cNvPr>
          <p:cNvGrpSpPr>
            <a:grpSpLocks noGrp="1" noUngrp="1" noRot="1" noMove="1" noResize="1"/>
          </p:cNvGrpSpPr>
          <p:nvPr/>
        </p:nvGrpSpPr>
        <p:grpSpPr>
          <a:xfrm>
            <a:off x="4182366" y="810292"/>
            <a:ext cx="4880660" cy="3461638"/>
            <a:chOff x="4182366" y="810292"/>
            <a:chExt cx="4880660" cy="3461638"/>
          </a:xfrm>
        </p:grpSpPr>
        <p:sp>
          <p:nvSpPr>
            <p:cNvPr id="7" name="TextBox 6">
              <a:extLst>
                <a:ext uri="{FF2B5EF4-FFF2-40B4-BE49-F238E27FC236}">
                  <a16:creationId xmlns:a16="http://schemas.microsoft.com/office/drawing/2014/main" id="{4F0F5D93-07AA-18B7-1157-8ACEDEABF777}"/>
                </a:ext>
              </a:extLst>
            </p:cNvPr>
            <p:cNvSpPr txBox="1">
              <a:spLocks noGrp="1" noRot="1" noMove="1" noResize="1" noEditPoints="1" noAdjustHandles="1" noChangeArrowheads="1" noChangeShapeType="1"/>
            </p:cNvSpPr>
            <p:nvPr/>
          </p:nvSpPr>
          <p:spPr>
            <a:xfrm>
              <a:off x="6623050" y="810292"/>
              <a:ext cx="812800" cy="369332"/>
            </a:xfrm>
            <a:prstGeom prst="rect">
              <a:avLst/>
            </a:prstGeom>
            <a:solidFill>
              <a:schemeClr val="bg1"/>
            </a:solidFill>
          </p:spPr>
          <p:txBody>
            <a:bodyPr wrap="square" rtlCol="0">
              <a:spAutoFit/>
            </a:bodyPr>
            <a:lstStyle/>
            <a:p>
              <a:r>
                <a:rPr lang="en-US" sz="900" dirty="0"/>
                <a:t>Carbon dioxide </a:t>
              </a:r>
            </a:p>
          </p:txBody>
        </p:sp>
        <p:sp>
          <p:nvSpPr>
            <p:cNvPr id="8" name="TextBox 7">
              <a:extLst>
                <a:ext uri="{FF2B5EF4-FFF2-40B4-BE49-F238E27FC236}">
                  <a16:creationId xmlns:a16="http://schemas.microsoft.com/office/drawing/2014/main" id="{67C53E3A-401C-E8C7-3551-54735134225B}"/>
                </a:ext>
              </a:extLst>
            </p:cNvPr>
            <p:cNvSpPr txBox="1">
              <a:spLocks noGrp="1" noRot="1" noMove="1" noResize="1" noEditPoints="1" noAdjustHandles="1" noChangeArrowheads="1" noChangeShapeType="1"/>
            </p:cNvSpPr>
            <p:nvPr/>
          </p:nvSpPr>
          <p:spPr>
            <a:xfrm>
              <a:off x="7578153" y="1513155"/>
              <a:ext cx="1484873" cy="230832"/>
            </a:xfrm>
            <a:prstGeom prst="rect">
              <a:avLst/>
            </a:prstGeom>
            <a:solidFill>
              <a:schemeClr val="bg1"/>
            </a:solidFill>
          </p:spPr>
          <p:txBody>
            <a:bodyPr wrap="square" rtlCol="0">
              <a:spAutoFit/>
            </a:bodyPr>
            <a:lstStyle/>
            <a:p>
              <a:r>
                <a:rPr lang="de-AT" sz="900" dirty="0" err="1"/>
                <a:t>Methane</a:t>
              </a:r>
              <a:r>
                <a:rPr lang="de-AT" sz="900" dirty="0"/>
                <a:t> (fossil)</a:t>
              </a:r>
              <a:endParaRPr lang="en-US" sz="900" dirty="0"/>
            </a:p>
          </p:txBody>
        </p:sp>
        <p:sp>
          <p:nvSpPr>
            <p:cNvPr id="9" name="TextBox 8">
              <a:extLst>
                <a:ext uri="{FF2B5EF4-FFF2-40B4-BE49-F238E27FC236}">
                  <a16:creationId xmlns:a16="http://schemas.microsoft.com/office/drawing/2014/main" id="{C86E27D2-4AEB-8129-7FB6-BA1587E5327B}"/>
                </a:ext>
              </a:extLst>
            </p:cNvPr>
            <p:cNvSpPr txBox="1">
              <a:spLocks noGrp="1" noRot="1" noMove="1" noResize="1" noEditPoints="1" noAdjustHandles="1" noChangeArrowheads="1" noChangeShapeType="1"/>
            </p:cNvSpPr>
            <p:nvPr/>
          </p:nvSpPr>
          <p:spPr>
            <a:xfrm>
              <a:off x="7835900" y="2362285"/>
              <a:ext cx="1227126" cy="230832"/>
            </a:xfrm>
            <a:prstGeom prst="rect">
              <a:avLst/>
            </a:prstGeom>
            <a:solidFill>
              <a:schemeClr val="bg1"/>
            </a:solidFill>
          </p:spPr>
          <p:txBody>
            <a:bodyPr wrap="square" rtlCol="0">
              <a:spAutoFit/>
            </a:bodyPr>
            <a:lstStyle/>
            <a:p>
              <a:r>
                <a:rPr lang="en-US" sz="900" dirty="0"/>
                <a:t>Nitrous oxide </a:t>
              </a:r>
            </a:p>
          </p:txBody>
        </p:sp>
        <p:sp>
          <p:nvSpPr>
            <p:cNvPr id="10" name="TextBox 9">
              <a:extLst>
                <a:ext uri="{FF2B5EF4-FFF2-40B4-BE49-F238E27FC236}">
                  <a16:creationId xmlns:a16="http://schemas.microsoft.com/office/drawing/2014/main" id="{8A9B9E4B-0F14-FEB1-6E6C-097C08300373}"/>
                </a:ext>
              </a:extLst>
            </p:cNvPr>
            <p:cNvSpPr txBox="1">
              <a:spLocks noGrp="1" noRot="1" noMove="1" noResize="1" noEditPoints="1" noAdjustHandles="1" noChangeArrowheads="1" noChangeShapeType="1"/>
            </p:cNvSpPr>
            <p:nvPr/>
          </p:nvSpPr>
          <p:spPr>
            <a:xfrm>
              <a:off x="6902074" y="3692007"/>
              <a:ext cx="1484873" cy="369332"/>
            </a:xfrm>
            <a:prstGeom prst="rect">
              <a:avLst/>
            </a:prstGeom>
            <a:solidFill>
              <a:schemeClr val="bg1"/>
            </a:solidFill>
          </p:spPr>
          <p:txBody>
            <a:bodyPr wrap="square" rtlCol="0">
              <a:spAutoFit/>
            </a:bodyPr>
            <a:lstStyle/>
            <a:p>
              <a:r>
                <a:rPr lang="en-US" sz="900" dirty="0"/>
                <a:t>Fully fluorinated compounds, e.g. PFC-116</a:t>
              </a:r>
            </a:p>
          </p:txBody>
        </p:sp>
        <p:sp>
          <p:nvSpPr>
            <p:cNvPr id="11" name="TextBox 10">
              <a:extLst>
                <a:ext uri="{FF2B5EF4-FFF2-40B4-BE49-F238E27FC236}">
                  <a16:creationId xmlns:a16="http://schemas.microsoft.com/office/drawing/2014/main" id="{9D44AB5E-2951-A878-F4E9-3CCF2E7DAEDB}"/>
                </a:ext>
              </a:extLst>
            </p:cNvPr>
            <p:cNvSpPr txBox="1">
              <a:spLocks noGrp="1" noRot="1" noMove="1" noResize="1" noEditPoints="1" noAdjustHandles="1" noChangeArrowheads="1" noChangeShapeType="1"/>
            </p:cNvSpPr>
            <p:nvPr/>
          </p:nvSpPr>
          <p:spPr>
            <a:xfrm>
              <a:off x="5436143" y="3902598"/>
              <a:ext cx="1416049" cy="369332"/>
            </a:xfrm>
            <a:prstGeom prst="rect">
              <a:avLst/>
            </a:prstGeom>
            <a:solidFill>
              <a:schemeClr val="bg1"/>
            </a:solidFill>
          </p:spPr>
          <p:txBody>
            <a:bodyPr wrap="square" rtlCol="0">
              <a:spAutoFit/>
            </a:bodyPr>
            <a:lstStyle/>
            <a:p>
              <a:r>
                <a:rPr lang="en-US" sz="900" dirty="0"/>
                <a:t>Fluorinated hydrocarbons, e.g. HFC-23</a:t>
              </a:r>
            </a:p>
          </p:txBody>
        </p:sp>
        <p:sp>
          <p:nvSpPr>
            <p:cNvPr id="12" name="TextBox 11">
              <a:extLst>
                <a:ext uri="{FF2B5EF4-FFF2-40B4-BE49-F238E27FC236}">
                  <a16:creationId xmlns:a16="http://schemas.microsoft.com/office/drawing/2014/main" id="{C892B95B-DFB1-6D1F-D219-EFE0F25240D0}"/>
                </a:ext>
              </a:extLst>
            </p:cNvPr>
            <p:cNvSpPr txBox="1">
              <a:spLocks noGrp="1" noRot="1" noMove="1" noResize="1" noEditPoints="1" noAdjustHandles="1" noChangeArrowheads="1" noChangeShapeType="1"/>
            </p:cNvSpPr>
            <p:nvPr/>
          </p:nvSpPr>
          <p:spPr>
            <a:xfrm>
              <a:off x="4388766" y="3423717"/>
              <a:ext cx="1295286" cy="230832"/>
            </a:xfrm>
            <a:prstGeom prst="rect">
              <a:avLst/>
            </a:prstGeom>
            <a:solidFill>
              <a:schemeClr val="bg1"/>
            </a:solidFill>
          </p:spPr>
          <p:txBody>
            <a:bodyPr wrap="square" rtlCol="0">
              <a:spAutoFit/>
            </a:bodyPr>
            <a:lstStyle/>
            <a:p>
              <a:r>
                <a:rPr lang="en-US" sz="900" dirty="0"/>
                <a:t>Nitrogen trifluoride </a:t>
              </a:r>
            </a:p>
          </p:txBody>
        </p:sp>
        <p:sp>
          <p:nvSpPr>
            <p:cNvPr id="13" name="TextBox 12">
              <a:extLst>
                <a:ext uri="{FF2B5EF4-FFF2-40B4-BE49-F238E27FC236}">
                  <a16:creationId xmlns:a16="http://schemas.microsoft.com/office/drawing/2014/main" id="{0B497D4C-6948-5588-A25F-0A2184BFF44C}"/>
                </a:ext>
              </a:extLst>
            </p:cNvPr>
            <p:cNvSpPr txBox="1">
              <a:spLocks noGrp="1" noRot="1" noMove="1" noResize="1" noEditPoints="1" noAdjustHandles="1" noChangeArrowheads="1" noChangeShapeType="1"/>
            </p:cNvSpPr>
            <p:nvPr/>
          </p:nvSpPr>
          <p:spPr>
            <a:xfrm>
              <a:off x="4182366" y="2470002"/>
              <a:ext cx="995000" cy="369332"/>
            </a:xfrm>
            <a:prstGeom prst="rect">
              <a:avLst/>
            </a:prstGeom>
            <a:solidFill>
              <a:schemeClr val="bg1"/>
            </a:solidFill>
          </p:spPr>
          <p:txBody>
            <a:bodyPr wrap="square" rtlCol="0">
              <a:spAutoFit/>
            </a:bodyPr>
            <a:lstStyle/>
            <a:p>
              <a:r>
                <a:rPr lang="en-US" sz="900" dirty="0"/>
                <a:t>Sulfur hexafluoride</a:t>
              </a:r>
            </a:p>
          </p:txBody>
        </p:sp>
        <p:sp>
          <p:nvSpPr>
            <p:cNvPr id="18" name="TextBox 17">
              <a:extLst>
                <a:ext uri="{FF2B5EF4-FFF2-40B4-BE49-F238E27FC236}">
                  <a16:creationId xmlns:a16="http://schemas.microsoft.com/office/drawing/2014/main" id="{98A86BB0-45DF-70BB-E4F2-FD8559178BCE}"/>
                </a:ext>
              </a:extLst>
            </p:cNvPr>
            <p:cNvSpPr txBox="1">
              <a:spLocks noGrp="1" noRot="1" noMove="1" noResize="1" noEditPoints="1" noAdjustHandles="1" noChangeArrowheads="1" noChangeShapeType="1"/>
            </p:cNvSpPr>
            <p:nvPr/>
          </p:nvSpPr>
          <p:spPr>
            <a:xfrm rot="20274029">
              <a:off x="5698333" y="1375575"/>
              <a:ext cx="793248" cy="230832"/>
            </a:xfrm>
            <a:prstGeom prst="rect">
              <a:avLst/>
            </a:prstGeom>
            <a:solidFill>
              <a:schemeClr val="bg1"/>
            </a:solidFill>
          </p:spPr>
          <p:txBody>
            <a:bodyPr wrap="square" rtlCol="0">
              <a:spAutoFit/>
            </a:bodyPr>
            <a:lstStyle/>
            <a:p>
              <a:r>
                <a:rPr lang="en-US" sz="900" dirty="0"/>
                <a:t>Atmosphere</a:t>
              </a:r>
            </a:p>
          </p:txBody>
        </p:sp>
      </p:grpSp>
    </p:spTree>
    <p:extLst>
      <p:ext uri="{BB962C8B-B14F-4D97-AF65-F5344CB8AC3E}">
        <p14:creationId xmlns:p14="http://schemas.microsoft.com/office/powerpoint/2010/main" val="346595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F0FA6-1647-E165-8CCE-5FB368A729F4}"/>
              </a:ext>
            </a:extLst>
          </p:cNvPr>
          <p:cNvSpPr>
            <a:spLocks noGrp="1"/>
          </p:cNvSpPr>
          <p:nvPr>
            <p:ph type="title"/>
          </p:nvPr>
        </p:nvSpPr>
        <p:spPr/>
        <p:txBody>
          <a:bodyPr/>
          <a:lstStyle/>
          <a:p>
            <a:r>
              <a:rPr lang="en-US" dirty="0"/>
              <a:t>The Transport Sector as a Source of Greenhouse Gas Emissions</a:t>
            </a:r>
            <a:endParaRPr lang="de-AT" dirty="0"/>
          </a:p>
        </p:txBody>
      </p:sp>
      <p:sp>
        <p:nvSpPr>
          <p:cNvPr id="3" name="Inhaltsplatzhalter 2">
            <a:extLst>
              <a:ext uri="{FF2B5EF4-FFF2-40B4-BE49-F238E27FC236}">
                <a16:creationId xmlns:a16="http://schemas.microsoft.com/office/drawing/2014/main" id="{012244B7-86B7-8FC1-C8C6-2BDB03DD0A80}"/>
              </a:ext>
            </a:extLst>
          </p:cNvPr>
          <p:cNvSpPr>
            <a:spLocks noGrp="1"/>
          </p:cNvSpPr>
          <p:nvPr>
            <p:ph idx="1"/>
          </p:nvPr>
        </p:nvSpPr>
        <p:spPr>
          <a:xfrm>
            <a:off x="359999" y="1570892"/>
            <a:ext cx="4780569" cy="3109108"/>
          </a:xfrm>
        </p:spPr>
        <p:txBody>
          <a:bodyPr/>
          <a:lstStyle/>
          <a:p>
            <a:r>
              <a:rPr lang="en-US" sz="1800" dirty="0"/>
              <a:t>The transport sector is responsible for 21% of global CO₂ emissions</a:t>
            </a:r>
          </a:p>
          <a:p>
            <a:r>
              <a:rPr lang="en-US" sz="1800" dirty="0"/>
              <a:t>Releases more than eight billion </a:t>
            </a:r>
            <a:r>
              <a:rPr lang="en-US" sz="1800" dirty="0" err="1"/>
              <a:t>tonnes</a:t>
            </a:r>
            <a:r>
              <a:rPr lang="en-US" sz="1800" dirty="0"/>
              <a:t> of CO₂ equivalents into the atmosphere each year</a:t>
            </a:r>
          </a:p>
          <a:p>
            <a:r>
              <a:rPr lang="en-US" sz="1800" dirty="0"/>
              <a:t>Emissions from this sector have almost doubled since 1990 and are expected to continue to rise</a:t>
            </a:r>
          </a:p>
          <a:p>
            <a:r>
              <a:rPr lang="en-US" sz="1800" dirty="0"/>
              <a:t>Road vehicles are by far the largest emission sources within the transport sector; in 2023, they accounted for three quarters of total transport-related CO₂ emissions</a:t>
            </a:r>
            <a:endParaRPr lang="de-AT" sz="1800" dirty="0"/>
          </a:p>
          <a:p>
            <a:endParaRPr lang="de-AT" sz="1800" dirty="0"/>
          </a:p>
          <a:p>
            <a:endParaRPr lang="de-AT" dirty="0"/>
          </a:p>
        </p:txBody>
      </p:sp>
      <p:sp>
        <p:nvSpPr>
          <p:cNvPr id="4" name="Foliennummernplatzhalter 3">
            <a:extLst>
              <a:ext uri="{FF2B5EF4-FFF2-40B4-BE49-F238E27FC236}">
                <a16:creationId xmlns:a16="http://schemas.microsoft.com/office/drawing/2014/main" id="{EFF6CAE3-E24E-4257-CD0B-8152EC7CA07C}"/>
              </a:ext>
            </a:extLst>
          </p:cNvPr>
          <p:cNvSpPr>
            <a:spLocks noGrp="1"/>
          </p:cNvSpPr>
          <p:nvPr>
            <p:ph type="sldNum" sz="quarter" idx="12"/>
          </p:nvPr>
        </p:nvSpPr>
        <p:spPr/>
        <p:txBody>
          <a:bodyPr/>
          <a:lstStyle/>
          <a:p>
            <a:fld id="{79192EA5-1C8C-46BE-A3BC-9236D7BD558C}" type="slidenum">
              <a:rPr lang="de-AT" noProof="0" smtClean="0"/>
              <a:t>6</a:t>
            </a:fld>
            <a:endParaRPr lang="de-AT" noProof="0"/>
          </a:p>
        </p:txBody>
      </p:sp>
      <p:graphicFrame>
        <p:nvGraphicFramePr>
          <p:cNvPr id="5" name="Diagramm 4">
            <a:extLst>
              <a:ext uri="{FF2B5EF4-FFF2-40B4-BE49-F238E27FC236}">
                <a16:creationId xmlns:a16="http://schemas.microsoft.com/office/drawing/2014/main" id="{9E2739D7-02F4-60D6-DE27-6BA94F8B6F1D}"/>
              </a:ext>
            </a:extLst>
          </p:cNvPr>
          <p:cNvGraphicFramePr>
            <a:graphicFrameLocks/>
          </p:cNvGraphicFramePr>
          <p:nvPr>
            <p:extLst>
              <p:ext uri="{D42A27DB-BD31-4B8C-83A1-F6EECF244321}">
                <p14:modId xmlns:p14="http://schemas.microsoft.com/office/powerpoint/2010/main" val="1426734265"/>
              </p:ext>
            </p:extLst>
          </p:nvPr>
        </p:nvGraphicFramePr>
        <p:xfrm>
          <a:off x="4440415" y="1468159"/>
          <a:ext cx="4703585" cy="2889924"/>
        </p:xfrm>
        <a:graphic>
          <a:graphicData uri="http://schemas.openxmlformats.org/drawingml/2006/chart">
            <c:chart xmlns:c="http://schemas.openxmlformats.org/drawingml/2006/chart" xmlns:r="http://schemas.openxmlformats.org/officeDocument/2006/relationships" r:id="rId3"/>
          </a:graphicData>
        </a:graphic>
      </p:graphicFrame>
      <p:sp>
        <p:nvSpPr>
          <p:cNvPr id="6" name="Datumsplatzhalter 22">
            <a:extLst>
              <a:ext uri="{FF2B5EF4-FFF2-40B4-BE49-F238E27FC236}">
                <a16:creationId xmlns:a16="http://schemas.microsoft.com/office/drawing/2014/main" id="{AD42A3FD-B633-604F-0A2C-AD8DBA693D2E}"/>
              </a:ext>
            </a:extLst>
          </p:cNvPr>
          <p:cNvSpPr txBox="1">
            <a:spLocks/>
          </p:cNvSpPr>
          <p:nvPr/>
        </p:nvSpPr>
        <p:spPr>
          <a:xfrm>
            <a:off x="6299524" y="4351117"/>
            <a:ext cx="2314690" cy="273844"/>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dirty="0"/>
              <a:t>Chart: own illustration based on Statista</a:t>
            </a:r>
            <a:endParaRPr lang="de-AT" sz="750" dirty="0"/>
          </a:p>
        </p:txBody>
      </p:sp>
    </p:spTree>
    <p:extLst>
      <p:ext uri="{BB962C8B-B14F-4D97-AF65-F5344CB8AC3E}">
        <p14:creationId xmlns:p14="http://schemas.microsoft.com/office/powerpoint/2010/main" val="308812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9CE5E-48DD-6AE0-B835-EFD9597A143A}"/>
              </a:ext>
            </a:extLst>
          </p:cNvPr>
          <p:cNvSpPr>
            <a:spLocks noGrp="1"/>
          </p:cNvSpPr>
          <p:nvPr>
            <p:ph type="title"/>
          </p:nvPr>
        </p:nvSpPr>
        <p:spPr/>
        <p:txBody>
          <a:bodyPr/>
          <a:lstStyle/>
          <a:p>
            <a:r>
              <a:rPr lang="en-US" dirty="0"/>
              <a:t>The Transport Sector in the EU</a:t>
            </a:r>
            <a:endParaRPr lang="de-AT" dirty="0"/>
          </a:p>
        </p:txBody>
      </p:sp>
      <p:sp>
        <p:nvSpPr>
          <p:cNvPr id="3" name="Inhaltsplatzhalter 2">
            <a:extLst>
              <a:ext uri="{FF2B5EF4-FFF2-40B4-BE49-F238E27FC236}">
                <a16:creationId xmlns:a16="http://schemas.microsoft.com/office/drawing/2014/main" id="{ADA9D7C6-63EE-A4EE-FD83-653D1D6A47B2}"/>
              </a:ext>
            </a:extLst>
          </p:cNvPr>
          <p:cNvSpPr>
            <a:spLocks noGrp="1"/>
          </p:cNvSpPr>
          <p:nvPr>
            <p:ph idx="1"/>
          </p:nvPr>
        </p:nvSpPr>
        <p:spPr>
          <a:xfrm>
            <a:off x="360000" y="1368000"/>
            <a:ext cx="4212000" cy="3312000"/>
          </a:xfrm>
        </p:spPr>
        <p:txBody>
          <a:bodyPr/>
          <a:lstStyle/>
          <a:p>
            <a:r>
              <a:rPr lang="en-US" sz="1800" dirty="0"/>
              <a:t>In 2023, the transport sector accounted for 25.2% of CO₂ emissions in the EU</a:t>
            </a:r>
          </a:p>
          <a:p>
            <a:r>
              <a:rPr lang="en-US" sz="1800" dirty="0"/>
              <a:t>Cars are the largest emitters in EU transport: in 2022, road vehicles in the EU emitted approximately 755 million </a:t>
            </a:r>
            <a:r>
              <a:rPr lang="en-US" sz="1800" dirty="0" err="1"/>
              <a:t>tonnes</a:t>
            </a:r>
            <a:r>
              <a:rPr lang="en-US" sz="1800" dirty="0"/>
              <a:t> of CO₂, accounting for three quarters of emissions in the transport sector</a:t>
            </a:r>
          </a:p>
          <a:p>
            <a:pPr marL="0" indent="0">
              <a:buNone/>
            </a:pPr>
            <a:endParaRPr lang="de-AT" dirty="0"/>
          </a:p>
        </p:txBody>
      </p:sp>
      <p:sp>
        <p:nvSpPr>
          <p:cNvPr id="4" name="Foliennummernplatzhalter 3">
            <a:extLst>
              <a:ext uri="{FF2B5EF4-FFF2-40B4-BE49-F238E27FC236}">
                <a16:creationId xmlns:a16="http://schemas.microsoft.com/office/drawing/2014/main" id="{881915AA-C6D0-1F1A-322E-30F7804EAF12}"/>
              </a:ext>
            </a:extLst>
          </p:cNvPr>
          <p:cNvSpPr>
            <a:spLocks noGrp="1"/>
          </p:cNvSpPr>
          <p:nvPr>
            <p:ph type="sldNum" sz="quarter" idx="12"/>
          </p:nvPr>
        </p:nvSpPr>
        <p:spPr/>
        <p:txBody>
          <a:bodyPr/>
          <a:lstStyle/>
          <a:p>
            <a:fld id="{79192EA5-1C8C-46BE-A3BC-9236D7BD558C}" type="slidenum">
              <a:rPr lang="de-AT" noProof="0" smtClean="0"/>
              <a:t>7</a:t>
            </a:fld>
            <a:endParaRPr lang="de-AT" noProof="0"/>
          </a:p>
        </p:txBody>
      </p:sp>
      <p:graphicFrame>
        <p:nvGraphicFramePr>
          <p:cNvPr id="6" name="Diagramm 5">
            <a:extLst>
              <a:ext uri="{FF2B5EF4-FFF2-40B4-BE49-F238E27FC236}">
                <a16:creationId xmlns:a16="http://schemas.microsoft.com/office/drawing/2014/main" id="{FF5680FC-154C-4989-3DF3-3CFDF67A200A}"/>
              </a:ext>
            </a:extLst>
          </p:cNvPr>
          <p:cNvGraphicFramePr>
            <a:graphicFrameLocks/>
          </p:cNvGraphicFramePr>
          <p:nvPr>
            <p:extLst>
              <p:ext uri="{D42A27DB-BD31-4B8C-83A1-F6EECF244321}">
                <p14:modId xmlns:p14="http://schemas.microsoft.com/office/powerpoint/2010/main" val="604330945"/>
              </p:ext>
            </p:extLst>
          </p:nvPr>
        </p:nvGraphicFramePr>
        <p:xfrm>
          <a:off x="5134709" y="1488831"/>
          <a:ext cx="3827584" cy="3446584"/>
        </p:xfrm>
        <a:graphic>
          <a:graphicData uri="http://schemas.openxmlformats.org/drawingml/2006/chart">
            <c:chart xmlns:c="http://schemas.openxmlformats.org/drawingml/2006/chart" xmlns:r="http://schemas.openxmlformats.org/officeDocument/2006/relationships" r:id="rId3"/>
          </a:graphicData>
        </a:graphic>
      </p:graphicFrame>
      <p:sp>
        <p:nvSpPr>
          <p:cNvPr id="7" name="Datumsplatzhalter 22">
            <a:extLst>
              <a:ext uri="{FF2B5EF4-FFF2-40B4-BE49-F238E27FC236}">
                <a16:creationId xmlns:a16="http://schemas.microsoft.com/office/drawing/2014/main" id="{CFF75217-133A-3788-840A-F1E6AB93A6F1}"/>
              </a:ext>
            </a:extLst>
          </p:cNvPr>
          <p:cNvSpPr txBox="1">
            <a:spLocks/>
          </p:cNvSpPr>
          <p:nvPr/>
        </p:nvSpPr>
        <p:spPr>
          <a:xfrm>
            <a:off x="314893" y="4442156"/>
            <a:ext cx="2314690" cy="273844"/>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t>Chart: own illustration based on Statista</a:t>
            </a:r>
            <a:endParaRPr lang="de-AT" sz="750" dirty="0"/>
          </a:p>
        </p:txBody>
      </p:sp>
    </p:spTree>
    <p:extLst>
      <p:ext uri="{BB962C8B-B14F-4D97-AF65-F5344CB8AC3E}">
        <p14:creationId xmlns:p14="http://schemas.microsoft.com/office/powerpoint/2010/main" val="290674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72108-DC90-E5D6-B33A-1D59EE2089ED}"/>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7031B552-4AEE-0A54-11FD-CD04AB750B70}"/>
              </a:ext>
            </a:extLst>
          </p:cNvPr>
          <p:cNvSpPr>
            <a:spLocks noGrp="1"/>
          </p:cNvSpPr>
          <p:nvPr>
            <p:ph type="title"/>
          </p:nvPr>
        </p:nvSpPr>
        <p:spPr/>
        <p:txBody>
          <a:bodyPr/>
          <a:lstStyle/>
          <a:p>
            <a:r>
              <a:rPr lang="de-AT" dirty="0"/>
              <a:t>Traffic Forecasts</a:t>
            </a:r>
          </a:p>
        </p:txBody>
      </p:sp>
      <p:sp>
        <p:nvSpPr>
          <p:cNvPr id="24" name="Inhaltsplatzhalter 23">
            <a:extLst>
              <a:ext uri="{FF2B5EF4-FFF2-40B4-BE49-F238E27FC236}">
                <a16:creationId xmlns:a16="http://schemas.microsoft.com/office/drawing/2014/main" id="{C137E151-A504-6257-C662-B1047ADE1845}"/>
              </a:ext>
            </a:extLst>
          </p:cNvPr>
          <p:cNvSpPr>
            <a:spLocks noGrp="1"/>
          </p:cNvSpPr>
          <p:nvPr>
            <p:ph idx="1"/>
          </p:nvPr>
        </p:nvSpPr>
        <p:spPr>
          <a:xfrm>
            <a:off x="4830495" y="1615572"/>
            <a:ext cx="3497458" cy="3086099"/>
          </a:xfrm>
        </p:spPr>
        <p:txBody>
          <a:bodyPr/>
          <a:lstStyle/>
          <a:p>
            <a:pPr marL="192881" indent="-192881"/>
            <a:r>
              <a:rPr lang="en-US" sz="1650" dirty="0"/>
              <a:t>Transport emissions are rising sharply</a:t>
            </a:r>
          </a:p>
          <a:p>
            <a:pPr marL="192881" indent="-192881"/>
            <a:endParaRPr lang="en-US" sz="1650" dirty="0"/>
          </a:p>
          <a:p>
            <a:pPr marL="192881" indent="-192881"/>
            <a:r>
              <a:rPr lang="en-US" sz="1650" dirty="0"/>
              <a:t>Forecasts assume an almost doubling of freight transport by 2050 (compared to 2019)</a:t>
            </a:r>
          </a:p>
          <a:p>
            <a:pPr marL="192881" indent="-192881"/>
            <a:endParaRPr lang="en-US" sz="1650" dirty="0"/>
          </a:p>
          <a:p>
            <a:pPr marL="192881" indent="-192881"/>
            <a:r>
              <a:rPr lang="en-US" sz="1650" dirty="0"/>
              <a:t>In particular, road freight transport is increasing</a:t>
            </a:r>
            <a:endParaRPr lang="de-AT" sz="1650" dirty="0"/>
          </a:p>
        </p:txBody>
      </p:sp>
      <p:sp>
        <p:nvSpPr>
          <p:cNvPr id="23" name="Datumsplatzhalter 22">
            <a:extLst>
              <a:ext uri="{FF2B5EF4-FFF2-40B4-BE49-F238E27FC236}">
                <a16:creationId xmlns:a16="http://schemas.microsoft.com/office/drawing/2014/main" id="{2DCE67E3-15D4-6E58-FECD-0739C3B96612}"/>
              </a:ext>
              <a:ext uri="{C183D7F6-B498-43B3-948B-1728B52AA6E4}">
                <adec:decorative xmlns:adec="http://schemas.microsoft.com/office/drawing/2017/decorative" val="1"/>
              </a:ext>
            </a:extLst>
          </p:cNvPr>
          <p:cNvSpPr>
            <a:spLocks noGrp="1"/>
          </p:cNvSpPr>
          <p:nvPr>
            <p:ph type="dt" sz="half" idx="10"/>
          </p:nvPr>
        </p:nvSpPr>
        <p:spPr>
          <a:xfrm>
            <a:off x="616601" y="6356350"/>
            <a:ext cx="687623" cy="365125"/>
          </a:xfrm>
          <a:prstGeom prst="rect">
            <a:avLst/>
          </a:prstGeom>
        </p:spPr>
        <p:txBody>
          <a:bodyPr vert="horz" lIns="91440" tIns="45720" rIns="91440" bIns="4572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Folie</a:t>
            </a:r>
          </a:p>
        </p:txBody>
      </p:sp>
      <p:sp>
        <p:nvSpPr>
          <p:cNvPr id="5" name="Foliennummernplatzhalter 4">
            <a:extLst>
              <a:ext uri="{FF2B5EF4-FFF2-40B4-BE49-F238E27FC236}">
                <a16:creationId xmlns:a16="http://schemas.microsoft.com/office/drawing/2014/main" id="{5FE5A57D-45B0-887A-D464-DC0A07552D7D}"/>
              </a:ext>
            </a:extLst>
          </p:cNvPr>
          <p:cNvSpPr>
            <a:spLocks noGrp="1"/>
          </p:cNvSpPr>
          <p:nvPr>
            <p:ph type="sldNum" sz="quarter" idx="12"/>
          </p:nvPr>
        </p:nvSpPr>
        <p:spPr/>
        <p:txBody>
          <a:bodyPr/>
          <a:lstStyle/>
          <a:p>
            <a:fld id="{0AF89F37-6AD9-4F74-BC17-19E39A25D257}" type="slidenum">
              <a:rPr lang="de-AT" smtClean="0"/>
              <a:t>8</a:t>
            </a:fld>
            <a:endParaRPr lang="de-AT" dirty="0"/>
          </a:p>
        </p:txBody>
      </p:sp>
      <p:sp>
        <p:nvSpPr>
          <p:cNvPr id="8" name="Datumsplatzhalter 22">
            <a:extLst>
              <a:ext uri="{FF2B5EF4-FFF2-40B4-BE49-F238E27FC236}">
                <a16:creationId xmlns:a16="http://schemas.microsoft.com/office/drawing/2014/main" id="{640EA122-4EC0-0D4F-C842-321E6C99C00B}"/>
              </a:ext>
            </a:extLst>
          </p:cNvPr>
          <p:cNvSpPr txBox="1">
            <a:spLocks/>
          </p:cNvSpPr>
          <p:nvPr/>
        </p:nvSpPr>
        <p:spPr>
          <a:xfrm>
            <a:off x="270248" y="4752000"/>
            <a:ext cx="1276273" cy="273844"/>
          </a:xfrm>
          <a:prstGeom prst="rect">
            <a:avLst/>
          </a:prstGeom>
        </p:spPr>
        <p:txBody>
          <a:bodyPr vert="horz" lIns="68580" tIns="34290" rIns="68580" bIns="3429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AT" sz="750" dirty="0"/>
              <a:t>Image: Smart Freight </a:t>
            </a:r>
            <a:r>
              <a:rPr lang="de-AT" sz="750" dirty="0" err="1"/>
              <a:t>Centre</a:t>
            </a:r>
            <a:endParaRPr lang="de-AT" sz="750" dirty="0"/>
          </a:p>
        </p:txBody>
      </p:sp>
      <p:pic>
        <p:nvPicPr>
          <p:cNvPr id="2" name="Picture 5" descr="immer größer werdende Abgaswolke mit Vergleich der Emissionen 2019 und 2050">
            <a:extLst>
              <a:ext uri="{FF2B5EF4-FFF2-40B4-BE49-F238E27FC236}">
                <a16:creationId xmlns:a16="http://schemas.microsoft.com/office/drawing/2014/main" id="{5F6304AF-5A4D-33BC-876A-FCA398FDC828}"/>
              </a:ext>
            </a:extLst>
          </p:cNvPr>
          <p:cNvPicPr>
            <a:picLocks noChangeAspect="1"/>
          </p:cNvPicPr>
          <p:nvPr/>
        </p:nvPicPr>
        <p:blipFill>
          <a:blip r:embed="rId3"/>
          <a:stretch>
            <a:fillRect/>
          </a:stretch>
        </p:blipFill>
        <p:spPr>
          <a:xfrm>
            <a:off x="475709" y="1053957"/>
            <a:ext cx="3584425" cy="3729543"/>
          </a:xfrm>
          <a:prstGeom prst="rect">
            <a:avLst/>
          </a:prstGeom>
        </p:spPr>
      </p:pic>
    </p:spTree>
    <p:extLst>
      <p:ext uri="{BB962C8B-B14F-4D97-AF65-F5344CB8AC3E}">
        <p14:creationId xmlns:p14="http://schemas.microsoft.com/office/powerpoint/2010/main" val="145508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EF3F-9B28-47FE-D95B-6883179B42CB}"/>
              </a:ext>
            </a:extLst>
          </p:cNvPr>
          <p:cNvSpPr>
            <a:spLocks noGrp="1"/>
          </p:cNvSpPr>
          <p:nvPr>
            <p:ph type="title"/>
          </p:nvPr>
        </p:nvSpPr>
        <p:spPr/>
        <p:txBody>
          <a:bodyPr anchor="ctr">
            <a:normAutofit/>
          </a:bodyPr>
          <a:lstStyle/>
          <a:p>
            <a:r>
              <a:rPr lang="en-US" dirty="0"/>
              <a:t>What Are External Costs of Transport?</a:t>
            </a:r>
            <a:endParaRPr lang="de-AT" dirty="0"/>
          </a:p>
        </p:txBody>
      </p:sp>
      <p:sp>
        <p:nvSpPr>
          <p:cNvPr id="4" name="Textfeld 3">
            <a:extLst>
              <a:ext uri="{FF2B5EF4-FFF2-40B4-BE49-F238E27FC236}">
                <a16:creationId xmlns:a16="http://schemas.microsoft.com/office/drawing/2014/main" id="{9BB4C51B-CCB7-82AD-C03A-0383D5422583}"/>
              </a:ext>
            </a:extLst>
          </p:cNvPr>
          <p:cNvSpPr txBox="1"/>
          <p:nvPr/>
        </p:nvSpPr>
        <p:spPr>
          <a:xfrm>
            <a:off x="369704" y="1142054"/>
            <a:ext cx="8117804" cy="2585323"/>
          </a:xfrm>
          <a:prstGeom prst="rect">
            <a:avLst/>
          </a:prstGeom>
          <a:noFill/>
        </p:spPr>
        <p:txBody>
          <a:bodyPr wrap="square">
            <a:spAutoFit/>
          </a:bodyPr>
          <a:lstStyle/>
          <a:p>
            <a:pPr marL="0" indent="0">
              <a:buNone/>
            </a:pPr>
            <a:r>
              <a:rPr lang="en-US" sz="1800" dirty="0"/>
              <a:t>Costs that are not borne by those who cause them, but by society as a whole</a:t>
            </a:r>
            <a:endParaRPr lang="de-AT" dirty="0"/>
          </a:p>
          <a:p>
            <a:pPr marL="0" indent="0">
              <a:buNone/>
            </a:pPr>
            <a:endParaRPr lang="de-AT" sz="1800" dirty="0"/>
          </a:p>
          <a:p>
            <a:pPr marL="0" indent="0">
              <a:buNone/>
            </a:pPr>
            <a:endParaRPr lang="de-AT" sz="1800" dirty="0"/>
          </a:p>
          <a:p>
            <a:pPr marL="285750" indent="-285750">
              <a:buFont typeface="Arial" panose="020B0604020202020204" pitchFamily="34" charset="0"/>
              <a:buChar char="•"/>
            </a:pPr>
            <a:r>
              <a:rPr lang="en-US" sz="1800" dirty="0"/>
              <a:t>Pollutant emissions</a:t>
            </a:r>
          </a:p>
          <a:p>
            <a:pPr marL="285750" indent="-285750">
              <a:buFont typeface="Arial" panose="020B0604020202020204" pitchFamily="34" charset="0"/>
              <a:buChar char="•"/>
            </a:pPr>
            <a:r>
              <a:rPr lang="en-US" sz="1800" dirty="0"/>
              <a:t>Noise</a:t>
            </a:r>
          </a:p>
          <a:p>
            <a:pPr marL="285750" indent="-285750">
              <a:buFont typeface="Arial" panose="020B0604020202020204" pitchFamily="34" charset="0"/>
              <a:buChar char="•"/>
            </a:pPr>
            <a:r>
              <a:rPr lang="en-US" sz="1800" dirty="0"/>
              <a:t>Accident costs</a:t>
            </a:r>
          </a:p>
          <a:p>
            <a:pPr marL="285750" indent="-285750">
              <a:buFont typeface="Arial" panose="020B0604020202020204" pitchFamily="34" charset="0"/>
              <a:buChar char="•"/>
            </a:pPr>
            <a:r>
              <a:rPr lang="en-US" sz="1800" dirty="0"/>
              <a:t>Land use</a:t>
            </a:r>
          </a:p>
          <a:p>
            <a:pPr marL="285750" indent="-285750">
              <a:buFont typeface="Arial" panose="020B0604020202020204" pitchFamily="34" charset="0"/>
              <a:buChar char="•"/>
            </a:pPr>
            <a:r>
              <a:rPr lang="en-US" sz="1800" dirty="0"/>
              <a:t>Impacts on flora and fauna</a:t>
            </a:r>
          </a:p>
          <a:p>
            <a:pPr marL="285750" indent="-285750">
              <a:buFont typeface="Arial" panose="020B0604020202020204" pitchFamily="34" charset="0"/>
              <a:buChar char="•"/>
            </a:pPr>
            <a:r>
              <a:rPr lang="en-US" sz="1800" dirty="0"/>
              <a:t>Congestion costs</a:t>
            </a:r>
            <a:endParaRPr lang="de-AT" sz="1800" dirty="0"/>
          </a:p>
        </p:txBody>
      </p:sp>
    </p:spTree>
    <p:extLst>
      <p:ext uri="{BB962C8B-B14F-4D97-AF65-F5344CB8AC3E}">
        <p14:creationId xmlns:p14="http://schemas.microsoft.com/office/powerpoint/2010/main" val="2682289934"/>
      </p:ext>
    </p:extLst>
  </p:cSld>
  <p:clrMapOvr>
    <a:masterClrMapping/>
  </p:clrMapOvr>
</p:sld>
</file>

<file path=ppt/theme/theme1.xml><?xml version="1.0" encoding="utf-8"?>
<a:theme xmlns:a="http://schemas.openxmlformats.org/drawingml/2006/main" name="Logistikum">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5913</Words>
  <Application>Microsoft Office PowerPoint</Application>
  <PresentationFormat>Bildschirmpräsentation (16:9)</PresentationFormat>
  <Paragraphs>495</Paragraphs>
  <Slides>35</Slides>
  <Notes>29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35</vt:i4>
      </vt:variant>
    </vt:vector>
  </HeadingPairs>
  <TitlesOfParts>
    <vt:vector size="45" baseType="lpstr">
      <vt:lpstr>Arial</vt:lpstr>
      <vt:lpstr>Arial Nova </vt:lpstr>
      <vt:lpstr>Arial Nova Light</vt:lpstr>
      <vt:lpstr>Calibri</vt:lpstr>
      <vt:lpstr>CIDFont+F1</vt:lpstr>
      <vt:lpstr>CIDFont+F2</vt:lpstr>
      <vt:lpstr>Corbel</vt:lpstr>
      <vt:lpstr>Didact Gothic</vt:lpstr>
      <vt:lpstr>Segoe UI</vt:lpstr>
      <vt:lpstr>Logistikum</vt:lpstr>
      <vt:lpstr>Sustainability in Logistics: Transport Policy Frameworks</vt:lpstr>
      <vt:lpstr>Agenda</vt:lpstr>
      <vt:lpstr>Sustainability in Logistics</vt:lpstr>
      <vt:lpstr>Greenhouse Gases</vt:lpstr>
      <vt:lpstr>CO₂ Equivalents (CO₂e) = Global Warming Potential</vt:lpstr>
      <vt:lpstr>The Transport Sector as a Source of Greenhouse Gas Emissions</vt:lpstr>
      <vt:lpstr>The Transport Sector in the EU</vt:lpstr>
      <vt:lpstr>Traffic Forecasts</vt:lpstr>
      <vt:lpstr>What Are External Costs of Transport?</vt:lpstr>
      <vt:lpstr>External Costs – Comparison of Transport Modes</vt:lpstr>
      <vt:lpstr>Sustainability and Green Logistics</vt:lpstr>
      <vt:lpstr>The Three Pillars of Sustainability in Logistics</vt:lpstr>
      <vt:lpstr>What Makes a Mode of Transport Sustainable?</vt:lpstr>
      <vt:lpstr>International Climate Targets</vt:lpstr>
      <vt:lpstr>Transport Policy – Fundamentals</vt:lpstr>
      <vt:lpstr>Methods for Influencing Freight Transport Mobility</vt:lpstr>
      <vt:lpstr>Pull vs. Push Measures</vt:lpstr>
      <vt:lpstr>Transport Policy Strategies</vt:lpstr>
      <vt:lpstr>European Transport and Climate Policy</vt:lpstr>
      <vt:lpstr>EU-Green Deal (2019)</vt:lpstr>
      <vt:lpstr>EU Green Deal – Transport Focus I</vt:lpstr>
      <vt:lpstr>EU Green Deal – Freight Transport Targets</vt:lpstr>
      <vt:lpstr>Common Transport Policy</vt:lpstr>
      <vt:lpstr>TEN-T Core Corridors</vt:lpstr>
      <vt:lpstr>Austrian Transport and Climate Policy</vt:lpstr>
      <vt:lpstr>Transport Emissions in Austria</vt:lpstr>
      <vt:lpstr>Development of the Modal Split in Austria</vt:lpstr>
      <vt:lpstr>Mobility Master Plan 2030</vt:lpstr>
      <vt:lpstr>Freight Transport Master Plan Planned Change in Modal Split</vt:lpstr>
      <vt:lpstr>Freight Transport Master Plan Planned Change in Modal Split</vt:lpstr>
      <vt:lpstr>Critical Discussion of Policy Objectives  (Kummer, 2024)</vt:lpstr>
      <vt:lpstr>Information for Teachers</vt:lpstr>
      <vt:lpstr>PowerPoint-Präsentation</vt:lpstr>
      <vt:lpstr>Literature I</vt:lpstr>
      <vt:lpstr>Literature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STB1IL Nachhaltigkeit in der Logistik</dc:title>
  <dc:creator>Valentin Schmidt</dc:creator>
  <cp:lastModifiedBy>Pum Christina</cp:lastModifiedBy>
  <cp:revision>500</cp:revision>
  <cp:lastPrinted>2024-11-19T14:29:50Z</cp:lastPrinted>
  <dcterms:created xsi:type="dcterms:W3CDTF">2021-04-14T12:10:23Z</dcterms:created>
  <dcterms:modified xsi:type="dcterms:W3CDTF">2026-01-20T07:27:32Z</dcterms:modified>
</cp:coreProperties>
</file>