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Lst>
  <p:notesMasterIdLst>
    <p:notesMasterId r:id="rId52"/>
  </p:notesMasterIdLst>
  <p:handoutMasterIdLst>
    <p:handoutMasterId r:id="rId53"/>
  </p:handoutMasterIdLst>
  <p:sldIdLst>
    <p:sldId id="403" r:id="rId3"/>
    <p:sldId id="495" r:id="rId4"/>
    <p:sldId id="412" r:id="rId5"/>
    <p:sldId id="443" r:id="rId6"/>
    <p:sldId id="502" r:id="rId7"/>
    <p:sldId id="581" r:id="rId8"/>
    <p:sldId id="584" r:id="rId9"/>
    <p:sldId id="587" r:id="rId10"/>
    <p:sldId id="585" r:id="rId11"/>
    <p:sldId id="503" r:id="rId12"/>
    <p:sldId id="509" r:id="rId13"/>
    <p:sldId id="510" r:id="rId14"/>
    <p:sldId id="511" r:id="rId15"/>
    <p:sldId id="514" r:id="rId16"/>
    <p:sldId id="586" r:id="rId17"/>
    <p:sldId id="530" r:id="rId18"/>
    <p:sldId id="531" r:id="rId19"/>
    <p:sldId id="533" r:id="rId20"/>
    <p:sldId id="588" r:id="rId21"/>
    <p:sldId id="583" r:id="rId22"/>
    <p:sldId id="565" r:id="rId23"/>
    <p:sldId id="595" r:id="rId24"/>
    <p:sldId id="569" r:id="rId25"/>
    <p:sldId id="597" r:id="rId26"/>
    <p:sldId id="599" r:id="rId27"/>
    <p:sldId id="589" r:id="rId28"/>
    <p:sldId id="452" r:id="rId29"/>
    <p:sldId id="500" r:id="rId30"/>
    <p:sldId id="601" r:id="rId31"/>
    <p:sldId id="455" r:id="rId32"/>
    <p:sldId id="456" r:id="rId33"/>
    <p:sldId id="458" r:id="rId34"/>
    <p:sldId id="592" r:id="rId35"/>
    <p:sldId id="602" r:id="rId36"/>
    <p:sldId id="593" r:id="rId37"/>
    <p:sldId id="590" r:id="rId38"/>
    <p:sldId id="570" r:id="rId39"/>
    <p:sldId id="603" r:id="rId40"/>
    <p:sldId id="591" r:id="rId41"/>
    <p:sldId id="571" r:id="rId42"/>
    <p:sldId id="573" r:id="rId43"/>
    <p:sldId id="604" r:id="rId44"/>
    <p:sldId id="582" r:id="rId45"/>
    <p:sldId id="608" r:id="rId46"/>
    <p:sldId id="439" r:id="rId47"/>
    <p:sldId id="605" r:id="rId48"/>
    <p:sldId id="606" r:id="rId49"/>
    <p:sldId id="607" r:id="rId50"/>
    <p:sldId id="499" r:id="rId51"/>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er Thomas" initials="BT" lastIdx="10" clrIdx="0">
    <p:extLst>
      <p:ext uri="{19B8F6BF-5375-455C-9EA6-DF929625EA0E}">
        <p15:presenceInfo xmlns:p15="http://schemas.microsoft.com/office/powerpoint/2012/main" userId="S-1-5-21-2518422877-1314745675-1541441037-40702" providerId="AD"/>
      </p:ext>
    </p:extLst>
  </p:cmAuthor>
  <p:cmAuthor id="2" name="Jung Eva" initials="JE" lastIdx="40" clrIdx="1">
    <p:extLst>
      <p:ext uri="{19B8F6BF-5375-455C-9EA6-DF929625EA0E}">
        <p15:presenceInfo xmlns:p15="http://schemas.microsoft.com/office/powerpoint/2012/main" userId="S-1-5-21-1889791068-1325336819-416729172-14176" providerId="AD"/>
      </p:ext>
    </p:extLst>
  </p:cmAuthor>
  <p:cmAuthor id="3" name="Freiberger Johanna" initials="FJ" lastIdx="2" clrIdx="2">
    <p:extLst>
      <p:ext uri="{19B8F6BF-5375-455C-9EA6-DF929625EA0E}">
        <p15:presenceInfo xmlns:p15="http://schemas.microsoft.com/office/powerpoint/2012/main" userId="S-1-5-21-2518422877-1314745675-1541441037-43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8F"/>
    <a:srgbClr val="189BC4"/>
    <a:srgbClr val="009242"/>
    <a:srgbClr val="6C7B8D"/>
    <a:srgbClr val="8E6C3E"/>
    <a:srgbClr val="2B16AA"/>
    <a:srgbClr val="FC4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71224" autoAdjust="0"/>
  </p:normalViewPr>
  <p:slideViewPr>
    <p:cSldViewPr showGuides="1">
      <p:cViewPr varScale="1">
        <p:scale>
          <a:sx n="90" d="100"/>
          <a:sy n="90" d="100"/>
        </p:scale>
        <p:origin x="2298" y="66"/>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906" y="-11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60" b="1" i="0" u="none" strike="noStrike" kern="1200" baseline="0">
                <a:solidFill>
                  <a:schemeClr val="accent1"/>
                </a:solidFill>
                <a:latin typeface="+mn-lt"/>
                <a:ea typeface="+mn-ea"/>
                <a:cs typeface="+mn-cs"/>
              </a:defRPr>
            </a:pPr>
            <a:r>
              <a:rPr lang="de-DE" sz="2000" dirty="0">
                <a:solidFill>
                  <a:schemeClr val="accent1"/>
                </a:solidFill>
                <a:latin typeface="Corbel" panose="020B0503020204020204" pitchFamily="34" charset="0"/>
              </a:rPr>
              <a:t>Modal </a:t>
            </a:r>
            <a:r>
              <a:rPr lang="de-DE" sz="2000" dirty="0" smtClean="0">
                <a:solidFill>
                  <a:schemeClr val="accent1"/>
                </a:solidFill>
                <a:latin typeface="Corbel" panose="020B0503020204020204" pitchFamily="34" charset="0"/>
              </a:rPr>
              <a:t>Split* EU-27</a:t>
            </a:r>
            <a:endParaRPr lang="de-DE" sz="2000" dirty="0">
              <a:solidFill>
                <a:schemeClr val="accent1"/>
              </a:solidFill>
              <a:latin typeface="Corbel" panose="020B0503020204020204" pitchFamily="34" charset="0"/>
            </a:endParaRPr>
          </a:p>
        </c:rich>
      </c:tx>
      <c:layout>
        <c:manualLayout>
          <c:xMode val="edge"/>
          <c:yMode val="edge"/>
          <c:x val="0.18265678104780847"/>
          <c:y val="8.4992950975360859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accent1"/>
              </a:solidFill>
              <a:latin typeface="+mn-lt"/>
              <a:ea typeface="+mn-ea"/>
              <a:cs typeface="+mn-cs"/>
            </a:defRPr>
          </a:pPr>
          <a:endParaRPr lang="en-US"/>
        </a:p>
      </c:txPr>
    </c:title>
    <c:autoTitleDeleted val="0"/>
    <c:plotArea>
      <c:layout>
        <c:manualLayout>
          <c:layoutTarget val="inner"/>
          <c:xMode val="edge"/>
          <c:yMode val="edge"/>
          <c:x val="0.31623327423877201"/>
          <c:y val="0.32029476103913851"/>
          <c:w val="0.3339589989843067"/>
          <c:h val="0.56407274987508427"/>
        </c:manualLayout>
      </c:layout>
      <c:pieChart>
        <c:varyColors val="1"/>
        <c:ser>
          <c:idx val="0"/>
          <c:order val="0"/>
          <c:tx>
            <c:strRef>
              <c:f>Sheet1!$B$1</c:f>
              <c:strCache>
                <c:ptCount val="1"/>
                <c:pt idx="0">
                  <c:v>Modal Split EU-27 2011: Binnenverkehrsträger in Millionen tkm</c:v>
                </c:pt>
              </c:strCache>
            </c:strRef>
          </c:tx>
          <c:dPt>
            <c:idx val="0"/>
            <c:bubble3D val="0"/>
            <c:spPr>
              <a:solidFill>
                <a:schemeClr val="accent2">
                  <a:shade val="65000"/>
                </a:schemeClr>
              </a:solidFill>
              <a:ln>
                <a:noFill/>
              </a:ln>
              <a:effectLst/>
            </c:spPr>
            <c:extLst>
              <c:ext xmlns:c16="http://schemas.microsoft.com/office/drawing/2014/chart" uri="{C3380CC4-5D6E-409C-BE32-E72D297353CC}">
                <c16:uniqueId val="{00000001-9057-44F2-9A96-11915F214DCF}"/>
              </c:ext>
            </c:extLst>
          </c:dPt>
          <c:dPt>
            <c:idx val="1"/>
            <c:bubble3D val="0"/>
            <c:spPr>
              <a:solidFill>
                <a:schemeClr val="accent2"/>
              </a:solidFill>
              <a:ln>
                <a:noFill/>
              </a:ln>
              <a:effectLst/>
            </c:spPr>
            <c:extLst>
              <c:ext xmlns:c16="http://schemas.microsoft.com/office/drawing/2014/chart" uri="{C3380CC4-5D6E-409C-BE32-E72D297353CC}">
                <c16:uniqueId val="{00000002-9057-44F2-9A96-11915F214DCF}"/>
              </c:ext>
            </c:extLst>
          </c:dPt>
          <c:dPt>
            <c:idx val="2"/>
            <c:bubble3D val="0"/>
            <c:spPr>
              <a:solidFill>
                <a:schemeClr val="accent2">
                  <a:tint val="65000"/>
                </a:schemeClr>
              </a:solidFill>
              <a:ln>
                <a:noFill/>
              </a:ln>
              <a:effectLst/>
            </c:spPr>
            <c:extLst>
              <c:ext xmlns:c16="http://schemas.microsoft.com/office/drawing/2014/chart" uri="{C3380CC4-5D6E-409C-BE32-E72D297353CC}">
                <c16:uniqueId val="{00000000-9057-44F2-9A96-11915F214DCF}"/>
              </c:ext>
            </c:extLst>
          </c:dPt>
          <c:dLbls>
            <c:dLbl>
              <c:idx val="0"/>
              <c:layout>
                <c:manualLayout>
                  <c:x val="1.744250638817909E-2"/>
                  <c:y val="-0.11383328209010368"/>
                </c:manualLayout>
              </c:layout>
              <c:tx>
                <c:rich>
                  <a:bodyPr/>
                  <a:lstStyle/>
                  <a:p>
                    <a:r>
                      <a:rPr lang="en-US" sz="1600" dirty="0" smtClean="0">
                        <a:solidFill>
                          <a:schemeClr val="accent1"/>
                        </a:solidFill>
                        <a:latin typeface="Corbel" panose="020B0503020204020204" pitchFamily="34" charset="0"/>
                      </a:rPr>
                      <a:t>LKW</a:t>
                    </a:r>
                    <a:r>
                      <a:rPr lang="en-US" sz="1600" dirty="0">
                        <a:solidFill>
                          <a:schemeClr val="accent1"/>
                        </a:solidFill>
                        <a:latin typeface="Corbel" panose="020B0503020204020204" pitchFamily="34" charset="0"/>
                      </a:rPr>
                      <a:t>
</a:t>
                    </a:r>
                    <a:r>
                      <a:rPr lang="en-US" sz="1600" dirty="0" smtClean="0">
                        <a:solidFill>
                          <a:schemeClr val="accent1"/>
                        </a:solidFill>
                        <a:latin typeface="Corbel" panose="020B0503020204020204" pitchFamily="34" charset="0"/>
                      </a:rPr>
                      <a:t>74.9%</a:t>
                    </a:r>
                    <a:endParaRPr lang="en-US" sz="1600" dirty="0">
                      <a:solidFill>
                        <a:schemeClr val="accent1"/>
                      </a:solidFill>
                      <a:latin typeface="Corbel" panose="020B0503020204020204" pitchFamily="34" charset="0"/>
                    </a:endParaRP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57-44F2-9A96-11915F214DCF}"/>
                </c:ext>
              </c:extLst>
            </c:dLbl>
            <c:dLbl>
              <c:idx val="1"/>
              <c:layout>
                <c:manualLayout>
                  <c:x val="-1.8379934271497565E-2"/>
                  <c:y val="0.13446871916192318"/>
                </c:manualLayout>
              </c:layout>
              <c:tx>
                <c:rich>
                  <a:bodyPr/>
                  <a:lstStyle/>
                  <a:p>
                    <a:r>
                      <a:rPr lang="en-US" sz="1600" dirty="0" smtClean="0">
                        <a:solidFill>
                          <a:schemeClr val="accent1"/>
                        </a:solidFill>
                        <a:latin typeface="Corbel" panose="020B0503020204020204" pitchFamily="34" charset="0"/>
                      </a:rPr>
                      <a:t>Zug</a:t>
                    </a:r>
                    <a:r>
                      <a:rPr lang="en-US" sz="1600" dirty="0">
                        <a:solidFill>
                          <a:schemeClr val="accent1"/>
                        </a:solidFill>
                        <a:latin typeface="Corbel" panose="020B0503020204020204" pitchFamily="34" charset="0"/>
                      </a:rPr>
                      <a:t>
</a:t>
                    </a:r>
                    <a:r>
                      <a:rPr lang="en-US" sz="1600" dirty="0" smtClean="0">
                        <a:solidFill>
                          <a:schemeClr val="accent1"/>
                        </a:solidFill>
                        <a:latin typeface="Corbel" panose="020B0503020204020204" pitchFamily="34" charset="0"/>
                      </a:rPr>
                      <a:t>18.4%</a:t>
                    </a:r>
                    <a:endParaRPr lang="en-US" sz="1600" dirty="0">
                      <a:solidFill>
                        <a:schemeClr val="accent1"/>
                      </a:solidFill>
                      <a:latin typeface="Corbel" panose="020B0503020204020204" pitchFamily="34" charset="0"/>
                    </a:endParaRP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057-44F2-9A96-11915F214DCF}"/>
                </c:ext>
              </c:extLst>
            </c:dLbl>
            <c:dLbl>
              <c:idx val="2"/>
              <c:layout>
                <c:manualLayout>
                  <c:x val="0.11045542660053875"/>
                  <c:y val="3.4146625611259529E-2"/>
                </c:manualLayout>
              </c:layout>
              <c:tx>
                <c:rich>
                  <a:bodyPr/>
                  <a:lstStyle/>
                  <a:p>
                    <a:r>
                      <a:rPr lang="en-US" sz="1600" noProof="0" dirty="0" err="1" smtClean="0">
                        <a:solidFill>
                          <a:schemeClr val="accent1"/>
                        </a:solidFill>
                        <a:latin typeface="Corbel" panose="020B0503020204020204" pitchFamily="34" charset="0"/>
                      </a:rPr>
                      <a:t>Binnenschiff</a:t>
                    </a:r>
                    <a:r>
                      <a:rPr lang="en-US" sz="1600" dirty="0">
                        <a:solidFill>
                          <a:schemeClr val="accent1"/>
                        </a:solidFill>
                        <a:latin typeface="Corbel" panose="020B0503020204020204" pitchFamily="34" charset="0"/>
                      </a:rPr>
                      <a:t>
</a:t>
                    </a:r>
                    <a:r>
                      <a:rPr lang="en-US" sz="1600" dirty="0" smtClean="0">
                        <a:solidFill>
                          <a:schemeClr val="accent1"/>
                        </a:solidFill>
                        <a:latin typeface="Corbel" panose="020B0503020204020204" pitchFamily="34" charset="0"/>
                      </a:rPr>
                      <a:t>6.7%</a:t>
                    </a:r>
                    <a:endParaRPr lang="en-US" sz="1600" dirty="0">
                      <a:latin typeface="Corbel" panose="020B0503020204020204" pitchFamily="34" charset="0"/>
                    </a:endParaRPr>
                  </a:p>
                </c:rich>
              </c:tx>
              <c:showLegendKey val="0"/>
              <c:showVal val="0"/>
              <c:showCatName val="1"/>
              <c:showSerName val="0"/>
              <c:showPercent val="1"/>
              <c:showBubbleSize val="0"/>
              <c:extLst>
                <c:ext xmlns:c15="http://schemas.microsoft.com/office/drawing/2012/chart" uri="{CE6537A1-D6FC-4f65-9D91-7224C49458BB}">
                  <c15:layout>
                    <c:manualLayout>
                      <c:w val="0.3095413005714861"/>
                      <c:h val="0.22767051856046527"/>
                    </c:manualLayout>
                  </c15:layout>
                </c:ext>
                <c:ext xmlns:c16="http://schemas.microsoft.com/office/drawing/2014/chart" uri="{C3380CC4-5D6E-409C-BE32-E72D297353CC}">
                  <c16:uniqueId val="{00000000-9057-44F2-9A96-11915F214DC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Straße</c:v>
                </c:pt>
                <c:pt idx="1">
                  <c:v>Schiene</c:v>
                </c:pt>
                <c:pt idx="2">
                  <c:v>Wasserstraße</c:v>
                </c:pt>
              </c:strCache>
            </c:strRef>
          </c:cat>
          <c:val>
            <c:numRef>
              <c:f>Sheet1!$B$2:$B$4</c:f>
              <c:numCache>
                <c:formatCode>General</c:formatCode>
                <c:ptCount val="3"/>
                <c:pt idx="0">
                  <c:v>1734</c:v>
                </c:pt>
                <c:pt idx="1">
                  <c:v>420</c:v>
                </c:pt>
                <c:pt idx="2">
                  <c:v>141</c:v>
                </c:pt>
              </c:numCache>
            </c:numRef>
          </c:val>
          <c:extLst>
            <c:ext xmlns:c16="http://schemas.microsoft.com/office/drawing/2014/chart" uri="{C3380CC4-5D6E-409C-BE32-E72D297353CC}">
              <c16:uniqueId val="{00000003-9057-44F2-9A96-11915F214DCF}"/>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sz="1400" noProof="0" dirty="0" smtClean="0">
                <a:solidFill>
                  <a:srgbClr val="3C628F"/>
                </a:solidFill>
                <a:latin typeface="Corbel" panose="020B0503020204020204" pitchFamily="34" charset="0"/>
              </a:rPr>
              <a:t>verursachte Treibhausgase nach Verkehrsträger in Deutschland (2010)</a:t>
            </a:r>
            <a:endParaRPr lang="de-DE" sz="1400" noProof="0" dirty="0">
              <a:solidFill>
                <a:srgbClr val="3C628F"/>
              </a:solidFill>
              <a:latin typeface="Corbel" panose="020B0503020204020204" pitchFamily="34" charset="0"/>
            </a:endParaRPr>
          </a:p>
        </c:rich>
      </c:tx>
      <c:overlay val="0"/>
    </c:title>
    <c:autoTitleDeleted val="0"/>
    <c:plotArea>
      <c:layout/>
      <c:pieChart>
        <c:varyColors val="1"/>
        <c:ser>
          <c:idx val="0"/>
          <c:order val="0"/>
          <c:tx>
            <c:strRef>
              <c:f>Tabelle1!$B$1</c:f>
              <c:strCache>
                <c:ptCount val="1"/>
                <c:pt idx="0">
                  <c:v>verursachte Treibhausgase nach Branche</c:v>
                </c:pt>
              </c:strCache>
            </c:strRef>
          </c:tx>
          <c:dPt>
            <c:idx val="0"/>
            <c:bubble3D val="0"/>
            <c:spPr>
              <a:solidFill>
                <a:schemeClr val="bg1">
                  <a:lumMod val="75000"/>
                </a:schemeClr>
              </a:solidFill>
            </c:spPr>
            <c:extLst>
              <c:ext xmlns:c16="http://schemas.microsoft.com/office/drawing/2014/chart" uri="{C3380CC4-5D6E-409C-BE32-E72D297353CC}">
                <c16:uniqueId val="{00000001-C496-4702-9993-3CB7A0B9B0C7}"/>
              </c:ext>
            </c:extLst>
          </c:dPt>
          <c:dPt>
            <c:idx val="1"/>
            <c:bubble3D val="0"/>
            <c:spPr>
              <a:solidFill>
                <a:schemeClr val="tx1"/>
              </a:solidFill>
            </c:spPr>
            <c:extLst>
              <c:ext xmlns:c16="http://schemas.microsoft.com/office/drawing/2014/chart" uri="{C3380CC4-5D6E-409C-BE32-E72D297353CC}">
                <c16:uniqueId val="{00000003-C496-4702-9993-3CB7A0B9B0C7}"/>
              </c:ext>
            </c:extLst>
          </c:dPt>
          <c:dPt>
            <c:idx val="2"/>
            <c:bubble3D val="0"/>
            <c:spPr>
              <a:solidFill>
                <a:schemeClr val="tx1">
                  <a:lumMod val="75000"/>
                  <a:lumOff val="25000"/>
                </a:schemeClr>
              </a:solidFill>
            </c:spPr>
            <c:extLst>
              <c:ext xmlns:c16="http://schemas.microsoft.com/office/drawing/2014/chart" uri="{C3380CC4-5D6E-409C-BE32-E72D297353CC}">
                <c16:uniqueId val="{00000005-C496-4702-9993-3CB7A0B9B0C7}"/>
              </c:ext>
            </c:extLst>
          </c:dPt>
          <c:dPt>
            <c:idx val="3"/>
            <c:bubble3D val="0"/>
            <c:spPr>
              <a:solidFill>
                <a:srgbClr val="92D050"/>
              </a:solidFill>
            </c:spPr>
            <c:extLst>
              <c:ext xmlns:c16="http://schemas.microsoft.com/office/drawing/2014/chart" uri="{C3380CC4-5D6E-409C-BE32-E72D297353CC}">
                <c16:uniqueId val="{00000007-C496-4702-9993-3CB7A0B9B0C7}"/>
              </c:ext>
            </c:extLst>
          </c:dPt>
          <c:dPt>
            <c:idx val="4"/>
            <c:bubble3D val="0"/>
            <c:spPr>
              <a:solidFill>
                <a:schemeClr val="bg1">
                  <a:lumMod val="50000"/>
                </a:schemeClr>
              </a:solidFill>
            </c:spPr>
            <c:extLst>
              <c:ext xmlns:c16="http://schemas.microsoft.com/office/drawing/2014/chart" uri="{C3380CC4-5D6E-409C-BE32-E72D297353CC}">
                <c16:uniqueId val="{00000009-C496-4702-9993-3CB7A0B9B0C7}"/>
              </c:ext>
            </c:extLst>
          </c:dPt>
          <c:dLbls>
            <c:dLbl>
              <c:idx val="1"/>
              <c:spPr/>
              <c:txPr>
                <a:bodyPr/>
                <a:lstStyle/>
                <a:p>
                  <a:pPr>
                    <a:defRPr sz="1200">
                      <a:solidFill>
                        <a:schemeClr val="bg1"/>
                      </a:solidFill>
                      <a:latin typeface="Corbel" panose="020B05030202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496-4702-9993-3CB7A0B9B0C7}"/>
                </c:ext>
              </c:extLst>
            </c:dLbl>
            <c:dLbl>
              <c:idx val="2"/>
              <c:spPr>
                <a:noFill/>
              </c:spPr>
              <c:txPr>
                <a:bodyPr/>
                <a:lstStyle/>
                <a:p>
                  <a:pPr>
                    <a:defRPr sz="1200">
                      <a:solidFill>
                        <a:schemeClr val="bg1"/>
                      </a:solidFill>
                      <a:latin typeface="Corbel" panose="020B05030202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496-4702-9993-3CB7A0B9B0C7}"/>
                </c:ext>
              </c:extLst>
            </c:dLbl>
            <c:spPr>
              <a:noFill/>
              <a:ln>
                <a:noFill/>
              </a:ln>
              <a:effectLst/>
            </c:spPr>
            <c:txPr>
              <a:bodyPr/>
              <a:lstStyle/>
              <a:p>
                <a:pPr>
                  <a:defRPr sz="1200">
                    <a:latin typeface="Corbel" panose="020B0503020204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Tabelle1!$A$2:$A$4</c:f>
              <c:strCache>
                <c:ptCount val="3"/>
                <c:pt idx="0">
                  <c:v>Lkw</c:v>
                </c:pt>
                <c:pt idx="1">
                  <c:v>Bahn</c:v>
                </c:pt>
                <c:pt idx="2">
                  <c:v>Binnenschiff</c:v>
                </c:pt>
              </c:strCache>
            </c:strRef>
          </c:cat>
          <c:val>
            <c:numRef>
              <c:f>Tabelle1!$B$2:$B$4</c:f>
              <c:numCache>
                <c:formatCode>0%</c:formatCode>
                <c:ptCount val="3"/>
                <c:pt idx="0">
                  <c:v>0.63</c:v>
                </c:pt>
                <c:pt idx="1">
                  <c:v>0.15</c:v>
                </c:pt>
                <c:pt idx="2">
                  <c:v>0.22</c:v>
                </c:pt>
              </c:numCache>
            </c:numRef>
          </c:val>
          <c:extLst>
            <c:ext xmlns:c16="http://schemas.microsoft.com/office/drawing/2014/chart" uri="{C3380CC4-5D6E-409C-BE32-E72D297353CC}">
              <c16:uniqueId val="{0000000A-C496-4702-9993-3CB7A0B9B0C7}"/>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100">
              <a:solidFill>
                <a:srgbClr val="3C628F"/>
              </a:solidFill>
              <a:latin typeface="Corbel" panose="020B05030202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sz="1600" noProof="0" dirty="0" smtClean="0">
                <a:solidFill>
                  <a:srgbClr val="3C628F"/>
                </a:solidFill>
                <a:latin typeface="Corbel" panose="020B0503020204020204" pitchFamily="34" charset="0"/>
              </a:rPr>
              <a:t>verursachte Treibhausgase nach Branche in EU-28 (2014)</a:t>
            </a:r>
            <a:endParaRPr lang="de-DE" sz="1600" noProof="0" dirty="0">
              <a:solidFill>
                <a:srgbClr val="3C628F"/>
              </a:solidFill>
              <a:latin typeface="Corbel" panose="020B0503020204020204" pitchFamily="34" charset="0"/>
            </a:endParaRPr>
          </a:p>
        </c:rich>
      </c:tx>
      <c:overlay val="0"/>
    </c:title>
    <c:autoTitleDeleted val="0"/>
    <c:plotArea>
      <c:layout/>
      <c:pieChart>
        <c:varyColors val="1"/>
        <c:ser>
          <c:idx val="0"/>
          <c:order val="0"/>
          <c:tx>
            <c:strRef>
              <c:f>Tabelle1!$B$1</c:f>
              <c:strCache>
                <c:ptCount val="1"/>
                <c:pt idx="0">
                  <c:v>verursachte Treibhausgase nach Branche</c:v>
                </c:pt>
              </c:strCache>
            </c:strRef>
          </c:tx>
          <c:dPt>
            <c:idx val="0"/>
            <c:bubble3D val="0"/>
            <c:spPr>
              <a:solidFill>
                <a:schemeClr val="bg1">
                  <a:lumMod val="75000"/>
                </a:schemeClr>
              </a:solidFill>
            </c:spPr>
            <c:extLst>
              <c:ext xmlns:c16="http://schemas.microsoft.com/office/drawing/2014/chart" uri="{C3380CC4-5D6E-409C-BE32-E72D297353CC}">
                <c16:uniqueId val="{00000001-FA97-4B66-8708-9A3B9D20C597}"/>
              </c:ext>
            </c:extLst>
          </c:dPt>
          <c:dPt>
            <c:idx val="1"/>
            <c:bubble3D val="0"/>
            <c:spPr>
              <a:solidFill>
                <a:schemeClr val="tx1"/>
              </a:solidFill>
            </c:spPr>
            <c:extLst>
              <c:ext xmlns:c16="http://schemas.microsoft.com/office/drawing/2014/chart" uri="{C3380CC4-5D6E-409C-BE32-E72D297353CC}">
                <c16:uniqueId val="{00000003-FA97-4B66-8708-9A3B9D20C597}"/>
              </c:ext>
            </c:extLst>
          </c:dPt>
          <c:dPt>
            <c:idx val="2"/>
            <c:bubble3D val="0"/>
            <c:spPr>
              <a:solidFill>
                <a:schemeClr val="tx1">
                  <a:lumMod val="75000"/>
                  <a:lumOff val="25000"/>
                </a:schemeClr>
              </a:solidFill>
            </c:spPr>
            <c:extLst>
              <c:ext xmlns:c16="http://schemas.microsoft.com/office/drawing/2014/chart" uri="{C3380CC4-5D6E-409C-BE32-E72D297353CC}">
                <c16:uniqueId val="{00000005-FA97-4B66-8708-9A3B9D20C597}"/>
              </c:ext>
            </c:extLst>
          </c:dPt>
          <c:dPt>
            <c:idx val="3"/>
            <c:bubble3D val="0"/>
            <c:spPr>
              <a:solidFill>
                <a:srgbClr val="92D050"/>
              </a:solidFill>
            </c:spPr>
            <c:extLst>
              <c:ext xmlns:c16="http://schemas.microsoft.com/office/drawing/2014/chart" uri="{C3380CC4-5D6E-409C-BE32-E72D297353CC}">
                <c16:uniqueId val="{00000007-FA97-4B66-8708-9A3B9D20C597}"/>
              </c:ext>
            </c:extLst>
          </c:dPt>
          <c:dPt>
            <c:idx val="4"/>
            <c:bubble3D val="0"/>
            <c:spPr>
              <a:solidFill>
                <a:schemeClr val="bg1">
                  <a:lumMod val="50000"/>
                </a:schemeClr>
              </a:solidFill>
            </c:spPr>
            <c:extLst>
              <c:ext xmlns:c16="http://schemas.microsoft.com/office/drawing/2014/chart" uri="{C3380CC4-5D6E-409C-BE32-E72D297353CC}">
                <c16:uniqueId val="{00000009-FA97-4B66-8708-9A3B9D20C597}"/>
              </c:ext>
            </c:extLst>
          </c:dPt>
          <c:dLbls>
            <c:dLbl>
              <c:idx val="1"/>
              <c:spPr/>
              <c:txPr>
                <a:bodyPr/>
                <a:lstStyle/>
                <a:p>
                  <a:pPr>
                    <a:defRPr sz="1200">
                      <a:solidFill>
                        <a:schemeClr val="bg1"/>
                      </a:solidFill>
                      <a:latin typeface="Corbel" panose="020B05030202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A97-4B66-8708-9A3B9D20C597}"/>
                </c:ext>
              </c:extLst>
            </c:dLbl>
            <c:dLbl>
              <c:idx val="2"/>
              <c:spPr>
                <a:noFill/>
              </c:spPr>
              <c:txPr>
                <a:bodyPr/>
                <a:lstStyle/>
                <a:p>
                  <a:pPr>
                    <a:defRPr sz="1200">
                      <a:solidFill>
                        <a:schemeClr val="bg1"/>
                      </a:solidFill>
                      <a:latin typeface="Corbel" panose="020B05030202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A97-4B66-8708-9A3B9D20C597}"/>
                </c:ext>
              </c:extLst>
            </c:dLbl>
            <c:spPr>
              <a:noFill/>
              <a:ln>
                <a:noFill/>
              </a:ln>
              <a:effectLst/>
            </c:spPr>
            <c:txPr>
              <a:bodyPr/>
              <a:lstStyle/>
              <a:p>
                <a:pPr>
                  <a:defRPr sz="1200">
                    <a:latin typeface="Corbel" panose="020B0503020204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Tabelle1!$A$2:$A$6</c:f>
              <c:strCache>
                <c:ptCount val="5"/>
                <c:pt idx="0">
                  <c:v>Abfallmanagement</c:v>
                </c:pt>
                <c:pt idx="1">
                  <c:v>Landwirtschaft</c:v>
                </c:pt>
                <c:pt idx="2">
                  <c:v>Industrieprozesse und Produktnutzung</c:v>
                </c:pt>
                <c:pt idx="3">
                  <c:v>Transport (inkl. internat. Flugverkehr)</c:v>
                </c:pt>
                <c:pt idx="4">
                  <c:v>Kraftstoffverbrennung und flüchtige Emissionen von Treibstoffen (ohne Transport)</c:v>
                </c:pt>
              </c:strCache>
            </c:strRef>
          </c:cat>
          <c:val>
            <c:numRef>
              <c:f>Tabelle1!$B$2:$B$6</c:f>
              <c:numCache>
                <c:formatCode>0.0%</c:formatCode>
                <c:ptCount val="5"/>
                <c:pt idx="0">
                  <c:v>3.3000000000000002E-2</c:v>
                </c:pt>
                <c:pt idx="1">
                  <c:v>9.9000000000000005E-2</c:v>
                </c:pt>
                <c:pt idx="2">
                  <c:v>8.5000000000000006E-2</c:v>
                </c:pt>
                <c:pt idx="3">
                  <c:v>0.23200000000000001</c:v>
                </c:pt>
                <c:pt idx="4">
                  <c:v>0.55100000000000005</c:v>
                </c:pt>
              </c:numCache>
            </c:numRef>
          </c:val>
          <c:extLst>
            <c:ext xmlns:c16="http://schemas.microsoft.com/office/drawing/2014/chart" uri="{C3380CC4-5D6E-409C-BE32-E72D297353CC}">
              <c16:uniqueId val="{0000000A-FA97-4B66-8708-9A3B9D20C597}"/>
            </c:ext>
          </c:extLst>
        </c:ser>
        <c:dLbls>
          <c:showLegendKey val="0"/>
          <c:showVal val="0"/>
          <c:showCatName val="0"/>
          <c:showSerName val="0"/>
          <c:showPercent val="0"/>
          <c:showBubbleSize val="0"/>
          <c:showLeaderLines val="1"/>
        </c:dLbls>
        <c:firstSliceAng val="0"/>
      </c:pieChart>
    </c:plotArea>
    <c:legend>
      <c:legendPos val="r"/>
      <c:legendEntry>
        <c:idx val="3"/>
        <c:txPr>
          <a:bodyPr/>
          <a:lstStyle/>
          <a:p>
            <a:pPr>
              <a:defRPr sz="1050" b="1">
                <a:solidFill>
                  <a:srgbClr val="3C628F"/>
                </a:solidFill>
                <a:latin typeface="Corbel" panose="020B0503020204020204" pitchFamily="34" charset="0"/>
              </a:defRPr>
            </a:pPr>
            <a:endParaRPr lang="en-US"/>
          </a:p>
        </c:txPr>
      </c:legendEntry>
      <c:layout>
        <c:manualLayout>
          <c:xMode val="edge"/>
          <c:yMode val="edge"/>
          <c:x val="0.64995023322317524"/>
          <c:y val="0.22167207619625176"/>
          <c:w val="0.32675598057261546"/>
          <c:h val="0.72125623112789095"/>
        </c:manualLayout>
      </c:layout>
      <c:overlay val="0"/>
      <c:txPr>
        <a:bodyPr/>
        <a:lstStyle/>
        <a:p>
          <a:pPr>
            <a:defRPr sz="900">
              <a:solidFill>
                <a:srgbClr val="3C628F"/>
              </a:solidFill>
              <a:latin typeface="Corbel" panose="020B05030202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image" Target="../media/image10.png"/><Relationship Id="rId5" Type="http://schemas.openxmlformats.org/officeDocument/2006/relationships/image" Target="../media/image45.png"/><Relationship Id="rId4" Type="http://schemas.openxmlformats.org/officeDocument/2006/relationships/image" Target="../media/image44.png"/></Relationships>
</file>

<file path=ppt/diagrams/_rels/data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image" Target="../media/image10.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4.png"/></Relationships>
</file>

<file path=ppt/diagrams/_rels/data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0.png"/></Relationships>
</file>

<file path=ppt/diagrams/_rels/data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image" Target="../media/image10.png"/><Relationship Id="rId4" Type="http://schemas.openxmlformats.org/officeDocument/2006/relationships/image" Target="../media/image30.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image" Target="../media/image10.png"/><Relationship Id="rId5" Type="http://schemas.openxmlformats.org/officeDocument/2006/relationships/image" Target="../media/image45.png"/><Relationship Id="rId4" Type="http://schemas.openxmlformats.org/officeDocument/2006/relationships/image" Target="../media/image44.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image" Target="../media/image10.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4.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0.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image" Target="../media/image10.pn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72133-E115-43FC-96C0-A6CC39FA637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C13C3918-D091-4AC2-B330-E66D91CF007D}">
      <dgm:prSet phldrT="[Text]"/>
      <dgm:spPr/>
      <dgm:t>
        <a:bodyPr/>
        <a:lstStyle/>
        <a:p>
          <a:r>
            <a:rPr lang="de-DE" dirty="0" smtClean="0">
              <a:solidFill>
                <a:schemeClr val="bg1"/>
              </a:solidFill>
              <a:latin typeface="Corbel" panose="020B0503020204020204" pitchFamily="34" charset="0"/>
            </a:rPr>
            <a:t>Aktuelle Entwicklungstrends im Güterverkehr</a:t>
          </a:r>
          <a:endParaRPr lang="de-DE" dirty="0">
            <a:solidFill>
              <a:schemeClr val="bg1"/>
            </a:solidFill>
            <a:latin typeface="Corbel" panose="020B0503020204020204" pitchFamily="34" charset="0"/>
          </a:endParaRPr>
        </a:p>
      </dgm:t>
    </dgm:pt>
    <dgm:pt modelId="{7F1E8D70-2843-4D2C-8023-3D85781FA291}" type="parTrans" cxnId="{E8B8A657-D941-4143-925B-EFE53BE4C661}">
      <dgm:prSet/>
      <dgm:spPr/>
      <dgm:t>
        <a:bodyPr/>
        <a:lstStyle/>
        <a:p>
          <a:endParaRPr lang="de-DE"/>
        </a:p>
      </dgm:t>
    </dgm:pt>
    <dgm:pt modelId="{1A1DB9C4-71AF-4D09-95DB-8C65914911BB}" type="sibTrans" cxnId="{E8B8A657-D941-4143-925B-EFE53BE4C661}">
      <dgm:prSet/>
      <dgm:spPr/>
      <dgm:t>
        <a:bodyPr/>
        <a:lstStyle/>
        <a:p>
          <a:endParaRPr lang="de-DE"/>
        </a:p>
      </dgm:t>
    </dgm:pt>
    <dgm:pt modelId="{A3C7C1E3-0B77-488B-A736-A07448EDFC23}">
      <dgm:prSet phldrT="[Text]"/>
      <dgm:spPr/>
      <dgm:t>
        <a:bodyPr/>
        <a:lstStyle/>
        <a:p>
          <a:r>
            <a:rPr lang="de-DE" dirty="0" smtClean="0">
              <a:latin typeface="Corbel" panose="020B0503020204020204" pitchFamily="34" charset="0"/>
            </a:rPr>
            <a:t>Nachhaltigkeit im Güterverkehr</a:t>
          </a:r>
          <a:endParaRPr lang="de-DE" dirty="0">
            <a:latin typeface="Corbel" panose="020B0503020204020204" pitchFamily="34" charset="0"/>
          </a:endParaRPr>
        </a:p>
      </dgm:t>
    </dgm:pt>
    <dgm:pt modelId="{F722D39F-F1BB-44C0-83D4-2D9286AE7D69}" type="parTrans" cxnId="{8452AC6F-DC39-4C0A-982C-1208B5E32D57}">
      <dgm:prSet/>
      <dgm:spPr/>
      <dgm:t>
        <a:bodyPr/>
        <a:lstStyle/>
        <a:p>
          <a:endParaRPr lang="de-DE"/>
        </a:p>
      </dgm:t>
    </dgm:pt>
    <dgm:pt modelId="{9F2218DE-C295-4FE1-9712-2075034EFA23}" type="sibTrans" cxnId="{8452AC6F-DC39-4C0A-982C-1208B5E32D57}">
      <dgm:prSet/>
      <dgm:spPr/>
      <dgm:t>
        <a:bodyPr/>
        <a:lstStyle/>
        <a:p>
          <a:endParaRPr lang="de-DE"/>
        </a:p>
      </dgm:t>
    </dgm:pt>
    <dgm:pt modelId="{0158EC12-D76E-49E0-8463-0890A5B361AA}">
      <dgm:prSet/>
      <dgm:spPr/>
      <dgm:t>
        <a:bodyPr/>
        <a:lstStyle/>
        <a:p>
          <a:r>
            <a:rPr lang="de-DE" dirty="0" smtClean="0">
              <a:latin typeface="Corbel" panose="020B0503020204020204" pitchFamily="34" charset="0"/>
            </a:rPr>
            <a:t>Digitalisierung/Vernetzung der Logistik</a:t>
          </a:r>
          <a:endParaRPr lang="de-DE" dirty="0">
            <a:latin typeface="Corbel" panose="020B0503020204020204" pitchFamily="34" charset="0"/>
          </a:endParaRPr>
        </a:p>
      </dgm:t>
    </dgm:pt>
    <dgm:pt modelId="{E157DD29-54D7-4535-9708-215085FEB161}" type="parTrans" cxnId="{FC9DA1B5-FF59-4A51-9664-2DC1FBA68496}">
      <dgm:prSet/>
      <dgm:spPr/>
      <dgm:t>
        <a:bodyPr/>
        <a:lstStyle/>
        <a:p>
          <a:endParaRPr lang="de-DE"/>
        </a:p>
      </dgm:t>
    </dgm:pt>
    <dgm:pt modelId="{65E47873-3A38-41AF-B5C0-FEF22BE081B0}" type="sibTrans" cxnId="{FC9DA1B5-FF59-4A51-9664-2DC1FBA68496}">
      <dgm:prSet/>
      <dgm:spPr/>
      <dgm:t>
        <a:bodyPr/>
        <a:lstStyle/>
        <a:p>
          <a:endParaRPr lang="de-DE"/>
        </a:p>
      </dgm:t>
    </dgm:pt>
    <dgm:pt modelId="{5952576B-2061-4D73-86C0-A5C4A283E85D}">
      <dgm:prSet/>
      <dgm:spPr/>
      <dgm:t>
        <a:bodyPr/>
        <a:lstStyle/>
        <a:p>
          <a:r>
            <a:rPr lang="de-DE" dirty="0" smtClean="0">
              <a:latin typeface="Corbel" panose="020B0503020204020204" pitchFamily="34" charset="0"/>
            </a:rPr>
            <a:t>Innovative Transportkonzepte</a:t>
          </a:r>
          <a:endParaRPr lang="de-DE" dirty="0">
            <a:latin typeface="Corbel" panose="020B0503020204020204" pitchFamily="34" charset="0"/>
          </a:endParaRPr>
        </a:p>
      </dgm:t>
    </dgm:pt>
    <dgm:pt modelId="{4F226D1D-575A-4236-90FC-AF25324AB662}" type="parTrans" cxnId="{38AF0154-CABC-4869-A8CE-A6D3D1E26092}">
      <dgm:prSet/>
      <dgm:spPr/>
      <dgm:t>
        <a:bodyPr/>
        <a:lstStyle/>
        <a:p>
          <a:endParaRPr lang="de-DE"/>
        </a:p>
      </dgm:t>
    </dgm:pt>
    <dgm:pt modelId="{96BDA861-3D45-4EEA-A8E3-8887A31A1408}" type="sibTrans" cxnId="{38AF0154-CABC-4869-A8CE-A6D3D1E26092}">
      <dgm:prSet/>
      <dgm:spPr/>
      <dgm:t>
        <a:bodyPr/>
        <a:lstStyle/>
        <a:p>
          <a:endParaRPr lang="de-DE"/>
        </a:p>
      </dgm:t>
    </dgm:pt>
    <dgm:pt modelId="{FD61D2D1-3F45-4F1C-90B1-613EEE64EFFC}">
      <dgm:prSet/>
      <dgm:spPr/>
      <dgm:t>
        <a:bodyPr/>
        <a:lstStyle/>
        <a:p>
          <a:r>
            <a:rPr lang="de-DE" dirty="0" smtClean="0">
              <a:latin typeface="Corbel" panose="020B0503020204020204" pitchFamily="34" charset="0"/>
            </a:rPr>
            <a:t>Individualisierung und steigende Komplexität der Logistik</a:t>
          </a:r>
          <a:endParaRPr lang="de-DE" dirty="0">
            <a:latin typeface="Corbel" panose="020B0503020204020204" pitchFamily="34" charset="0"/>
          </a:endParaRPr>
        </a:p>
      </dgm:t>
    </dgm:pt>
    <dgm:pt modelId="{75B93BCB-E419-4C9B-81B2-B4292F5671AF}" type="parTrans" cxnId="{8674A427-461B-4AC6-BA97-9C0DBC1487B9}">
      <dgm:prSet/>
      <dgm:spPr/>
      <dgm:t>
        <a:bodyPr/>
        <a:lstStyle/>
        <a:p>
          <a:endParaRPr lang="de-DE"/>
        </a:p>
      </dgm:t>
    </dgm:pt>
    <dgm:pt modelId="{494DAEBC-0B9F-45A9-A863-AA6E31408850}" type="sibTrans" cxnId="{8674A427-461B-4AC6-BA97-9C0DBC1487B9}">
      <dgm:prSet/>
      <dgm:spPr/>
      <dgm:t>
        <a:bodyPr/>
        <a:lstStyle/>
        <a:p>
          <a:endParaRPr lang="de-DE"/>
        </a:p>
      </dgm:t>
    </dgm:pt>
    <dgm:pt modelId="{744B5F73-2DD4-4423-B2E0-FF8105D24292}">
      <dgm:prSet/>
      <dgm:spPr/>
      <dgm:t>
        <a:bodyPr/>
        <a:lstStyle/>
        <a:p>
          <a:r>
            <a:rPr lang="de-DE" dirty="0" smtClean="0">
              <a:latin typeface="Corbel" panose="020B0503020204020204" pitchFamily="34" charset="0"/>
            </a:rPr>
            <a:t>Kooperation im Logistikbereich</a:t>
          </a:r>
          <a:endParaRPr lang="de-DE" dirty="0">
            <a:latin typeface="Corbel" panose="020B0503020204020204" pitchFamily="34" charset="0"/>
          </a:endParaRPr>
        </a:p>
      </dgm:t>
    </dgm:pt>
    <dgm:pt modelId="{DFCF63B6-BB44-4C22-8521-843D07CD38F8}" type="parTrans" cxnId="{3996BC89-94E0-422C-9FD6-4EAE88DF90B1}">
      <dgm:prSet/>
      <dgm:spPr/>
      <dgm:t>
        <a:bodyPr/>
        <a:lstStyle/>
        <a:p>
          <a:endParaRPr lang="de-DE"/>
        </a:p>
      </dgm:t>
    </dgm:pt>
    <dgm:pt modelId="{C02B0DA8-23FF-46DA-8C9B-B6ED5C075347}" type="sibTrans" cxnId="{3996BC89-94E0-422C-9FD6-4EAE88DF90B1}">
      <dgm:prSet/>
      <dgm:spPr/>
      <dgm:t>
        <a:bodyPr/>
        <a:lstStyle/>
        <a:p>
          <a:endParaRPr lang="de-DE"/>
        </a:p>
      </dgm:t>
    </dgm:pt>
    <dgm:pt modelId="{D711CFAA-3E54-4FD1-918C-CC5DF64A970C}" type="pres">
      <dgm:prSet presAssocID="{C0F72133-E115-43FC-96C0-A6CC39FA637D}" presName="Name0" presStyleCnt="0">
        <dgm:presLayoutVars>
          <dgm:chMax val="7"/>
          <dgm:chPref val="7"/>
          <dgm:dir/>
        </dgm:presLayoutVars>
      </dgm:prSet>
      <dgm:spPr/>
      <dgm:t>
        <a:bodyPr/>
        <a:lstStyle/>
        <a:p>
          <a:endParaRPr lang="de-DE"/>
        </a:p>
      </dgm:t>
    </dgm:pt>
    <dgm:pt modelId="{F297F322-92B7-4F1A-88D0-240F573BAAE5}" type="pres">
      <dgm:prSet presAssocID="{C0F72133-E115-43FC-96C0-A6CC39FA637D}" presName="Name1" presStyleCnt="0"/>
      <dgm:spPr/>
    </dgm:pt>
    <dgm:pt modelId="{1DE371FB-37D5-4174-BF86-A5B4AF93766E}" type="pres">
      <dgm:prSet presAssocID="{C0F72133-E115-43FC-96C0-A6CC39FA637D}" presName="cycle" presStyleCnt="0"/>
      <dgm:spPr/>
    </dgm:pt>
    <dgm:pt modelId="{D9A2E03F-77CF-4F33-933D-14CD616B63D3}" type="pres">
      <dgm:prSet presAssocID="{C0F72133-E115-43FC-96C0-A6CC39FA637D}" presName="srcNode" presStyleLbl="node1" presStyleIdx="0" presStyleCnt="6"/>
      <dgm:spPr/>
    </dgm:pt>
    <dgm:pt modelId="{E5EF259A-7330-4E01-AE6F-A97E9DF2A3E3}" type="pres">
      <dgm:prSet presAssocID="{C0F72133-E115-43FC-96C0-A6CC39FA637D}" presName="conn" presStyleLbl="parChTrans1D2" presStyleIdx="0" presStyleCnt="1"/>
      <dgm:spPr/>
      <dgm:t>
        <a:bodyPr/>
        <a:lstStyle/>
        <a:p>
          <a:endParaRPr lang="de-DE"/>
        </a:p>
      </dgm:t>
    </dgm:pt>
    <dgm:pt modelId="{88F1E2F3-6478-47FA-9D83-13DBEEFFD756}" type="pres">
      <dgm:prSet presAssocID="{C0F72133-E115-43FC-96C0-A6CC39FA637D}" presName="extraNode" presStyleLbl="node1" presStyleIdx="0" presStyleCnt="6"/>
      <dgm:spPr/>
    </dgm:pt>
    <dgm:pt modelId="{9C595234-30DA-4D26-BF67-8FEE047FBBA9}" type="pres">
      <dgm:prSet presAssocID="{C0F72133-E115-43FC-96C0-A6CC39FA637D}" presName="dstNode" presStyleLbl="node1" presStyleIdx="0" presStyleCnt="6"/>
      <dgm:spPr/>
    </dgm:pt>
    <dgm:pt modelId="{19BDBF14-BE3F-46D1-AE02-5F14BA301DB9}" type="pres">
      <dgm:prSet presAssocID="{C13C3918-D091-4AC2-B330-E66D91CF007D}" presName="text_1" presStyleLbl="node1" presStyleIdx="0" presStyleCnt="6">
        <dgm:presLayoutVars>
          <dgm:bulletEnabled val="1"/>
        </dgm:presLayoutVars>
      </dgm:prSet>
      <dgm:spPr/>
      <dgm:t>
        <a:bodyPr/>
        <a:lstStyle/>
        <a:p>
          <a:endParaRPr lang="de-DE"/>
        </a:p>
      </dgm:t>
    </dgm:pt>
    <dgm:pt modelId="{9C6CE9AA-7D9F-4B24-9263-FAE86A0AD555}" type="pres">
      <dgm:prSet presAssocID="{C13C3918-D091-4AC2-B330-E66D91CF007D}" presName="accent_1" presStyleCnt="0"/>
      <dgm:spPr/>
    </dgm:pt>
    <dgm:pt modelId="{95AC3833-F1B9-415F-82FA-E58CA2EC990A}" type="pres">
      <dgm:prSet presAssocID="{C13C3918-D091-4AC2-B330-E66D91CF007D}" presName="accentRepeatNode" presStyleLbl="solidFgAcc1" presStyleIdx="0" presStyleCnt="6"/>
      <dgm:spPr>
        <a:solidFill>
          <a:schemeClr val="accent2">
            <a:lumMod val="20000"/>
            <a:lumOff val="80000"/>
          </a:schemeClr>
        </a:solidFill>
        <a:ln>
          <a:solidFill>
            <a:srgbClr val="3C628F"/>
          </a:solidFill>
        </a:ln>
      </dgm:spPr>
      <dgm:t>
        <a:bodyPr/>
        <a:lstStyle/>
        <a:p>
          <a:endParaRPr lang="de-DE"/>
        </a:p>
      </dgm:t>
    </dgm:pt>
    <dgm:pt modelId="{F9F7F927-B2BE-4B1D-91C9-8562D5999322}" type="pres">
      <dgm:prSet presAssocID="{A3C7C1E3-0B77-488B-A736-A07448EDFC23}" presName="text_2" presStyleLbl="node1" presStyleIdx="1" presStyleCnt="6">
        <dgm:presLayoutVars>
          <dgm:bulletEnabled val="1"/>
        </dgm:presLayoutVars>
      </dgm:prSet>
      <dgm:spPr/>
      <dgm:t>
        <a:bodyPr/>
        <a:lstStyle/>
        <a:p>
          <a:endParaRPr lang="de-DE"/>
        </a:p>
      </dgm:t>
    </dgm:pt>
    <dgm:pt modelId="{85D505A0-FAD5-4F22-8246-B1F333717910}" type="pres">
      <dgm:prSet presAssocID="{A3C7C1E3-0B77-488B-A736-A07448EDFC23}" presName="accent_2" presStyleCnt="0"/>
      <dgm:spPr/>
    </dgm:pt>
    <dgm:pt modelId="{4FCED2D1-6A8A-47A2-8960-FBA384C1A511}" type="pres">
      <dgm:prSet presAssocID="{A3C7C1E3-0B77-488B-A736-A07448EDFC23}" presName="accentRepeatNode" presStyleLbl="solidFgAcc1" presStyleIdx="1" presStyleCnt="6"/>
      <dgm:spPr/>
    </dgm:pt>
    <dgm:pt modelId="{6734712D-4404-419E-9788-3F71FA7612A0}" type="pres">
      <dgm:prSet presAssocID="{0158EC12-D76E-49E0-8463-0890A5B361AA}" presName="text_3" presStyleLbl="node1" presStyleIdx="2" presStyleCnt="6">
        <dgm:presLayoutVars>
          <dgm:bulletEnabled val="1"/>
        </dgm:presLayoutVars>
      </dgm:prSet>
      <dgm:spPr/>
      <dgm:t>
        <a:bodyPr/>
        <a:lstStyle/>
        <a:p>
          <a:endParaRPr lang="de-DE"/>
        </a:p>
      </dgm:t>
    </dgm:pt>
    <dgm:pt modelId="{173748F7-E748-4B4D-B36D-071CE88B3771}" type="pres">
      <dgm:prSet presAssocID="{0158EC12-D76E-49E0-8463-0890A5B361AA}" presName="accent_3" presStyleCnt="0"/>
      <dgm:spPr/>
    </dgm:pt>
    <dgm:pt modelId="{7CBF11C8-FB07-436B-98BC-7AF97BE2F9B4}" type="pres">
      <dgm:prSet presAssocID="{0158EC12-D76E-49E0-8463-0890A5B361AA}" presName="accentRepeatNode" presStyleLbl="solidFgAcc1" presStyleIdx="2" presStyleCnt="6"/>
      <dgm:spPr/>
    </dgm:pt>
    <dgm:pt modelId="{929B042B-E517-4BC3-8A57-D004E9481C31}" type="pres">
      <dgm:prSet presAssocID="{5952576B-2061-4D73-86C0-A5C4A283E85D}" presName="text_4" presStyleLbl="node1" presStyleIdx="3" presStyleCnt="6">
        <dgm:presLayoutVars>
          <dgm:bulletEnabled val="1"/>
        </dgm:presLayoutVars>
      </dgm:prSet>
      <dgm:spPr/>
      <dgm:t>
        <a:bodyPr/>
        <a:lstStyle/>
        <a:p>
          <a:endParaRPr lang="de-DE"/>
        </a:p>
      </dgm:t>
    </dgm:pt>
    <dgm:pt modelId="{5717B3FD-9660-4648-AFBA-9946D85C0A1E}" type="pres">
      <dgm:prSet presAssocID="{5952576B-2061-4D73-86C0-A5C4A283E85D}" presName="accent_4" presStyleCnt="0"/>
      <dgm:spPr/>
    </dgm:pt>
    <dgm:pt modelId="{82CDFC03-F782-44E7-8A18-9D57C2B4F96C}" type="pres">
      <dgm:prSet presAssocID="{5952576B-2061-4D73-86C0-A5C4A283E85D}" presName="accentRepeatNode" presStyleLbl="solidFgAcc1" presStyleIdx="3" presStyleCnt="6"/>
      <dgm:spPr/>
    </dgm:pt>
    <dgm:pt modelId="{E656AB65-421B-42F4-B435-733291DD2E29}" type="pres">
      <dgm:prSet presAssocID="{FD61D2D1-3F45-4F1C-90B1-613EEE64EFFC}" presName="text_5" presStyleLbl="node1" presStyleIdx="4" presStyleCnt="6">
        <dgm:presLayoutVars>
          <dgm:bulletEnabled val="1"/>
        </dgm:presLayoutVars>
      </dgm:prSet>
      <dgm:spPr/>
      <dgm:t>
        <a:bodyPr/>
        <a:lstStyle/>
        <a:p>
          <a:endParaRPr lang="de-DE"/>
        </a:p>
      </dgm:t>
    </dgm:pt>
    <dgm:pt modelId="{3B34D1CC-AB59-4084-8F03-1FD3AE75D0A4}" type="pres">
      <dgm:prSet presAssocID="{FD61D2D1-3F45-4F1C-90B1-613EEE64EFFC}" presName="accent_5" presStyleCnt="0"/>
      <dgm:spPr/>
    </dgm:pt>
    <dgm:pt modelId="{25B119B3-5852-470A-813F-5696F06C1055}" type="pres">
      <dgm:prSet presAssocID="{FD61D2D1-3F45-4F1C-90B1-613EEE64EFFC}" presName="accentRepeatNode" presStyleLbl="solidFgAcc1" presStyleIdx="4" presStyleCnt="6"/>
      <dgm:spPr/>
    </dgm:pt>
    <dgm:pt modelId="{DEC3E592-8218-44BB-9AA6-015625A7C5F1}" type="pres">
      <dgm:prSet presAssocID="{744B5F73-2DD4-4423-B2E0-FF8105D24292}" presName="text_6" presStyleLbl="node1" presStyleIdx="5" presStyleCnt="6">
        <dgm:presLayoutVars>
          <dgm:bulletEnabled val="1"/>
        </dgm:presLayoutVars>
      </dgm:prSet>
      <dgm:spPr/>
      <dgm:t>
        <a:bodyPr/>
        <a:lstStyle/>
        <a:p>
          <a:endParaRPr lang="de-DE"/>
        </a:p>
      </dgm:t>
    </dgm:pt>
    <dgm:pt modelId="{D9C1F43A-AD85-405A-9E10-6CFCC210A216}" type="pres">
      <dgm:prSet presAssocID="{744B5F73-2DD4-4423-B2E0-FF8105D24292}" presName="accent_6" presStyleCnt="0"/>
      <dgm:spPr/>
    </dgm:pt>
    <dgm:pt modelId="{7430B402-FB00-4E5D-ABCE-83B230BF8E1E}" type="pres">
      <dgm:prSet presAssocID="{744B5F73-2DD4-4423-B2E0-FF8105D24292}" presName="accentRepeatNode" presStyleLbl="solidFgAcc1" presStyleIdx="5" presStyleCnt="6"/>
      <dgm:spPr/>
    </dgm:pt>
  </dgm:ptLst>
  <dgm:cxnLst>
    <dgm:cxn modelId="{9AE60C52-0257-4995-8598-DF69C7CD1D8D}" type="presOf" srcId="{C13C3918-D091-4AC2-B330-E66D91CF007D}" destId="{19BDBF14-BE3F-46D1-AE02-5F14BA301DB9}" srcOrd="0" destOrd="0" presId="urn:microsoft.com/office/officeart/2008/layout/VerticalCurvedList"/>
    <dgm:cxn modelId="{8674A427-461B-4AC6-BA97-9C0DBC1487B9}" srcId="{C0F72133-E115-43FC-96C0-A6CC39FA637D}" destId="{FD61D2D1-3F45-4F1C-90B1-613EEE64EFFC}" srcOrd="4" destOrd="0" parTransId="{75B93BCB-E419-4C9B-81B2-B4292F5671AF}" sibTransId="{494DAEBC-0B9F-45A9-A863-AA6E31408850}"/>
    <dgm:cxn modelId="{7DBD9FE4-7F8C-4064-97BC-F3BD2A86FDDA}" type="presOf" srcId="{744B5F73-2DD4-4423-B2E0-FF8105D24292}" destId="{DEC3E592-8218-44BB-9AA6-015625A7C5F1}" srcOrd="0" destOrd="0" presId="urn:microsoft.com/office/officeart/2008/layout/VerticalCurvedList"/>
    <dgm:cxn modelId="{E8B8A657-D941-4143-925B-EFE53BE4C661}" srcId="{C0F72133-E115-43FC-96C0-A6CC39FA637D}" destId="{C13C3918-D091-4AC2-B330-E66D91CF007D}" srcOrd="0" destOrd="0" parTransId="{7F1E8D70-2843-4D2C-8023-3D85781FA291}" sibTransId="{1A1DB9C4-71AF-4D09-95DB-8C65914911BB}"/>
    <dgm:cxn modelId="{FC9DA1B5-FF59-4A51-9664-2DC1FBA68496}" srcId="{C0F72133-E115-43FC-96C0-A6CC39FA637D}" destId="{0158EC12-D76E-49E0-8463-0890A5B361AA}" srcOrd="2" destOrd="0" parTransId="{E157DD29-54D7-4535-9708-215085FEB161}" sibTransId="{65E47873-3A38-41AF-B5C0-FEF22BE081B0}"/>
    <dgm:cxn modelId="{D18EE0C6-9119-49D7-923B-945263F1BC10}" type="presOf" srcId="{C0F72133-E115-43FC-96C0-A6CC39FA637D}" destId="{D711CFAA-3E54-4FD1-918C-CC5DF64A970C}" srcOrd="0" destOrd="0" presId="urn:microsoft.com/office/officeart/2008/layout/VerticalCurvedList"/>
    <dgm:cxn modelId="{816DA12A-37E8-435B-A4AC-8DC016EE09D6}" type="presOf" srcId="{1A1DB9C4-71AF-4D09-95DB-8C65914911BB}" destId="{E5EF259A-7330-4E01-AE6F-A97E9DF2A3E3}" srcOrd="0" destOrd="0" presId="urn:microsoft.com/office/officeart/2008/layout/VerticalCurvedList"/>
    <dgm:cxn modelId="{8452AC6F-DC39-4C0A-982C-1208B5E32D57}" srcId="{C0F72133-E115-43FC-96C0-A6CC39FA637D}" destId="{A3C7C1E3-0B77-488B-A736-A07448EDFC23}" srcOrd="1" destOrd="0" parTransId="{F722D39F-F1BB-44C0-83D4-2D9286AE7D69}" sibTransId="{9F2218DE-C295-4FE1-9712-2075034EFA23}"/>
    <dgm:cxn modelId="{3D67E22A-460A-4E9D-B353-0642BF250D9E}" type="presOf" srcId="{0158EC12-D76E-49E0-8463-0890A5B361AA}" destId="{6734712D-4404-419E-9788-3F71FA7612A0}" srcOrd="0" destOrd="0" presId="urn:microsoft.com/office/officeart/2008/layout/VerticalCurvedList"/>
    <dgm:cxn modelId="{38AF0154-CABC-4869-A8CE-A6D3D1E26092}" srcId="{C0F72133-E115-43FC-96C0-A6CC39FA637D}" destId="{5952576B-2061-4D73-86C0-A5C4A283E85D}" srcOrd="3" destOrd="0" parTransId="{4F226D1D-575A-4236-90FC-AF25324AB662}" sibTransId="{96BDA861-3D45-4EEA-A8E3-8887A31A1408}"/>
    <dgm:cxn modelId="{3996BC89-94E0-422C-9FD6-4EAE88DF90B1}" srcId="{C0F72133-E115-43FC-96C0-A6CC39FA637D}" destId="{744B5F73-2DD4-4423-B2E0-FF8105D24292}" srcOrd="5" destOrd="0" parTransId="{DFCF63B6-BB44-4C22-8521-843D07CD38F8}" sibTransId="{C02B0DA8-23FF-46DA-8C9B-B6ED5C075347}"/>
    <dgm:cxn modelId="{D5A5733E-7A7C-4E28-A4E3-D4F098B147C6}" type="presOf" srcId="{FD61D2D1-3F45-4F1C-90B1-613EEE64EFFC}" destId="{E656AB65-421B-42F4-B435-733291DD2E29}" srcOrd="0" destOrd="0" presId="urn:microsoft.com/office/officeart/2008/layout/VerticalCurvedList"/>
    <dgm:cxn modelId="{DED46F18-36A3-469B-94E7-635E3205F6A7}" type="presOf" srcId="{A3C7C1E3-0B77-488B-A736-A07448EDFC23}" destId="{F9F7F927-B2BE-4B1D-91C9-8562D5999322}" srcOrd="0" destOrd="0" presId="urn:microsoft.com/office/officeart/2008/layout/VerticalCurvedList"/>
    <dgm:cxn modelId="{7FB69469-C5E7-4225-A8C6-CF8FFBB473EB}" type="presOf" srcId="{5952576B-2061-4D73-86C0-A5C4A283E85D}" destId="{929B042B-E517-4BC3-8A57-D004E9481C31}" srcOrd="0" destOrd="0" presId="urn:microsoft.com/office/officeart/2008/layout/VerticalCurvedList"/>
    <dgm:cxn modelId="{3F0EB970-48AE-42FF-A2ED-7680449F5A4D}" type="presParOf" srcId="{D711CFAA-3E54-4FD1-918C-CC5DF64A970C}" destId="{F297F322-92B7-4F1A-88D0-240F573BAAE5}" srcOrd="0" destOrd="0" presId="urn:microsoft.com/office/officeart/2008/layout/VerticalCurvedList"/>
    <dgm:cxn modelId="{B89FEF46-6379-4789-BCA5-D7B5D34FDAF3}" type="presParOf" srcId="{F297F322-92B7-4F1A-88D0-240F573BAAE5}" destId="{1DE371FB-37D5-4174-BF86-A5B4AF93766E}" srcOrd="0" destOrd="0" presId="urn:microsoft.com/office/officeart/2008/layout/VerticalCurvedList"/>
    <dgm:cxn modelId="{D9DCF083-AE04-4F3C-8464-DE0BC1A43ED5}" type="presParOf" srcId="{1DE371FB-37D5-4174-BF86-A5B4AF93766E}" destId="{D9A2E03F-77CF-4F33-933D-14CD616B63D3}" srcOrd="0" destOrd="0" presId="urn:microsoft.com/office/officeart/2008/layout/VerticalCurvedList"/>
    <dgm:cxn modelId="{20A1DC77-585F-4709-802A-399B4437E365}" type="presParOf" srcId="{1DE371FB-37D5-4174-BF86-A5B4AF93766E}" destId="{E5EF259A-7330-4E01-AE6F-A97E9DF2A3E3}" srcOrd="1" destOrd="0" presId="urn:microsoft.com/office/officeart/2008/layout/VerticalCurvedList"/>
    <dgm:cxn modelId="{1E6E71CC-76E3-4798-832D-04067732FB7A}" type="presParOf" srcId="{1DE371FB-37D5-4174-BF86-A5B4AF93766E}" destId="{88F1E2F3-6478-47FA-9D83-13DBEEFFD756}" srcOrd="2" destOrd="0" presId="urn:microsoft.com/office/officeart/2008/layout/VerticalCurvedList"/>
    <dgm:cxn modelId="{B969DB96-BCB3-4696-8495-D106AF74BA83}" type="presParOf" srcId="{1DE371FB-37D5-4174-BF86-A5B4AF93766E}" destId="{9C595234-30DA-4D26-BF67-8FEE047FBBA9}" srcOrd="3" destOrd="0" presId="urn:microsoft.com/office/officeart/2008/layout/VerticalCurvedList"/>
    <dgm:cxn modelId="{DD038850-35F7-48E8-AF4D-AE84E1B2A83E}" type="presParOf" srcId="{F297F322-92B7-4F1A-88D0-240F573BAAE5}" destId="{19BDBF14-BE3F-46D1-AE02-5F14BA301DB9}" srcOrd="1" destOrd="0" presId="urn:microsoft.com/office/officeart/2008/layout/VerticalCurvedList"/>
    <dgm:cxn modelId="{8BC6D183-79A8-4E42-9A55-8BF8B5959C0A}" type="presParOf" srcId="{F297F322-92B7-4F1A-88D0-240F573BAAE5}" destId="{9C6CE9AA-7D9F-4B24-9263-FAE86A0AD555}" srcOrd="2" destOrd="0" presId="urn:microsoft.com/office/officeart/2008/layout/VerticalCurvedList"/>
    <dgm:cxn modelId="{88CFC479-8475-4ABE-9394-B8987F9DBB16}" type="presParOf" srcId="{9C6CE9AA-7D9F-4B24-9263-FAE86A0AD555}" destId="{95AC3833-F1B9-415F-82FA-E58CA2EC990A}" srcOrd="0" destOrd="0" presId="urn:microsoft.com/office/officeart/2008/layout/VerticalCurvedList"/>
    <dgm:cxn modelId="{3887E363-FF9C-41C7-9629-C7C90623F5F9}" type="presParOf" srcId="{F297F322-92B7-4F1A-88D0-240F573BAAE5}" destId="{F9F7F927-B2BE-4B1D-91C9-8562D5999322}" srcOrd="3" destOrd="0" presId="urn:microsoft.com/office/officeart/2008/layout/VerticalCurvedList"/>
    <dgm:cxn modelId="{868769A6-856D-4CDC-AE71-CAFA1C8D640B}" type="presParOf" srcId="{F297F322-92B7-4F1A-88D0-240F573BAAE5}" destId="{85D505A0-FAD5-4F22-8246-B1F333717910}" srcOrd="4" destOrd="0" presId="urn:microsoft.com/office/officeart/2008/layout/VerticalCurvedList"/>
    <dgm:cxn modelId="{40CDD6D0-67AF-4994-8F44-E1508397F7A4}" type="presParOf" srcId="{85D505A0-FAD5-4F22-8246-B1F333717910}" destId="{4FCED2D1-6A8A-47A2-8960-FBA384C1A511}" srcOrd="0" destOrd="0" presId="urn:microsoft.com/office/officeart/2008/layout/VerticalCurvedList"/>
    <dgm:cxn modelId="{303F5DF9-5A16-495E-9B5A-2CE507F23407}" type="presParOf" srcId="{F297F322-92B7-4F1A-88D0-240F573BAAE5}" destId="{6734712D-4404-419E-9788-3F71FA7612A0}" srcOrd="5" destOrd="0" presId="urn:microsoft.com/office/officeart/2008/layout/VerticalCurvedList"/>
    <dgm:cxn modelId="{00F8BACC-F270-4A3F-ADCF-66D518CA2FF1}" type="presParOf" srcId="{F297F322-92B7-4F1A-88D0-240F573BAAE5}" destId="{173748F7-E748-4B4D-B36D-071CE88B3771}" srcOrd="6" destOrd="0" presId="urn:microsoft.com/office/officeart/2008/layout/VerticalCurvedList"/>
    <dgm:cxn modelId="{3F8AE0DA-C57E-46D6-9FFC-0C6C2553218A}" type="presParOf" srcId="{173748F7-E748-4B4D-B36D-071CE88B3771}" destId="{7CBF11C8-FB07-436B-98BC-7AF97BE2F9B4}" srcOrd="0" destOrd="0" presId="urn:microsoft.com/office/officeart/2008/layout/VerticalCurvedList"/>
    <dgm:cxn modelId="{6DECE9AC-436A-4B48-8963-FF8CDDD41FB6}" type="presParOf" srcId="{F297F322-92B7-4F1A-88D0-240F573BAAE5}" destId="{929B042B-E517-4BC3-8A57-D004E9481C31}" srcOrd="7" destOrd="0" presId="urn:microsoft.com/office/officeart/2008/layout/VerticalCurvedList"/>
    <dgm:cxn modelId="{DB655758-9B73-4009-A2BA-5E879AC0A972}" type="presParOf" srcId="{F297F322-92B7-4F1A-88D0-240F573BAAE5}" destId="{5717B3FD-9660-4648-AFBA-9946D85C0A1E}" srcOrd="8" destOrd="0" presId="urn:microsoft.com/office/officeart/2008/layout/VerticalCurvedList"/>
    <dgm:cxn modelId="{84C02E92-34AB-4396-867B-EC04A727B28A}" type="presParOf" srcId="{5717B3FD-9660-4648-AFBA-9946D85C0A1E}" destId="{82CDFC03-F782-44E7-8A18-9D57C2B4F96C}" srcOrd="0" destOrd="0" presId="urn:microsoft.com/office/officeart/2008/layout/VerticalCurvedList"/>
    <dgm:cxn modelId="{108C2DE9-5684-44A2-AAF6-80CB23F66463}" type="presParOf" srcId="{F297F322-92B7-4F1A-88D0-240F573BAAE5}" destId="{E656AB65-421B-42F4-B435-733291DD2E29}" srcOrd="9" destOrd="0" presId="urn:microsoft.com/office/officeart/2008/layout/VerticalCurvedList"/>
    <dgm:cxn modelId="{AC6213C3-B007-43EB-8362-BC79A01E4073}" type="presParOf" srcId="{F297F322-92B7-4F1A-88D0-240F573BAAE5}" destId="{3B34D1CC-AB59-4084-8F03-1FD3AE75D0A4}" srcOrd="10" destOrd="0" presId="urn:microsoft.com/office/officeart/2008/layout/VerticalCurvedList"/>
    <dgm:cxn modelId="{F7245DD0-426C-4BF5-97E3-B6992F96B834}" type="presParOf" srcId="{3B34D1CC-AB59-4084-8F03-1FD3AE75D0A4}" destId="{25B119B3-5852-470A-813F-5696F06C1055}" srcOrd="0" destOrd="0" presId="urn:microsoft.com/office/officeart/2008/layout/VerticalCurvedList"/>
    <dgm:cxn modelId="{32186134-F20A-42FC-9417-0DF968A60F8B}" type="presParOf" srcId="{F297F322-92B7-4F1A-88D0-240F573BAAE5}" destId="{DEC3E592-8218-44BB-9AA6-015625A7C5F1}" srcOrd="11" destOrd="0" presId="urn:microsoft.com/office/officeart/2008/layout/VerticalCurvedList"/>
    <dgm:cxn modelId="{D2D197A7-79D5-4A8C-B104-DB49A0FBDA1D}" type="presParOf" srcId="{F297F322-92B7-4F1A-88D0-240F573BAAE5}" destId="{D9C1F43A-AD85-405A-9E10-6CFCC210A216}" srcOrd="12" destOrd="0" presId="urn:microsoft.com/office/officeart/2008/layout/VerticalCurvedList"/>
    <dgm:cxn modelId="{10F70DA3-06CF-44DF-8143-65B94A49D189}" type="presParOf" srcId="{D9C1F43A-AD85-405A-9E10-6CFCC210A216}" destId="{7430B402-FB00-4E5D-ABCE-83B230BF8E1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CC06F5-22CA-4ACC-8C3F-1E2BBA2B183F}" type="doc">
      <dgm:prSet loTypeId="urn:microsoft.com/office/officeart/2005/8/layout/funnel1" loCatId="process" qsTypeId="urn:microsoft.com/office/officeart/2005/8/quickstyle/simple1" qsCatId="simple" csTypeId="urn:microsoft.com/office/officeart/2005/8/colors/accent4_2" csCatId="accent4" phldr="1"/>
      <dgm:spPr/>
      <dgm:t>
        <a:bodyPr/>
        <a:lstStyle/>
        <a:p>
          <a:endParaRPr lang="de-AT"/>
        </a:p>
      </dgm:t>
    </dgm:pt>
    <dgm:pt modelId="{85D037C8-3EDF-4130-9549-9C7712F276F4}">
      <dgm:prSet phldrT="[Text]" custT="1"/>
      <dgm:spPr/>
      <dgm:t>
        <a:bodyPr/>
        <a:lstStyle/>
        <a:p>
          <a:r>
            <a:rPr lang="de-DE" sz="1050" noProof="0" dirty="0" smtClean="0">
              <a:latin typeface="Corbel" panose="020B0503020204020204" pitchFamily="34" charset="0"/>
              <a:cs typeface="Arial" panose="020B0604020202020204" pitchFamily="34" charset="0"/>
            </a:rPr>
            <a:t>Kooperative Netzwerke</a:t>
          </a:r>
          <a:endParaRPr lang="de-DE" sz="1050" noProof="0" dirty="0">
            <a:latin typeface="Corbel" panose="020B0503020204020204" pitchFamily="34" charset="0"/>
            <a:cs typeface="Arial" panose="020B0604020202020204" pitchFamily="34" charset="0"/>
          </a:endParaRPr>
        </a:p>
      </dgm:t>
    </dgm:pt>
    <dgm:pt modelId="{DED46CC3-77AE-4457-B8F3-E1C8C16BAB21}" type="parTrans" cxnId="{AFE4F5DE-2A08-4F33-9C9F-EAD0EAA70891}">
      <dgm:prSet/>
      <dgm:spPr/>
      <dgm:t>
        <a:bodyPr/>
        <a:lstStyle/>
        <a:p>
          <a:endParaRPr lang="de-AT"/>
        </a:p>
      </dgm:t>
    </dgm:pt>
    <dgm:pt modelId="{EC20EB13-6C68-451D-AB6D-D6ADF1BCB7C9}" type="sibTrans" cxnId="{AFE4F5DE-2A08-4F33-9C9F-EAD0EAA70891}">
      <dgm:prSet/>
      <dgm:spPr/>
      <dgm:t>
        <a:bodyPr/>
        <a:lstStyle/>
        <a:p>
          <a:endParaRPr lang="de-AT"/>
        </a:p>
      </dgm:t>
    </dgm:pt>
    <dgm:pt modelId="{F7FD964F-1574-42D5-BBAB-8039A61BE2FA}">
      <dgm:prSet phldrT="[Text]" custT="1"/>
      <dgm:spPr/>
      <dgm:t>
        <a:bodyPr/>
        <a:lstStyle/>
        <a:p>
          <a:r>
            <a:rPr lang="de-DE" sz="1050" noProof="0" smtClean="0">
              <a:latin typeface="Corbel" panose="020B0503020204020204" pitchFamily="34" charset="0"/>
              <a:cs typeface="Arial" panose="020B0604020202020204" pitchFamily="34" charset="0"/>
            </a:rPr>
            <a:t>Flexibilität</a:t>
          </a:r>
          <a:endParaRPr lang="de-DE" sz="1050" noProof="0" dirty="0">
            <a:latin typeface="Corbel" panose="020B0503020204020204" pitchFamily="34" charset="0"/>
            <a:cs typeface="Arial" panose="020B0604020202020204" pitchFamily="34" charset="0"/>
          </a:endParaRPr>
        </a:p>
      </dgm:t>
    </dgm:pt>
    <dgm:pt modelId="{85DC5994-D4CD-4DB7-AEE2-F66AB433FE4B}" type="parTrans" cxnId="{614C23D2-349B-4E5D-B575-3388CF618C5D}">
      <dgm:prSet/>
      <dgm:spPr/>
      <dgm:t>
        <a:bodyPr/>
        <a:lstStyle/>
        <a:p>
          <a:endParaRPr lang="de-AT"/>
        </a:p>
      </dgm:t>
    </dgm:pt>
    <dgm:pt modelId="{EF46FFD4-A567-4BD6-9CD9-076ED309F1C4}" type="sibTrans" cxnId="{614C23D2-349B-4E5D-B575-3388CF618C5D}">
      <dgm:prSet/>
      <dgm:spPr/>
      <dgm:t>
        <a:bodyPr/>
        <a:lstStyle/>
        <a:p>
          <a:endParaRPr lang="de-AT"/>
        </a:p>
      </dgm:t>
    </dgm:pt>
    <dgm:pt modelId="{E48EE1B6-D09B-4609-9636-BE67E089ADE5}">
      <dgm:prSet phldrT="[Text]" custT="1">
        <dgm:style>
          <a:lnRef idx="2">
            <a:schemeClr val="accent2"/>
          </a:lnRef>
          <a:fillRef idx="1">
            <a:schemeClr val="lt1"/>
          </a:fillRef>
          <a:effectRef idx="0">
            <a:schemeClr val="accent2"/>
          </a:effectRef>
          <a:fontRef idx="minor">
            <a:schemeClr val="dk1"/>
          </a:fontRef>
        </dgm:style>
      </dgm:prSet>
      <dgm:spPr>
        <a:ln>
          <a:solidFill>
            <a:schemeClr val="accent1"/>
          </a:solidFill>
        </a:ln>
      </dgm:spPr>
      <dgm:t>
        <a:bodyPr/>
        <a:lstStyle/>
        <a:p>
          <a:r>
            <a:rPr lang="de-DE" sz="1050" noProof="0" dirty="0" smtClean="0">
              <a:latin typeface="Corbel" panose="020B0503020204020204" pitchFamily="34" charset="0"/>
              <a:cs typeface="Arial" panose="020B0604020202020204" pitchFamily="34" charset="0"/>
            </a:rPr>
            <a:t>Ziel: Transportbündelung, optimierte und nachhaltige Nutzung bestehender Ressourcen</a:t>
          </a:r>
          <a:endParaRPr lang="de-DE" sz="1050" noProof="0" dirty="0">
            <a:latin typeface="Corbel" panose="020B0503020204020204" pitchFamily="34" charset="0"/>
            <a:cs typeface="Arial" panose="020B0604020202020204" pitchFamily="34" charset="0"/>
          </a:endParaRPr>
        </a:p>
      </dgm:t>
    </dgm:pt>
    <dgm:pt modelId="{F8D60D0A-72C7-4C6D-B636-F9182F370F99}" type="parTrans" cxnId="{C2E36281-7B4F-4B60-82EC-56480C1D1051}">
      <dgm:prSet/>
      <dgm:spPr/>
      <dgm:t>
        <a:bodyPr/>
        <a:lstStyle/>
        <a:p>
          <a:endParaRPr lang="de-AT"/>
        </a:p>
      </dgm:t>
    </dgm:pt>
    <dgm:pt modelId="{32F726D2-076F-49F3-BBCE-B8DF63E7B6CF}" type="sibTrans" cxnId="{C2E36281-7B4F-4B60-82EC-56480C1D1051}">
      <dgm:prSet/>
      <dgm:spPr/>
      <dgm:t>
        <a:bodyPr/>
        <a:lstStyle/>
        <a:p>
          <a:endParaRPr lang="de-AT"/>
        </a:p>
      </dgm:t>
    </dgm:pt>
    <dgm:pt modelId="{35140B98-EB4F-4DC3-8EA0-4225B5340049}">
      <dgm:prSet phldrT="[Text]" custT="1"/>
      <dgm:spPr/>
      <dgm:t>
        <a:bodyPr/>
        <a:lstStyle/>
        <a:p>
          <a:r>
            <a:rPr lang="en-GB" sz="1050" dirty="0" smtClean="0">
              <a:latin typeface="Corbel" panose="020B0503020204020204" pitchFamily="34" charset="0"/>
              <a:cs typeface="Arial" panose="020B0604020202020204" pitchFamily="34" charset="0"/>
            </a:rPr>
            <a:t>Real-time switching</a:t>
          </a:r>
          <a:endParaRPr lang="en-GB" sz="1050" dirty="0">
            <a:latin typeface="Corbel" panose="020B0503020204020204" pitchFamily="34" charset="0"/>
            <a:cs typeface="Arial" panose="020B0604020202020204" pitchFamily="34" charset="0"/>
          </a:endParaRPr>
        </a:p>
      </dgm:t>
    </dgm:pt>
    <dgm:pt modelId="{47FD3040-39CA-4840-91CC-271C62FED59A}" type="parTrans" cxnId="{ED4214A5-8E00-417F-B91E-C34107DF1E50}">
      <dgm:prSet/>
      <dgm:spPr/>
      <dgm:t>
        <a:bodyPr/>
        <a:lstStyle/>
        <a:p>
          <a:endParaRPr lang="de-AT"/>
        </a:p>
      </dgm:t>
    </dgm:pt>
    <dgm:pt modelId="{91C7035C-8E4E-4D93-ABA3-AC30E88124F6}" type="sibTrans" cxnId="{ED4214A5-8E00-417F-B91E-C34107DF1E50}">
      <dgm:prSet/>
      <dgm:spPr/>
      <dgm:t>
        <a:bodyPr/>
        <a:lstStyle/>
        <a:p>
          <a:endParaRPr lang="de-AT"/>
        </a:p>
      </dgm:t>
    </dgm:pt>
    <dgm:pt modelId="{01428CAB-99A3-4CC5-BF4B-BEA8893CB827}" type="pres">
      <dgm:prSet presAssocID="{5DCC06F5-22CA-4ACC-8C3F-1E2BBA2B183F}" presName="Name0" presStyleCnt="0">
        <dgm:presLayoutVars>
          <dgm:chMax val="4"/>
          <dgm:resizeHandles val="exact"/>
        </dgm:presLayoutVars>
      </dgm:prSet>
      <dgm:spPr/>
      <dgm:t>
        <a:bodyPr/>
        <a:lstStyle/>
        <a:p>
          <a:endParaRPr lang="de-AT"/>
        </a:p>
      </dgm:t>
    </dgm:pt>
    <dgm:pt modelId="{05F8DD44-57BC-4B9D-B6F4-6753F4BC695D}" type="pres">
      <dgm:prSet presAssocID="{5DCC06F5-22CA-4ACC-8C3F-1E2BBA2B183F}" presName="ellipse" presStyleLbl="trBgShp" presStyleIdx="0" presStyleCnt="1" custScaleX="98946" custScaleY="87756" custLinFactNeighborX="-3392" custLinFactNeighborY="-5194"/>
      <dgm:spPr/>
      <dgm:t>
        <a:bodyPr/>
        <a:lstStyle/>
        <a:p>
          <a:endParaRPr lang="de-AT"/>
        </a:p>
      </dgm:t>
    </dgm:pt>
    <dgm:pt modelId="{445B0F2A-7A9E-4D93-982C-EF31D0D2804A}" type="pres">
      <dgm:prSet presAssocID="{5DCC06F5-22CA-4ACC-8C3F-1E2BBA2B183F}" presName="arrow1" presStyleLbl="fgShp" presStyleIdx="0" presStyleCnt="1" custScaleX="74699" custScaleY="170074" custLinFactNeighborX="17460" custLinFactNeighborY="-54535"/>
      <dgm:spPr/>
      <dgm:t>
        <a:bodyPr/>
        <a:lstStyle/>
        <a:p>
          <a:endParaRPr lang="de-AT"/>
        </a:p>
      </dgm:t>
    </dgm:pt>
    <dgm:pt modelId="{E50DFB61-0364-40BE-AE6E-F7BFDA8F2CC2}" type="pres">
      <dgm:prSet presAssocID="{5DCC06F5-22CA-4ACC-8C3F-1E2BBA2B183F}" presName="rectangle" presStyleLbl="revTx" presStyleIdx="0" presStyleCnt="1" custScaleX="114773" custLinFactNeighborX="4087" custLinFactNeighborY="18769">
        <dgm:presLayoutVars>
          <dgm:bulletEnabled val="1"/>
        </dgm:presLayoutVars>
      </dgm:prSet>
      <dgm:spPr/>
      <dgm:t>
        <a:bodyPr/>
        <a:lstStyle/>
        <a:p>
          <a:endParaRPr lang="de-AT"/>
        </a:p>
      </dgm:t>
    </dgm:pt>
    <dgm:pt modelId="{6417B352-4585-4B7B-9053-00A0BC1C69F9}" type="pres">
      <dgm:prSet presAssocID="{F7FD964F-1574-42D5-BBAB-8039A61BE2FA}" presName="item1" presStyleLbl="node1" presStyleIdx="0" presStyleCnt="3" custScaleX="126707" custScaleY="108125" custLinFactNeighborX="-6699" custLinFactNeighborY="6793">
        <dgm:presLayoutVars>
          <dgm:bulletEnabled val="1"/>
        </dgm:presLayoutVars>
      </dgm:prSet>
      <dgm:spPr/>
      <dgm:t>
        <a:bodyPr/>
        <a:lstStyle/>
        <a:p>
          <a:endParaRPr lang="de-AT"/>
        </a:p>
      </dgm:t>
    </dgm:pt>
    <dgm:pt modelId="{FE60FB6B-384B-4ABF-941A-63C4C427FA99}" type="pres">
      <dgm:prSet presAssocID="{35140B98-EB4F-4DC3-8EA0-4225B5340049}" presName="item2" presStyleLbl="node1" presStyleIdx="1" presStyleCnt="3">
        <dgm:presLayoutVars>
          <dgm:bulletEnabled val="1"/>
        </dgm:presLayoutVars>
      </dgm:prSet>
      <dgm:spPr/>
      <dgm:t>
        <a:bodyPr/>
        <a:lstStyle/>
        <a:p>
          <a:endParaRPr lang="en-US"/>
        </a:p>
      </dgm:t>
    </dgm:pt>
    <dgm:pt modelId="{7314A9C1-B4CB-4C01-A902-4D369FFB6313}" type="pres">
      <dgm:prSet presAssocID="{E48EE1B6-D09B-4609-9636-BE67E089ADE5}" presName="item3" presStyleLbl="node1" presStyleIdx="2" presStyleCnt="3">
        <dgm:presLayoutVars>
          <dgm:bulletEnabled val="1"/>
        </dgm:presLayoutVars>
      </dgm:prSet>
      <dgm:spPr/>
      <dgm:t>
        <a:bodyPr/>
        <a:lstStyle/>
        <a:p>
          <a:endParaRPr lang="en-US"/>
        </a:p>
      </dgm:t>
    </dgm:pt>
    <dgm:pt modelId="{F95904FD-334D-466C-B7F5-8654667954A1}" type="pres">
      <dgm:prSet presAssocID="{5DCC06F5-22CA-4ACC-8C3F-1E2BBA2B183F}" presName="funnel" presStyleLbl="trAlignAcc1" presStyleIdx="0" presStyleCnt="1" custScaleX="111518" custScaleY="108703" custLinFactNeighborX="2432" custLinFactNeighborY="-1180"/>
      <dgm:spPr/>
      <dgm:t>
        <a:bodyPr/>
        <a:lstStyle/>
        <a:p>
          <a:endParaRPr lang="de-AT"/>
        </a:p>
      </dgm:t>
    </dgm:pt>
  </dgm:ptLst>
  <dgm:cxnLst>
    <dgm:cxn modelId="{C2E36281-7B4F-4B60-82EC-56480C1D1051}" srcId="{5DCC06F5-22CA-4ACC-8C3F-1E2BBA2B183F}" destId="{E48EE1B6-D09B-4609-9636-BE67E089ADE5}" srcOrd="3" destOrd="0" parTransId="{F8D60D0A-72C7-4C6D-B636-F9182F370F99}" sibTransId="{32F726D2-076F-49F3-BBCE-B8DF63E7B6CF}"/>
    <dgm:cxn modelId="{66C38BA4-3476-4C4B-BFE1-D0867729785F}" type="presOf" srcId="{F7FD964F-1574-42D5-BBAB-8039A61BE2FA}" destId="{FE60FB6B-384B-4ABF-941A-63C4C427FA99}" srcOrd="0" destOrd="0" presId="urn:microsoft.com/office/officeart/2005/8/layout/funnel1"/>
    <dgm:cxn modelId="{9E165351-8C71-4074-8CAA-789ED00FB8D6}" type="presOf" srcId="{85D037C8-3EDF-4130-9549-9C7712F276F4}" destId="{7314A9C1-B4CB-4C01-A902-4D369FFB6313}" srcOrd="0" destOrd="0" presId="urn:microsoft.com/office/officeart/2005/8/layout/funnel1"/>
    <dgm:cxn modelId="{9840603C-CB79-4333-B4FC-D19E2A1FCA21}" type="presOf" srcId="{35140B98-EB4F-4DC3-8EA0-4225B5340049}" destId="{6417B352-4585-4B7B-9053-00A0BC1C69F9}" srcOrd="0" destOrd="0" presId="urn:microsoft.com/office/officeart/2005/8/layout/funnel1"/>
    <dgm:cxn modelId="{ED4214A5-8E00-417F-B91E-C34107DF1E50}" srcId="{5DCC06F5-22CA-4ACC-8C3F-1E2BBA2B183F}" destId="{35140B98-EB4F-4DC3-8EA0-4225B5340049}" srcOrd="2" destOrd="0" parTransId="{47FD3040-39CA-4840-91CC-271C62FED59A}" sibTransId="{91C7035C-8E4E-4D93-ABA3-AC30E88124F6}"/>
    <dgm:cxn modelId="{614C23D2-349B-4E5D-B575-3388CF618C5D}" srcId="{5DCC06F5-22CA-4ACC-8C3F-1E2BBA2B183F}" destId="{F7FD964F-1574-42D5-BBAB-8039A61BE2FA}" srcOrd="1" destOrd="0" parTransId="{85DC5994-D4CD-4DB7-AEE2-F66AB433FE4B}" sibTransId="{EF46FFD4-A567-4BD6-9CD9-076ED309F1C4}"/>
    <dgm:cxn modelId="{B999C456-17EF-41EB-90BC-E7EB33D2C685}" type="presOf" srcId="{5DCC06F5-22CA-4ACC-8C3F-1E2BBA2B183F}" destId="{01428CAB-99A3-4CC5-BF4B-BEA8893CB827}" srcOrd="0" destOrd="0" presId="urn:microsoft.com/office/officeart/2005/8/layout/funnel1"/>
    <dgm:cxn modelId="{AFE4F5DE-2A08-4F33-9C9F-EAD0EAA70891}" srcId="{5DCC06F5-22CA-4ACC-8C3F-1E2BBA2B183F}" destId="{85D037C8-3EDF-4130-9549-9C7712F276F4}" srcOrd="0" destOrd="0" parTransId="{DED46CC3-77AE-4457-B8F3-E1C8C16BAB21}" sibTransId="{EC20EB13-6C68-451D-AB6D-D6ADF1BCB7C9}"/>
    <dgm:cxn modelId="{4C5AC94A-3F27-4EE0-A54D-325264791A0A}" type="presOf" srcId="{E48EE1B6-D09B-4609-9636-BE67E089ADE5}" destId="{E50DFB61-0364-40BE-AE6E-F7BFDA8F2CC2}" srcOrd="0" destOrd="0" presId="urn:microsoft.com/office/officeart/2005/8/layout/funnel1"/>
    <dgm:cxn modelId="{3AA468F9-180B-42F5-A06F-34C1C61A52E5}" type="presParOf" srcId="{01428CAB-99A3-4CC5-BF4B-BEA8893CB827}" destId="{05F8DD44-57BC-4B9D-B6F4-6753F4BC695D}" srcOrd="0" destOrd="0" presId="urn:microsoft.com/office/officeart/2005/8/layout/funnel1"/>
    <dgm:cxn modelId="{9AF3004A-5221-41DC-916A-008FBF5C1F14}" type="presParOf" srcId="{01428CAB-99A3-4CC5-BF4B-BEA8893CB827}" destId="{445B0F2A-7A9E-4D93-982C-EF31D0D2804A}" srcOrd="1" destOrd="0" presId="urn:microsoft.com/office/officeart/2005/8/layout/funnel1"/>
    <dgm:cxn modelId="{BC931988-E3EF-4BCC-9BD6-3034D16E3C4B}" type="presParOf" srcId="{01428CAB-99A3-4CC5-BF4B-BEA8893CB827}" destId="{E50DFB61-0364-40BE-AE6E-F7BFDA8F2CC2}" srcOrd="2" destOrd="0" presId="urn:microsoft.com/office/officeart/2005/8/layout/funnel1"/>
    <dgm:cxn modelId="{6016BA7D-317F-4B8C-B7F8-124E9BCD94E4}" type="presParOf" srcId="{01428CAB-99A3-4CC5-BF4B-BEA8893CB827}" destId="{6417B352-4585-4B7B-9053-00A0BC1C69F9}" srcOrd="3" destOrd="0" presId="urn:microsoft.com/office/officeart/2005/8/layout/funnel1"/>
    <dgm:cxn modelId="{3CD8E42A-A479-41A9-A289-578E8D838075}" type="presParOf" srcId="{01428CAB-99A3-4CC5-BF4B-BEA8893CB827}" destId="{FE60FB6B-384B-4ABF-941A-63C4C427FA99}" srcOrd="4" destOrd="0" presId="urn:microsoft.com/office/officeart/2005/8/layout/funnel1"/>
    <dgm:cxn modelId="{9E1E4B26-ADBC-4355-A840-1AC806B9AB93}" type="presParOf" srcId="{01428CAB-99A3-4CC5-BF4B-BEA8893CB827}" destId="{7314A9C1-B4CB-4C01-A902-4D369FFB6313}" srcOrd="5" destOrd="0" presId="urn:microsoft.com/office/officeart/2005/8/layout/funnel1"/>
    <dgm:cxn modelId="{7DFA8EFD-FD28-463B-B420-8C6EA006D9C8}" type="presParOf" srcId="{01428CAB-99A3-4CC5-BF4B-BEA8893CB827}" destId="{F95904FD-334D-466C-B7F5-8654667954A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3D2628-D03A-48AB-999E-DFA7B216DE9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B362AC2E-EB90-4FB7-8CFE-3BF036D3B451}">
      <dgm:prSet phldrT="[Text]" custT="1"/>
      <dgm:spPr/>
      <dgm:t>
        <a:bodyPr/>
        <a:lstStyle/>
        <a:p>
          <a:r>
            <a:rPr lang="en-US" sz="1400" b="1" noProof="0" dirty="0" err="1" smtClean="0">
              <a:latin typeface="Corbel" panose="020B0503020204020204" pitchFamily="34" charset="0"/>
            </a:rPr>
            <a:t>Grundlage</a:t>
          </a:r>
          <a:endParaRPr lang="en-US" sz="1400" b="1" noProof="0" dirty="0">
            <a:latin typeface="Corbel" panose="020B0503020204020204" pitchFamily="34" charset="0"/>
          </a:endParaRPr>
        </a:p>
      </dgm:t>
    </dgm:pt>
    <dgm:pt modelId="{5B7DCEC0-2BC7-4128-A619-173B40ABEBAB}" type="parTrans" cxnId="{7F2B3FA9-1C95-49D0-9F53-6E3F71EB6A76}">
      <dgm:prSet/>
      <dgm:spPr/>
      <dgm:t>
        <a:bodyPr/>
        <a:lstStyle/>
        <a:p>
          <a:endParaRPr lang="en-US"/>
        </a:p>
      </dgm:t>
    </dgm:pt>
    <dgm:pt modelId="{4E156F6A-909D-4928-BE42-CB055D7AED16}" type="sibTrans" cxnId="{7F2B3FA9-1C95-49D0-9F53-6E3F71EB6A76}">
      <dgm:prSet/>
      <dgm:spPr/>
      <dgm:t>
        <a:bodyPr/>
        <a:lstStyle/>
        <a:p>
          <a:endParaRPr lang="en-US"/>
        </a:p>
      </dgm:t>
    </dgm:pt>
    <dgm:pt modelId="{F40C1928-6AA0-48E8-92F7-6F7457659C8B}">
      <dgm:prSet phldrT="[Text]" custT="1"/>
      <dgm:spPr/>
      <dgm:t>
        <a:bodyPr/>
        <a:lstStyle/>
        <a:p>
          <a:r>
            <a:rPr lang="en-US" sz="1200" b="1" noProof="0" dirty="0" smtClean="0">
              <a:latin typeface="Corbel" panose="020B0503020204020204" pitchFamily="34" charset="0"/>
            </a:rPr>
            <a:t>Smart Network</a:t>
          </a:r>
          <a:endParaRPr lang="en-US" sz="1200" b="1" noProof="0" dirty="0">
            <a:latin typeface="Corbel" panose="020B0503020204020204" pitchFamily="34" charset="0"/>
          </a:endParaRPr>
        </a:p>
      </dgm:t>
    </dgm:pt>
    <dgm:pt modelId="{ACC62297-431E-4572-ABCC-F169975AB076}" type="parTrans" cxnId="{07F1F0F1-D4AE-43EC-8932-51DFE491B555}">
      <dgm:prSet/>
      <dgm:spPr/>
      <dgm:t>
        <a:bodyPr/>
        <a:lstStyle/>
        <a:p>
          <a:endParaRPr lang="en-US"/>
        </a:p>
      </dgm:t>
    </dgm:pt>
    <dgm:pt modelId="{EBE5D3DA-A0E2-471C-AEC8-801A687F94F4}" type="sibTrans" cxnId="{07F1F0F1-D4AE-43EC-8932-51DFE491B555}">
      <dgm:prSet/>
      <dgm:spPr/>
      <dgm:t>
        <a:bodyPr/>
        <a:lstStyle/>
        <a:p>
          <a:endParaRPr lang="en-US"/>
        </a:p>
      </dgm:t>
    </dgm:pt>
    <dgm:pt modelId="{31C0417A-33B1-4878-A969-4C7C1C29208C}">
      <dgm:prSet phldrT="[Text]" custT="1"/>
      <dgm:spPr/>
      <dgm:t>
        <a:bodyPr/>
        <a:lstStyle/>
        <a:p>
          <a:r>
            <a:rPr lang="en-US" sz="1200" b="1" noProof="0" dirty="0" smtClean="0">
              <a:latin typeface="Corbel" panose="020B0503020204020204" pitchFamily="34" charset="0"/>
            </a:rPr>
            <a:t>Standards</a:t>
          </a:r>
          <a:endParaRPr lang="en-US" sz="1200" b="1" noProof="0" dirty="0">
            <a:latin typeface="Corbel" panose="020B0503020204020204" pitchFamily="34" charset="0"/>
          </a:endParaRPr>
        </a:p>
      </dgm:t>
    </dgm:pt>
    <dgm:pt modelId="{B6A52D9A-9D87-443A-9B41-B692292DE75E}" type="parTrans" cxnId="{A64E81B0-AB1D-4B28-8D14-30E4B42237EE}">
      <dgm:prSet/>
      <dgm:spPr/>
      <dgm:t>
        <a:bodyPr/>
        <a:lstStyle/>
        <a:p>
          <a:endParaRPr lang="en-US"/>
        </a:p>
      </dgm:t>
    </dgm:pt>
    <dgm:pt modelId="{9141BE59-6CDB-4235-A7CB-933A921245D1}" type="sibTrans" cxnId="{A64E81B0-AB1D-4B28-8D14-30E4B42237EE}">
      <dgm:prSet/>
      <dgm:spPr/>
      <dgm:t>
        <a:bodyPr/>
        <a:lstStyle/>
        <a:p>
          <a:endParaRPr lang="en-US"/>
        </a:p>
      </dgm:t>
    </dgm:pt>
    <dgm:pt modelId="{EA9108DA-D2C0-45C1-A8A1-A461A5A52F11}">
      <dgm:prSet phldrT="[Text]" custT="1"/>
      <dgm:spPr/>
      <dgm:t>
        <a:bodyPr/>
        <a:lstStyle/>
        <a:p>
          <a:r>
            <a:rPr lang="en-US" sz="1200" b="1" noProof="0" dirty="0" err="1" smtClean="0">
              <a:latin typeface="Corbel" panose="020B0503020204020204" pitchFamily="34" charset="0"/>
            </a:rPr>
            <a:t>Echtzeit</a:t>
          </a:r>
          <a:endParaRPr lang="en-US" sz="1200" b="1" noProof="0" dirty="0">
            <a:latin typeface="Corbel" panose="020B0503020204020204" pitchFamily="34" charset="0"/>
          </a:endParaRPr>
        </a:p>
      </dgm:t>
    </dgm:pt>
    <dgm:pt modelId="{9A44906C-094A-4BF3-B175-739D029EF808}" type="parTrans" cxnId="{A5FFC92B-26A5-40C1-A11A-AD52F5DBBC27}">
      <dgm:prSet/>
      <dgm:spPr/>
      <dgm:t>
        <a:bodyPr/>
        <a:lstStyle/>
        <a:p>
          <a:endParaRPr lang="en-US"/>
        </a:p>
      </dgm:t>
    </dgm:pt>
    <dgm:pt modelId="{4721EDFC-2CFB-4642-A06F-645E0480D457}" type="sibTrans" cxnId="{A5FFC92B-26A5-40C1-A11A-AD52F5DBBC27}">
      <dgm:prSet/>
      <dgm:spPr/>
      <dgm:t>
        <a:bodyPr/>
        <a:lstStyle/>
        <a:p>
          <a:endParaRPr lang="en-US"/>
        </a:p>
      </dgm:t>
    </dgm:pt>
    <dgm:pt modelId="{026388BA-4A4F-4AA5-A44C-300F441FAC57}">
      <dgm:prSet phldrT="[Text]" custT="1"/>
      <dgm:spPr/>
      <dgm:t>
        <a:bodyPr/>
        <a:lstStyle/>
        <a:p>
          <a:r>
            <a:rPr lang="en-US" sz="1200" b="1" noProof="0" dirty="0" err="1" smtClean="0">
              <a:latin typeface="Corbel" panose="020B0503020204020204" pitchFamily="34" charset="0"/>
            </a:rPr>
            <a:t>Austausch</a:t>
          </a:r>
          <a:endParaRPr lang="en-US" sz="1200" b="1" noProof="0" dirty="0">
            <a:latin typeface="Corbel" panose="020B0503020204020204" pitchFamily="34" charset="0"/>
          </a:endParaRPr>
        </a:p>
      </dgm:t>
    </dgm:pt>
    <dgm:pt modelId="{DE15820C-86C5-48BD-A13E-44BF3B46DDC7}" type="parTrans" cxnId="{3D3F62FE-C513-4580-8BC0-86CD2A5A3357}">
      <dgm:prSet/>
      <dgm:spPr/>
      <dgm:t>
        <a:bodyPr/>
        <a:lstStyle/>
        <a:p>
          <a:endParaRPr lang="en-US"/>
        </a:p>
      </dgm:t>
    </dgm:pt>
    <dgm:pt modelId="{7946FE24-B47E-4F46-A072-029C8DB26DE0}" type="sibTrans" cxnId="{3D3F62FE-C513-4580-8BC0-86CD2A5A3357}">
      <dgm:prSet/>
      <dgm:spPr/>
      <dgm:t>
        <a:bodyPr/>
        <a:lstStyle/>
        <a:p>
          <a:endParaRPr lang="en-US"/>
        </a:p>
      </dgm:t>
    </dgm:pt>
    <dgm:pt modelId="{190156C4-A2FC-422E-BE1C-51043076CE5D}">
      <dgm:prSet phldrT="[Text]" custT="1"/>
      <dgm:spPr/>
      <dgm:t>
        <a:bodyPr/>
        <a:lstStyle/>
        <a:p>
          <a:r>
            <a:rPr lang="en-US" sz="1200" b="1" noProof="0" dirty="0" err="1" smtClean="0">
              <a:latin typeface="Corbel" panose="020B0503020204020204" pitchFamily="34" charset="0"/>
            </a:rPr>
            <a:t>Innovationen</a:t>
          </a:r>
          <a:endParaRPr lang="en-US" sz="1200" b="1" noProof="0" dirty="0">
            <a:latin typeface="Corbel" panose="020B0503020204020204" pitchFamily="34" charset="0"/>
          </a:endParaRPr>
        </a:p>
      </dgm:t>
    </dgm:pt>
    <dgm:pt modelId="{E19A2D3C-48F5-493C-A6ED-11F49EC7CC0F}" type="parTrans" cxnId="{ECA36E86-1FA2-4488-81EF-91B6FE4331C0}">
      <dgm:prSet/>
      <dgm:spPr/>
      <dgm:t>
        <a:bodyPr/>
        <a:lstStyle/>
        <a:p>
          <a:endParaRPr lang="en-US"/>
        </a:p>
      </dgm:t>
    </dgm:pt>
    <dgm:pt modelId="{74F6E08B-69DA-4C9E-B6E2-804839456A64}" type="sibTrans" cxnId="{ECA36E86-1FA2-4488-81EF-91B6FE4331C0}">
      <dgm:prSet/>
      <dgm:spPr/>
      <dgm:t>
        <a:bodyPr/>
        <a:lstStyle/>
        <a:p>
          <a:endParaRPr lang="en-US"/>
        </a:p>
      </dgm:t>
    </dgm:pt>
    <dgm:pt modelId="{F1A7E31F-5C72-4672-8AA7-34A29870BF10}">
      <dgm:prSet phldrT="[Text]" custT="1"/>
      <dgm:spPr/>
      <dgm:t>
        <a:bodyPr/>
        <a:lstStyle/>
        <a:p>
          <a:r>
            <a:rPr lang="en-US" sz="1100" b="1" noProof="0" dirty="0" smtClean="0">
              <a:latin typeface="Corbel" panose="020B0503020204020204" pitchFamily="34" charset="0"/>
            </a:rPr>
            <a:t>Multi-</a:t>
          </a:r>
          <a:r>
            <a:rPr lang="en-US" sz="1100" b="1" noProof="0" dirty="0" err="1" smtClean="0">
              <a:latin typeface="Corbel" panose="020B0503020204020204" pitchFamily="34" charset="0"/>
            </a:rPr>
            <a:t>modalität</a:t>
          </a:r>
          <a:endParaRPr lang="en-US" sz="1100" b="1" noProof="0" dirty="0">
            <a:latin typeface="Corbel" panose="020B0503020204020204" pitchFamily="34" charset="0"/>
          </a:endParaRPr>
        </a:p>
      </dgm:t>
    </dgm:pt>
    <dgm:pt modelId="{797D25EA-A3AB-4D59-91D3-7B95D3B229F5}" type="parTrans" cxnId="{AEB425B0-42E3-49D8-9A36-E33E0CF67677}">
      <dgm:prSet/>
      <dgm:spPr/>
      <dgm:t>
        <a:bodyPr/>
        <a:lstStyle/>
        <a:p>
          <a:endParaRPr lang="en-US"/>
        </a:p>
      </dgm:t>
    </dgm:pt>
    <dgm:pt modelId="{2BAA5474-B4E3-4632-8639-2045C0890140}" type="sibTrans" cxnId="{AEB425B0-42E3-49D8-9A36-E33E0CF67677}">
      <dgm:prSet/>
      <dgm:spPr/>
      <dgm:t>
        <a:bodyPr/>
        <a:lstStyle/>
        <a:p>
          <a:endParaRPr lang="de-DE"/>
        </a:p>
      </dgm:t>
    </dgm:pt>
    <dgm:pt modelId="{62E0F6F6-E22E-447E-8DE1-C370EF32013B}" type="pres">
      <dgm:prSet presAssocID="{E83D2628-D03A-48AB-999E-DFA7B216DE97}" presName="cycle" presStyleCnt="0">
        <dgm:presLayoutVars>
          <dgm:chMax val="1"/>
          <dgm:dir/>
          <dgm:animLvl val="ctr"/>
          <dgm:resizeHandles val="exact"/>
        </dgm:presLayoutVars>
      </dgm:prSet>
      <dgm:spPr/>
      <dgm:t>
        <a:bodyPr/>
        <a:lstStyle/>
        <a:p>
          <a:endParaRPr lang="en-US"/>
        </a:p>
      </dgm:t>
    </dgm:pt>
    <dgm:pt modelId="{667DDA7A-D17E-4F0E-968C-69EC4804EFDA}" type="pres">
      <dgm:prSet presAssocID="{B362AC2E-EB90-4FB7-8CFE-3BF036D3B451}" presName="centerShape" presStyleLbl="node0" presStyleIdx="0" presStyleCnt="1"/>
      <dgm:spPr/>
      <dgm:t>
        <a:bodyPr/>
        <a:lstStyle/>
        <a:p>
          <a:endParaRPr lang="en-US"/>
        </a:p>
      </dgm:t>
    </dgm:pt>
    <dgm:pt modelId="{BDF3931E-7573-484C-B5C7-07B4809A3DBE}" type="pres">
      <dgm:prSet presAssocID="{ACC62297-431E-4572-ABCC-F169975AB076}" presName="Name9" presStyleLbl="parChTrans1D2" presStyleIdx="0" presStyleCnt="6"/>
      <dgm:spPr/>
      <dgm:t>
        <a:bodyPr/>
        <a:lstStyle/>
        <a:p>
          <a:endParaRPr lang="en-US"/>
        </a:p>
      </dgm:t>
    </dgm:pt>
    <dgm:pt modelId="{6A3823E6-56AB-46C0-93D1-94283A489459}" type="pres">
      <dgm:prSet presAssocID="{ACC62297-431E-4572-ABCC-F169975AB076}" presName="connTx" presStyleLbl="parChTrans1D2" presStyleIdx="0" presStyleCnt="6"/>
      <dgm:spPr/>
      <dgm:t>
        <a:bodyPr/>
        <a:lstStyle/>
        <a:p>
          <a:endParaRPr lang="en-US"/>
        </a:p>
      </dgm:t>
    </dgm:pt>
    <dgm:pt modelId="{ADAFCE64-1A4D-4C83-86EC-0D9E7DFCBE07}" type="pres">
      <dgm:prSet presAssocID="{F40C1928-6AA0-48E8-92F7-6F7457659C8B}" presName="node" presStyleLbl="node1" presStyleIdx="0" presStyleCnt="6">
        <dgm:presLayoutVars>
          <dgm:bulletEnabled val="1"/>
        </dgm:presLayoutVars>
      </dgm:prSet>
      <dgm:spPr/>
      <dgm:t>
        <a:bodyPr/>
        <a:lstStyle/>
        <a:p>
          <a:endParaRPr lang="en-US"/>
        </a:p>
      </dgm:t>
    </dgm:pt>
    <dgm:pt modelId="{D6A5F458-8DBF-47C2-BD5B-E6C360BFC7C3}" type="pres">
      <dgm:prSet presAssocID="{797D25EA-A3AB-4D59-91D3-7B95D3B229F5}" presName="Name9" presStyleLbl="parChTrans1D2" presStyleIdx="1" presStyleCnt="6"/>
      <dgm:spPr/>
      <dgm:t>
        <a:bodyPr/>
        <a:lstStyle/>
        <a:p>
          <a:endParaRPr lang="en-US"/>
        </a:p>
      </dgm:t>
    </dgm:pt>
    <dgm:pt modelId="{8E25E038-9551-4884-A707-D05DDF573687}" type="pres">
      <dgm:prSet presAssocID="{797D25EA-A3AB-4D59-91D3-7B95D3B229F5}" presName="connTx" presStyleLbl="parChTrans1D2" presStyleIdx="1" presStyleCnt="6"/>
      <dgm:spPr/>
      <dgm:t>
        <a:bodyPr/>
        <a:lstStyle/>
        <a:p>
          <a:endParaRPr lang="en-US"/>
        </a:p>
      </dgm:t>
    </dgm:pt>
    <dgm:pt modelId="{B10498C8-8F3B-4131-BCE4-ADAD5C9F926E}" type="pres">
      <dgm:prSet presAssocID="{F1A7E31F-5C72-4672-8AA7-34A29870BF10}" presName="node" presStyleLbl="node1" presStyleIdx="1" presStyleCnt="6">
        <dgm:presLayoutVars>
          <dgm:bulletEnabled val="1"/>
        </dgm:presLayoutVars>
      </dgm:prSet>
      <dgm:spPr/>
      <dgm:t>
        <a:bodyPr/>
        <a:lstStyle/>
        <a:p>
          <a:endParaRPr lang="en-US"/>
        </a:p>
      </dgm:t>
    </dgm:pt>
    <dgm:pt modelId="{4C4C9426-B527-49B2-AF50-9091C1B6304E}" type="pres">
      <dgm:prSet presAssocID="{B6A52D9A-9D87-443A-9B41-B692292DE75E}" presName="Name9" presStyleLbl="parChTrans1D2" presStyleIdx="2" presStyleCnt="6"/>
      <dgm:spPr/>
      <dgm:t>
        <a:bodyPr/>
        <a:lstStyle/>
        <a:p>
          <a:endParaRPr lang="en-US"/>
        </a:p>
      </dgm:t>
    </dgm:pt>
    <dgm:pt modelId="{D2AB9669-C47B-4777-92CB-4DCFCBC75C2A}" type="pres">
      <dgm:prSet presAssocID="{B6A52D9A-9D87-443A-9B41-B692292DE75E}" presName="connTx" presStyleLbl="parChTrans1D2" presStyleIdx="2" presStyleCnt="6"/>
      <dgm:spPr/>
      <dgm:t>
        <a:bodyPr/>
        <a:lstStyle/>
        <a:p>
          <a:endParaRPr lang="en-US"/>
        </a:p>
      </dgm:t>
    </dgm:pt>
    <dgm:pt modelId="{D16907AA-1BFE-4F2C-8709-D90BB8F4FBDF}" type="pres">
      <dgm:prSet presAssocID="{31C0417A-33B1-4878-A969-4C7C1C29208C}" presName="node" presStyleLbl="node1" presStyleIdx="2" presStyleCnt="6">
        <dgm:presLayoutVars>
          <dgm:bulletEnabled val="1"/>
        </dgm:presLayoutVars>
      </dgm:prSet>
      <dgm:spPr/>
      <dgm:t>
        <a:bodyPr/>
        <a:lstStyle/>
        <a:p>
          <a:endParaRPr lang="en-US"/>
        </a:p>
      </dgm:t>
    </dgm:pt>
    <dgm:pt modelId="{A5D06F47-56EF-4EC7-AA16-08C7896E5A8B}" type="pres">
      <dgm:prSet presAssocID="{9A44906C-094A-4BF3-B175-739D029EF808}" presName="Name9" presStyleLbl="parChTrans1D2" presStyleIdx="3" presStyleCnt="6"/>
      <dgm:spPr/>
      <dgm:t>
        <a:bodyPr/>
        <a:lstStyle/>
        <a:p>
          <a:endParaRPr lang="en-US"/>
        </a:p>
      </dgm:t>
    </dgm:pt>
    <dgm:pt modelId="{D8D7B4A8-F3B2-4A18-B368-D67DF10767AE}" type="pres">
      <dgm:prSet presAssocID="{9A44906C-094A-4BF3-B175-739D029EF808}" presName="connTx" presStyleLbl="parChTrans1D2" presStyleIdx="3" presStyleCnt="6"/>
      <dgm:spPr/>
      <dgm:t>
        <a:bodyPr/>
        <a:lstStyle/>
        <a:p>
          <a:endParaRPr lang="en-US"/>
        </a:p>
      </dgm:t>
    </dgm:pt>
    <dgm:pt modelId="{89DBF58F-B874-466D-B977-9138F4CFD377}" type="pres">
      <dgm:prSet presAssocID="{EA9108DA-D2C0-45C1-A8A1-A461A5A52F11}" presName="node" presStyleLbl="node1" presStyleIdx="3" presStyleCnt="6">
        <dgm:presLayoutVars>
          <dgm:bulletEnabled val="1"/>
        </dgm:presLayoutVars>
      </dgm:prSet>
      <dgm:spPr/>
      <dgm:t>
        <a:bodyPr/>
        <a:lstStyle/>
        <a:p>
          <a:endParaRPr lang="en-US"/>
        </a:p>
      </dgm:t>
    </dgm:pt>
    <dgm:pt modelId="{85402253-A500-406D-A551-4ADC3CA673BA}" type="pres">
      <dgm:prSet presAssocID="{DE15820C-86C5-48BD-A13E-44BF3B46DDC7}" presName="Name9" presStyleLbl="parChTrans1D2" presStyleIdx="4" presStyleCnt="6"/>
      <dgm:spPr/>
      <dgm:t>
        <a:bodyPr/>
        <a:lstStyle/>
        <a:p>
          <a:endParaRPr lang="en-US"/>
        </a:p>
      </dgm:t>
    </dgm:pt>
    <dgm:pt modelId="{F810A10A-1518-4833-AA1F-1CB9A2FBDCB7}" type="pres">
      <dgm:prSet presAssocID="{DE15820C-86C5-48BD-A13E-44BF3B46DDC7}" presName="connTx" presStyleLbl="parChTrans1D2" presStyleIdx="4" presStyleCnt="6"/>
      <dgm:spPr/>
      <dgm:t>
        <a:bodyPr/>
        <a:lstStyle/>
        <a:p>
          <a:endParaRPr lang="en-US"/>
        </a:p>
      </dgm:t>
    </dgm:pt>
    <dgm:pt modelId="{8361AEC5-A860-4B6A-A78D-AE6A3E1ED205}" type="pres">
      <dgm:prSet presAssocID="{026388BA-4A4F-4AA5-A44C-300F441FAC57}" presName="node" presStyleLbl="node1" presStyleIdx="4" presStyleCnt="6">
        <dgm:presLayoutVars>
          <dgm:bulletEnabled val="1"/>
        </dgm:presLayoutVars>
      </dgm:prSet>
      <dgm:spPr/>
      <dgm:t>
        <a:bodyPr/>
        <a:lstStyle/>
        <a:p>
          <a:endParaRPr lang="en-US"/>
        </a:p>
      </dgm:t>
    </dgm:pt>
    <dgm:pt modelId="{DEDC3979-7D56-4E85-B7BA-93EEBDE9E307}" type="pres">
      <dgm:prSet presAssocID="{E19A2D3C-48F5-493C-A6ED-11F49EC7CC0F}" presName="Name9" presStyleLbl="parChTrans1D2" presStyleIdx="5" presStyleCnt="6"/>
      <dgm:spPr/>
      <dgm:t>
        <a:bodyPr/>
        <a:lstStyle/>
        <a:p>
          <a:endParaRPr lang="en-US"/>
        </a:p>
      </dgm:t>
    </dgm:pt>
    <dgm:pt modelId="{40947999-D9FF-4838-86CE-16913F5E9935}" type="pres">
      <dgm:prSet presAssocID="{E19A2D3C-48F5-493C-A6ED-11F49EC7CC0F}" presName="connTx" presStyleLbl="parChTrans1D2" presStyleIdx="5" presStyleCnt="6"/>
      <dgm:spPr/>
      <dgm:t>
        <a:bodyPr/>
        <a:lstStyle/>
        <a:p>
          <a:endParaRPr lang="en-US"/>
        </a:p>
      </dgm:t>
    </dgm:pt>
    <dgm:pt modelId="{16BA768B-80CA-4228-855F-01EB08239C5F}" type="pres">
      <dgm:prSet presAssocID="{190156C4-A2FC-422E-BE1C-51043076CE5D}" presName="node" presStyleLbl="node1" presStyleIdx="5" presStyleCnt="6">
        <dgm:presLayoutVars>
          <dgm:bulletEnabled val="1"/>
        </dgm:presLayoutVars>
      </dgm:prSet>
      <dgm:spPr/>
      <dgm:t>
        <a:bodyPr/>
        <a:lstStyle/>
        <a:p>
          <a:endParaRPr lang="en-US"/>
        </a:p>
      </dgm:t>
    </dgm:pt>
  </dgm:ptLst>
  <dgm:cxnLst>
    <dgm:cxn modelId="{079EE332-4ED5-4917-AAD0-7193CB0FF1D0}" type="presOf" srcId="{797D25EA-A3AB-4D59-91D3-7B95D3B229F5}" destId="{D6A5F458-8DBF-47C2-BD5B-E6C360BFC7C3}" srcOrd="0" destOrd="0" presId="urn:microsoft.com/office/officeart/2005/8/layout/radial1"/>
    <dgm:cxn modelId="{C582AE4B-D955-45A6-8E64-EC05BD0A7193}" type="presOf" srcId="{DE15820C-86C5-48BD-A13E-44BF3B46DDC7}" destId="{F810A10A-1518-4833-AA1F-1CB9A2FBDCB7}" srcOrd="1" destOrd="0" presId="urn:microsoft.com/office/officeart/2005/8/layout/radial1"/>
    <dgm:cxn modelId="{2C459E60-7E95-4970-B385-ECC646C3519F}" type="presOf" srcId="{797D25EA-A3AB-4D59-91D3-7B95D3B229F5}" destId="{8E25E038-9551-4884-A707-D05DDF573687}" srcOrd="1" destOrd="0" presId="urn:microsoft.com/office/officeart/2005/8/layout/radial1"/>
    <dgm:cxn modelId="{3DC1F5FE-1DFA-466F-816C-26AD2A03A7B7}" type="presOf" srcId="{EA9108DA-D2C0-45C1-A8A1-A461A5A52F11}" destId="{89DBF58F-B874-466D-B977-9138F4CFD377}" srcOrd="0" destOrd="0" presId="urn:microsoft.com/office/officeart/2005/8/layout/radial1"/>
    <dgm:cxn modelId="{7363B5F7-E54C-4505-9F61-2B48D0DD71AE}" type="presOf" srcId="{E83D2628-D03A-48AB-999E-DFA7B216DE97}" destId="{62E0F6F6-E22E-447E-8DE1-C370EF32013B}" srcOrd="0" destOrd="0" presId="urn:microsoft.com/office/officeart/2005/8/layout/radial1"/>
    <dgm:cxn modelId="{1A0F50BA-8466-445F-93E2-924AD66D287C}" type="presOf" srcId="{B6A52D9A-9D87-443A-9B41-B692292DE75E}" destId="{D2AB9669-C47B-4777-92CB-4DCFCBC75C2A}" srcOrd="1" destOrd="0" presId="urn:microsoft.com/office/officeart/2005/8/layout/radial1"/>
    <dgm:cxn modelId="{09B0BD0D-7707-4650-91E9-451A10D00230}" type="presOf" srcId="{F1A7E31F-5C72-4672-8AA7-34A29870BF10}" destId="{B10498C8-8F3B-4131-BCE4-ADAD5C9F926E}" srcOrd="0" destOrd="0" presId="urn:microsoft.com/office/officeart/2005/8/layout/radial1"/>
    <dgm:cxn modelId="{ECA36E86-1FA2-4488-81EF-91B6FE4331C0}" srcId="{B362AC2E-EB90-4FB7-8CFE-3BF036D3B451}" destId="{190156C4-A2FC-422E-BE1C-51043076CE5D}" srcOrd="5" destOrd="0" parTransId="{E19A2D3C-48F5-493C-A6ED-11F49EC7CC0F}" sibTransId="{74F6E08B-69DA-4C9E-B6E2-804839456A64}"/>
    <dgm:cxn modelId="{916F87E2-0D5E-4AB6-89B5-A292D473F315}" type="presOf" srcId="{31C0417A-33B1-4878-A969-4C7C1C29208C}" destId="{D16907AA-1BFE-4F2C-8709-D90BB8F4FBDF}" srcOrd="0" destOrd="0" presId="urn:microsoft.com/office/officeart/2005/8/layout/radial1"/>
    <dgm:cxn modelId="{9635F928-DF13-47CC-9D33-2442F59CB1A8}" type="presOf" srcId="{DE15820C-86C5-48BD-A13E-44BF3B46DDC7}" destId="{85402253-A500-406D-A551-4ADC3CA673BA}" srcOrd="0" destOrd="0" presId="urn:microsoft.com/office/officeart/2005/8/layout/radial1"/>
    <dgm:cxn modelId="{7F2B3FA9-1C95-49D0-9F53-6E3F71EB6A76}" srcId="{E83D2628-D03A-48AB-999E-DFA7B216DE97}" destId="{B362AC2E-EB90-4FB7-8CFE-3BF036D3B451}" srcOrd="0" destOrd="0" parTransId="{5B7DCEC0-2BC7-4128-A619-173B40ABEBAB}" sibTransId="{4E156F6A-909D-4928-BE42-CB055D7AED16}"/>
    <dgm:cxn modelId="{A64E81B0-AB1D-4B28-8D14-30E4B42237EE}" srcId="{B362AC2E-EB90-4FB7-8CFE-3BF036D3B451}" destId="{31C0417A-33B1-4878-A969-4C7C1C29208C}" srcOrd="2" destOrd="0" parTransId="{B6A52D9A-9D87-443A-9B41-B692292DE75E}" sibTransId="{9141BE59-6CDB-4235-A7CB-933A921245D1}"/>
    <dgm:cxn modelId="{64E887CD-950B-49D7-B79F-D7BAEE5F6937}" type="presOf" srcId="{B6A52D9A-9D87-443A-9B41-B692292DE75E}" destId="{4C4C9426-B527-49B2-AF50-9091C1B6304E}" srcOrd="0" destOrd="0" presId="urn:microsoft.com/office/officeart/2005/8/layout/radial1"/>
    <dgm:cxn modelId="{ADF61043-7D22-44DD-86D7-55F38BD5B891}" type="presOf" srcId="{B362AC2E-EB90-4FB7-8CFE-3BF036D3B451}" destId="{667DDA7A-D17E-4F0E-968C-69EC4804EFDA}" srcOrd="0" destOrd="0" presId="urn:microsoft.com/office/officeart/2005/8/layout/radial1"/>
    <dgm:cxn modelId="{7C61A68E-6040-4E45-8B85-CBEEF2F8EB73}" type="presOf" srcId="{9A44906C-094A-4BF3-B175-739D029EF808}" destId="{D8D7B4A8-F3B2-4A18-B368-D67DF10767AE}" srcOrd="1" destOrd="0" presId="urn:microsoft.com/office/officeart/2005/8/layout/radial1"/>
    <dgm:cxn modelId="{23234F15-8565-41F1-A832-7F4146CADB11}" type="presOf" srcId="{F40C1928-6AA0-48E8-92F7-6F7457659C8B}" destId="{ADAFCE64-1A4D-4C83-86EC-0D9E7DFCBE07}" srcOrd="0" destOrd="0" presId="urn:microsoft.com/office/officeart/2005/8/layout/radial1"/>
    <dgm:cxn modelId="{07F1F0F1-D4AE-43EC-8932-51DFE491B555}" srcId="{B362AC2E-EB90-4FB7-8CFE-3BF036D3B451}" destId="{F40C1928-6AA0-48E8-92F7-6F7457659C8B}" srcOrd="0" destOrd="0" parTransId="{ACC62297-431E-4572-ABCC-F169975AB076}" sibTransId="{EBE5D3DA-A0E2-471C-AEC8-801A687F94F4}"/>
    <dgm:cxn modelId="{176D0F3F-EFDA-4D7E-8415-70FDAF5CC092}" type="presOf" srcId="{026388BA-4A4F-4AA5-A44C-300F441FAC57}" destId="{8361AEC5-A860-4B6A-A78D-AE6A3E1ED205}" srcOrd="0" destOrd="0" presId="urn:microsoft.com/office/officeart/2005/8/layout/radial1"/>
    <dgm:cxn modelId="{A5FFC92B-26A5-40C1-A11A-AD52F5DBBC27}" srcId="{B362AC2E-EB90-4FB7-8CFE-3BF036D3B451}" destId="{EA9108DA-D2C0-45C1-A8A1-A461A5A52F11}" srcOrd="3" destOrd="0" parTransId="{9A44906C-094A-4BF3-B175-739D029EF808}" sibTransId="{4721EDFC-2CFB-4642-A06F-645E0480D457}"/>
    <dgm:cxn modelId="{E1848BCC-BED3-4EC6-98A3-73983CA96384}" type="presOf" srcId="{ACC62297-431E-4572-ABCC-F169975AB076}" destId="{BDF3931E-7573-484C-B5C7-07B4809A3DBE}" srcOrd="0" destOrd="0" presId="urn:microsoft.com/office/officeart/2005/8/layout/radial1"/>
    <dgm:cxn modelId="{4E01FDA7-1161-4FD5-90AE-915C2F401A8A}" type="presOf" srcId="{ACC62297-431E-4572-ABCC-F169975AB076}" destId="{6A3823E6-56AB-46C0-93D1-94283A489459}" srcOrd="1" destOrd="0" presId="urn:microsoft.com/office/officeart/2005/8/layout/radial1"/>
    <dgm:cxn modelId="{AEB425B0-42E3-49D8-9A36-E33E0CF67677}" srcId="{B362AC2E-EB90-4FB7-8CFE-3BF036D3B451}" destId="{F1A7E31F-5C72-4672-8AA7-34A29870BF10}" srcOrd="1" destOrd="0" parTransId="{797D25EA-A3AB-4D59-91D3-7B95D3B229F5}" sibTransId="{2BAA5474-B4E3-4632-8639-2045C0890140}"/>
    <dgm:cxn modelId="{B3D15BD0-BA20-4F49-A2C9-5946C321F87D}" type="presOf" srcId="{E19A2D3C-48F5-493C-A6ED-11F49EC7CC0F}" destId="{40947999-D9FF-4838-86CE-16913F5E9935}" srcOrd="1" destOrd="0" presId="urn:microsoft.com/office/officeart/2005/8/layout/radial1"/>
    <dgm:cxn modelId="{E159DD72-AB48-4DDE-9349-C5C5B8FD27AB}" type="presOf" srcId="{9A44906C-094A-4BF3-B175-739D029EF808}" destId="{A5D06F47-56EF-4EC7-AA16-08C7896E5A8B}" srcOrd="0" destOrd="0" presId="urn:microsoft.com/office/officeart/2005/8/layout/radial1"/>
    <dgm:cxn modelId="{945BD0F1-77B0-4045-8350-FFA97D805E19}" type="presOf" srcId="{190156C4-A2FC-422E-BE1C-51043076CE5D}" destId="{16BA768B-80CA-4228-855F-01EB08239C5F}" srcOrd="0" destOrd="0" presId="urn:microsoft.com/office/officeart/2005/8/layout/radial1"/>
    <dgm:cxn modelId="{3D3F62FE-C513-4580-8BC0-86CD2A5A3357}" srcId="{B362AC2E-EB90-4FB7-8CFE-3BF036D3B451}" destId="{026388BA-4A4F-4AA5-A44C-300F441FAC57}" srcOrd="4" destOrd="0" parTransId="{DE15820C-86C5-48BD-A13E-44BF3B46DDC7}" sibTransId="{7946FE24-B47E-4F46-A072-029C8DB26DE0}"/>
    <dgm:cxn modelId="{0353B5DF-CC02-4544-A8B8-F4FE761CC14F}" type="presOf" srcId="{E19A2D3C-48F5-493C-A6ED-11F49EC7CC0F}" destId="{DEDC3979-7D56-4E85-B7BA-93EEBDE9E307}" srcOrd="0" destOrd="0" presId="urn:microsoft.com/office/officeart/2005/8/layout/radial1"/>
    <dgm:cxn modelId="{4A019DEB-A946-4AF2-AC3D-5525F812F51F}" type="presParOf" srcId="{62E0F6F6-E22E-447E-8DE1-C370EF32013B}" destId="{667DDA7A-D17E-4F0E-968C-69EC4804EFDA}" srcOrd="0" destOrd="0" presId="urn:microsoft.com/office/officeart/2005/8/layout/radial1"/>
    <dgm:cxn modelId="{5ECAAD92-CB1B-46BA-ABB3-D5BCB584D777}" type="presParOf" srcId="{62E0F6F6-E22E-447E-8DE1-C370EF32013B}" destId="{BDF3931E-7573-484C-B5C7-07B4809A3DBE}" srcOrd="1" destOrd="0" presId="urn:microsoft.com/office/officeart/2005/8/layout/radial1"/>
    <dgm:cxn modelId="{6DFA5FEC-3D2C-4C60-9DFA-99639861E805}" type="presParOf" srcId="{BDF3931E-7573-484C-B5C7-07B4809A3DBE}" destId="{6A3823E6-56AB-46C0-93D1-94283A489459}" srcOrd="0" destOrd="0" presId="urn:microsoft.com/office/officeart/2005/8/layout/radial1"/>
    <dgm:cxn modelId="{0A1DB901-257A-4777-A3AC-7B64541B5799}" type="presParOf" srcId="{62E0F6F6-E22E-447E-8DE1-C370EF32013B}" destId="{ADAFCE64-1A4D-4C83-86EC-0D9E7DFCBE07}" srcOrd="2" destOrd="0" presId="urn:microsoft.com/office/officeart/2005/8/layout/radial1"/>
    <dgm:cxn modelId="{47A5C9FE-3315-4F06-9273-0F9FE48B44DE}" type="presParOf" srcId="{62E0F6F6-E22E-447E-8DE1-C370EF32013B}" destId="{D6A5F458-8DBF-47C2-BD5B-E6C360BFC7C3}" srcOrd="3" destOrd="0" presId="urn:microsoft.com/office/officeart/2005/8/layout/radial1"/>
    <dgm:cxn modelId="{D5041CF7-6DC1-40FB-A2EC-36BBD27404D7}" type="presParOf" srcId="{D6A5F458-8DBF-47C2-BD5B-E6C360BFC7C3}" destId="{8E25E038-9551-4884-A707-D05DDF573687}" srcOrd="0" destOrd="0" presId="urn:microsoft.com/office/officeart/2005/8/layout/radial1"/>
    <dgm:cxn modelId="{0EBC782C-498F-4093-BE08-A37C5BA6209D}" type="presParOf" srcId="{62E0F6F6-E22E-447E-8DE1-C370EF32013B}" destId="{B10498C8-8F3B-4131-BCE4-ADAD5C9F926E}" srcOrd="4" destOrd="0" presId="urn:microsoft.com/office/officeart/2005/8/layout/radial1"/>
    <dgm:cxn modelId="{E3B89225-C1C8-4B85-B255-52FA776DC8F3}" type="presParOf" srcId="{62E0F6F6-E22E-447E-8DE1-C370EF32013B}" destId="{4C4C9426-B527-49B2-AF50-9091C1B6304E}" srcOrd="5" destOrd="0" presId="urn:microsoft.com/office/officeart/2005/8/layout/radial1"/>
    <dgm:cxn modelId="{292D36D0-C357-467E-8F68-7F745AF5DF54}" type="presParOf" srcId="{4C4C9426-B527-49B2-AF50-9091C1B6304E}" destId="{D2AB9669-C47B-4777-92CB-4DCFCBC75C2A}" srcOrd="0" destOrd="0" presId="urn:microsoft.com/office/officeart/2005/8/layout/radial1"/>
    <dgm:cxn modelId="{02CB8C2C-3E4B-411D-8187-9310D53FAC9A}" type="presParOf" srcId="{62E0F6F6-E22E-447E-8DE1-C370EF32013B}" destId="{D16907AA-1BFE-4F2C-8709-D90BB8F4FBDF}" srcOrd="6" destOrd="0" presId="urn:microsoft.com/office/officeart/2005/8/layout/radial1"/>
    <dgm:cxn modelId="{5BA64EAB-A540-4717-BC84-C6606209C64B}" type="presParOf" srcId="{62E0F6F6-E22E-447E-8DE1-C370EF32013B}" destId="{A5D06F47-56EF-4EC7-AA16-08C7896E5A8B}" srcOrd="7" destOrd="0" presId="urn:microsoft.com/office/officeart/2005/8/layout/radial1"/>
    <dgm:cxn modelId="{42AA3B3E-0807-41D9-9CEC-CFEE170521D9}" type="presParOf" srcId="{A5D06F47-56EF-4EC7-AA16-08C7896E5A8B}" destId="{D8D7B4A8-F3B2-4A18-B368-D67DF10767AE}" srcOrd="0" destOrd="0" presId="urn:microsoft.com/office/officeart/2005/8/layout/radial1"/>
    <dgm:cxn modelId="{579D7B81-2F44-4EA5-955F-C9BDCD1C8289}" type="presParOf" srcId="{62E0F6F6-E22E-447E-8DE1-C370EF32013B}" destId="{89DBF58F-B874-466D-B977-9138F4CFD377}" srcOrd="8" destOrd="0" presId="urn:microsoft.com/office/officeart/2005/8/layout/radial1"/>
    <dgm:cxn modelId="{E9D32830-BD57-47ED-8774-76A7B0BBBE39}" type="presParOf" srcId="{62E0F6F6-E22E-447E-8DE1-C370EF32013B}" destId="{85402253-A500-406D-A551-4ADC3CA673BA}" srcOrd="9" destOrd="0" presId="urn:microsoft.com/office/officeart/2005/8/layout/radial1"/>
    <dgm:cxn modelId="{84EBA56D-2917-4DC9-BC49-E37B2E4CDBB5}" type="presParOf" srcId="{85402253-A500-406D-A551-4ADC3CA673BA}" destId="{F810A10A-1518-4833-AA1F-1CB9A2FBDCB7}" srcOrd="0" destOrd="0" presId="urn:microsoft.com/office/officeart/2005/8/layout/radial1"/>
    <dgm:cxn modelId="{FAD5AE7B-EE71-4013-81E3-09071EE3AF5A}" type="presParOf" srcId="{62E0F6F6-E22E-447E-8DE1-C370EF32013B}" destId="{8361AEC5-A860-4B6A-A78D-AE6A3E1ED205}" srcOrd="10" destOrd="0" presId="urn:microsoft.com/office/officeart/2005/8/layout/radial1"/>
    <dgm:cxn modelId="{F95311B8-C62C-4581-92CA-487651BA6119}" type="presParOf" srcId="{62E0F6F6-E22E-447E-8DE1-C370EF32013B}" destId="{DEDC3979-7D56-4E85-B7BA-93EEBDE9E307}" srcOrd="11" destOrd="0" presId="urn:microsoft.com/office/officeart/2005/8/layout/radial1"/>
    <dgm:cxn modelId="{CD059E22-42EF-499E-B7C3-1C8D372456A3}" type="presParOf" srcId="{DEDC3979-7D56-4E85-B7BA-93EEBDE9E307}" destId="{40947999-D9FF-4838-86CE-16913F5E9935}" srcOrd="0" destOrd="0" presId="urn:microsoft.com/office/officeart/2005/8/layout/radial1"/>
    <dgm:cxn modelId="{1A568F39-EE91-4B70-9ADC-27BBE8043C4E}" type="presParOf" srcId="{62E0F6F6-E22E-447E-8DE1-C370EF32013B}" destId="{16BA768B-80CA-4228-855F-01EB08239C5F}"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F72133-E115-43FC-96C0-A6CC39FA637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C13C3918-D091-4AC2-B330-E66D91CF007D}">
      <dgm:prSet phldrT="[Text]"/>
      <dgm:spPr/>
      <dgm:t>
        <a:bodyPr/>
        <a:lstStyle/>
        <a:p>
          <a:r>
            <a:rPr lang="de-DE" dirty="0" smtClean="0">
              <a:solidFill>
                <a:schemeClr val="bg1"/>
              </a:solidFill>
              <a:latin typeface="Corbel" panose="020B0503020204020204" pitchFamily="34" charset="0"/>
            </a:rPr>
            <a:t>Aktuelle Entwicklungstrends im Güterverkehr</a:t>
          </a:r>
          <a:endParaRPr lang="de-DE" dirty="0">
            <a:solidFill>
              <a:schemeClr val="bg1"/>
            </a:solidFill>
            <a:latin typeface="Corbel" panose="020B0503020204020204" pitchFamily="34" charset="0"/>
          </a:endParaRPr>
        </a:p>
      </dgm:t>
    </dgm:pt>
    <dgm:pt modelId="{7F1E8D70-2843-4D2C-8023-3D85781FA291}" type="parTrans" cxnId="{E8B8A657-D941-4143-925B-EFE53BE4C661}">
      <dgm:prSet/>
      <dgm:spPr/>
      <dgm:t>
        <a:bodyPr/>
        <a:lstStyle/>
        <a:p>
          <a:endParaRPr lang="de-DE"/>
        </a:p>
      </dgm:t>
    </dgm:pt>
    <dgm:pt modelId="{1A1DB9C4-71AF-4D09-95DB-8C65914911BB}" type="sibTrans" cxnId="{E8B8A657-D941-4143-925B-EFE53BE4C661}">
      <dgm:prSet/>
      <dgm:spPr/>
      <dgm:t>
        <a:bodyPr/>
        <a:lstStyle/>
        <a:p>
          <a:endParaRPr lang="de-DE"/>
        </a:p>
      </dgm:t>
    </dgm:pt>
    <dgm:pt modelId="{A3C7C1E3-0B77-488B-A736-A07448EDFC23}">
      <dgm:prSet phldrT="[Text]"/>
      <dgm:spPr/>
      <dgm:t>
        <a:bodyPr/>
        <a:lstStyle/>
        <a:p>
          <a:r>
            <a:rPr lang="de-DE" dirty="0" smtClean="0">
              <a:latin typeface="Corbel" panose="020B0503020204020204" pitchFamily="34" charset="0"/>
            </a:rPr>
            <a:t>Nachhaltigkeit im Güterverkehr</a:t>
          </a:r>
          <a:endParaRPr lang="de-DE" dirty="0">
            <a:latin typeface="Corbel" panose="020B0503020204020204" pitchFamily="34" charset="0"/>
          </a:endParaRPr>
        </a:p>
      </dgm:t>
    </dgm:pt>
    <dgm:pt modelId="{F722D39F-F1BB-44C0-83D4-2D9286AE7D69}" type="parTrans" cxnId="{8452AC6F-DC39-4C0A-982C-1208B5E32D57}">
      <dgm:prSet/>
      <dgm:spPr/>
      <dgm:t>
        <a:bodyPr/>
        <a:lstStyle/>
        <a:p>
          <a:endParaRPr lang="de-DE"/>
        </a:p>
      </dgm:t>
    </dgm:pt>
    <dgm:pt modelId="{9F2218DE-C295-4FE1-9712-2075034EFA23}" type="sibTrans" cxnId="{8452AC6F-DC39-4C0A-982C-1208B5E32D57}">
      <dgm:prSet/>
      <dgm:spPr/>
      <dgm:t>
        <a:bodyPr/>
        <a:lstStyle/>
        <a:p>
          <a:endParaRPr lang="de-DE"/>
        </a:p>
      </dgm:t>
    </dgm:pt>
    <dgm:pt modelId="{0158EC12-D76E-49E0-8463-0890A5B361AA}">
      <dgm:prSet/>
      <dgm:spPr/>
      <dgm:t>
        <a:bodyPr/>
        <a:lstStyle/>
        <a:p>
          <a:r>
            <a:rPr lang="de-DE" dirty="0" smtClean="0">
              <a:latin typeface="Corbel" panose="020B0503020204020204" pitchFamily="34" charset="0"/>
            </a:rPr>
            <a:t>Digitalisierung/Vernetzung der Logistik</a:t>
          </a:r>
          <a:endParaRPr lang="de-DE" dirty="0">
            <a:latin typeface="Corbel" panose="020B0503020204020204" pitchFamily="34" charset="0"/>
          </a:endParaRPr>
        </a:p>
      </dgm:t>
    </dgm:pt>
    <dgm:pt modelId="{E157DD29-54D7-4535-9708-215085FEB161}" type="parTrans" cxnId="{FC9DA1B5-FF59-4A51-9664-2DC1FBA68496}">
      <dgm:prSet/>
      <dgm:spPr/>
      <dgm:t>
        <a:bodyPr/>
        <a:lstStyle/>
        <a:p>
          <a:endParaRPr lang="de-DE"/>
        </a:p>
      </dgm:t>
    </dgm:pt>
    <dgm:pt modelId="{65E47873-3A38-41AF-B5C0-FEF22BE081B0}" type="sibTrans" cxnId="{FC9DA1B5-FF59-4A51-9664-2DC1FBA68496}">
      <dgm:prSet/>
      <dgm:spPr/>
      <dgm:t>
        <a:bodyPr/>
        <a:lstStyle/>
        <a:p>
          <a:endParaRPr lang="de-DE"/>
        </a:p>
      </dgm:t>
    </dgm:pt>
    <dgm:pt modelId="{5952576B-2061-4D73-86C0-A5C4A283E85D}">
      <dgm:prSet/>
      <dgm:spPr/>
      <dgm:t>
        <a:bodyPr/>
        <a:lstStyle/>
        <a:p>
          <a:r>
            <a:rPr lang="de-DE" dirty="0" smtClean="0">
              <a:latin typeface="Corbel" panose="020B0503020204020204" pitchFamily="34" charset="0"/>
            </a:rPr>
            <a:t>Innovative Transportkonzepte</a:t>
          </a:r>
          <a:endParaRPr lang="de-DE" dirty="0">
            <a:latin typeface="Corbel" panose="020B0503020204020204" pitchFamily="34" charset="0"/>
          </a:endParaRPr>
        </a:p>
      </dgm:t>
    </dgm:pt>
    <dgm:pt modelId="{4F226D1D-575A-4236-90FC-AF25324AB662}" type="parTrans" cxnId="{38AF0154-CABC-4869-A8CE-A6D3D1E26092}">
      <dgm:prSet/>
      <dgm:spPr/>
      <dgm:t>
        <a:bodyPr/>
        <a:lstStyle/>
        <a:p>
          <a:endParaRPr lang="de-DE"/>
        </a:p>
      </dgm:t>
    </dgm:pt>
    <dgm:pt modelId="{96BDA861-3D45-4EEA-A8E3-8887A31A1408}" type="sibTrans" cxnId="{38AF0154-CABC-4869-A8CE-A6D3D1E26092}">
      <dgm:prSet/>
      <dgm:spPr/>
      <dgm:t>
        <a:bodyPr/>
        <a:lstStyle/>
        <a:p>
          <a:endParaRPr lang="de-DE"/>
        </a:p>
      </dgm:t>
    </dgm:pt>
    <dgm:pt modelId="{FD61D2D1-3F45-4F1C-90B1-613EEE64EFFC}">
      <dgm:prSet/>
      <dgm:spPr/>
      <dgm:t>
        <a:bodyPr/>
        <a:lstStyle/>
        <a:p>
          <a:r>
            <a:rPr lang="de-DE" dirty="0" smtClean="0">
              <a:latin typeface="Corbel" panose="020B0503020204020204" pitchFamily="34" charset="0"/>
            </a:rPr>
            <a:t>Individualisierung und steigende Komplexität der Logistik</a:t>
          </a:r>
          <a:endParaRPr lang="de-DE" dirty="0">
            <a:latin typeface="Corbel" panose="020B0503020204020204" pitchFamily="34" charset="0"/>
          </a:endParaRPr>
        </a:p>
      </dgm:t>
    </dgm:pt>
    <dgm:pt modelId="{75B93BCB-E419-4C9B-81B2-B4292F5671AF}" type="parTrans" cxnId="{8674A427-461B-4AC6-BA97-9C0DBC1487B9}">
      <dgm:prSet/>
      <dgm:spPr/>
      <dgm:t>
        <a:bodyPr/>
        <a:lstStyle/>
        <a:p>
          <a:endParaRPr lang="de-DE"/>
        </a:p>
      </dgm:t>
    </dgm:pt>
    <dgm:pt modelId="{494DAEBC-0B9F-45A9-A863-AA6E31408850}" type="sibTrans" cxnId="{8674A427-461B-4AC6-BA97-9C0DBC1487B9}">
      <dgm:prSet/>
      <dgm:spPr/>
      <dgm:t>
        <a:bodyPr/>
        <a:lstStyle/>
        <a:p>
          <a:endParaRPr lang="de-DE"/>
        </a:p>
      </dgm:t>
    </dgm:pt>
    <dgm:pt modelId="{744B5F73-2DD4-4423-B2E0-FF8105D24292}">
      <dgm:prSet/>
      <dgm:spPr/>
      <dgm:t>
        <a:bodyPr/>
        <a:lstStyle/>
        <a:p>
          <a:r>
            <a:rPr lang="de-DE" dirty="0" smtClean="0">
              <a:latin typeface="Corbel" panose="020B0503020204020204" pitchFamily="34" charset="0"/>
            </a:rPr>
            <a:t>Kooperation im Logistikbereich</a:t>
          </a:r>
          <a:endParaRPr lang="de-DE" dirty="0">
            <a:latin typeface="Corbel" panose="020B0503020204020204" pitchFamily="34" charset="0"/>
          </a:endParaRPr>
        </a:p>
      </dgm:t>
    </dgm:pt>
    <dgm:pt modelId="{DFCF63B6-BB44-4C22-8521-843D07CD38F8}" type="parTrans" cxnId="{3996BC89-94E0-422C-9FD6-4EAE88DF90B1}">
      <dgm:prSet/>
      <dgm:spPr/>
      <dgm:t>
        <a:bodyPr/>
        <a:lstStyle/>
        <a:p>
          <a:endParaRPr lang="de-DE"/>
        </a:p>
      </dgm:t>
    </dgm:pt>
    <dgm:pt modelId="{C02B0DA8-23FF-46DA-8C9B-B6ED5C075347}" type="sibTrans" cxnId="{3996BC89-94E0-422C-9FD6-4EAE88DF90B1}">
      <dgm:prSet/>
      <dgm:spPr/>
      <dgm:t>
        <a:bodyPr/>
        <a:lstStyle/>
        <a:p>
          <a:endParaRPr lang="de-DE"/>
        </a:p>
      </dgm:t>
    </dgm:pt>
    <dgm:pt modelId="{D711CFAA-3E54-4FD1-918C-CC5DF64A970C}" type="pres">
      <dgm:prSet presAssocID="{C0F72133-E115-43FC-96C0-A6CC39FA637D}" presName="Name0" presStyleCnt="0">
        <dgm:presLayoutVars>
          <dgm:chMax val="7"/>
          <dgm:chPref val="7"/>
          <dgm:dir/>
        </dgm:presLayoutVars>
      </dgm:prSet>
      <dgm:spPr/>
      <dgm:t>
        <a:bodyPr/>
        <a:lstStyle/>
        <a:p>
          <a:endParaRPr lang="de-DE"/>
        </a:p>
      </dgm:t>
    </dgm:pt>
    <dgm:pt modelId="{F297F322-92B7-4F1A-88D0-240F573BAAE5}" type="pres">
      <dgm:prSet presAssocID="{C0F72133-E115-43FC-96C0-A6CC39FA637D}" presName="Name1" presStyleCnt="0"/>
      <dgm:spPr/>
    </dgm:pt>
    <dgm:pt modelId="{1DE371FB-37D5-4174-BF86-A5B4AF93766E}" type="pres">
      <dgm:prSet presAssocID="{C0F72133-E115-43FC-96C0-A6CC39FA637D}" presName="cycle" presStyleCnt="0"/>
      <dgm:spPr/>
    </dgm:pt>
    <dgm:pt modelId="{D9A2E03F-77CF-4F33-933D-14CD616B63D3}" type="pres">
      <dgm:prSet presAssocID="{C0F72133-E115-43FC-96C0-A6CC39FA637D}" presName="srcNode" presStyleLbl="node1" presStyleIdx="0" presStyleCnt="6"/>
      <dgm:spPr/>
    </dgm:pt>
    <dgm:pt modelId="{E5EF259A-7330-4E01-AE6F-A97E9DF2A3E3}" type="pres">
      <dgm:prSet presAssocID="{C0F72133-E115-43FC-96C0-A6CC39FA637D}" presName="conn" presStyleLbl="parChTrans1D2" presStyleIdx="0" presStyleCnt="1"/>
      <dgm:spPr/>
      <dgm:t>
        <a:bodyPr/>
        <a:lstStyle/>
        <a:p>
          <a:endParaRPr lang="de-DE"/>
        </a:p>
      </dgm:t>
    </dgm:pt>
    <dgm:pt modelId="{88F1E2F3-6478-47FA-9D83-13DBEEFFD756}" type="pres">
      <dgm:prSet presAssocID="{C0F72133-E115-43FC-96C0-A6CC39FA637D}" presName="extraNode" presStyleLbl="node1" presStyleIdx="0" presStyleCnt="6"/>
      <dgm:spPr/>
    </dgm:pt>
    <dgm:pt modelId="{9C595234-30DA-4D26-BF67-8FEE047FBBA9}" type="pres">
      <dgm:prSet presAssocID="{C0F72133-E115-43FC-96C0-A6CC39FA637D}" presName="dstNode" presStyleLbl="node1" presStyleIdx="0" presStyleCnt="6"/>
      <dgm:spPr/>
    </dgm:pt>
    <dgm:pt modelId="{19BDBF14-BE3F-46D1-AE02-5F14BA301DB9}" type="pres">
      <dgm:prSet presAssocID="{C13C3918-D091-4AC2-B330-E66D91CF007D}" presName="text_1" presStyleLbl="node1" presStyleIdx="0" presStyleCnt="6">
        <dgm:presLayoutVars>
          <dgm:bulletEnabled val="1"/>
        </dgm:presLayoutVars>
      </dgm:prSet>
      <dgm:spPr/>
      <dgm:t>
        <a:bodyPr/>
        <a:lstStyle/>
        <a:p>
          <a:endParaRPr lang="de-DE"/>
        </a:p>
      </dgm:t>
    </dgm:pt>
    <dgm:pt modelId="{9C6CE9AA-7D9F-4B24-9263-FAE86A0AD555}" type="pres">
      <dgm:prSet presAssocID="{C13C3918-D091-4AC2-B330-E66D91CF007D}" presName="accent_1" presStyleCnt="0"/>
      <dgm:spPr/>
    </dgm:pt>
    <dgm:pt modelId="{95AC3833-F1B9-415F-82FA-E58CA2EC990A}" type="pres">
      <dgm:prSet presAssocID="{C13C3918-D091-4AC2-B330-E66D91CF007D}" presName="accentRepeatNode" presStyleLbl="solidFgAcc1" presStyleIdx="0" presStyleCnt="6"/>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de-DE"/>
        </a:p>
      </dgm:t>
    </dgm:pt>
    <dgm:pt modelId="{F9F7F927-B2BE-4B1D-91C9-8562D5999322}" type="pres">
      <dgm:prSet presAssocID="{A3C7C1E3-0B77-488B-A736-A07448EDFC23}" presName="text_2" presStyleLbl="node1" presStyleIdx="1" presStyleCnt="6">
        <dgm:presLayoutVars>
          <dgm:bulletEnabled val="1"/>
        </dgm:presLayoutVars>
      </dgm:prSet>
      <dgm:spPr/>
      <dgm:t>
        <a:bodyPr/>
        <a:lstStyle/>
        <a:p>
          <a:endParaRPr lang="de-DE"/>
        </a:p>
      </dgm:t>
    </dgm:pt>
    <dgm:pt modelId="{85D505A0-FAD5-4F22-8246-B1F333717910}" type="pres">
      <dgm:prSet presAssocID="{A3C7C1E3-0B77-488B-A736-A07448EDFC23}" presName="accent_2" presStyleCnt="0"/>
      <dgm:spPr/>
    </dgm:pt>
    <dgm:pt modelId="{4FCED2D1-6A8A-47A2-8960-FBA384C1A511}" type="pres">
      <dgm:prSet presAssocID="{A3C7C1E3-0B77-488B-A736-A07448EDFC23}" presName="accentRepeatNode" presStyleLbl="solidFgAcc1" presStyleIdx="1" presStyleCnt="6"/>
      <dgm:spPr>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de-DE"/>
        </a:p>
      </dgm:t>
    </dgm:pt>
    <dgm:pt modelId="{6734712D-4404-419E-9788-3F71FA7612A0}" type="pres">
      <dgm:prSet presAssocID="{0158EC12-D76E-49E0-8463-0890A5B361AA}" presName="text_3" presStyleLbl="node1" presStyleIdx="2" presStyleCnt="6">
        <dgm:presLayoutVars>
          <dgm:bulletEnabled val="1"/>
        </dgm:presLayoutVars>
      </dgm:prSet>
      <dgm:spPr/>
      <dgm:t>
        <a:bodyPr/>
        <a:lstStyle/>
        <a:p>
          <a:endParaRPr lang="de-DE"/>
        </a:p>
      </dgm:t>
    </dgm:pt>
    <dgm:pt modelId="{173748F7-E748-4B4D-B36D-071CE88B3771}" type="pres">
      <dgm:prSet presAssocID="{0158EC12-D76E-49E0-8463-0890A5B361AA}" presName="accent_3" presStyleCnt="0"/>
      <dgm:spPr/>
    </dgm:pt>
    <dgm:pt modelId="{7CBF11C8-FB07-436B-98BC-7AF97BE2F9B4}" type="pres">
      <dgm:prSet presAssocID="{0158EC12-D76E-49E0-8463-0890A5B361AA}" presName="accentRepeatNode" presStyleLbl="solidFgAcc1" presStyleIdx="2" presStyleCnt="6"/>
      <dgm:spPr>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de-DE"/>
        </a:p>
      </dgm:t>
    </dgm:pt>
    <dgm:pt modelId="{929B042B-E517-4BC3-8A57-D004E9481C31}" type="pres">
      <dgm:prSet presAssocID="{5952576B-2061-4D73-86C0-A5C4A283E85D}" presName="text_4" presStyleLbl="node1" presStyleIdx="3" presStyleCnt="6">
        <dgm:presLayoutVars>
          <dgm:bulletEnabled val="1"/>
        </dgm:presLayoutVars>
      </dgm:prSet>
      <dgm:spPr/>
      <dgm:t>
        <a:bodyPr/>
        <a:lstStyle/>
        <a:p>
          <a:endParaRPr lang="de-DE"/>
        </a:p>
      </dgm:t>
    </dgm:pt>
    <dgm:pt modelId="{5717B3FD-9660-4648-AFBA-9946D85C0A1E}" type="pres">
      <dgm:prSet presAssocID="{5952576B-2061-4D73-86C0-A5C4A283E85D}" presName="accent_4" presStyleCnt="0"/>
      <dgm:spPr/>
    </dgm:pt>
    <dgm:pt modelId="{82CDFC03-F782-44E7-8A18-9D57C2B4F96C}" type="pres">
      <dgm:prSet presAssocID="{5952576B-2061-4D73-86C0-A5C4A283E85D}" presName="accentRepeatNode" presStyleLbl="solidFgAcc1" presStyleIdx="3" presStyleCnt="6"/>
      <dgm:spPr>
        <a:blipFill rotWithShape="0">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t>
        <a:bodyPr/>
        <a:lstStyle/>
        <a:p>
          <a:endParaRPr lang="de-DE"/>
        </a:p>
      </dgm:t>
    </dgm:pt>
    <dgm:pt modelId="{E656AB65-421B-42F4-B435-733291DD2E29}" type="pres">
      <dgm:prSet presAssocID="{FD61D2D1-3F45-4F1C-90B1-613EEE64EFFC}" presName="text_5" presStyleLbl="node1" presStyleIdx="4" presStyleCnt="6">
        <dgm:presLayoutVars>
          <dgm:bulletEnabled val="1"/>
        </dgm:presLayoutVars>
      </dgm:prSet>
      <dgm:spPr/>
      <dgm:t>
        <a:bodyPr/>
        <a:lstStyle/>
        <a:p>
          <a:endParaRPr lang="de-DE"/>
        </a:p>
      </dgm:t>
    </dgm:pt>
    <dgm:pt modelId="{3B34D1CC-AB59-4084-8F03-1FD3AE75D0A4}" type="pres">
      <dgm:prSet presAssocID="{FD61D2D1-3F45-4F1C-90B1-613EEE64EFFC}" presName="accent_5" presStyleCnt="0"/>
      <dgm:spPr/>
    </dgm:pt>
    <dgm:pt modelId="{25B119B3-5852-470A-813F-5696F06C1055}" type="pres">
      <dgm:prSet presAssocID="{FD61D2D1-3F45-4F1C-90B1-613EEE64EFFC}" presName="accentRepeatNode" presStyleLbl="solidFgAcc1" presStyleIdx="4" presStyleCnt="6"/>
      <dgm:spPr>
        <a:blipFill rotWithShape="0">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de-DE"/>
        </a:p>
      </dgm:t>
    </dgm:pt>
    <dgm:pt modelId="{DEC3E592-8218-44BB-9AA6-015625A7C5F1}" type="pres">
      <dgm:prSet presAssocID="{744B5F73-2DD4-4423-B2E0-FF8105D24292}" presName="text_6" presStyleLbl="node1" presStyleIdx="5" presStyleCnt="6">
        <dgm:presLayoutVars>
          <dgm:bulletEnabled val="1"/>
        </dgm:presLayoutVars>
      </dgm:prSet>
      <dgm:spPr/>
      <dgm:t>
        <a:bodyPr/>
        <a:lstStyle/>
        <a:p>
          <a:endParaRPr lang="de-DE"/>
        </a:p>
      </dgm:t>
    </dgm:pt>
    <dgm:pt modelId="{D9C1F43A-AD85-405A-9E10-6CFCC210A216}" type="pres">
      <dgm:prSet presAssocID="{744B5F73-2DD4-4423-B2E0-FF8105D24292}" presName="accent_6" presStyleCnt="0"/>
      <dgm:spPr/>
    </dgm:pt>
    <dgm:pt modelId="{7430B402-FB00-4E5D-ABCE-83B230BF8E1E}" type="pres">
      <dgm:prSet presAssocID="{744B5F73-2DD4-4423-B2E0-FF8105D24292}" presName="accentRepeatNode" presStyleLbl="solidFgAcc1" presStyleIdx="5" presStyleCnt="6"/>
      <dgm:spPr/>
    </dgm:pt>
  </dgm:ptLst>
  <dgm:cxnLst>
    <dgm:cxn modelId="{9AE60C52-0257-4995-8598-DF69C7CD1D8D}" type="presOf" srcId="{C13C3918-D091-4AC2-B330-E66D91CF007D}" destId="{19BDBF14-BE3F-46D1-AE02-5F14BA301DB9}" srcOrd="0" destOrd="0" presId="urn:microsoft.com/office/officeart/2008/layout/VerticalCurvedList"/>
    <dgm:cxn modelId="{8674A427-461B-4AC6-BA97-9C0DBC1487B9}" srcId="{C0F72133-E115-43FC-96C0-A6CC39FA637D}" destId="{FD61D2D1-3F45-4F1C-90B1-613EEE64EFFC}" srcOrd="4" destOrd="0" parTransId="{75B93BCB-E419-4C9B-81B2-B4292F5671AF}" sibTransId="{494DAEBC-0B9F-45A9-A863-AA6E31408850}"/>
    <dgm:cxn modelId="{7DBD9FE4-7F8C-4064-97BC-F3BD2A86FDDA}" type="presOf" srcId="{744B5F73-2DD4-4423-B2E0-FF8105D24292}" destId="{DEC3E592-8218-44BB-9AA6-015625A7C5F1}" srcOrd="0" destOrd="0" presId="urn:microsoft.com/office/officeart/2008/layout/VerticalCurvedList"/>
    <dgm:cxn modelId="{E8B8A657-D941-4143-925B-EFE53BE4C661}" srcId="{C0F72133-E115-43FC-96C0-A6CC39FA637D}" destId="{C13C3918-D091-4AC2-B330-E66D91CF007D}" srcOrd="0" destOrd="0" parTransId="{7F1E8D70-2843-4D2C-8023-3D85781FA291}" sibTransId="{1A1DB9C4-71AF-4D09-95DB-8C65914911BB}"/>
    <dgm:cxn modelId="{FC9DA1B5-FF59-4A51-9664-2DC1FBA68496}" srcId="{C0F72133-E115-43FC-96C0-A6CC39FA637D}" destId="{0158EC12-D76E-49E0-8463-0890A5B361AA}" srcOrd="2" destOrd="0" parTransId="{E157DD29-54D7-4535-9708-215085FEB161}" sibTransId="{65E47873-3A38-41AF-B5C0-FEF22BE081B0}"/>
    <dgm:cxn modelId="{D18EE0C6-9119-49D7-923B-945263F1BC10}" type="presOf" srcId="{C0F72133-E115-43FC-96C0-A6CC39FA637D}" destId="{D711CFAA-3E54-4FD1-918C-CC5DF64A970C}" srcOrd="0" destOrd="0" presId="urn:microsoft.com/office/officeart/2008/layout/VerticalCurvedList"/>
    <dgm:cxn modelId="{816DA12A-37E8-435B-A4AC-8DC016EE09D6}" type="presOf" srcId="{1A1DB9C4-71AF-4D09-95DB-8C65914911BB}" destId="{E5EF259A-7330-4E01-AE6F-A97E9DF2A3E3}" srcOrd="0" destOrd="0" presId="urn:microsoft.com/office/officeart/2008/layout/VerticalCurvedList"/>
    <dgm:cxn modelId="{8452AC6F-DC39-4C0A-982C-1208B5E32D57}" srcId="{C0F72133-E115-43FC-96C0-A6CC39FA637D}" destId="{A3C7C1E3-0B77-488B-A736-A07448EDFC23}" srcOrd="1" destOrd="0" parTransId="{F722D39F-F1BB-44C0-83D4-2D9286AE7D69}" sibTransId="{9F2218DE-C295-4FE1-9712-2075034EFA23}"/>
    <dgm:cxn modelId="{3D67E22A-460A-4E9D-B353-0642BF250D9E}" type="presOf" srcId="{0158EC12-D76E-49E0-8463-0890A5B361AA}" destId="{6734712D-4404-419E-9788-3F71FA7612A0}" srcOrd="0" destOrd="0" presId="urn:microsoft.com/office/officeart/2008/layout/VerticalCurvedList"/>
    <dgm:cxn modelId="{38AF0154-CABC-4869-A8CE-A6D3D1E26092}" srcId="{C0F72133-E115-43FC-96C0-A6CC39FA637D}" destId="{5952576B-2061-4D73-86C0-A5C4A283E85D}" srcOrd="3" destOrd="0" parTransId="{4F226D1D-575A-4236-90FC-AF25324AB662}" sibTransId="{96BDA861-3D45-4EEA-A8E3-8887A31A1408}"/>
    <dgm:cxn modelId="{3996BC89-94E0-422C-9FD6-4EAE88DF90B1}" srcId="{C0F72133-E115-43FC-96C0-A6CC39FA637D}" destId="{744B5F73-2DD4-4423-B2E0-FF8105D24292}" srcOrd="5" destOrd="0" parTransId="{DFCF63B6-BB44-4C22-8521-843D07CD38F8}" sibTransId="{C02B0DA8-23FF-46DA-8C9B-B6ED5C075347}"/>
    <dgm:cxn modelId="{D5A5733E-7A7C-4E28-A4E3-D4F098B147C6}" type="presOf" srcId="{FD61D2D1-3F45-4F1C-90B1-613EEE64EFFC}" destId="{E656AB65-421B-42F4-B435-733291DD2E29}" srcOrd="0" destOrd="0" presId="urn:microsoft.com/office/officeart/2008/layout/VerticalCurvedList"/>
    <dgm:cxn modelId="{DED46F18-36A3-469B-94E7-635E3205F6A7}" type="presOf" srcId="{A3C7C1E3-0B77-488B-A736-A07448EDFC23}" destId="{F9F7F927-B2BE-4B1D-91C9-8562D5999322}" srcOrd="0" destOrd="0" presId="urn:microsoft.com/office/officeart/2008/layout/VerticalCurvedList"/>
    <dgm:cxn modelId="{7FB69469-C5E7-4225-A8C6-CF8FFBB473EB}" type="presOf" srcId="{5952576B-2061-4D73-86C0-A5C4A283E85D}" destId="{929B042B-E517-4BC3-8A57-D004E9481C31}" srcOrd="0" destOrd="0" presId="urn:microsoft.com/office/officeart/2008/layout/VerticalCurvedList"/>
    <dgm:cxn modelId="{3F0EB970-48AE-42FF-A2ED-7680449F5A4D}" type="presParOf" srcId="{D711CFAA-3E54-4FD1-918C-CC5DF64A970C}" destId="{F297F322-92B7-4F1A-88D0-240F573BAAE5}" srcOrd="0" destOrd="0" presId="urn:microsoft.com/office/officeart/2008/layout/VerticalCurvedList"/>
    <dgm:cxn modelId="{B89FEF46-6379-4789-BCA5-D7B5D34FDAF3}" type="presParOf" srcId="{F297F322-92B7-4F1A-88D0-240F573BAAE5}" destId="{1DE371FB-37D5-4174-BF86-A5B4AF93766E}" srcOrd="0" destOrd="0" presId="urn:microsoft.com/office/officeart/2008/layout/VerticalCurvedList"/>
    <dgm:cxn modelId="{D9DCF083-AE04-4F3C-8464-DE0BC1A43ED5}" type="presParOf" srcId="{1DE371FB-37D5-4174-BF86-A5B4AF93766E}" destId="{D9A2E03F-77CF-4F33-933D-14CD616B63D3}" srcOrd="0" destOrd="0" presId="urn:microsoft.com/office/officeart/2008/layout/VerticalCurvedList"/>
    <dgm:cxn modelId="{20A1DC77-585F-4709-802A-399B4437E365}" type="presParOf" srcId="{1DE371FB-37D5-4174-BF86-A5B4AF93766E}" destId="{E5EF259A-7330-4E01-AE6F-A97E9DF2A3E3}" srcOrd="1" destOrd="0" presId="urn:microsoft.com/office/officeart/2008/layout/VerticalCurvedList"/>
    <dgm:cxn modelId="{1E6E71CC-76E3-4798-832D-04067732FB7A}" type="presParOf" srcId="{1DE371FB-37D5-4174-BF86-A5B4AF93766E}" destId="{88F1E2F3-6478-47FA-9D83-13DBEEFFD756}" srcOrd="2" destOrd="0" presId="urn:microsoft.com/office/officeart/2008/layout/VerticalCurvedList"/>
    <dgm:cxn modelId="{B969DB96-BCB3-4696-8495-D106AF74BA83}" type="presParOf" srcId="{1DE371FB-37D5-4174-BF86-A5B4AF93766E}" destId="{9C595234-30DA-4D26-BF67-8FEE047FBBA9}" srcOrd="3" destOrd="0" presId="urn:microsoft.com/office/officeart/2008/layout/VerticalCurvedList"/>
    <dgm:cxn modelId="{DD038850-35F7-48E8-AF4D-AE84E1B2A83E}" type="presParOf" srcId="{F297F322-92B7-4F1A-88D0-240F573BAAE5}" destId="{19BDBF14-BE3F-46D1-AE02-5F14BA301DB9}" srcOrd="1" destOrd="0" presId="urn:microsoft.com/office/officeart/2008/layout/VerticalCurvedList"/>
    <dgm:cxn modelId="{8BC6D183-79A8-4E42-9A55-8BF8B5959C0A}" type="presParOf" srcId="{F297F322-92B7-4F1A-88D0-240F573BAAE5}" destId="{9C6CE9AA-7D9F-4B24-9263-FAE86A0AD555}" srcOrd="2" destOrd="0" presId="urn:microsoft.com/office/officeart/2008/layout/VerticalCurvedList"/>
    <dgm:cxn modelId="{88CFC479-8475-4ABE-9394-B8987F9DBB16}" type="presParOf" srcId="{9C6CE9AA-7D9F-4B24-9263-FAE86A0AD555}" destId="{95AC3833-F1B9-415F-82FA-E58CA2EC990A}" srcOrd="0" destOrd="0" presId="urn:microsoft.com/office/officeart/2008/layout/VerticalCurvedList"/>
    <dgm:cxn modelId="{3887E363-FF9C-41C7-9629-C7C90623F5F9}" type="presParOf" srcId="{F297F322-92B7-4F1A-88D0-240F573BAAE5}" destId="{F9F7F927-B2BE-4B1D-91C9-8562D5999322}" srcOrd="3" destOrd="0" presId="urn:microsoft.com/office/officeart/2008/layout/VerticalCurvedList"/>
    <dgm:cxn modelId="{868769A6-856D-4CDC-AE71-CAFA1C8D640B}" type="presParOf" srcId="{F297F322-92B7-4F1A-88D0-240F573BAAE5}" destId="{85D505A0-FAD5-4F22-8246-B1F333717910}" srcOrd="4" destOrd="0" presId="urn:microsoft.com/office/officeart/2008/layout/VerticalCurvedList"/>
    <dgm:cxn modelId="{40CDD6D0-67AF-4994-8F44-E1508397F7A4}" type="presParOf" srcId="{85D505A0-FAD5-4F22-8246-B1F333717910}" destId="{4FCED2D1-6A8A-47A2-8960-FBA384C1A511}" srcOrd="0" destOrd="0" presId="urn:microsoft.com/office/officeart/2008/layout/VerticalCurvedList"/>
    <dgm:cxn modelId="{303F5DF9-5A16-495E-9B5A-2CE507F23407}" type="presParOf" srcId="{F297F322-92B7-4F1A-88D0-240F573BAAE5}" destId="{6734712D-4404-419E-9788-3F71FA7612A0}" srcOrd="5" destOrd="0" presId="urn:microsoft.com/office/officeart/2008/layout/VerticalCurvedList"/>
    <dgm:cxn modelId="{00F8BACC-F270-4A3F-ADCF-66D518CA2FF1}" type="presParOf" srcId="{F297F322-92B7-4F1A-88D0-240F573BAAE5}" destId="{173748F7-E748-4B4D-B36D-071CE88B3771}" srcOrd="6" destOrd="0" presId="urn:microsoft.com/office/officeart/2008/layout/VerticalCurvedList"/>
    <dgm:cxn modelId="{3F8AE0DA-C57E-46D6-9FFC-0C6C2553218A}" type="presParOf" srcId="{173748F7-E748-4B4D-B36D-071CE88B3771}" destId="{7CBF11C8-FB07-436B-98BC-7AF97BE2F9B4}" srcOrd="0" destOrd="0" presId="urn:microsoft.com/office/officeart/2008/layout/VerticalCurvedList"/>
    <dgm:cxn modelId="{6DECE9AC-436A-4B48-8963-FF8CDDD41FB6}" type="presParOf" srcId="{F297F322-92B7-4F1A-88D0-240F573BAAE5}" destId="{929B042B-E517-4BC3-8A57-D004E9481C31}" srcOrd="7" destOrd="0" presId="urn:microsoft.com/office/officeart/2008/layout/VerticalCurvedList"/>
    <dgm:cxn modelId="{DB655758-9B73-4009-A2BA-5E879AC0A972}" type="presParOf" srcId="{F297F322-92B7-4F1A-88D0-240F573BAAE5}" destId="{5717B3FD-9660-4648-AFBA-9946D85C0A1E}" srcOrd="8" destOrd="0" presId="urn:microsoft.com/office/officeart/2008/layout/VerticalCurvedList"/>
    <dgm:cxn modelId="{84C02E92-34AB-4396-867B-EC04A727B28A}" type="presParOf" srcId="{5717B3FD-9660-4648-AFBA-9946D85C0A1E}" destId="{82CDFC03-F782-44E7-8A18-9D57C2B4F96C}" srcOrd="0" destOrd="0" presId="urn:microsoft.com/office/officeart/2008/layout/VerticalCurvedList"/>
    <dgm:cxn modelId="{108C2DE9-5684-44A2-AAF6-80CB23F66463}" type="presParOf" srcId="{F297F322-92B7-4F1A-88D0-240F573BAAE5}" destId="{E656AB65-421B-42F4-B435-733291DD2E29}" srcOrd="9" destOrd="0" presId="urn:microsoft.com/office/officeart/2008/layout/VerticalCurvedList"/>
    <dgm:cxn modelId="{AC6213C3-B007-43EB-8362-BC79A01E4073}" type="presParOf" srcId="{F297F322-92B7-4F1A-88D0-240F573BAAE5}" destId="{3B34D1CC-AB59-4084-8F03-1FD3AE75D0A4}" srcOrd="10" destOrd="0" presId="urn:microsoft.com/office/officeart/2008/layout/VerticalCurvedList"/>
    <dgm:cxn modelId="{F7245DD0-426C-4BF5-97E3-B6992F96B834}" type="presParOf" srcId="{3B34D1CC-AB59-4084-8F03-1FD3AE75D0A4}" destId="{25B119B3-5852-470A-813F-5696F06C1055}" srcOrd="0" destOrd="0" presId="urn:microsoft.com/office/officeart/2008/layout/VerticalCurvedList"/>
    <dgm:cxn modelId="{32186134-F20A-42FC-9417-0DF968A60F8B}" type="presParOf" srcId="{F297F322-92B7-4F1A-88D0-240F573BAAE5}" destId="{DEC3E592-8218-44BB-9AA6-015625A7C5F1}" srcOrd="11" destOrd="0" presId="urn:microsoft.com/office/officeart/2008/layout/VerticalCurvedList"/>
    <dgm:cxn modelId="{D2D197A7-79D5-4A8C-B104-DB49A0FBDA1D}" type="presParOf" srcId="{F297F322-92B7-4F1A-88D0-240F573BAAE5}" destId="{D9C1F43A-AD85-405A-9E10-6CFCC210A216}" srcOrd="12" destOrd="0" presId="urn:microsoft.com/office/officeart/2008/layout/VerticalCurvedList"/>
    <dgm:cxn modelId="{10F70DA3-06CF-44DF-8143-65B94A49D189}" type="presParOf" srcId="{D9C1F43A-AD85-405A-9E10-6CFCC210A216}" destId="{7430B402-FB00-4E5D-ABCE-83B230BF8E1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F72133-E115-43FC-96C0-A6CC39FA637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C13C3918-D091-4AC2-B330-E66D91CF007D}">
      <dgm:prSet phldrT="[Text]"/>
      <dgm:spPr/>
      <dgm:t>
        <a:bodyPr/>
        <a:lstStyle/>
        <a:p>
          <a:r>
            <a:rPr lang="de-DE" dirty="0" smtClean="0">
              <a:solidFill>
                <a:schemeClr val="bg1"/>
              </a:solidFill>
              <a:latin typeface="Corbel" panose="020B0503020204020204" pitchFamily="34" charset="0"/>
            </a:rPr>
            <a:t>Aktuelle Entwicklungstrends im Güterverkehr</a:t>
          </a:r>
          <a:endParaRPr lang="de-DE" dirty="0">
            <a:solidFill>
              <a:schemeClr val="bg1"/>
            </a:solidFill>
            <a:latin typeface="Corbel" panose="020B0503020204020204" pitchFamily="34" charset="0"/>
          </a:endParaRPr>
        </a:p>
      </dgm:t>
    </dgm:pt>
    <dgm:pt modelId="{7F1E8D70-2843-4D2C-8023-3D85781FA291}" type="parTrans" cxnId="{E8B8A657-D941-4143-925B-EFE53BE4C661}">
      <dgm:prSet/>
      <dgm:spPr/>
      <dgm:t>
        <a:bodyPr/>
        <a:lstStyle/>
        <a:p>
          <a:endParaRPr lang="de-DE"/>
        </a:p>
      </dgm:t>
    </dgm:pt>
    <dgm:pt modelId="{1A1DB9C4-71AF-4D09-95DB-8C65914911BB}" type="sibTrans" cxnId="{E8B8A657-D941-4143-925B-EFE53BE4C661}">
      <dgm:prSet/>
      <dgm:spPr/>
      <dgm:t>
        <a:bodyPr/>
        <a:lstStyle/>
        <a:p>
          <a:endParaRPr lang="de-DE"/>
        </a:p>
      </dgm:t>
    </dgm:pt>
    <dgm:pt modelId="{A3C7C1E3-0B77-488B-A736-A07448EDFC23}">
      <dgm:prSet phldrT="[Text]"/>
      <dgm:spPr/>
      <dgm:t>
        <a:bodyPr/>
        <a:lstStyle/>
        <a:p>
          <a:r>
            <a:rPr lang="de-DE" dirty="0" smtClean="0">
              <a:latin typeface="Corbel" panose="020B0503020204020204" pitchFamily="34" charset="0"/>
            </a:rPr>
            <a:t>Nachhaltigkeit im Güterverkehr</a:t>
          </a:r>
          <a:endParaRPr lang="de-DE" dirty="0">
            <a:latin typeface="Corbel" panose="020B0503020204020204" pitchFamily="34" charset="0"/>
          </a:endParaRPr>
        </a:p>
      </dgm:t>
    </dgm:pt>
    <dgm:pt modelId="{F722D39F-F1BB-44C0-83D4-2D9286AE7D69}" type="parTrans" cxnId="{8452AC6F-DC39-4C0A-982C-1208B5E32D57}">
      <dgm:prSet/>
      <dgm:spPr/>
      <dgm:t>
        <a:bodyPr/>
        <a:lstStyle/>
        <a:p>
          <a:endParaRPr lang="de-DE"/>
        </a:p>
      </dgm:t>
    </dgm:pt>
    <dgm:pt modelId="{9F2218DE-C295-4FE1-9712-2075034EFA23}" type="sibTrans" cxnId="{8452AC6F-DC39-4C0A-982C-1208B5E32D57}">
      <dgm:prSet/>
      <dgm:spPr/>
      <dgm:t>
        <a:bodyPr/>
        <a:lstStyle/>
        <a:p>
          <a:endParaRPr lang="de-DE"/>
        </a:p>
      </dgm:t>
    </dgm:pt>
    <dgm:pt modelId="{0158EC12-D76E-49E0-8463-0890A5B361AA}">
      <dgm:prSet/>
      <dgm:spPr/>
      <dgm:t>
        <a:bodyPr/>
        <a:lstStyle/>
        <a:p>
          <a:r>
            <a:rPr lang="de-DE" dirty="0" smtClean="0">
              <a:latin typeface="Corbel" panose="020B0503020204020204" pitchFamily="34" charset="0"/>
            </a:rPr>
            <a:t>Digitalisierung/Vernetzung der Logistik</a:t>
          </a:r>
          <a:endParaRPr lang="de-DE" dirty="0">
            <a:latin typeface="Corbel" panose="020B0503020204020204" pitchFamily="34" charset="0"/>
          </a:endParaRPr>
        </a:p>
      </dgm:t>
    </dgm:pt>
    <dgm:pt modelId="{E157DD29-54D7-4535-9708-215085FEB161}" type="parTrans" cxnId="{FC9DA1B5-FF59-4A51-9664-2DC1FBA68496}">
      <dgm:prSet/>
      <dgm:spPr/>
      <dgm:t>
        <a:bodyPr/>
        <a:lstStyle/>
        <a:p>
          <a:endParaRPr lang="de-DE"/>
        </a:p>
      </dgm:t>
    </dgm:pt>
    <dgm:pt modelId="{65E47873-3A38-41AF-B5C0-FEF22BE081B0}" type="sibTrans" cxnId="{FC9DA1B5-FF59-4A51-9664-2DC1FBA68496}">
      <dgm:prSet/>
      <dgm:spPr/>
      <dgm:t>
        <a:bodyPr/>
        <a:lstStyle/>
        <a:p>
          <a:endParaRPr lang="de-DE"/>
        </a:p>
      </dgm:t>
    </dgm:pt>
    <dgm:pt modelId="{5952576B-2061-4D73-86C0-A5C4A283E85D}">
      <dgm:prSet/>
      <dgm:spPr/>
      <dgm:t>
        <a:bodyPr/>
        <a:lstStyle/>
        <a:p>
          <a:r>
            <a:rPr lang="de-DE" dirty="0" smtClean="0">
              <a:latin typeface="Corbel" panose="020B0503020204020204" pitchFamily="34" charset="0"/>
            </a:rPr>
            <a:t>Innovative Transportkonzepte</a:t>
          </a:r>
          <a:endParaRPr lang="de-DE" dirty="0">
            <a:latin typeface="Corbel" panose="020B0503020204020204" pitchFamily="34" charset="0"/>
          </a:endParaRPr>
        </a:p>
      </dgm:t>
    </dgm:pt>
    <dgm:pt modelId="{4F226D1D-575A-4236-90FC-AF25324AB662}" type="parTrans" cxnId="{38AF0154-CABC-4869-A8CE-A6D3D1E26092}">
      <dgm:prSet/>
      <dgm:spPr/>
      <dgm:t>
        <a:bodyPr/>
        <a:lstStyle/>
        <a:p>
          <a:endParaRPr lang="de-DE"/>
        </a:p>
      </dgm:t>
    </dgm:pt>
    <dgm:pt modelId="{96BDA861-3D45-4EEA-A8E3-8887A31A1408}" type="sibTrans" cxnId="{38AF0154-CABC-4869-A8CE-A6D3D1E26092}">
      <dgm:prSet/>
      <dgm:spPr/>
      <dgm:t>
        <a:bodyPr/>
        <a:lstStyle/>
        <a:p>
          <a:endParaRPr lang="de-DE"/>
        </a:p>
      </dgm:t>
    </dgm:pt>
    <dgm:pt modelId="{FD61D2D1-3F45-4F1C-90B1-613EEE64EFFC}">
      <dgm:prSet/>
      <dgm:spPr/>
      <dgm:t>
        <a:bodyPr/>
        <a:lstStyle/>
        <a:p>
          <a:r>
            <a:rPr lang="de-DE" dirty="0" smtClean="0">
              <a:latin typeface="Corbel" panose="020B0503020204020204" pitchFamily="34" charset="0"/>
            </a:rPr>
            <a:t>Individualisierung und steigende Komplexität der Logistik</a:t>
          </a:r>
          <a:endParaRPr lang="de-DE" dirty="0">
            <a:latin typeface="Corbel" panose="020B0503020204020204" pitchFamily="34" charset="0"/>
          </a:endParaRPr>
        </a:p>
      </dgm:t>
    </dgm:pt>
    <dgm:pt modelId="{75B93BCB-E419-4C9B-81B2-B4292F5671AF}" type="parTrans" cxnId="{8674A427-461B-4AC6-BA97-9C0DBC1487B9}">
      <dgm:prSet/>
      <dgm:spPr/>
      <dgm:t>
        <a:bodyPr/>
        <a:lstStyle/>
        <a:p>
          <a:endParaRPr lang="de-DE"/>
        </a:p>
      </dgm:t>
    </dgm:pt>
    <dgm:pt modelId="{494DAEBC-0B9F-45A9-A863-AA6E31408850}" type="sibTrans" cxnId="{8674A427-461B-4AC6-BA97-9C0DBC1487B9}">
      <dgm:prSet/>
      <dgm:spPr/>
      <dgm:t>
        <a:bodyPr/>
        <a:lstStyle/>
        <a:p>
          <a:endParaRPr lang="de-DE"/>
        </a:p>
      </dgm:t>
    </dgm:pt>
    <dgm:pt modelId="{744B5F73-2DD4-4423-B2E0-FF8105D24292}">
      <dgm:prSet/>
      <dgm:spPr/>
      <dgm:t>
        <a:bodyPr/>
        <a:lstStyle/>
        <a:p>
          <a:r>
            <a:rPr lang="de-DE" dirty="0" smtClean="0">
              <a:latin typeface="Corbel" panose="020B0503020204020204" pitchFamily="34" charset="0"/>
            </a:rPr>
            <a:t>Kooperation im Logistikbereich</a:t>
          </a:r>
          <a:endParaRPr lang="de-DE" dirty="0">
            <a:latin typeface="Corbel" panose="020B0503020204020204" pitchFamily="34" charset="0"/>
          </a:endParaRPr>
        </a:p>
      </dgm:t>
    </dgm:pt>
    <dgm:pt modelId="{DFCF63B6-BB44-4C22-8521-843D07CD38F8}" type="parTrans" cxnId="{3996BC89-94E0-422C-9FD6-4EAE88DF90B1}">
      <dgm:prSet/>
      <dgm:spPr/>
      <dgm:t>
        <a:bodyPr/>
        <a:lstStyle/>
        <a:p>
          <a:endParaRPr lang="de-DE"/>
        </a:p>
      </dgm:t>
    </dgm:pt>
    <dgm:pt modelId="{C02B0DA8-23FF-46DA-8C9B-B6ED5C075347}" type="sibTrans" cxnId="{3996BC89-94E0-422C-9FD6-4EAE88DF90B1}">
      <dgm:prSet/>
      <dgm:spPr/>
      <dgm:t>
        <a:bodyPr/>
        <a:lstStyle/>
        <a:p>
          <a:endParaRPr lang="de-DE"/>
        </a:p>
      </dgm:t>
    </dgm:pt>
    <dgm:pt modelId="{D711CFAA-3E54-4FD1-918C-CC5DF64A970C}" type="pres">
      <dgm:prSet presAssocID="{C0F72133-E115-43FC-96C0-A6CC39FA637D}" presName="Name0" presStyleCnt="0">
        <dgm:presLayoutVars>
          <dgm:chMax val="7"/>
          <dgm:chPref val="7"/>
          <dgm:dir/>
        </dgm:presLayoutVars>
      </dgm:prSet>
      <dgm:spPr/>
      <dgm:t>
        <a:bodyPr/>
        <a:lstStyle/>
        <a:p>
          <a:endParaRPr lang="de-DE"/>
        </a:p>
      </dgm:t>
    </dgm:pt>
    <dgm:pt modelId="{F297F322-92B7-4F1A-88D0-240F573BAAE5}" type="pres">
      <dgm:prSet presAssocID="{C0F72133-E115-43FC-96C0-A6CC39FA637D}" presName="Name1" presStyleCnt="0"/>
      <dgm:spPr/>
    </dgm:pt>
    <dgm:pt modelId="{1DE371FB-37D5-4174-BF86-A5B4AF93766E}" type="pres">
      <dgm:prSet presAssocID="{C0F72133-E115-43FC-96C0-A6CC39FA637D}" presName="cycle" presStyleCnt="0"/>
      <dgm:spPr/>
    </dgm:pt>
    <dgm:pt modelId="{D9A2E03F-77CF-4F33-933D-14CD616B63D3}" type="pres">
      <dgm:prSet presAssocID="{C0F72133-E115-43FC-96C0-A6CC39FA637D}" presName="srcNode" presStyleLbl="node1" presStyleIdx="0" presStyleCnt="6"/>
      <dgm:spPr/>
    </dgm:pt>
    <dgm:pt modelId="{E5EF259A-7330-4E01-AE6F-A97E9DF2A3E3}" type="pres">
      <dgm:prSet presAssocID="{C0F72133-E115-43FC-96C0-A6CC39FA637D}" presName="conn" presStyleLbl="parChTrans1D2" presStyleIdx="0" presStyleCnt="1"/>
      <dgm:spPr/>
      <dgm:t>
        <a:bodyPr/>
        <a:lstStyle/>
        <a:p>
          <a:endParaRPr lang="de-DE"/>
        </a:p>
      </dgm:t>
    </dgm:pt>
    <dgm:pt modelId="{88F1E2F3-6478-47FA-9D83-13DBEEFFD756}" type="pres">
      <dgm:prSet presAssocID="{C0F72133-E115-43FC-96C0-A6CC39FA637D}" presName="extraNode" presStyleLbl="node1" presStyleIdx="0" presStyleCnt="6"/>
      <dgm:spPr/>
    </dgm:pt>
    <dgm:pt modelId="{9C595234-30DA-4D26-BF67-8FEE047FBBA9}" type="pres">
      <dgm:prSet presAssocID="{C0F72133-E115-43FC-96C0-A6CC39FA637D}" presName="dstNode" presStyleLbl="node1" presStyleIdx="0" presStyleCnt="6"/>
      <dgm:spPr/>
    </dgm:pt>
    <dgm:pt modelId="{19BDBF14-BE3F-46D1-AE02-5F14BA301DB9}" type="pres">
      <dgm:prSet presAssocID="{C13C3918-D091-4AC2-B330-E66D91CF007D}" presName="text_1" presStyleLbl="node1" presStyleIdx="0" presStyleCnt="6">
        <dgm:presLayoutVars>
          <dgm:bulletEnabled val="1"/>
        </dgm:presLayoutVars>
      </dgm:prSet>
      <dgm:spPr/>
      <dgm:t>
        <a:bodyPr/>
        <a:lstStyle/>
        <a:p>
          <a:endParaRPr lang="de-DE"/>
        </a:p>
      </dgm:t>
    </dgm:pt>
    <dgm:pt modelId="{9C6CE9AA-7D9F-4B24-9263-FAE86A0AD555}" type="pres">
      <dgm:prSet presAssocID="{C13C3918-D091-4AC2-B330-E66D91CF007D}" presName="accent_1" presStyleCnt="0"/>
      <dgm:spPr/>
    </dgm:pt>
    <dgm:pt modelId="{95AC3833-F1B9-415F-82FA-E58CA2EC990A}" type="pres">
      <dgm:prSet presAssocID="{C13C3918-D091-4AC2-B330-E66D91CF007D}" presName="accentRepeatNode" presStyleLbl="solidFgAcc1" presStyleIdx="0" presStyleCnt="6"/>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de-DE"/>
        </a:p>
      </dgm:t>
    </dgm:pt>
    <dgm:pt modelId="{F9F7F927-B2BE-4B1D-91C9-8562D5999322}" type="pres">
      <dgm:prSet presAssocID="{A3C7C1E3-0B77-488B-A736-A07448EDFC23}" presName="text_2" presStyleLbl="node1" presStyleIdx="1" presStyleCnt="6">
        <dgm:presLayoutVars>
          <dgm:bulletEnabled val="1"/>
        </dgm:presLayoutVars>
      </dgm:prSet>
      <dgm:spPr/>
      <dgm:t>
        <a:bodyPr/>
        <a:lstStyle/>
        <a:p>
          <a:endParaRPr lang="de-DE"/>
        </a:p>
      </dgm:t>
    </dgm:pt>
    <dgm:pt modelId="{85D505A0-FAD5-4F22-8246-B1F333717910}" type="pres">
      <dgm:prSet presAssocID="{A3C7C1E3-0B77-488B-A736-A07448EDFC23}" presName="accent_2" presStyleCnt="0"/>
      <dgm:spPr/>
    </dgm:pt>
    <dgm:pt modelId="{4FCED2D1-6A8A-47A2-8960-FBA384C1A511}" type="pres">
      <dgm:prSet presAssocID="{A3C7C1E3-0B77-488B-A736-A07448EDFC23}" presName="accentRepeatNode" presStyleLbl="solidFgAcc1" presStyleIdx="1" presStyleCnt="6"/>
      <dgm:spPr>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de-DE"/>
        </a:p>
      </dgm:t>
    </dgm:pt>
    <dgm:pt modelId="{6734712D-4404-419E-9788-3F71FA7612A0}" type="pres">
      <dgm:prSet presAssocID="{0158EC12-D76E-49E0-8463-0890A5B361AA}" presName="text_3" presStyleLbl="node1" presStyleIdx="2" presStyleCnt="6">
        <dgm:presLayoutVars>
          <dgm:bulletEnabled val="1"/>
        </dgm:presLayoutVars>
      </dgm:prSet>
      <dgm:spPr/>
      <dgm:t>
        <a:bodyPr/>
        <a:lstStyle/>
        <a:p>
          <a:endParaRPr lang="de-DE"/>
        </a:p>
      </dgm:t>
    </dgm:pt>
    <dgm:pt modelId="{173748F7-E748-4B4D-B36D-071CE88B3771}" type="pres">
      <dgm:prSet presAssocID="{0158EC12-D76E-49E0-8463-0890A5B361AA}" presName="accent_3" presStyleCnt="0"/>
      <dgm:spPr/>
    </dgm:pt>
    <dgm:pt modelId="{7CBF11C8-FB07-436B-98BC-7AF97BE2F9B4}" type="pres">
      <dgm:prSet presAssocID="{0158EC12-D76E-49E0-8463-0890A5B361AA}" presName="accentRepeatNode" presStyleLbl="solidFgAcc1" presStyleIdx="2" presStyleCnt="6"/>
      <dgm:spPr>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de-DE"/>
        </a:p>
      </dgm:t>
    </dgm:pt>
    <dgm:pt modelId="{929B042B-E517-4BC3-8A57-D004E9481C31}" type="pres">
      <dgm:prSet presAssocID="{5952576B-2061-4D73-86C0-A5C4A283E85D}" presName="text_4" presStyleLbl="node1" presStyleIdx="3" presStyleCnt="6">
        <dgm:presLayoutVars>
          <dgm:bulletEnabled val="1"/>
        </dgm:presLayoutVars>
      </dgm:prSet>
      <dgm:spPr/>
      <dgm:t>
        <a:bodyPr/>
        <a:lstStyle/>
        <a:p>
          <a:endParaRPr lang="de-DE"/>
        </a:p>
      </dgm:t>
    </dgm:pt>
    <dgm:pt modelId="{5717B3FD-9660-4648-AFBA-9946D85C0A1E}" type="pres">
      <dgm:prSet presAssocID="{5952576B-2061-4D73-86C0-A5C4A283E85D}" presName="accent_4" presStyleCnt="0"/>
      <dgm:spPr/>
    </dgm:pt>
    <dgm:pt modelId="{82CDFC03-F782-44E7-8A18-9D57C2B4F96C}" type="pres">
      <dgm:prSet presAssocID="{5952576B-2061-4D73-86C0-A5C4A283E85D}" presName="accentRepeatNode" presStyleLbl="solidFgAcc1" presStyleIdx="3" presStyleCnt="6"/>
      <dgm:spPr>
        <a:blipFill rotWithShape="0">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t>
        <a:bodyPr/>
        <a:lstStyle/>
        <a:p>
          <a:endParaRPr lang="de-DE"/>
        </a:p>
      </dgm:t>
    </dgm:pt>
    <dgm:pt modelId="{E656AB65-421B-42F4-B435-733291DD2E29}" type="pres">
      <dgm:prSet presAssocID="{FD61D2D1-3F45-4F1C-90B1-613EEE64EFFC}" presName="text_5" presStyleLbl="node1" presStyleIdx="4" presStyleCnt="6">
        <dgm:presLayoutVars>
          <dgm:bulletEnabled val="1"/>
        </dgm:presLayoutVars>
      </dgm:prSet>
      <dgm:spPr/>
      <dgm:t>
        <a:bodyPr/>
        <a:lstStyle/>
        <a:p>
          <a:endParaRPr lang="de-DE"/>
        </a:p>
      </dgm:t>
    </dgm:pt>
    <dgm:pt modelId="{3B34D1CC-AB59-4084-8F03-1FD3AE75D0A4}" type="pres">
      <dgm:prSet presAssocID="{FD61D2D1-3F45-4F1C-90B1-613EEE64EFFC}" presName="accent_5" presStyleCnt="0"/>
      <dgm:spPr/>
    </dgm:pt>
    <dgm:pt modelId="{25B119B3-5852-470A-813F-5696F06C1055}" type="pres">
      <dgm:prSet presAssocID="{FD61D2D1-3F45-4F1C-90B1-613EEE64EFFC}" presName="accentRepeatNode" presStyleLbl="solidFgAcc1" presStyleIdx="4" presStyleCnt="6"/>
      <dgm:spPr>
        <a:blipFill rotWithShape="0">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de-DE"/>
        </a:p>
      </dgm:t>
    </dgm:pt>
    <dgm:pt modelId="{DEC3E592-8218-44BB-9AA6-015625A7C5F1}" type="pres">
      <dgm:prSet presAssocID="{744B5F73-2DD4-4423-B2E0-FF8105D24292}" presName="text_6" presStyleLbl="node1" presStyleIdx="5" presStyleCnt="6">
        <dgm:presLayoutVars>
          <dgm:bulletEnabled val="1"/>
        </dgm:presLayoutVars>
      </dgm:prSet>
      <dgm:spPr/>
      <dgm:t>
        <a:bodyPr/>
        <a:lstStyle/>
        <a:p>
          <a:endParaRPr lang="de-DE"/>
        </a:p>
      </dgm:t>
    </dgm:pt>
    <dgm:pt modelId="{D9C1F43A-AD85-405A-9E10-6CFCC210A216}" type="pres">
      <dgm:prSet presAssocID="{744B5F73-2DD4-4423-B2E0-FF8105D24292}" presName="accent_6" presStyleCnt="0"/>
      <dgm:spPr/>
    </dgm:pt>
    <dgm:pt modelId="{7430B402-FB00-4E5D-ABCE-83B230BF8E1E}" type="pres">
      <dgm:prSet presAssocID="{744B5F73-2DD4-4423-B2E0-FF8105D24292}" presName="accentRepeatNode" presStyleLbl="solidFgAcc1" presStyleIdx="5" presStyleCnt="6"/>
      <dgm:spPr>
        <a:blipFill rotWithShape="0">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de-DE"/>
        </a:p>
      </dgm:t>
    </dgm:pt>
  </dgm:ptLst>
  <dgm:cxnLst>
    <dgm:cxn modelId="{9AE60C52-0257-4995-8598-DF69C7CD1D8D}" type="presOf" srcId="{C13C3918-D091-4AC2-B330-E66D91CF007D}" destId="{19BDBF14-BE3F-46D1-AE02-5F14BA301DB9}" srcOrd="0" destOrd="0" presId="urn:microsoft.com/office/officeart/2008/layout/VerticalCurvedList"/>
    <dgm:cxn modelId="{8674A427-461B-4AC6-BA97-9C0DBC1487B9}" srcId="{C0F72133-E115-43FC-96C0-A6CC39FA637D}" destId="{FD61D2D1-3F45-4F1C-90B1-613EEE64EFFC}" srcOrd="4" destOrd="0" parTransId="{75B93BCB-E419-4C9B-81B2-B4292F5671AF}" sibTransId="{494DAEBC-0B9F-45A9-A863-AA6E31408850}"/>
    <dgm:cxn modelId="{7DBD9FE4-7F8C-4064-97BC-F3BD2A86FDDA}" type="presOf" srcId="{744B5F73-2DD4-4423-B2E0-FF8105D24292}" destId="{DEC3E592-8218-44BB-9AA6-015625A7C5F1}" srcOrd="0" destOrd="0" presId="urn:microsoft.com/office/officeart/2008/layout/VerticalCurvedList"/>
    <dgm:cxn modelId="{E8B8A657-D941-4143-925B-EFE53BE4C661}" srcId="{C0F72133-E115-43FC-96C0-A6CC39FA637D}" destId="{C13C3918-D091-4AC2-B330-E66D91CF007D}" srcOrd="0" destOrd="0" parTransId="{7F1E8D70-2843-4D2C-8023-3D85781FA291}" sibTransId="{1A1DB9C4-71AF-4D09-95DB-8C65914911BB}"/>
    <dgm:cxn modelId="{FC9DA1B5-FF59-4A51-9664-2DC1FBA68496}" srcId="{C0F72133-E115-43FC-96C0-A6CC39FA637D}" destId="{0158EC12-D76E-49E0-8463-0890A5B361AA}" srcOrd="2" destOrd="0" parTransId="{E157DD29-54D7-4535-9708-215085FEB161}" sibTransId="{65E47873-3A38-41AF-B5C0-FEF22BE081B0}"/>
    <dgm:cxn modelId="{D18EE0C6-9119-49D7-923B-945263F1BC10}" type="presOf" srcId="{C0F72133-E115-43FC-96C0-A6CC39FA637D}" destId="{D711CFAA-3E54-4FD1-918C-CC5DF64A970C}" srcOrd="0" destOrd="0" presId="urn:microsoft.com/office/officeart/2008/layout/VerticalCurvedList"/>
    <dgm:cxn modelId="{816DA12A-37E8-435B-A4AC-8DC016EE09D6}" type="presOf" srcId="{1A1DB9C4-71AF-4D09-95DB-8C65914911BB}" destId="{E5EF259A-7330-4E01-AE6F-A97E9DF2A3E3}" srcOrd="0" destOrd="0" presId="urn:microsoft.com/office/officeart/2008/layout/VerticalCurvedList"/>
    <dgm:cxn modelId="{8452AC6F-DC39-4C0A-982C-1208B5E32D57}" srcId="{C0F72133-E115-43FC-96C0-A6CC39FA637D}" destId="{A3C7C1E3-0B77-488B-A736-A07448EDFC23}" srcOrd="1" destOrd="0" parTransId="{F722D39F-F1BB-44C0-83D4-2D9286AE7D69}" sibTransId="{9F2218DE-C295-4FE1-9712-2075034EFA23}"/>
    <dgm:cxn modelId="{3D67E22A-460A-4E9D-B353-0642BF250D9E}" type="presOf" srcId="{0158EC12-D76E-49E0-8463-0890A5B361AA}" destId="{6734712D-4404-419E-9788-3F71FA7612A0}" srcOrd="0" destOrd="0" presId="urn:microsoft.com/office/officeart/2008/layout/VerticalCurvedList"/>
    <dgm:cxn modelId="{38AF0154-CABC-4869-A8CE-A6D3D1E26092}" srcId="{C0F72133-E115-43FC-96C0-A6CC39FA637D}" destId="{5952576B-2061-4D73-86C0-A5C4A283E85D}" srcOrd="3" destOrd="0" parTransId="{4F226D1D-575A-4236-90FC-AF25324AB662}" sibTransId="{96BDA861-3D45-4EEA-A8E3-8887A31A1408}"/>
    <dgm:cxn modelId="{3996BC89-94E0-422C-9FD6-4EAE88DF90B1}" srcId="{C0F72133-E115-43FC-96C0-A6CC39FA637D}" destId="{744B5F73-2DD4-4423-B2E0-FF8105D24292}" srcOrd="5" destOrd="0" parTransId="{DFCF63B6-BB44-4C22-8521-843D07CD38F8}" sibTransId="{C02B0DA8-23FF-46DA-8C9B-B6ED5C075347}"/>
    <dgm:cxn modelId="{D5A5733E-7A7C-4E28-A4E3-D4F098B147C6}" type="presOf" srcId="{FD61D2D1-3F45-4F1C-90B1-613EEE64EFFC}" destId="{E656AB65-421B-42F4-B435-733291DD2E29}" srcOrd="0" destOrd="0" presId="urn:microsoft.com/office/officeart/2008/layout/VerticalCurvedList"/>
    <dgm:cxn modelId="{DED46F18-36A3-469B-94E7-635E3205F6A7}" type="presOf" srcId="{A3C7C1E3-0B77-488B-A736-A07448EDFC23}" destId="{F9F7F927-B2BE-4B1D-91C9-8562D5999322}" srcOrd="0" destOrd="0" presId="urn:microsoft.com/office/officeart/2008/layout/VerticalCurvedList"/>
    <dgm:cxn modelId="{7FB69469-C5E7-4225-A8C6-CF8FFBB473EB}" type="presOf" srcId="{5952576B-2061-4D73-86C0-A5C4A283E85D}" destId="{929B042B-E517-4BC3-8A57-D004E9481C31}" srcOrd="0" destOrd="0" presId="urn:microsoft.com/office/officeart/2008/layout/VerticalCurvedList"/>
    <dgm:cxn modelId="{3F0EB970-48AE-42FF-A2ED-7680449F5A4D}" type="presParOf" srcId="{D711CFAA-3E54-4FD1-918C-CC5DF64A970C}" destId="{F297F322-92B7-4F1A-88D0-240F573BAAE5}" srcOrd="0" destOrd="0" presId="urn:microsoft.com/office/officeart/2008/layout/VerticalCurvedList"/>
    <dgm:cxn modelId="{B89FEF46-6379-4789-BCA5-D7B5D34FDAF3}" type="presParOf" srcId="{F297F322-92B7-4F1A-88D0-240F573BAAE5}" destId="{1DE371FB-37D5-4174-BF86-A5B4AF93766E}" srcOrd="0" destOrd="0" presId="urn:microsoft.com/office/officeart/2008/layout/VerticalCurvedList"/>
    <dgm:cxn modelId="{D9DCF083-AE04-4F3C-8464-DE0BC1A43ED5}" type="presParOf" srcId="{1DE371FB-37D5-4174-BF86-A5B4AF93766E}" destId="{D9A2E03F-77CF-4F33-933D-14CD616B63D3}" srcOrd="0" destOrd="0" presId="urn:microsoft.com/office/officeart/2008/layout/VerticalCurvedList"/>
    <dgm:cxn modelId="{20A1DC77-585F-4709-802A-399B4437E365}" type="presParOf" srcId="{1DE371FB-37D5-4174-BF86-A5B4AF93766E}" destId="{E5EF259A-7330-4E01-AE6F-A97E9DF2A3E3}" srcOrd="1" destOrd="0" presId="urn:microsoft.com/office/officeart/2008/layout/VerticalCurvedList"/>
    <dgm:cxn modelId="{1E6E71CC-76E3-4798-832D-04067732FB7A}" type="presParOf" srcId="{1DE371FB-37D5-4174-BF86-A5B4AF93766E}" destId="{88F1E2F3-6478-47FA-9D83-13DBEEFFD756}" srcOrd="2" destOrd="0" presId="urn:microsoft.com/office/officeart/2008/layout/VerticalCurvedList"/>
    <dgm:cxn modelId="{B969DB96-BCB3-4696-8495-D106AF74BA83}" type="presParOf" srcId="{1DE371FB-37D5-4174-BF86-A5B4AF93766E}" destId="{9C595234-30DA-4D26-BF67-8FEE047FBBA9}" srcOrd="3" destOrd="0" presId="urn:microsoft.com/office/officeart/2008/layout/VerticalCurvedList"/>
    <dgm:cxn modelId="{DD038850-35F7-48E8-AF4D-AE84E1B2A83E}" type="presParOf" srcId="{F297F322-92B7-4F1A-88D0-240F573BAAE5}" destId="{19BDBF14-BE3F-46D1-AE02-5F14BA301DB9}" srcOrd="1" destOrd="0" presId="urn:microsoft.com/office/officeart/2008/layout/VerticalCurvedList"/>
    <dgm:cxn modelId="{8BC6D183-79A8-4E42-9A55-8BF8B5959C0A}" type="presParOf" srcId="{F297F322-92B7-4F1A-88D0-240F573BAAE5}" destId="{9C6CE9AA-7D9F-4B24-9263-FAE86A0AD555}" srcOrd="2" destOrd="0" presId="urn:microsoft.com/office/officeart/2008/layout/VerticalCurvedList"/>
    <dgm:cxn modelId="{88CFC479-8475-4ABE-9394-B8987F9DBB16}" type="presParOf" srcId="{9C6CE9AA-7D9F-4B24-9263-FAE86A0AD555}" destId="{95AC3833-F1B9-415F-82FA-E58CA2EC990A}" srcOrd="0" destOrd="0" presId="urn:microsoft.com/office/officeart/2008/layout/VerticalCurvedList"/>
    <dgm:cxn modelId="{3887E363-FF9C-41C7-9629-C7C90623F5F9}" type="presParOf" srcId="{F297F322-92B7-4F1A-88D0-240F573BAAE5}" destId="{F9F7F927-B2BE-4B1D-91C9-8562D5999322}" srcOrd="3" destOrd="0" presId="urn:microsoft.com/office/officeart/2008/layout/VerticalCurvedList"/>
    <dgm:cxn modelId="{868769A6-856D-4CDC-AE71-CAFA1C8D640B}" type="presParOf" srcId="{F297F322-92B7-4F1A-88D0-240F573BAAE5}" destId="{85D505A0-FAD5-4F22-8246-B1F333717910}" srcOrd="4" destOrd="0" presId="urn:microsoft.com/office/officeart/2008/layout/VerticalCurvedList"/>
    <dgm:cxn modelId="{40CDD6D0-67AF-4994-8F44-E1508397F7A4}" type="presParOf" srcId="{85D505A0-FAD5-4F22-8246-B1F333717910}" destId="{4FCED2D1-6A8A-47A2-8960-FBA384C1A511}" srcOrd="0" destOrd="0" presId="urn:microsoft.com/office/officeart/2008/layout/VerticalCurvedList"/>
    <dgm:cxn modelId="{303F5DF9-5A16-495E-9B5A-2CE507F23407}" type="presParOf" srcId="{F297F322-92B7-4F1A-88D0-240F573BAAE5}" destId="{6734712D-4404-419E-9788-3F71FA7612A0}" srcOrd="5" destOrd="0" presId="urn:microsoft.com/office/officeart/2008/layout/VerticalCurvedList"/>
    <dgm:cxn modelId="{00F8BACC-F270-4A3F-ADCF-66D518CA2FF1}" type="presParOf" srcId="{F297F322-92B7-4F1A-88D0-240F573BAAE5}" destId="{173748F7-E748-4B4D-B36D-071CE88B3771}" srcOrd="6" destOrd="0" presId="urn:microsoft.com/office/officeart/2008/layout/VerticalCurvedList"/>
    <dgm:cxn modelId="{3F8AE0DA-C57E-46D6-9FFC-0C6C2553218A}" type="presParOf" srcId="{173748F7-E748-4B4D-B36D-071CE88B3771}" destId="{7CBF11C8-FB07-436B-98BC-7AF97BE2F9B4}" srcOrd="0" destOrd="0" presId="urn:microsoft.com/office/officeart/2008/layout/VerticalCurvedList"/>
    <dgm:cxn modelId="{6DECE9AC-436A-4B48-8963-FF8CDDD41FB6}" type="presParOf" srcId="{F297F322-92B7-4F1A-88D0-240F573BAAE5}" destId="{929B042B-E517-4BC3-8A57-D004E9481C31}" srcOrd="7" destOrd="0" presId="urn:microsoft.com/office/officeart/2008/layout/VerticalCurvedList"/>
    <dgm:cxn modelId="{DB655758-9B73-4009-A2BA-5E879AC0A972}" type="presParOf" srcId="{F297F322-92B7-4F1A-88D0-240F573BAAE5}" destId="{5717B3FD-9660-4648-AFBA-9946D85C0A1E}" srcOrd="8" destOrd="0" presId="urn:microsoft.com/office/officeart/2008/layout/VerticalCurvedList"/>
    <dgm:cxn modelId="{84C02E92-34AB-4396-867B-EC04A727B28A}" type="presParOf" srcId="{5717B3FD-9660-4648-AFBA-9946D85C0A1E}" destId="{82CDFC03-F782-44E7-8A18-9D57C2B4F96C}" srcOrd="0" destOrd="0" presId="urn:microsoft.com/office/officeart/2008/layout/VerticalCurvedList"/>
    <dgm:cxn modelId="{108C2DE9-5684-44A2-AAF6-80CB23F66463}" type="presParOf" srcId="{F297F322-92B7-4F1A-88D0-240F573BAAE5}" destId="{E656AB65-421B-42F4-B435-733291DD2E29}" srcOrd="9" destOrd="0" presId="urn:microsoft.com/office/officeart/2008/layout/VerticalCurvedList"/>
    <dgm:cxn modelId="{AC6213C3-B007-43EB-8362-BC79A01E4073}" type="presParOf" srcId="{F297F322-92B7-4F1A-88D0-240F573BAAE5}" destId="{3B34D1CC-AB59-4084-8F03-1FD3AE75D0A4}" srcOrd="10" destOrd="0" presId="urn:microsoft.com/office/officeart/2008/layout/VerticalCurvedList"/>
    <dgm:cxn modelId="{F7245DD0-426C-4BF5-97E3-B6992F96B834}" type="presParOf" srcId="{3B34D1CC-AB59-4084-8F03-1FD3AE75D0A4}" destId="{25B119B3-5852-470A-813F-5696F06C1055}" srcOrd="0" destOrd="0" presId="urn:microsoft.com/office/officeart/2008/layout/VerticalCurvedList"/>
    <dgm:cxn modelId="{32186134-F20A-42FC-9417-0DF968A60F8B}" type="presParOf" srcId="{F297F322-92B7-4F1A-88D0-240F573BAAE5}" destId="{DEC3E592-8218-44BB-9AA6-015625A7C5F1}" srcOrd="11" destOrd="0" presId="urn:microsoft.com/office/officeart/2008/layout/VerticalCurvedList"/>
    <dgm:cxn modelId="{D2D197A7-79D5-4A8C-B104-DB49A0FBDA1D}" type="presParOf" srcId="{F297F322-92B7-4F1A-88D0-240F573BAAE5}" destId="{D9C1F43A-AD85-405A-9E10-6CFCC210A216}" srcOrd="12" destOrd="0" presId="urn:microsoft.com/office/officeart/2008/layout/VerticalCurvedList"/>
    <dgm:cxn modelId="{10F70DA3-06CF-44DF-8143-65B94A49D189}" type="presParOf" srcId="{D9C1F43A-AD85-405A-9E10-6CFCC210A216}" destId="{7430B402-FB00-4E5D-ABCE-83B230BF8E1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F1F0DC5-77E6-4982-81C4-A41649CF33D9}" type="doc">
      <dgm:prSet loTypeId="urn:microsoft.com/office/officeart/2005/8/layout/radial1" loCatId="relationship" qsTypeId="urn:microsoft.com/office/officeart/2005/8/quickstyle/simple1" qsCatId="simple" csTypeId="urn:microsoft.com/office/officeart/2005/8/colors/accent2_1" csCatId="accent2" phldr="1"/>
      <dgm:spPr/>
      <dgm:t>
        <a:bodyPr/>
        <a:lstStyle/>
        <a:p>
          <a:endParaRPr lang="de-DE"/>
        </a:p>
      </dgm:t>
    </dgm:pt>
    <dgm:pt modelId="{5E80C7D4-E5F5-426E-9062-6587C5045EA7}">
      <dgm:prSet phldrT="[Text]" custT="1"/>
      <dgm:spPr/>
      <dgm:t>
        <a:bodyPr/>
        <a:lstStyle/>
        <a:p>
          <a:r>
            <a:rPr lang="de-DE" sz="1100" dirty="0" smtClean="0"/>
            <a:t>Aktuelle Entwicklungstrends in der Logistik</a:t>
          </a:r>
          <a:endParaRPr lang="de-DE" sz="1100" dirty="0"/>
        </a:p>
      </dgm:t>
    </dgm:pt>
    <dgm:pt modelId="{5021C4F6-581F-4A92-BC74-A7BE6EC9A4E6}" type="parTrans" cxnId="{7CCEF8E4-3C1B-41DF-8E34-775026001B26}">
      <dgm:prSet/>
      <dgm:spPr/>
      <dgm:t>
        <a:bodyPr/>
        <a:lstStyle/>
        <a:p>
          <a:endParaRPr lang="de-DE" sz="1100"/>
        </a:p>
      </dgm:t>
    </dgm:pt>
    <dgm:pt modelId="{A6FAE602-56B5-44BA-9924-D6581F9DB8BE}" type="sibTrans" cxnId="{7CCEF8E4-3C1B-41DF-8E34-775026001B26}">
      <dgm:prSet/>
      <dgm:spPr/>
      <dgm:t>
        <a:bodyPr/>
        <a:lstStyle/>
        <a:p>
          <a:endParaRPr lang="de-DE" sz="1100"/>
        </a:p>
      </dgm:t>
    </dgm:pt>
    <dgm:pt modelId="{08240590-3844-4FA6-8FD9-F7A5B4380C63}">
      <dgm:prSet phldrT="[Text]" custT="1"/>
      <dgm:spPr/>
      <dgm:t>
        <a:bodyPr/>
        <a:lstStyle/>
        <a:p>
          <a:r>
            <a:rPr lang="de-DE" sz="1100" dirty="0" smtClean="0"/>
            <a:t>Aktuelle Entwicklungstrends im Güterverkehr</a:t>
          </a:r>
          <a:endParaRPr lang="de-DE" sz="1100" dirty="0"/>
        </a:p>
      </dgm:t>
    </dgm:pt>
    <dgm:pt modelId="{10A34648-7CD8-483C-BB76-EB3F1693E756}" type="parTrans" cxnId="{D547AD32-2BFA-4573-A2BF-5E0E11BF765C}">
      <dgm:prSet custT="1"/>
      <dgm:spPr/>
      <dgm:t>
        <a:bodyPr/>
        <a:lstStyle/>
        <a:p>
          <a:endParaRPr lang="de-DE" sz="1100"/>
        </a:p>
      </dgm:t>
    </dgm:pt>
    <dgm:pt modelId="{F845199B-5B70-4F32-BE9A-4B7A63FB0FC2}" type="sibTrans" cxnId="{D547AD32-2BFA-4573-A2BF-5E0E11BF765C}">
      <dgm:prSet/>
      <dgm:spPr/>
      <dgm:t>
        <a:bodyPr/>
        <a:lstStyle/>
        <a:p>
          <a:endParaRPr lang="de-DE" sz="1100"/>
        </a:p>
      </dgm:t>
    </dgm:pt>
    <dgm:pt modelId="{655F2DC8-E08D-4B2C-9635-BB8EBFFC4B81}">
      <dgm:prSet phldrT="[Text]" custT="1"/>
      <dgm:spPr/>
      <dgm:t>
        <a:bodyPr/>
        <a:lstStyle/>
        <a:p>
          <a:r>
            <a:rPr lang="de-DE" sz="1100" dirty="0" smtClean="0"/>
            <a:t>Digitalisierung/Vernetzung</a:t>
          </a:r>
          <a:endParaRPr lang="de-DE" sz="1100" dirty="0"/>
        </a:p>
      </dgm:t>
    </dgm:pt>
    <dgm:pt modelId="{89C11B38-3799-46F8-9083-09E7627C8027}" type="parTrans" cxnId="{A0EABD18-1EED-4E88-A2A6-217F5E9DFBE0}">
      <dgm:prSet custT="1"/>
      <dgm:spPr/>
      <dgm:t>
        <a:bodyPr/>
        <a:lstStyle/>
        <a:p>
          <a:endParaRPr lang="de-DE" sz="1100"/>
        </a:p>
      </dgm:t>
    </dgm:pt>
    <dgm:pt modelId="{14AF3033-9638-48A5-B26E-4353D6DD2AC5}" type="sibTrans" cxnId="{A0EABD18-1EED-4E88-A2A6-217F5E9DFBE0}">
      <dgm:prSet/>
      <dgm:spPr/>
      <dgm:t>
        <a:bodyPr/>
        <a:lstStyle/>
        <a:p>
          <a:endParaRPr lang="de-DE" sz="1100"/>
        </a:p>
      </dgm:t>
    </dgm:pt>
    <dgm:pt modelId="{19506D21-5250-49D7-BA83-D195C98C3FF5}">
      <dgm:prSet phldrT="[Text]" custT="1"/>
      <dgm:spPr/>
      <dgm:t>
        <a:bodyPr/>
        <a:lstStyle/>
        <a:p>
          <a:r>
            <a:rPr lang="de-DE" sz="1100" dirty="0" smtClean="0"/>
            <a:t>Innovative Transportkonzepte</a:t>
          </a:r>
          <a:endParaRPr lang="de-DE" sz="1100" dirty="0"/>
        </a:p>
      </dgm:t>
    </dgm:pt>
    <dgm:pt modelId="{16ACD035-F484-458A-A62A-8DCD3CE48B35}" type="parTrans" cxnId="{AC4ECD29-6D7D-4593-80A6-1FA15649418F}">
      <dgm:prSet custT="1"/>
      <dgm:spPr/>
      <dgm:t>
        <a:bodyPr/>
        <a:lstStyle/>
        <a:p>
          <a:endParaRPr lang="de-DE" sz="1100"/>
        </a:p>
      </dgm:t>
    </dgm:pt>
    <dgm:pt modelId="{BADB8A75-2FE9-45D2-886A-F524034F4B6A}" type="sibTrans" cxnId="{AC4ECD29-6D7D-4593-80A6-1FA15649418F}">
      <dgm:prSet/>
      <dgm:spPr/>
      <dgm:t>
        <a:bodyPr/>
        <a:lstStyle/>
        <a:p>
          <a:endParaRPr lang="de-DE" sz="1100"/>
        </a:p>
      </dgm:t>
    </dgm:pt>
    <dgm:pt modelId="{5D28F9C8-6E0B-492C-955B-D4A0E4C82F96}">
      <dgm:prSet phldrT="[Text]" custT="1"/>
      <dgm:spPr/>
      <dgm:t>
        <a:bodyPr/>
        <a:lstStyle/>
        <a:p>
          <a:r>
            <a:rPr lang="de-DE" sz="1100" dirty="0" smtClean="0"/>
            <a:t>Nachhaltigkeit im Güterverkehr</a:t>
          </a:r>
          <a:endParaRPr lang="de-DE" sz="1100" dirty="0"/>
        </a:p>
      </dgm:t>
    </dgm:pt>
    <dgm:pt modelId="{13182EA9-CA4D-4CE7-B638-939D1EE30EDB}" type="parTrans" cxnId="{D3A2675B-09D7-4819-9DA1-D042C811B951}">
      <dgm:prSet custT="1"/>
      <dgm:spPr/>
      <dgm:t>
        <a:bodyPr/>
        <a:lstStyle/>
        <a:p>
          <a:endParaRPr lang="de-DE" sz="1100"/>
        </a:p>
      </dgm:t>
    </dgm:pt>
    <dgm:pt modelId="{5B8D1EFF-388D-4966-BAA2-B82115BB66F8}" type="sibTrans" cxnId="{D3A2675B-09D7-4819-9DA1-D042C811B951}">
      <dgm:prSet/>
      <dgm:spPr/>
      <dgm:t>
        <a:bodyPr/>
        <a:lstStyle/>
        <a:p>
          <a:endParaRPr lang="de-DE" sz="1100"/>
        </a:p>
      </dgm:t>
    </dgm:pt>
    <dgm:pt modelId="{77ED8E91-64B8-47B8-BD80-4C09360110D4}">
      <dgm:prSet phldrT="[Text]" custT="1"/>
      <dgm:spPr/>
      <dgm:t>
        <a:bodyPr/>
        <a:lstStyle/>
        <a:p>
          <a:r>
            <a:rPr lang="de-DE" sz="1100" dirty="0" smtClean="0"/>
            <a:t>Individualisierung und steigende Komplexität</a:t>
          </a:r>
          <a:endParaRPr lang="de-DE" sz="1100" dirty="0"/>
        </a:p>
      </dgm:t>
    </dgm:pt>
    <dgm:pt modelId="{08887D5C-B21F-4AE9-AA35-8C744D61F95D}" type="parTrans" cxnId="{4C8F7265-D736-45D4-AF37-B8B93A9D74D1}">
      <dgm:prSet custT="1"/>
      <dgm:spPr/>
      <dgm:t>
        <a:bodyPr/>
        <a:lstStyle/>
        <a:p>
          <a:endParaRPr lang="de-DE" sz="1100"/>
        </a:p>
      </dgm:t>
    </dgm:pt>
    <dgm:pt modelId="{A23DDB80-30CA-48CE-A804-A0D828C09AED}" type="sibTrans" cxnId="{4C8F7265-D736-45D4-AF37-B8B93A9D74D1}">
      <dgm:prSet/>
      <dgm:spPr/>
      <dgm:t>
        <a:bodyPr/>
        <a:lstStyle/>
        <a:p>
          <a:endParaRPr lang="de-DE" sz="1100"/>
        </a:p>
      </dgm:t>
    </dgm:pt>
    <dgm:pt modelId="{4CDB7D58-C260-4E69-A8FD-7699B478818B}">
      <dgm:prSet phldrT="[Text]" custT="1"/>
      <dgm:spPr/>
      <dgm:t>
        <a:bodyPr/>
        <a:lstStyle/>
        <a:p>
          <a:r>
            <a:rPr lang="de-DE" sz="1100" dirty="0" smtClean="0"/>
            <a:t>Kooperation</a:t>
          </a:r>
          <a:endParaRPr lang="de-DE" sz="1100" dirty="0"/>
        </a:p>
      </dgm:t>
    </dgm:pt>
    <dgm:pt modelId="{B01ABB71-E4C1-47EF-9EA1-5C9D78670CD7}" type="parTrans" cxnId="{C7BC0205-79EA-497B-B146-0CFDEE7EA36A}">
      <dgm:prSet custT="1"/>
      <dgm:spPr/>
      <dgm:t>
        <a:bodyPr/>
        <a:lstStyle/>
        <a:p>
          <a:endParaRPr lang="de-DE" sz="1100"/>
        </a:p>
      </dgm:t>
    </dgm:pt>
    <dgm:pt modelId="{2456C102-EB6B-426C-81F7-AD6D0B3FD7B2}" type="sibTrans" cxnId="{C7BC0205-79EA-497B-B146-0CFDEE7EA36A}">
      <dgm:prSet/>
      <dgm:spPr/>
      <dgm:t>
        <a:bodyPr/>
        <a:lstStyle/>
        <a:p>
          <a:endParaRPr lang="de-DE" sz="1100"/>
        </a:p>
      </dgm:t>
    </dgm:pt>
    <dgm:pt modelId="{E6F84D26-B39A-4815-82CC-1D436228566C}" type="pres">
      <dgm:prSet presAssocID="{EF1F0DC5-77E6-4982-81C4-A41649CF33D9}" presName="cycle" presStyleCnt="0">
        <dgm:presLayoutVars>
          <dgm:chMax val="1"/>
          <dgm:dir/>
          <dgm:animLvl val="ctr"/>
          <dgm:resizeHandles val="exact"/>
        </dgm:presLayoutVars>
      </dgm:prSet>
      <dgm:spPr/>
      <dgm:t>
        <a:bodyPr/>
        <a:lstStyle/>
        <a:p>
          <a:endParaRPr lang="de-DE"/>
        </a:p>
      </dgm:t>
    </dgm:pt>
    <dgm:pt modelId="{74BBD715-4D11-43A0-B374-E387D1CF19D3}" type="pres">
      <dgm:prSet presAssocID="{5E80C7D4-E5F5-426E-9062-6587C5045EA7}" presName="centerShape" presStyleLbl="node0" presStyleIdx="0" presStyleCnt="1"/>
      <dgm:spPr/>
      <dgm:t>
        <a:bodyPr/>
        <a:lstStyle/>
        <a:p>
          <a:endParaRPr lang="de-DE"/>
        </a:p>
      </dgm:t>
    </dgm:pt>
    <dgm:pt modelId="{4E3BEEFE-AF5D-4E75-8D66-407FF0529B0A}" type="pres">
      <dgm:prSet presAssocID="{10A34648-7CD8-483C-BB76-EB3F1693E756}" presName="Name9" presStyleLbl="parChTrans1D2" presStyleIdx="0" presStyleCnt="6"/>
      <dgm:spPr/>
      <dgm:t>
        <a:bodyPr/>
        <a:lstStyle/>
        <a:p>
          <a:endParaRPr lang="de-DE"/>
        </a:p>
      </dgm:t>
    </dgm:pt>
    <dgm:pt modelId="{F4C6CF0F-FD1C-4A33-810A-87404BDB69AE}" type="pres">
      <dgm:prSet presAssocID="{10A34648-7CD8-483C-BB76-EB3F1693E756}" presName="connTx" presStyleLbl="parChTrans1D2" presStyleIdx="0" presStyleCnt="6"/>
      <dgm:spPr/>
      <dgm:t>
        <a:bodyPr/>
        <a:lstStyle/>
        <a:p>
          <a:endParaRPr lang="de-DE"/>
        </a:p>
      </dgm:t>
    </dgm:pt>
    <dgm:pt modelId="{BE6A91E7-F140-464D-8A54-60F75CC47915}" type="pres">
      <dgm:prSet presAssocID="{08240590-3844-4FA6-8FD9-F7A5B4380C63}" presName="node" presStyleLbl="node1" presStyleIdx="0" presStyleCnt="6">
        <dgm:presLayoutVars>
          <dgm:bulletEnabled val="1"/>
        </dgm:presLayoutVars>
      </dgm:prSet>
      <dgm:spPr/>
      <dgm:t>
        <a:bodyPr/>
        <a:lstStyle/>
        <a:p>
          <a:endParaRPr lang="de-DE"/>
        </a:p>
      </dgm:t>
    </dgm:pt>
    <dgm:pt modelId="{BE3DE96B-BD4A-4FB0-824A-1BEF144D2F6C}" type="pres">
      <dgm:prSet presAssocID="{89C11B38-3799-46F8-9083-09E7627C8027}" presName="Name9" presStyleLbl="parChTrans1D2" presStyleIdx="1" presStyleCnt="6"/>
      <dgm:spPr/>
      <dgm:t>
        <a:bodyPr/>
        <a:lstStyle/>
        <a:p>
          <a:endParaRPr lang="de-DE"/>
        </a:p>
      </dgm:t>
    </dgm:pt>
    <dgm:pt modelId="{0B4BAD96-9DA1-4B13-8E0F-FE272F42479D}" type="pres">
      <dgm:prSet presAssocID="{89C11B38-3799-46F8-9083-09E7627C8027}" presName="connTx" presStyleLbl="parChTrans1D2" presStyleIdx="1" presStyleCnt="6"/>
      <dgm:spPr/>
      <dgm:t>
        <a:bodyPr/>
        <a:lstStyle/>
        <a:p>
          <a:endParaRPr lang="de-DE"/>
        </a:p>
      </dgm:t>
    </dgm:pt>
    <dgm:pt modelId="{A4382994-0BEB-467C-8916-8DF9E2048BEF}" type="pres">
      <dgm:prSet presAssocID="{655F2DC8-E08D-4B2C-9635-BB8EBFFC4B81}" presName="node" presStyleLbl="node1" presStyleIdx="1" presStyleCnt="6">
        <dgm:presLayoutVars>
          <dgm:bulletEnabled val="1"/>
        </dgm:presLayoutVars>
      </dgm:prSet>
      <dgm:spPr/>
      <dgm:t>
        <a:bodyPr/>
        <a:lstStyle/>
        <a:p>
          <a:endParaRPr lang="de-DE"/>
        </a:p>
      </dgm:t>
    </dgm:pt>
    <dgm:pt modelId="{095A56CB-11AC-4E5E-90F5-0EDC68EBDEAF}" type="pres">
      <dgm:prSet presAssocID="{16ACD035-F484-458A-A62A-8DCD3CE48B35}" presName="Name9" presStyleLbl="parChTrans1D2" presStyleIdx="2" presStyleCnt="6"/>
      <dgm:spPr/>
      <dgm:t>
        <a:bodyPr/>
        <a:lstStyle/>
        <a:p>
          <a:endParaRPr lang="de-DE"/>
        </a:p>
      </dgm:t>
    </dgm:pt>
    <dgm:pt modelId="{7BF5CA44-EA78-4322-968C-2FB1DDB67464}" type="pres">
      <dgm:prSet presAssocID="{16ACD035-F484-458A-A62A-8DCD3CE48B35}" presName="connTx" presStyleLbl="parChTrans1D2" presStyleIdx="2" presStyleCnt="6"/>
      <dgm:spPr/>
      <dgm:t>
        <a:bodyPr/>
        <a:lstStyle/>
        <a:p>
          <a:endParaRPr lang="de-DE"/>
        </a:p>
      </dgm:t>
    </dgm:pt>
    <dgm:pt modelId="{945512C3-DD4E-48C3-8B84-876C4DB8BA34}" type="pres">
      <dgm:prSet presAssocID="{19506D21-5250-49D7-BA83-D195C98C3FF5}" presName="node" presStyleLbl="node1" presStyleIdx="2" presStyleCnt="6">
        <dgm:presLayoutVars>
          <dgm:bulletEnabled val="1"/>
        </dgm:presLayoutVars>
      </dgm:prSet>
      <dgm:spPr/>
      <dgm:t>
        <a:bodyPr/>
        <a:lstStyle/>
        <a:p>
          <a:endParaRPr lang="de-DE"/>
        </a:p>
      </dgm:t>
    </dgm:pt>
    <dgm:pt modelId="{B452229D-740E-4E6F-953E-219ECB9A583A}" type="pres">
      <dgm:prSet presAssocID="{13182EA9-CA4D-4CE7-B638-939D1EE30EDB}" presName="Name9" presStyleLbl="parChTrans1D2" presStyleIdx="3" presStyleCnt="6"/>
      <dgm:spPr/>
      <dgm:t>
        <a:bodyPr/>
        <a:lstStyle/>
        <a:p>
          <a:endParaRPr lang="de-DE"/>
        </a:p>
      </dgm:t>
    </dgm:pt>
    <dgm:pt modelId="{B2C54ED3-3DA1-4E3A-A91C-39E849F955DE}" type="pres">
      <dgm:prSet presAssocID="{13182EA9-CA4D-4CE7-B638-939D1EE30EDB}" presName="connTx" presStyleLbl="parChTrans1D2" presStyleIdx="3" presStyleCnt="6"/>
      <dgm:spPr/>
      <dgm:t>
        <a:bodyPr/>
        <a:lstStyle/>
        <a:p>
          <a:endParaRPr lang="de-DE"/>
        </a:p>
      </dgm:t>
    </dgm:pt>
    <dgm:pt modelId="{37A24FF4-124B-4157-B382-4733B9ADDC70}" type="pres">
      <dgm:prSet presAssocID="{5D28F9C8-6E0B-492C-955B-D4A0E4C82F96}" presName="node" presStyleLbl="node1" presStyleIdx="3" presStyleCnt="6">
        <dgm:presLayoutVars>
          <dgm:bulletEnabled val="1"/>
        </dgm:presLayoutVars>
      </dgm:prSet>
      <dgm:spPr/>
      <dgm:t>
        <a:bodyPr/>
        <a:lstStyle/>
        <a:p>
          <a:endParaRPr lang="de-DE"/>
        </a:p>
      </dgm:t>
    </dgm:pt>
    <dgm:pt modelId="{77F3363A-7EB2-4F41-8E1E-295405DC6D0E}" type="pres">
      <dgm:prSet presAssocID="{08887D5C-B21F-4AE9-AA35-8C744D61F95D}" presName="Name9" presStyleLbl="parChTrans1D2" presStyleIdx="4" presStyleCnt="6"/>
      <dgm:spPr/>
      <dgm:t>
        <a:bodyPr/>
        <a:lstStyle/>
        <a:p>
          <a:endParaRPr lang="de-DE"/>
        </a:p>
      </dgm:t>
    </dgm:pt>
    <dgm:pt modelId="{FBEC5431-13D0-433A-8EAA-8A2D25111E0B}" type="pres">
      <dgm:prSet presAssocID="{08887D5C-B21F-4AE9-AA35-8C744D61F95D}" presName="connTx" presStyleLbl="parChTrans1D2" presStyleIdx="4" presStyleCnt="6"/>
      <dgm:spPr/>
      <dgm:t>
        <a:bodyPr/>
        <a:lstStyle/>
        <a:p>
          <a:endParaRPr lang="de-DE"/>
        </a:p>
      </dgm:t>
    </dgm:pt>
    <dgm:pt modelId="{821F135B-B363-424A-B3FE-E15F586D055E}" type="pres">
      <dgm:prSet presAssocID="{77ED8E91-64B8-47B8-BD80-4C09360110D4}" presName="node" presStyleLbl="node1" presStyleIdx="4" presStyleCnt="6">
        <dgm:presLayoutVars>
          <dgm:bulletEnabled val="1"/>
        </dgm:presLayoutVars>
      </dgm:prSet>
      <dgm:spPr/>
      <dgm:t>
        <a:bodyPr/>
        <a:lstStyle/>
        <a:p>
          <a:endParaRPr lang="de-DE"/>
        </a:p>
      </dgm:t>
    </dgm:pt>
    <dgm:pt modelId="{A3518AC5-9EF4-4182-8478-91C4A184EB3F}" type="pres">
      <dgm:prSet presAssocID="{B01ABB71-E4C1-47EF-9EA1-5C9D78670CD7}" presName="Name9" presStyleLbl="parChTrans1D2" presStyleIdx="5" presStyleCnt="6"/>
      <dgm:spPr/>
      <dgm:t>
        <a:bodyPr/>
        <a:lstStyle/>
        <a:p>
          <a:endParaRPr lang="de-DE"/>
        </a:p>
      </dgm:t>
    </dgm:pt>
    <dgm:pt modelId="{E104F421-67A3-47CA-9556-D5F83C8ECCE1}" type="pres">
      <dgm:prSet presAssocID="{B01ABB71-E4C1-47EF-9EA1-5C9D78670CD7}" presName="connTx" presStyleLbl="parChTrans1D2" presStyleIdx="5" presStyleCnt="6"/>
      <dgm:spPr/>
      <dgm:t>
        <a:bodyPr/>
        <a:lstStyle/>
        <a:p>
          <a:endParaRPr lang="de-DE"/>
        </a:p>
      </dgm:t>
    </dgm:pt>
    <dgm:pt modelId="{F29DB58A-8D20-4D34-AFE9-6D2A939FEFE7}" type="pres">
      <dgm:prSet presAssocID="{4CDB7D58-C260-4E69-A8FD-7699B478818B}" presName="node" presStyleLbl="node1" presStyleIdx="5" presStyleCnt="6">
        <dgm:presLayoutVars>
          <dgm:bulletEnabled val="1"/>
        </dgm:presLayoutVars>
      </dgm:prSet>
      <dgm:spPr/>
      <dgm:t>
        <a:bodyPr/>
        <a:lstStyle/>
        <a:p>
          <a:endParaRPr lang="de-DE"/>
        </a:p>
      </dgm:t>
    </dgm:pt>
  </dgm:ptLst>
  <dgm:cxnLst>
    <dgm:cxn modelId="{8D2C4629-1CEC-465F-929B-CE26F5D79F79}" type="presOf" srcId="{16ACD035-F484-458A-A62A-8DCD3CE48B35}" destId="{7BF5CA44-EA78-4322-968C-2FB1DDB67464}" srcOrd="1" destOrd="0" presId="urn:microsoft.com/office/officeart/2005/8/layout/radial1"/>
    <dgm:cxn modelId="{F94D0F14-BBC5-4CF7-BD1B-4945E70DCD60}" type="presOf" srcId="{5D28F9C8-6E0B-492C-955B-D4A0E4C82F96}" destId="{37A24FF4-124B-4157-B382-4733B9ADDC70}" srcOrd="0" destOrd="0" presId="urn:microsoft.com/office/officeart/2005/8/layout/radial1"/>
    <dgm:cxn modelId="{E5B7A947-2666-4BEE-947C-47F7FC5CC3B2}" type="presOf" srcId="{16ACD035-F484-458A-A62A-8DCD3CE48B35}" destId="{095A56CB-11AC-4E5E-90F5-0EDC68EBDEAF}" srcOrd="0" destOrd="0" presId="urn:microsoft.com/office/officeart/2005/8/layout/radial1"/>
    <dgm:cxn modelId="{2738C959-7C3E-490C-84DE-0D77993C3CC3}" type="presOf" srcId="{08887D5C-B21F-4AE9-AA35-8C744D61F95D}" destId="{77F3363A-7EB2-4F41-8E1E-295405DC6D0E}" srcOrd="0" destOrd="0" presId="urn:microsoft.com/office/officeart/2005/8/layout/radial1"/>
    <dgm:cxn modelId="{DBE09267-AA30-417D-A356-272A8B9C3362}" type="presOf" srcId="{77ED8E91-64B8-47B8-BD80-4C09360110D4}" destId="{821F135B-B363-424A-B3FE-E15F586D055E}" srcOrd="0" destOrd="0" presId="urn:microsoft.com/office/officeart/2005/8/layout/radial1"/>
    <dgm:cxn modelId="{B99102CE-41B0-4DE4-908F-A0AD052F6E6F}" type="presOf" srcId="{4CDB7D58-C260-4E69-A8FD-7699B478818B}" destId="{F29DB58A-8D20-4D34-AFE9-6D2A939FEFE7}" srcOrd="0" destOrd="0" presId="urn:microsoft.com/office/officeart/2005/8/layout/radial1"/>
    <dgm:cxn modelId="{4ACFF2BA-A64B-4993-828D-6F1896F18B64}" type="presOf" srcId="{13182EA9-CA4D-4CE7-B638-939D1EE30EDB}" destId="{B452229D-740E-4E6F-953E-219ECB9A583A}" srcOrd="0" destOrd="0" presId="urn:microsoft.com/office/officeart/2005/8/layout/radial1"/>
    <dgm:cxn modelId="{A0EABD18-1EED-4E88-A2A6-217F5E9DFBE0}" srcId="{5E80C7D4-E5F5-426E-9062-6587C5045EA7}" destId="{655F2DC8-E08D-4B2C-9635-BB8EBFFC4B81}" srcOrd="1" destOrd="0" parTransId="{89C11B38-3799-46F8-9083-09E7627C8027}" sibTransId="{14AF3033-9638-48A5-B26E-4353D6DD2AC5}"/>
    <dgm:cxn modelId="{7CCEF8E4-3C1B-41DF-8E34-775026001B26}" srcId="{EF1F0DC5-77E6-4982-81C4-A41649CF33D9}" destId="{5E80C7D4-E5F5-426E-9062-6587C5045EA7}" srcOrd="0" destOrd="0" parTransId="{5021C4F6-581F-4A92-BC74-A7BE6EC9A4E6}" sibTransId="{A6FAE602-56B5-44BA-9924-D6581F9DB8BE}"/>
    <dgm:cxn modelId="{D547AD32-2BFA-4573-A2BF-5E0E11BF765C}" srcId="{5E80C7D4-E5F5-426E-9062-6587C5045EA7}" destId="{08240590-3844-4FA6-8FD9-F7A5B4380C63}" srcOrd="0" destOrd="0" parTransId="{10A34648-7CD8-483C-BB76-EB3F1693E756}" sibTransId="{F845199B-5B70-4F32-BE9A-4B7A63FB0FC2}"/>
    <dgm:cxn modelId="{3BDDFB8A-E08F-4191-8528-EB12EED58D0C}" type="presOf" srcId="{89C11B38-3799-46F8-9083-09E7627C8027}" destId="{0B4BAD96-9DA1-4B13-8E0F-FE272F42479D}" srcOrd="1" destOrd="0" presId="urn:microsoft.com/office/officeart/2005/8/layout/radial1"/>
    <dgm:cxn modelId="{08E50130-701A-487D-B018-8BE6AC301A87}" type="presOf" srcId="{B01ABB71-E4C1-47EF-9EA1-5C9D78670CD7}" destId="{E104F421-67A3-47CA-9556-D5F83C8ECCE1}" srcOrd="1" destOrd="0" presId="urn:microsoft.com/office/officeart/2005/8/layout/radial1"/>
    <dgm:cxn modelId="{7C3CEDDF-440A-486F-B473-25F506D2B0A0}" type="presOf" srcId="{5E80C7D4-E5F5-426E-9062-6587C5045EA7}" destId="{74BBD715-4D11-43A0-B374-E387D1CF19D3}" srcOrd="0" destOrd="0" presId="urn:microsoft.com/office/officeart/2005/8/layout/radial1"/>
    <dgm:cxn modelId="{F4F0B756-17E2-4D3D-B793-4EC97A33C977}" type="presOf" srcId="{89C11B38-3799-46F8-9083-09E7627C8027}" destId="{BE3DE96B-BD4A-4FB0-824A-1BEF144D2F6C}" srcOrd="0" destOrd="0" presId="urn:microsoft.com/office/officeart/2005/8/layout/radial1"/>
    <dgm:cxn modelId="{4CF892B4-65BE-4AEB-9CB8-2C4846646027}" type="presOf" srcId="{10A34648-7CD8-483C-BB76-EB3F1693E756}" destId="{F4C6CF0F-FD1C-4A33-810A-87404BDB69AE}" srcOrd="1" destOrd="0" presId="urn:microsoft.com/office/officeart/2005/8/layout/radial1"/>
    <dgm:cxn modelId="{952898DA-BB1C-4F60-8D5D-DF0468DC7A42}" type="presOf" srcId="{13182EA9-CA4D-4CE7-B638-939D1EE30EDB}" destId="{B2C54ED3-3DA1-4E3A-A91C-39E849F955DE}" srcOrd="1" destOrd="0" presId="urn:microsoft.com/office/officeart/2005/8/layout/radial1"/>
    <dgm:cxn modelId="{AC4ECD29-6D7D-4593-80A6-1FA15649418F}" srcId="{5E80C7D4-E5F5-426E-9062-6587C5045EA7}" destId="{19506D21-5250-49D7-BA83-D195C98C3FF5}" srcOrd="2" destOrd="0" parTransId="{16ACD035-F484-458A-A62A-8DCD3CE48B35}" sibTransId="{BADB8A75-2FE9-45D2-886A-F524034F4B6A}"/>
    <dgm:cxn modelId="{21215C24-485A-4177-AD1B-F81023BFEE78}" type="presOf" srcId="{655F2DC8-E08D-4B2C-9635-BB8EBFFC4B81}" destId="{A4382994-0BEB-467C-8916-8DF9E2048BEF}" srcOrd="0" destOrd="0" presId="urn:microsoft.com/office/officeart/2005/8/layout/radial1"/>
    <dgm:cxn modelId="{4C8F7265-D736-45D4-AF37-B8B93A9D74D1}" srcId="{5E80C7D4-E5F5-426E-9062-6587C5045EA7}" destId="{77ED8E91-64B8-47B8-BD80-4C09360110D4}" srcOrd="4" destOrd="0" parTransId="{08887D5C-B21F-4AE9-AA35-8C744D61F95D}" sibTransId="{A23DDB80-30CA-48CE-A804-A0D828C09AED}"/>
    <dgm:cxn modelId="{39653269-6F80-4D77-85FB-DF4808C8E4E2}" type="presOf" srcId="{EF1F0DC5-77E6-4982-81C4-A41649CF33D9}" destId="{E6F84D26-B39A-4815-82CC-1D436228566C}" srcOrd="0" destOrd="0" presId="urn:microsoft.com/office/officeart/2005/8/layout/radial1"/>
    <dgm:cxn modelId="{EC80D713-D21E-4DE9-9A19-B2D3EE295D7B}" type="presOf" srcId="{B01ABB71-E4C1-47EF-9EA1-5C9D78670CD7}" destId="{A3518AC5-9EF4-4182-8478-91C4A184EB3F}" srcOrd="0" destOrd="0" presId="urn:microsoft.com/office/officeart/2005/8/layout/radial1"/>
    <dgm:cxn modelId="{0F294D06-785B-4D91-B7AE-F49A262F02FC}" type="presOf" srcId="{08240590-3844-4FA6-8FD9-F7A5B4380C63}" destId="{BE6A91E7-F140-464D-8A54-60F75CC47915}" srcOrd="0" destOrd="0" presId="urn:microsoft.com/office/officeart/2005/8/layout/radial1"/>
    <dgm:cxn modelId="{6D155824-E06F-4616-8A7A-31639EE8E254}" type="presOf" srcId="{19506D21-5250-49D7-BA83-D195C98C3FF5}" destId="{945512C3-DD4E-48C3-8B84-876C4DB8BA34}" srcOrd="0" destOrd="0" presId="urn:microsoft.com/office/officeart/2005/8/layout/radial1"/>
    <dgm:cxn modelId="{4CEA04EE-551B-45CF-80DA-FD7B048B27EE}" type="presOf" srcId="{08887D5C-B21F-4AE9-AA35-8C744D61F95D}" destId="{FBEC5431-13D0-433A-8EAA-8A2D25111E0B}" srcOrd="1" destOrd="0" presId="urn:microsoft.com/office/officeart/2005/8/layout/radial1"/>
    <dgm:cxn modelId="{1186291B-6061-4EAE-8AA2-A600F393D4DD}" type="presOf" srcId="{10A34648-7CD8-483C-BB76-EB3F1693E756}" destId="{4E3BEEFE-AF5D-4E75-8D66-407FF0529B0A}" srcOrd="0" destOrd="0" presId="urn:microsoft.com/office/officeart/2005/8/layout/radial1"/>
    <dgm:cxn modelId="{C7BC0205-79EA-497B-B146-0CFDEE7EA36A}" srcId="{5E80C7D4-E5F5-426E-9062-6587C5045EA7}" destId="{4CDB7D58-C260-4E69-A8FD-7699B478818B}" srcOrd="5" destOrd="0" parTransId="{B01ABB71-E4C1-47EF-9EA1-5C9D78670CD7}" sibTransId="{2456C102-EB6B-426C-81F7-AD6D0B3FD7B2}"/>
    <dgm:cxn modelId="{D3A2675B-09D7-4819-9DA1-D042C811B951}" srcId="{5E80C7D4-E5F5-426E-9062-6587C5045EA7}" destId="{5D28F9C8-6E0B-492C-955B-D4A0E4C82F96}" srcOrd="3" destOrd="0" parTransId="{13182EA9-CA4D-4CE7-B638-939D1EE30EDB}" sibTransId="{5B8D1EFF-388D-4966-BAA2-B82115BB66F8}"/>
    <dgm:cxn modelId="{E77E19C3-3D35-416E-A7A6-BD55E4F6A0F5}" type="presParOf" srcId="{E6F84D26-B39A-4815-82CC-1D436228566C}" destId="{74BBD715-4D11-43A0-B374-E387D1CF19D3}" srcOrd="0" destOrd="0" presId="urn:microsoft.com/office/officeart/2005/8/layout/radial1"/>
    <dgm:cxn modelId="{E3056092-3F1F-4481-BED7-6A5F30E71B2A}" type="presParOf" srcId="{E6F84D26-B39A-4815-82CC-1D436228566C}" destId="{4E3BEEFE-AF5D-4E75-8D66-407FF0529B0A}" srcOrd="1" destOrd="0" presId="urn:microsoft.com/office/officeart/2005/8/layout/radial1"/>
    <dgm:cxn modelId="{75C5B779-5BAB-411E-BC70-BD27F213670E}" type="presParOf" srcId="{4E3BEEFE-AF5D-4E75-8D66-407FF0529B0A}" destId="{F4C6CF0F-FD1C-4A33-810A-87404BDB69AE}" srcOrd="0" destOrd="0" presId="urn:microsoft.com/office/officeart/2005/8/layout/radial1"/>
    <dgm:cxn modelId="{01435F30-C0E0-49DF-92CD-A367BA7EC451}" type="presParOf" srcId="{E6F84D26-B39A-4815-82CC-1D436228566C}" destId="{BE6A91E7-F140-464D-8A54-60F75CC47915}" srcOrd="2" destOrd="0" presId="urn:microsoft.com/office/officeart/2005/8/layout/radial1"/>
    <dgm:cxn modelId="{7CB64C8A-D565-4146-ACF7-9EE26D1A3701}" type="presParOf" srcId="{E6F84D26-B39A-4815-82CC-1D436228566C}" destId="{BE3DE96B-BD4A-4FB0-824A-1BEF144D2F6C}" srcOrd="3" destOrd="0" presId="urn:microsoft.com/office/officeart/2005/8/layout/radial1"/>
    <dgm:cxn modelId="{379B8FBB-385B-4D1E-BA8B-A12A50A177F6}" type="presParOf" srcId="{BE3DE96B-BD4A-4FB0-824A-1BEF144D2F6C}" destId="{0B4BAD96-9DA1-4B13-8E0F-FE272F42479D}" srcOrd="0" destOrd="0" presId="urn:microsoft.com/office/officeart/2005/8/layout/radial1"/>
    <dgm:cxn modelId="{D3D371A3-F30A-4BC9-A655-992286E82367}" type="presParOf" srcId="{E6F84D26-B39A-4815-82CC-1D436228566C}" destId="{A4382994-0BEB-467C-8916-8DF9E2048BEF}" srcOrd="4" destOrd="0" presId="urn:microsoft.com/office/officeart/2005/8/layout/radial1"/>
    <dgm:cxn modelId="{FD64F43B-78AD-49CD-8118-94BE47CE33CD}" type="presParOf" srcId="{E6F84D26-B39A-4815-82CC-1D436228566C}" destId="{095A56CB-11AC-4E5E-90F5-0EDC68EBDEAF}" srcOrd="5" destOrd="0" presId="urn:microsoft.com/office/officeart/2005/8/layout/radial1"/>
    <dgm:cxn modelId="{05C6F119-8A83-4FA3-A7D8-1D44C78745AA}" type="presParOf" srcId="{095A56CB-11AC-4E5E-90F5-0EDC68EBDEAF}" destId="{7BF5CA44-EA78-4322-968C-2FB1DDB67464}" srcOrd="0" destOrd="0" presId="urn:microsoft.com/office/officeart/2005/8/layout/radial1"/>
    <dgm:cxn modelId="{3984989E-4AB4-49A6-BF44-B7393F939D10}" type="presParOf" srcId="{E6F84D26-B39A-4815-82CC-1D436228566C}" destId="{945512C3-DD4E-48C3-8B84-876C4DB8BA34}" srcOrd="6" destOrd="0" presId="urn:microsoft.com/office/officeart/2005/8/layout/radial1"/>
    <dgm:cxn modelId="{0131A384-9A4B-4D7B-A32A-1CEABF8BFE8E}" type="presParOf" srcId="{E6F84D26-B39A-4815-82CC-1D436228566C}" destId="{B452229D-740E-4E6F-953E-219ECB9A583A}" srcOrd="7" destOrd="0" presId="urn:microsoft.com/office/officeart/2005/8/layout/radial1"/>
    <dgm:cxn modelId="{941A70CC-8AB3-4211-85A0-9AF76A5BEAA2}" type="presParOf" srcId="{B452229D-740E-4E6F-953E-219ECB9A583A}" destId="{B2C54ED3-3DA1-4E3A-A91C-39E849F955DE}" srcOrd="0" destOrd="0" presId="urn:microsoft.com/office/officeart/2005/8/layout/radial1"/>
    <dgm:cxn modelId="{79C9019B-A820-4DF9-8960-45D91F6F3C97}" type="presParOf" srcId="{E6F84D26-B39A-4815-82CC-1D436228566C}" destId="{37A24FF4-124B-4157-B382-4733B9ADDC70}" srcOrd="8" destOrd="0" presId="urn:microsoft.com/office/officeart/2005/8/layout/radial1"/>
    <dgm:cxn modelId="{2D67A0EE-9F2E-4DFB-8421-BDD1708856C5}" type="presParOf" srcId="{E6F84D26-B39A-4815-82CC-1D436228566C}" destId="{77F3363A-7EB2-4F41-8E1E-295405DC6D0E}" srcOrd="9" destOrd="0" presId="urn:microsoft.com/office/officeart/2005/8/layout/radial1"/>
    <dgm:cxn modelId="{53B0915F-3AC8-4D54-8444-FB1D82E001B5}" type="presParOf" srcId="{77F3363A-7EB2-4F41-8E1E-295405DC6D0E}" destId="{FBEC5431-13D0-433A-8EAA-8A2D25111E0B}" srcOrd="0" destOrd="0" presId="urn:microsoft.com/office/officeart/2005/8/layout/radial1"/>
    <dgm:cxn modelId="{FA5B2F1F-9025-4D35-814B-BFB0FCBC283A}" type="presParOf" srcId="{E6F84D26-B39A-4815-82CC-1D436228566C}" destId="{821F135B-B363-424A-B3FE-E15F586D055E}" srcOrd="10" destOrd="0" presId="urn:microsoft.com/office/officeart/2005/8/layout/radial1"/>
    <dgm:cxn modelId="{2E697A4B-CFDF-4370-A130-9DF36DB5A661}" type="presParOf" srcId="{E6F84D26-B39A-4815-82CC-1D436228566C}" destId="{A3518AC5-9EF4-4182-8478-91C4A184EB3F}" srcOrd="11" destOrd="0" presId="urn:microsoft.com/office/officeart/2005/8/layout/radial1"/>
    <dgm:cxn modelId="{003441F0-1317-421A-8770-A537D4EFAE2D}" type="presParOf" srcId="{A3518AC5-9EF4-4182-8478-91C4A184EB3F}" destId="{E104F421-67A3-47CA-9556-D5F83C8ECCE1}" srcOrd="0" destOrd="0" presId="urn:microsoft.com/office/officeart/2005/8/layout/radial1"/>
    <dgm:cxn modelId="{51A59236-2B18-445A-B0FA-7CCF073EE4FA}" type="presParOf" srcId="{E6F84D26-B39A-4815-82CC-1D436228566C}" destId="{F29DB58A-8D20-4D34-AFE9-6D2A939FEFE7}"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1F3080-721E-4B3E-9BF2-63E3160487C7}" type="doc">
      <dgm:prSet loTypeId="urn:microsoft.com/office/officeart/2005/8/layout/radial1" loCatId="cycle" qsTypeId="urn:microsoft.com/office/officeart/2005/8/quickstyle/simple2" qsCatId="simple" csTypeId="urn:microsoft.com/office/officeart/2005/8/colors/accent1_1" csCatId="accent1" phldr="1"/>
      <dgm:spPr/>
      <dgm:t>
        <a:bodyPr/>
        <a:lstStyle/>
        <a:p>
          <a:endParaRPr lang="en-US"/>
        </a:p>
      </dgm:t>
    </dgm:pt>
    <dgm:pt modelId="{71145A5A-E69F-48A7-8E4F-D0C80051C502}">
      <dgm:prSet phldrT="[Text]"/>
      <dgm:spPr/>
      <dgm:t>
        <a:bodyPr/>
        <a:lstStyle/>
        <a:p>
          <a:r>
            <a:rPr lang="de-DE" b="1" noProof="0" dirty="0" smtClean="0">
              <a:solidFill>
                <a:srgbClr val="189BC4"/>
              </a:solidFill>
              <a:latin typeface="Corbel" panose="020B0503020204020204" pitchFamily="34" charset="0"/>
            </a:rPr>
            <a:t>Logistik</a:t>
          </a:r>
          <a:endParaRPr lang="de-DE" b="1" noProof="0" dirty="0">
            <a:solidFill>
              <a:srgbClr val="189BC4"/>
            </a:solidFill>
            <a:latin typeface="Corbel" panose="020B0503020204020204" pitchFamily="34" charset="0"/>
          </a:endParaRPr>
        </a:p>
      </dgm:t>
    </dgm:pt>
    <dgm:pt modelId="{C59FC285-994C-49D3-93E3-26DAC11B1A25}" type="parTrans" cxnId="{89E21C69-699C-4E5A-B3AF-B9AEF052978D}">
      <dgm:prSet/>
      <dgm:spPr/>
      <dgm:t>
        <a:bodyPr/>
        <a:lstStyle/>
        <a:p>
          <a:endParaRPr lang="en-US"/>
        </a:p>
      </dgm:t>
    </dgm:pt>
    <dgm:pt modelId="{7530C2B6-EFFC-4B35-97DF-F5B18CFCE816}" type="sibTrans" cxnId="{89E21C69-699C-4E5A-B3AF-B9AEF052978D}">
      <dgm:prSet/>
      <dgm:spPr/>
      <dgm:t>
        <a:bodyPr/>
        <a:lstStyle/>
        <a:p>
          <a:endParaRPr lang="en-US"/>
        </a:p>
      </dgm:t>
    </dgm:pt>
    <dgm:pt modelId="{CD3DFDD0-CD0E-4449-9FCA-5F417CCD39F6}">
      <dgm:prSet phldrT="[Text]" custT="1"/>
      <dgm:spPr/>
      <dgm:t>
        <a:bodyPr/>
        <a:lstStyle/>
        <a:p>
          <a:r>
            <a:rPr lang="de-DE" sz="1300" b="1" noProof="0" dirty="0" smtClean="0">
              <a:latin typeface="Corbel" panose="020B0503020204020204" pitchFamily="34" charset="0"/>
            </a:rPr>
            <a:t>Sicherheit</a:t>
          </a:r>
          <a:endParaRPr lang="de-DE" sz="1300" b="1" noProof="0" dirty="0">
            <a:latin typeface="Corbel" panose="020B0503020204020204" pitchFamily="34" charset="0"/>
          </a:endParaRPr>
        </a:p>
      </dgm:t>
    </dgm:pt>
    <dgm:pt modelId="{D378D21A-D920-489B-8B71-A1ADB8C6B555}" type="parTrans" cxnId="{144D2CBC-AD2B-4281-9060-A8E854E72425}">
      <dgm:prSet/>
      <dgm:spPr/>
      <dgm:t>
        <a:bodyPr/>
        <a:lstStyle/>
        <a:p>
          <a:endParaRPr lang="en-US" dirty="0"/>
        </a:p>
      </dgm:t>
    </dgm:pt>
    <dgm:pt modelId="{23095FE8-2B08-4B0C-86C1-50FFC4F6AF65}" type="sibTrans" cxnId="{144D2CBC-AD2B-4281-9060-A8E854E72425}">
      <dgm:prSet/>
      <dgm:spPr/>
      <dgm:t>
        <a:bodyPr/>
        <a:lstStyle/>
        <a:p>
          <a:endParaRPr lang="en-US"/>
        </a:p>
      </dgm:t>
    </dgm:pt>
    <dgm:pt modelId="{CB1DDBF7-C612-42A3-BF9A-FADA3256260E}">
      <dgm:prSet phldrT="[Text]" custT="1"/>
      <dgm:spPr/>
      <dgm:t>
        <a:bodyPr/>
        <a:lstStyle/>
        <a:p>
          <a:r>
            <a:rPr lang="de-DE" sz="1300" b="1" noProof="0" dirty="0" smtClean="0">
              <a:latin typeface="Corbel" panose="020B0503020204020204" pitchFamily="34" charset="0"/>
            </a:rPr>
            <a:t>Klima-</a:t>
          </a:r>
        </a:p>
        <a:p>
          <a:r>
            <a:rPr lang="de-DE" sz="1300" b="1" noProof="0" dirty="0" smtClean="0">
              <a:latin typeface="Corbel" panose="020B0503020204020204" pitchFamily="34" charset="0"/>
            </a:rPr>
            <a:t>wandel</a:t>
          </a:r>
          <a:endParaRPr lang="de-DE" sz="1300" b="1" noProof="0" dirty="0">
            <a:latin typeface="Corbel" panose="020B0503020204020204" pitchFamily="34" charset="0"/>
          </a:endParaRPr>
        </a:p>
      </dgm:t>
    </dgm:pt>
    <dgm:pt modelId="{463FB5A1-CE63-4592-8480-A22EFC4B3A6D}" type="parTrans" cxnId="{BB77F193-4F48-4ABA-A070-A667D73B75CD}">
      <dgm:prSet/>
      <dgm:spPr/>
      <dgm:t>
        <a:bodyPr/>
        <a:lstStyle/>
        <a:p>
          <a:endParaRPr lang="en-US" dirty="0"/>
        </a:p>
      </dgm:t>
    </dgm:pt>
    <dgm:pt modelId="{825A90DC-BDC1-4BB3-9F71-DA54C9E1005D}" type="sibTrans" cxnId="{BB77F193-4F48-4ABA-A070-A667D73B75CD}">
      <dgm:prSet/>
      <dgm:spPr/>
      <dgm:t>
        <a:bodyPr/>
        <a:lstStyle/>
        <a:p>
          <a:endParaRPr lang="en-US"/>
        </a:p>
      </dgm:t>
    </dgm:pt>
    <dgm:pt modelId="{2B0BDE9B-B531-404E-A67F-E5690A770E05}">
      <dgm:prSet phldrT="[Text]" custT="1"/>
      <dgm:spPr/>
      <dgm:t>
        <a:bodyPr/>
        <a:lstStyle/>
        <a:p>
          <a:r>
            <a:rPr lang="de-DE" sz="1200" b="1" noProof="0" dirty="0" smtClean="0">
              <a:latin typeface="Corbel" panose="020B0503020204020204" pitchFamily="34" charset="0"/>
            </a:rPr>
            <a:t>Urbanisierung</a:t>
          </a:r>
          <a:endParaRPr lang="de-DE" sz="1200" b="1" noProof="0" dirty="0">
            <a:latin typeface="Corbel" panose="020B0503020204020204" pitchFamily="34" charset="0"/>
          </a:endParaRPr>
        </a:p>
      </dgm:t>
    </dgm:pt>
    <dgm:pt modelId="{DB3AB34B-A45E-46DB-948C-A7311279961F}" type="parTrans" cxnId="{F6527B47-744F-4FAA-B0B9-156107B55FEB}">
      <dgm:prSet/>
      <dgm:spPr/>
      <dgm:t>
        <a:bodyPr/>
        <a:lstStyle/>
        <a:p>
          <a:endParaRPr lang="en-US" dirty="0"/>
        </a:p>
      </dgm:t>
    </dgm:pt>
    <dgm:pt modelId="{3500D948-A1CF-4AE3-8CD1-35DE7728B95B}" type="sibTrans" cxnId="{F6527B47-744F-4FAA-B0B9-156107B55FEB}">
      <dgm:prSet/>
      <dgm:spPr/>
      <dgm:t>
        <a:bodyPr/>
        <a:lstStyle/>
        <a:p>
          <a:endParaRPr lang="en-US"/>
        </a:p>
      </dgm:t>
    </dgm:pt>
    <dgm:pt modelId="{8C2604A5-B8FD-414C-A7F6-1239AD188A4B}">
      <dgm:prSet phldrT="[Text]" custT="1"/>
      <dgm:spPr/>
      <dgm:t>
        <a:bodyPr/>
        <a:lstStyle/>
        <a:p>
          <a:r>
            <a:rPr lang="de-DE" sz="1300" b="1" noProof="0" dirty="0" smtClean="0">
              <a:latin typeface="Corbel" panose="020B0503020204020204" pitchFamily="34" charset="0"/>
            </a:rPr>
            <a:t>E-commerce</a:t>
          </a:r>
          <a:endParaRPr lang="de-DE" sz="1300" b="1" noProof="0" dirty="0">
            <a:latin typeface="Corbel" panose="020B0503020204020204" pitchFamily="34" charset="0"/>
          </a:endParaRPr>
        </a:p>
      </dgm:t>
    </dgm:pt>
    <dgm:pt modelId="{70D439A8-6B7F-460E-8554-5E785F50CDC7}" type="parTrans" cxnId="{6DE5D3D0-3B14-4DF7-B2E2-0298AA804386}">
      <dgm:prSet/>
      <dgm:spPr/>
      <dgm:t>
        <a:bodyPr/>
        <a:lstStyle/>
        <a:p>
          <a:endParaRPr lang="en-US" dirty="0"/>
        </a:p>
      </dgm:t>
    </dgm:pt>
    <dgm:pt modelId="{CDD41706-4F29-42AA-8D59-2A72ACA9080E}" type="sibTrans" cxnId="{6DE5D3D0-3B14-4DF7-B2E2-0298AA804386}">
      <dgm:prSet/>
      <dgm:spPr/>
      <dgm:t>
        <a:bodyPr/>
        <a:lstStyle/>
        <a:p>
          <a:endParaRPr lang="en-US"/>
        </a:p>
      </dgm:t>
    </dgm:pt>
    <dgm:pt modelId="{AD8C9805-7FC6-4500-A650-18943DA00CCA}">
      <dgm:prSet phldrT="[Text]" custT="1"/>
      <dgm:spPr/>
      <dgm:t>
        <a:bodyPr/>
        <a:lstStyle/>
        <a:p>
          <a:r>
            <a:rPr lang="de-DE" sz="1200" b="1" noProof="0" dirty="0" smtClean="0">
              <a:latin typeface="Corbel" panose="020B0503020204020204" pitchFamily="34" charset="0"/>
            </a:rPr>
            <a:t>Digitalisierung</a:t>
          </a:r>
          <a:endParaRPr lang="de-DE" sz="1200" b="1" noProof="0" dirty="0">
            <a:latin typeface="Corbel" panose="020B0503020204020204" pitchFamily="34" charset="0"/>
          </a:endParaRPr>
        </a:p>
      </dgm:t>
    </dgm:pt>
    <dgm:pt modelId="{9B848672-F503-4F35-BC06-052FAE5DE67D}" type="parTrans" cxnId="{E344BBC9-AD71-4FCD-A327-D4A340BFBC4E}">
      <dgm:prSet/>
      <dgm:spPr/>
      <dgm:t>
        <a:bodyPr/>
        <a:lstStyle/>
        <a:p>
          <a:endParaRPr lang="en-US" dirty="0"/>
        </a:p>
      </dgm:t>
    </dgm:pt>
    <dgm:pt modelId="{B4F6C133-2B32-4CF6-9A66-BAA7D9D51DBD}" type="sibTrans" cxnId="{E344BBC9-AD71-4FCD-A327-D4A340BFBC4E}">
      <dgm:prSet/>
      <dgm:spPr/>
      <dgm:t>
        <a:bodyPr/>
        <a:lstStyle/>
        <a:p>
          <a:endParaRPr lang="en-US"/>
        </a:p>
      </dgm:t>
    </dgm:pt>
    <dgm:pt modelId="{F565CC60-001D-471F-ACC0-30D60A176CE1}">
      <dgm:prSet phldrT="[Text]" custT="1"/>
      <dgm:spPr/>
      <dgm:t>
        <a:bodyPr/>
        <a:lstStyle/>
        <a:p>
          <a:r>
            <a:rPr lang="de-DE" sz="1300" b="1" noProof="0" dirty="0" smtClean="0">
              <a:latin typeface="Corbel" panose="020B0503020204020204" pitchFamily="34" charset="0"/>
            </a:rPr>
            <a:t>Mobile Welt</a:t>
          </a:r>
          <a:endParaRPr lang="de-DE" sz="1300" b="1" noProof="0" dirty="0">
            <a:latin typeface="Corbel" panose="020B0503020204020204" pitchFamily="34" charset="0"/>
          </a:endParaRPr>
        </a:p>
      </dgm:t>
    </dgm:pt>
    <dgm:pt modelId="{8728A406-FAC1-4578-B2C6-EEF6C3F88D8E}" type="parTrans" cxnId="{7AE3C2A4-1C22-49B1-9338-72572AE3B123}">
      <dgm:prSet/>
      <dgm:spPr/>
      <dgm:t>
        <a:bodyPr/>
        <a:lstStyle/>
        <a:p>
          <a:endParaRPr lang="en-US" dirty="0"/>
        </a:p>
      </dgm:t>
    </dgm:pt>
    <dgm:pt modelId="{F0A6984A-7E58-4FE5-BB3D-EABFDFE30F00}" type="sibTrans" cxnId="{7AE3C2A4-1C22-49B1-9338-72572AE3B123}">
      <dgm:prSet/>
      <dgm:spPr/>
      <dgm:t>
        <a:bodyPr/>
        <a:lstStyle/>
        <a:p>
          <a:endParaRPr lang="en-US"/>
        </a:p>
      </dgm:t>
    </dgm:pt>
    <dgm:pt modelId="{1D09E6E3-AFC9-4814-9284-E6666A8BC0F4}" type="pres">
      <dgm:prSet presAssocID="{7D1F3080-721E-4B3E-9BF2-63E3160487C7}" presName="cycle" presStyleCnt="0">
        <dgm:presLayoutVars>
          <dgm:chMax val="1"/>
          <dgm:dir/>
          <dgm:animLvl val="ctr"/>
          <dgm:resizeHandles val="exact"/>
        </dgm:presLayoutVars>
      </dgm:prSet>
      <dgm:spPr/>
      <dgm:t>
        <a:bodyPr/>
        <a:lstStyle/>
        <a:p>
          <a:endParaRPr lang="en-US"/>
        </a:p>
      </dgm:t>
    </dgm:pt>
    <dgm:pt modelId="{A8CE602F-D0B8-4E6C-8CBE-3620F49944E7}" type="pres">
      <dgm:prSet presAssocID="{71145A5A-E69F-48A7-8E4F-D0C80051C502}" presName="centerShape" presStyleLbl="node0" presStyleIdx="0" presStyleCnt="1" custScaleX="119166" custScaleY="124841"/>
      <dgm:spPr/>
      <dgm:t>
        <a:bodyPr/>
        <a:lstStyle/>
        <a:p>
          <a:endParaRPr lang="en-US"/>
        </a:p>
      </dgm:t>
    </dgm:pt>
    <dgm:pt modelId="{6F62A3DC-C1EC-4635-A643-EFC3952EDE63}" type="pres">
      <dgm:prSet presAssocID="{D378D21A-D920-489B-8B71-A1ADB8C6B555}" presName="Name9" presStyleLbl="parChTrans1D2" presStyleIdx="0" presStyleCnt="6"/>
      <dgm:spPr/>
      <dgm:t>
        <a:bodyPr/>
        <a:lstStyle/>
        <a:p>
          <a:endParaRPr lang="en-US"/>
        </a:p>
      </dgm:t>
    </dgm:pt>
    <dgm:pt modelId="{6EF491F0-D12C-47EA-8DAF-A6BEB4C20C63}" type="pres">
      <dgm:prSet presAssocID="{D378D21A-D920-489B-8B71-A1ADB8C6B555}" presName="connTx" presStyleLbl="parChTrans1D2" presStyleIdx="0" presStyleCnt="6"/>
      <dgm:spPr/>
      <dgm:t>
        <a:bodyPr/>
        <a:lstStyle/>
        <a:p>
          <a:endParaRPr lang="en-US"/>
        </a:p>
      </dgm:t>
    </dgm:pt>
    <dgm:pt modelId="{32A5959E-B899-492E-9CFA-E9A7674D2FEA}" type="pres">
      <dgm:prSet presAssocID="{CD3DFDD0-CD0E-4449-9FCA-5F417CCD39F6}" presName="node" presStyleLbl="node1" presStyleIdx="0" presStyleCnt="6" custScaleX="109271" custScaleY="107511">
        <dgm:presLayoutVars>
          <dgm:bulletEnabled val="1"/>
        </dgm:presLayoutVars>
      </dgm:prSet>
      <dgm:spPr/>
      <dgm:t>
        <a:bodyPr/>
        <a:lstStyle/>
        <a:p>
          <a:endParaRPr lang="en-US"/>
        </a:p>
      </dgm:t>
    </dgm:pt>
    <dgm:pt modelId="{36EF41F5-1845-415F-A9E0-0B87AA18E019}" type="pres">
      <dgm:prSet presAssocID="{463FB5A1-CE63-4592-8480-A22EFC4B3A6D}" presName="Name9" presStyleLbl="parChTrans1D2" presStyleIdx="1" presStyleCnt="6"/>
      <dgm:spPr/>
      <dgm:t>
        <a:bodyPr/>
        <a:lstStyle/>
        <a:p>
          <a:endParaRPr lang="en-US"/>
        </a:p>
      </dgm:t>
    </dgm:pt>
    <dgm:pt modelId="{99334977-D1F2-4BB3-9128-A720E480CBBD}" type="pres">
      <dgm:prSet presAssocID="{463FB5A1-CE63-4592-8480-A22EFC4B3A6D}" presName="connTx" presStyleLbl="parChTrans1D2" presStyleIdx="1" presStyleCnt="6"/>
      <dgm:spPr/>
      <dgm:t>
        <a:bodyPr/>
        <a:lstStyle/>
        <a:p>
          <a:endParaRPr lang="en-US"/>
        </a:p>
      </dgm:t>
    </dgm:pt>
    <dgm:pt modelId="{BDEFCD8D-4C65-4C80-9FD5-4B2CB8377070}" type="pres">
      <dgm:prSet presAssocID="{CB1DDBF7-C612-42A3-BF9A-FADA3256260E}" presName="node" presStyleLbl="node1" presStyleIdx="1" presStyleCnt="6" custScaleX="109271" custScaleY="107511">
        <dgm:presLayoutVars>
          <dgm:bulletEnabled val="1"/>
        </dgm:presLayoutVars>
      </dgm:prSet>
      <dgm:spPr/>
      <dgm:t>
        <a:bodyPr/>
        <a:lstStyle/>
        <a:p>
          <a:endParaRPr lang="en-US"/>
        </a:p>
      </dgm:t>
    </dgm:pt>
    <dgm:pt modelId="{E191FCB2-ECDD-4D41-802E-6C9C30B14683}" type="pres">
      <dgm:prSet presAssocID="{DB3AB34B-A45E-46DB-948C-A7311279961F}" presName="Name9" presStyleLbl="parChTrans1D2" presStyleIdx="2" presStyleCnt="6"/>
      <dgm:spPr/>
      <dgm:t>
        <a:bodyPr/>
        <a:lstStyle/>
        <a:p>
          <a:endParaRPr lang="en-US"/>
        </a:p>
      </dgm:t>
    </dgm:pt>
    <dgm:pt modelId="{E5800B74-6AAF-4AF3-A2FC-E92C7287FC33}" type="pres">
      <dgm:prSet presAssocID="{DB3AB34B-A45E-46DB-948C-A7311279961F}" presName="connTx" presStyleLbl="parChTrans1D2" presStyleIdx="2" presStyleCnt="6"/>
      <dgm:spPr/>
      <dgm:t>
        <a:bodyPr/>
        <a:lstStyle/>
        <a:p>
          <a:endParaRPr lang="en-US"/>
        </a:p>
      </dgm:t>
    </dgm:pt>
    <dgm:pt modelId="{008DD3C6-C586-4E15-90DD-F55324A8A75F}" type="pres">
      <dgm:prSet presAssocID="{2B0BDE9B-B531-404E-A67F-E5690A770E05}" presName="node" presStyleLbl="node1" presStyleIdx="2" presStyleCnt="6" custScaleX="109271" custScaleY="107511">
        <dgm:presLayoutVars>
          <dgm:bulletEnabled val="1"/>
        </dgm:presLayoutVars>
      </dgm:prSet>
      <dgm:spPr/>
      <dgm:t>
        <a:bodyPr/>
        <a:lstStyle/>
        <a:p>
          <a:endParaRPr lang="en-US"/>
        </a:p>
      </dgm:t>
    </dgm:pt>
    <dgm:pt modelId="{2731C58F-ECA3-4686-937D-80A7930790A8}" type="pres">
      <dgm:prSet presAssocID="{70D439A8-6B7F-460E-8554-5E785F50CDC7}" presName="Name9" presStyleLbl="parChTrans1D2" presStyleIdx="3" presStyleCnt="6"/>
      <dgm:spPr/>
      <dgm:t>
        <a:bodyPr/>
        <a:lstStyle/>
        <a:p>
          <a:endParaRPr lang="en-US"/>
        </a:p>
      </dgm:t>
    </dgm:pt>
    <dgm:pt modelId="{95E80F42-B0EC-4279-9F8B-061FFAC42E56}" type="pres">
      <dgm:prSet presAssocID="{70D439A8-6B7F-460E-8554-5E785F50CDC7}" presName="connTx" presStyleLbl="parChTrans1D2" presStyleIdx="3" presStyleCnt="6"/>
      <dgm:spPr/>
      <dgm:t>
        <a:bodyPr/>
        <a:lstStyle/>
        <a:p>
          <a:endParaRPr lang="en-US"/>
        </a:p>
      </dgm:t>
    </dgm:pt>
    <dgm:pt modelId="{B5B39590-DCC0-4282-B1BA-F85AF4CE89C4}" type="pres">
      <dgm:prSet presAssocID="{8C2604A5-B8FD-414C-A7F6-1239AD188A4B}" presName="node" presStyleLbl="node1" presStyleIdx="3" presStyleCnt="6" custScaleX="109271" custScaleY="107511">
        <dgm:presLayoutVars>
          <dgm:bulletEnabled val="1"/>
        </dgm:presLayoutVars>
      </dgm:prSet>
      <dgm:spPr/>
      <dgm:t>
        <a:bodyPr/>
        <a:lstStyle/>
        <a:p>
          <a:endParaRPr lang="en-US"/>
        </a:p>
      </dgm:t>
    </dgm:pt>
    <dgm:pt modelId="{E65AA2E3-76B4-459F-A2BA-909950371CEF}" type="pres">
      <dgm:prSet presAssocID="{9B848672-F503-4F35-BC06-052FAE5DE67D}" presName="Name9" presStyleLbl="parChTrans1D2" presStyleIdx="4" presStyleCnt="6"/>
      <dgm:spPr/>
      <dgm:t>
        <a:bodyPr/>
        <a:lstStyle/>
        <a:p>
          <a:endParaRPr lang="en-US"/>
        </a:p>
      </dgm:t>
    </dgm:pt>
    <dgm:pt modelId="{19CA3EFB-6EC1-407D-8789-82B580774FC2}" type="pres">
      <dgm:prSet presAssocID="{9B848672-F503-4F35-BC06-052FAE5DE67D}" presName="connTx" presStyleLbl="parChTrans1D2" presStyleIdx="4" presStyleCnt="6"/>
      <dgm:spPr/>
      <dgm:t>
        <a:bodyPr/>
        <a:lstStyle/>
        <a:p>
          <a:endParaRPr lang="en-US"/>
        </a:p>
      </dgm:t>
    </dgm:pt>
    <dgm:pt modelId="{36556242-DBF4-4670-A844-A86FE6B699CD}" type="pres">
      <dgm:prSet presAssocID="{AD8C9805-7FC6-4500-A650-18943DA00CCA}" presName="node" presStyleLbl="node1" presStyleIdx="4" presStyleCnt="6" custScaleX="109271" custScaleY="107511">
        <dgm:presLayoutVars>
          <dgm:bulletEnabled val="1"/>
        </dgm:presLayoutVars>
      </dgm:prSet>
      <dgm:spPr/>
      <dgm:t>
        <a:bodyPr/>
        <a:lstStyle/>
        <a:p>
          <a:endParaRPr lang="en-US"/>
        </a:p>
      </dgm:t>
    </dgm:pt>
    <dgm:pt modelId="{B14731C8-88CE-438B-BAD4-CCC14CAA715F}" type="pres">
      <dgm:prSet presAssocID="{8728A406-FAC1-4578-B2C6-EEF6C3F88D8E}" presName="Name9" presStyleLbl="parChTrans1D2" presStyleIdx="5" presStyleCnt="6"/>
      <dgm:spPr/>
      <dgm:t>
        <a:bodyPr/>
        <a:lstStyle/>
        <a:p>
          <a:endParaRPr lang="en-US"/>
        </a:p>
      </dgm:t>
    </dgm:pt>
    <dgm:pt modelId="{2D99D8D6-B5E3-4ADC-AA97-02D140050B1E}" type="pres">
      <dgm:prSet presAssocID="{8728A406-FAC1-4578-B2C6-EEF6C3F88D8E}" presName="connTx" presStyleLbl="parChTrans1D2" presStyleIdx="5" presStyleCnt="6"/>
      <dgm:spPr/>
      <dgm:t>
        <a:bodyPr/>
        <a:lstStyle/>
        <a:p>
          <a:endParaRPr lang="en-US"/>
        </a:p>
      </dgm:t>
    </dgm:pt>
    <dgm:pt modelId="{87723CF1-2235-41B3-A87F-387A2BDCE184}" type="pres">
      <dgm:prSet presAssocID="{F565CC60-001D-471F-ACC0-30D60A176CE1}" presName="node" presStyleLbl="node1" presStyleIdx="5" presStyleCnt="6" custScaleX="109271" custScaleY="107511">
        <dgm:presLayoutVars>
          <dgm:bulletEnabled val="1"/>
        </dgm:presLayoutVars>
      </dgm:prSet>
      <dgm:spPr/>
      <dgm:t>
        <a:bodyPr/>
        <a:lstStyle/>
        <a:p>
          <a:endParaRPr lang="en-US"/>
        </a:p>
      </dgm:t>
    </dgm:pt>
  </dgm:ptLst>
  <dgm:cxnLst>
    <dgm:cxn modelId="{E344BBC9-AD71-4FCD-A327-D4A340BFBC4E}" srcId="{71145A5A-E69F-48A7-8E4F-D0C80051C502}" destId="{AD8C9805-7FC6-4500-A650-18943DA00CCA}" srcOrd="4" destOrd="0" parTransId="{9B848672-F503-4F35-BC06-052FAE5DE67D}" sibTransId="{B4F6C133-2B32-4CF6-9A66-BAA7D9D51DBD}"/>
    <dgm:cxn modelId="{A85A8BA8-04D2-4ABE-A7C0-57088C861791}" type="presOf" srcId="{DB3AB34B-A45E-46DB-948C-A7311279961F}" destId="{E5800B74-6AAF-4AF3-A2FC-E92C7287FC33}" srcOrd="1" destOrd="0" presId="urn:microsoft.com/office/officeart/2005/8/layout/radial1"/>
    <dgm:cxn modelId="{D2B53837-AF60-4703-B8C0-3A9B344A8012}" type="presOf" srcId="{F565CC60-001D-471F-ACC0-30D60A176CE1}" destId="{87723CF1-2235-41B3-A87F-387A2BDCE184}" srcOrd="0" destOrd="0" presId="urn:microsoft.com/office/officeart/2005/8/layout/radial1"/>
    <dgm:cxn modelId="{3DDED3D2-5601-48CD-B2F9-C502A34E77CA}" type="presOf" srcId="{8728A406-FAC1-4578-B2C6-EEF6C3F88D8E}" destId="{B14731C8-88CE-438B-BAD4-CCC14CAA715F}" srcOrd="0" destOrd="0" presId="urn:microsoft.com/office/officeart/2005/8/layout/radial1"/>
    <dgm:cxn modelId="{89C26931-763B-4864-9609-E0BF7908BE7A}" type="presOf" srcId="{CD3DFDD0-CD0E-4449-9FCA-5F417CCD39F6}" destId="{32A5959E-B899-492E-9CFA-E9A7674D2FEA}" srcOrd="0" destOrd="0" presId="urn:microsoft.com/office/officeart/2005/8/layout/radial1"/>
    <dgm:cxn modelId="{D69FBE42-2A65-4F59-A203-470C36BE9B06}" type="presOf" srcId="{DB3AB34B-A45E-46DB-948C-A7311279961F}" destId="{E191FCB2-ECDD-4D41-802E-6C9C30B14683}" srcOrd="0" destOrd="0" presId="urn:microsoft.com/office/officeart/2005/8/layout/radial1"/>
    <dgm:cxn modelId="{D386CD9C-44AC-43E6-B742-F9310BFFFB51}" type="presOf" srcId="{AD8C9805-7FC6-4500-A650-18943DA00CCA}" destId="{36556242-DBF4-4670-A844-A86FE6B699CD}" srcOrd="0" destOrd="0" presId="urn:microsoft.com/office/officeart/2005/8/layout/radial1"/>
    <dgm:cxn modelId="{E6B59D5B-674D-4078-AEF3-25E955839EFD}" type="presOf" srcId="{8728A406-FAC1-4578-B2C6-EEF6C3F88D8E}" destId="{2D99D8D6-B5E3-4ADC-AA97-02D140050B1E}" srcOrd="1" destOrd="0" presId="urn:microsoft.com/office/officeart/2005/8/layout/radial1"/>
    <dgm:cxn modelId="{144D2CBC-AD2B-4281-9060-A8E854E72425}" srcId="{71145A5A-E69F-48A7-8E4F-D0C80051C502}" destId="{CD3DFDD0-CD0E-4449-9FCA-5F417CCD39F6}" srcOrd="0" destOrd="0" parTransId="{D378D21A-D920-489B-8B71-A1ADB8C6B555}" sibTransId="{23095FE8-2B08-4B0C-86C1-50FFC4F6AF65}"/>
    <dgm:cxn modelId="{96B7C9B7-928D-4761-A578-43D7B9C5C622}" type="presOf" srcId="{7D1F3080-721E-4B3E-9BF2-63E3160487C7}" destId="{1D09E6E3-AFC9-4814-9284-E6666A8BC0F4}" srcOrd="0" destOrd="0" presId="urn:microsoft.com/office/officeart/2005/8/layout/radial1"/>
    <dgm:cxn modelId="{7AE3C2A4-1C22-49B1-9338-72572AE3B123}" srcId="{71145A5A-E69F-48A7-8E4F-D0C80051C502}" destId="{F565CC60-001D-471F-ACC0-30D60A176CE1}" srcOrd="5" destOrd="0" parTransId="{8728A406-FAC1-4578-B2C6-EEF6C3F88D8E}" sibTransId="{F0A6984A-7E58-4FE5-BB3D-EABFDFE30F00}"/>
    <dgm:cxn modelId="{B12E5DFF-C310-48F2-95CB-D1ED0C9B5669}" type="presOf" srcId="{D378D21A-D920-489B-8B71-A1ADB8C6B555}" destId="{6EF491F0-D12C-47EA-8DAF-A6BEB4C20C63}" srcOrd="1" destOrd="0" presId="urn:microsoft.com/office/officeart/2005/8/layout/radial1"/>
    <dgm:cxn modelId="{BDA894D1-3845-4334-9D0D-39E9180BF105}" type="presOf" srcId="{463FB5A1-CE63-4592-8480-A22EFC4B3A6D}" destId="{99334977-D1F2-4BB3-9128-A720E480CBBD}" srcOrd="1" destOrd="0" presId="urn:microsoft.com/office/officeart/2005/8/layout/radial1"/>
    <dgm:cxn modelId="{BB77F193-4F48-4ABA-A070-A667D73B75CD}" srcId="{71145A5A-E69F-48A7-8E4F-D0C80051C502}" destId="{CB1DDBF7-C612-42A3-BF9A-FADA3256260E}" srcOrd="1" destOrd="0" parTransId="{463FB5A1-CE63-4592-8480-A22EFC4B3A6D}" sibTransId="{825A90DC-BDC1-4BB3-9F71-DA54C9E1005D}"/>
    <dgm:cxn modelId="{6DE5D3D0-3B14-4DF7-B2E2-0298AA804386}" srcId="{71145A5A-E69F-48A7-8E4F-D0C80051C502}" destId="{8C2604A5-B8FD-414C-A7F6-1239AD188A4B}" srcOrd="3" destOrd="0" parTransId="{70D439A8-6B7F-460E-8554-5E785F50CDC7}" sibTransId="{CDD41706-4F29-42AA-8D59-2A72ACA9080E}"/>
    <dgm:cxn modelId="{89E21C69-699C-4E5A-B3AF-B9AEF052978D}" srcId="{7D1F3080-721E-4B3E-9BF2-63E3160487C7}" destId="{71145A5A-E69F-48A7-8E4F-D0C80051C502}" srcOrd="0" destOrd="0" parTransId="{C59FC285-994C-49D3-93E3-26DAC11B1A25}" sibTransId="{7530C2B6-EFFC-4B35-97DF-F5B18CFCE816}"/>
    <dgm:cxn modelId="{5EE4A897-7AD4-486E-91A6-AD6C47A08C4C}" type="presOf" srcId="{2B0BDE9B-B531-404E-A67F-E5690A770E05}" destId="{008DD3C6-C586-4E15-90DD-F55324A8A75F}" srcOrd="0" destOrd="0" presId="urn:microsoft.com/office/officeart/2005/8/layout/radial1"/>
    <dgm:cxn modelId="{F6527B47-744F-4FAA-B0B9-156107B55FEB}" srcId="{71145A5A-E69F-48A7-8E4F-D0C80051C502}" destId="{2B0BDE9B-B531-404E-A67F-E5690A770E05}" srcOrd="2" destOrd="0" parTransId="{DB3AB34B-A45E-46DB-948C-A7311279961F}" sibTransId="{3500D948-A1CF-4AE3-8CD1-35DE7728B95B}"/>
    <dgm:cxn modelId="{B24B9709-2677-46B1-AFE4-99A7D5E0F969}" type="presOf" srcId="{9B848672-F503-4F35-BC06-052FAE5DE67D}" destId="{E65AA2E3-76B4-459F-A2BA-909950371CEF}" srcOrd="0" destOrd="0" presId="urn:microsoft.com/office/officeart/2005/8/layout/radial1"/>
    <dgm:cxn modelId="{78E59268-C8A4-45E3-92CA-50D478FAB970}" type="presOf" srcId="{463FB5A1-CE63-4592-8480-A22EFC4B3A6D}" destId="{36EF41F5-1845-415F-A9E0-0B87AA18E019}" srcOrd="0" destOrd="0" presId="urn:microsoft.com/office/officeart/2005/8/layout/radial1"/>
    <dgm:cxn modelId="{2488BB7B-9C6B-4808-91D9-98458698AED8}" type="presOf" srcId="{70D439A8-6B7F-460E-8554-5E785F50CDC7}" destId="{2731C58F-ECA3-4686-937D-80A7930790A8}" srcOrd="0" destOrd="0" presId="urn:microsoft.com/office/officeart/2005/8/layout/radial1"/>
    <dgm:cxn modelId="{4F8C21EA-72DA-4E22-905A-A7927EC12084}" type="presOf" srcId="{70D439A8-6B7F-460E-8554-5E785F50CDC7}" destId="{95E80F42-B0EC-4279-9F8B-061FFAC42E56}" srcOrd="1" destOrd="0" presId="urn:microsoft.com/office/officeart/2005/8/layout/radial1"/>
    <dgm:cxn modelId="{5591DDA0-9176-4A7C-80B0-C2B270781471}" type="presOf" srcId="{9B848672-F503-4F35-BC06-052FAE5DE67D}" destId="{19CA3EFB-6EC1-407D-8789-82B580774FC2}" srcOrd="1" destOrd="0" presId="urn:microsoft.com/office/officeart/2005/8/layout/radial1"/>
    <dgm:cxn modelId="{813F222F-D352-4044-BE4B-2B7BC493076B}" type="presOf" srcId="{D378D21A-D920-489B-8B71-A1ADB8C6B555}" destId="{6F62A3DC-C1EC-4635-A643-EFC3952EDE63}" srcOrd="0" destOrd="0" presId="urn:microsoft.com/office/officeart/2005/8/layout/radial1"/>
    <dgm:cxn modelId="{32825875-9C85-4051-8F2B-44CC29659FC7}" type="presOf" srcId="{8C2604A5-B8FD-414C-A7F6-1239AD188A4B}" destId="{B5B39590-DCC0-4282-B1BA-F85AF4CE89C4}" srcOrd="0" destOrd="0" presId="urn:microsoft.com/office/officeart/2005/8/layout/radial1"/>
    <dgm:cxn modelId="{8BA5FE6F-CC5E-49A7-A54B-2A71DC4FDED7}" type="presOf" srcId="{CB1DDBF7-C612-42A3-BF9A-FADA3256260E}" destId="{BDEFCD8D-4C65-4C80-9FD5-4B2CB8377070}" srcOrd="0" destOrd="0" presId="urn:microsoft.com/office/officeart/2005/8/layout/radial1"/>
    <dgm:cxn modelId="{62A20DE7-41D1-4F73-8088-471FD4F8567A}" type="presOf" srcId="{71145A5A-E69F-48A7-8E4F-D0C80051C502}" destId="{A8CE602F-D0B8-4E6C-8CBE-3620F49944E7}" srcOrd="0" destOrd="0" presId="urn:microsoft.com/office/officeart/2005/8/layout/radial1"/>
    <dgm:cxn modelId="{9E2368BE-78CC-4C05-ACF0-4E09066CC4E3}" type="presParOf" srcId="{1D09E6E3-AFC9-4814-9284-E6666A8BC0F4}" destId="{A8CE602F-D0B8-4E6C-8CBE-3620F49944E7}" srcOrd="0" destOrd="0" presId="urn:microsoft.com/office/officeart/2005/8/layout/radial1"/>
    <dgm:cxn modelId="{83B5BE1E-F627-4AAD-B756-507EACE63046}" type="presParOf" srcId="{1D09E6E3-AFC9-4814-9284-E6666A8BC0F4}" destId="{6F62A3DC-C1EC-4635-A643-EFC3952EDE63}" srcOrd="1" destOrd="0" presId="urn:microsoft.com/office/officeart/2005/8/layout/radial1"/>
    <dgm:cxn modelId="{0CD3FC23-080B-463F-B02C-7889C9308C33}" type="presParOf" srcId="{6F62A3DC-C1EC-4635-A643-EFC3952EDE63}" destId="{6EF491F0-D12C-47EA-8DAF-A6BEB4C20C63}" srcOrd="0" destOrd="0" presId="urn:microsoft.com/office/officeart/2005/8/layout/radial1"/>
    <dgm:cxn modelId="{38C163AE-FF91-48CA-B7E5-D34D0F6666DD}" type="presParOf" srcId="{1D09E6E3-AFC9-4814-9284-E6666A8BC0F4}" destId="{32A5959E-B899-492E-9CFA-E9A7674D2FEA}" srcOrd="2" destOrd="0" presId="urn:microsoft.com/office/officeart/2005/8/layout/radial1"/>
    <dgm:cxn modelId="{EF12BFE5-74AD-4828-8673-539C66B1F644}" type="presParOf" srcId="{1D09E6E3-AFC9-4814-9284-E6666A8BC0F4}" destId="{36EF41F5-1845-415F-A9E0-0B87AA18E019}" srcOrd="3" destOrd="0" presId="urn:microsoft.com/office/officeart/2005/8/layout/radial1"/>
    <dgm:cxn modelId="{FD339FF8-6223-4BAC-BAD0-D79BBFF78052}" type="presParOf" srcId="{36EF41F5-1845-415F-A9E0-0B87AA18E019}" destId="{99334977-D1F2-4BB3-9128-A720E480CBBD}" srcOrd="0" destOrd="0" presId="urn:microsoft.com/office/officeart/2005/8/layout/radial1"/>
    <dgm:cxn modelId="{CB2C1972-5613-4C52-9A27-151383A09CA8}" type="presParOf" srcId="{1D09E6E3-AFC9-4814-9284-E6666A8BC0F4}" destId="{BDEFCD8D-4C65-4C80-9FD5-4B2CB8377070}" srcOrd="4" destOrd="0" presId="urn:microsoft.com/office/officeart/2005/8/layout/radial1"/>
    <dgm:cxn modelId="{A89713A9-B82B-4C33-9324-8B4A2954D117}" type="presParOf" srcId="{1D09E6E3-AFC9-4814-9284-E6666A8BC0F4}" destId="{E191FCB2-ECDD-4D41-802E-6C9C30B14683}" srcOrd="5" destOrd="0" presId="urn:microsoft.com/office/officeart/2005/8/layout/radial1"/>
    <dgm:cxn modelId="{B11129C0-87D8-42CC-AFC8-31C41FB34373}" type="presParOf" srcId="{E191FCB2-ECDD-4D41-802E-6C9C30B14683}" destId="{E5800B74-6AAF-4AF3-A2FC-E92C7287FC33}" srcOrd="0" destOrd="0" presId="urn:microsoft.com/office/officeart/2005/8/layout/radial1"/>
    <dgm:cxn modelId="{D07871BA-6054-499D-9004-F4BC7C4AE1FF}" type="presParOf" srcId="{1D09E6E3-AFC9-4814-9284-E6666A8BC0F4}" destId="{008DD3C6-C586-4E15-90DD-F55324A8A75F}" srcOrd="6" destOrd="0" presId="urn:microsoft.com/office/officeart/2005/8/layout/radial1"/>
    <dgm:cxn modelId="{F6DA8B7C-2C35-411C-8CDC-56EF5867C34A}" type="presParOf" srcId="{1D09E6E3-AFC9-4814-9284-E6666A8BC0F4}" destId="{2731C58F-ECA3-4686-937D-80A7930790A8}" srcOrd="7" destOrd="0" presId="urn:microsoft.com/office/officeart/2005/8/layout/radial1"/>
    <dgm:cxn modelId="{77711F0F-9C8C-41AA-B831-3BABFDD2696B}" type="presParOf" srcId="{2731C58F-ECA3-4686-937D-80A7930790A8}" destId="{95E80F42-B0EC-4279-9F8B-061FFAC42E56}" srcOrd="0" destOrd="0" presId="urn:microsoft.com/office/officeart/2005/8/layout/radial1"/>
    <dgm:cxn modelId="{81057C61-A12C-4F0A-9D31-1D0A9C635522}" type="presParOf" srcId="{1D09E6E3-AFC9-4814-9284-E6666A8BC0F4}" destId="{B5B39590-DCC0-4282-B1BA-F85AF4CE89C4}" srcOrd="8" destOrd="0" presId="urn:microsoft.com/office/officeart/2005/8/layout/radial1"/>
    <dgm:cxn modelId="{54112A32-695A-445F-807C-54BFC99292F5}" type="presParOf" srcId="{1D09E6E3-AFC9-4814-9284-E6666A8BC0F4}" destId="{E65AA2E3-76B4-459F-A2BA-909950371CEF}" srcOrd="9" destOrd="0" presId="urn:microsoft.com/office/officeart/2005/8/layout/radial1"/>
    <dgm:cxn modelId="{529B953B-10E5-4512-9BF5-E92B5928DB00}" type="presParOf" srcId="{E65AA2E3-76B4-459F-A2BA-909950371CEF}" destId="{19CA3EFB-6EC1-407D-8789-82B580774FC2}" srcOrd="0" destOrd="0" presId="urn:microsoft.com/office/officeart/2005/8/layout/radial1"/>
    <dgm:cxn modelId="{3BDBDECC-46DE-49DD-A18B-2D00044B3AEC}" type="presParOf" srcId="{1D09E6E3-AFC9-4814-9284-E6666A8BC0F4}" destId="{36556242-DBF4-4670-A844-A86FE6B699CD}" srcOrd="10" destOrd="0" presId="urn:microsoft.com/office/officeart/2005/8/layout/radial1"/>
    <dgm:cxn modelId="{1AD86FCA-3E06-4CB9-96DD-EB9F0A7DDFE7}" type="presParOf" srcId="{1D09E6E3-AFC9-4814-9284-E6666A8BC0F4}" destId="{B14731C8-88CE-438B-BAD4-CCC14CAA715F}" srcOrd="11" destOrd="0" presId="urn:microsoft.com/office/officeart/2005/8/layout/radial1"/>
    <dgm:cxn modelId="{C932BB61-06FC-49D5-9D00-8E9DD399F88E}" type="presParOf" srcId="{B14731C8-88CE-438B-BAD4-CCC14CAA715F}" destId="{2D99D8D6-B5E3-4ADC-AA97-02D140050B1E}" srcOrd="0" destOrd="0" presId="urn:microsoft.com/office/officeart/2005/8/layout/radial1"/>
    <dgm:cxn modelId="{E12CC0B7-24A3-4974-A7CA-66EAC647884E}" type="presParOf" srcId="{1D09E6E3-AFC9-4814-9284-E6666A8BC0F4}" destId="{87723CF1-2235-41B3-A87F-387A2BDCE184}"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1F3080-721E-4B3E-9BF2-63E3160487C7}" type="doc">
      <dgm:prSet loTypeId="urn:microsoft.com/office/officeart/2005/8/layout/radial1" loCatId="cycle" qsTypeId="urn:microsoft.com/office/officeart/2005/8/quickstyle/simple2" qsCatId="simple" csTypeId="urn:microsoft.com/office/officeart/2005/8/colors/accent1_1" csCatId="accent1" phldr="1"/>
      <dgm:spPr/>
      <dgm:t>
        <a:bodyPr/>
        <a:lstStyle/>
        <a:p>
          <a:endParaRPr lang="en-US"/>
        </a:p>
      </dgm:t>
    </dgm:pt>
    <dgm:pt modelId="{71145A5A-E69F-48A7-8E4F-D0C80051C502}">
      <dgm:prSet phldrT="[Text]"/>
      <dgm:spPr/>
      <dgm:t>
        <a:bodyPr/>
        <a:lstStyle/>
        <a:p>
          <a:r>
            <a:rPr lang="de-DE" b="1" noProof="0" dirty="0" smtClean="0">
              <a:latin typeface="Corbel" panose="020B0503020204020204" pitchFamily="34" charset="0"/>
            </a:rPr>
            <a:t>Logistik</a:t>
          </a:r>
          <a:endParaRPr lang="de-DE" b="1" noProof="0" dirty="0">
            <a:latin typeface="Corbel" panose="020B0503020204020204" pitchFamily="34" charset="0"/>
          </a:endParaRPr>
        </a:p>
      </dgm:t>
    </dgm:pt>
    <dgm:pt modelId="{C59FC285-994C-49D3-93E3-26DAC11B1A25}" type="parTrans" cxnId="{89E21C69-699C-4E5A-B3AF-B9AEF052978D}">
      <dgm:prSet/>
      <dgm:spPr/>
      <dgm:t>
        <a:bodyPr/>
        <a:lstStyle/>
        <a:p>
          <a:endParaRPr lang="en-US"/>
        </a:p>
      </dgm:t>
    </dgm:pt>
    <dgm:pt modelId="{7530C2B6-EFFC-4B35-97DF-F5B18CFCE816}" type="sibTrans" cxnId="{89E21C69-699C-4E5A-B3AF-B9AEF052978D}">
      <dgm:prSet/>
      <dgm:spPr/>
      <dgm:t>
        <a:bodyPr/>
        <a:lstStyle/>
        <a:p>
          <a:endParaRPr lang="en-US"/>
        </a:p>
      </dgm:t>
    </dgm:pt>
    <dgm:pt modelId="{CD3DFDD0-CD0E-4449-9FCA-5F417CCD39F6}">
      <dgm:prSet phldrT="[Text]" custT="1"/>
      <dgm:spPr>
        <a:solidFill>
          <a:srgbClr val="009242"/>
        </a:solidFill>
      </dgm:spPr>
      <dgm:t>
        <a:bodyPr/>
        <a:lstStyle/>
        <a:p>
          <a:r>
            <a:rPr lang="de-DE" sz="1300" b="1" noProof="0" dirty="0" smtClean="0">
              <a:solidFill>
                <a:schemeClr val="bg1"/>
              </a:solidFill>
              <a:latin typeface="Corbel" panose="020B0503020204020204" pitchFamily="34" charset="0"/>
            </a:rPr>
            <a:t>Sicherheit</a:t>
          </a:r>
          <a:endParaRPr lang="de-DE" sz="1300" b="1" noProof="0" dirty="0">
            <a:solidFill>
              <a:schemeClr val="bg1"/>
            </a:solidFill>
            <a:latin typeface="Corbel" panose="020B0503020204020204" pitchFamily="34" charset="0"/>
          </a:endParaRPr>
        </a:p>
      </dgm:t>
    </dgm:pt>
    <dgm:pt modelId="{D378D21A-D920-489B-8B71-A1ADB8C6B555}" type="parTrans" cxnId="{144D2CBC-AD2B-4281-9060-A8E854E72425}">
      <dgm:prSet/>
      <dgm:spPr/>
      <dgm:t>
        <a:bodyPr/>
        <a:lstStyle/>
        <a:p>
          <a:endParaRPr lang="en-US" dirty="0"/>
        </a:p>
      </dgm:t>
    </dgm:pt>
    <dgm:pt modelId="{23095FE8-2B08-4B0C-86C1-50FFC4F6AF65}" type="sibTrans" cxnId="{144D2CBC-AD2B-4281-9060-A8E854E72425}">
      <dgm:prSet/>
      <dgm:spPr/>
      <dgm:t>
        <a:bodyPr/>
        <a:lstStyle/>
        <a:p>
          <a:endParaRPr lang="en-US"/>
        </a:p>
      </dgm:t>
    </dgm:pt>
    <dgm:pt modelId="{CB1DDBF7-C612-42A3-BF9A-FADA3256260E}">
      <dgm:prSet phldrT="[Text]" custT="1"/>
      <dgm:spPr>
        <a:solidFill>
          <a:srgbClr val="009242"/>
        </a:solidFill>
      </dgm:spPr>
      <dgm:t>
        <a:bodyPr/>
        <a:lstStyle/>
        <a:p>
          <a:r>
            <a:rPr lang="de-DE" sz="1300" b="1" noProof="0" dirty="0" smtClean="0">
              <a:solidFill>
                <a:schemeClr val="bg1"/>
              </a:solidFill>
              <a:latin typeface="Corbel" panose="020B0503020204020204" pitchFamily="34" charset="0"/>
            </a:rPr>
            <a:t>Klima-</a:t>
          </a:r>
        </a:p>
        <a:p>
          <a:r>
            <a:rPr lang="de-DE" sz="1300" b="1" noProof="0" dirty="0" smtClean="0">
              <a:solidFill>
                <a:schemeClr val="bg1"/>
              </a:solidFill>
              <a:latin typeface="Corbel" panose="020B0503020204020204" pitchFamily="34" charset="0"/>
            </a:rPr>
            <a:t>wandel</a:t>
          </a:r>
          <a:endParaRPr lang="de-DE" sz="1300" b="1" noProof="0" dirty="0">
            <a:solidFill>
              <a:schemeClr val="bg1"/>
            </a:solidFill>
            <a:latin typeface="Corbel" panose="020B0503020204020204" pitchFamily="34" charset="0"/>
          </a:endParaRPr>
        </a:p>
      </dgm:t>
    </dgm:pt>
    <dgm:pt modelId="{463FB5A1-CE63-4592-8480-A22EFC4B3A6D}" type="parTrans" cxnId="{BB77F193-4F48-4ABA-A070-A667D73B75CD}">
      <dgm:prSet/>
      <dgm:spPr/>
      <dgm:t>
        <a:bodyPr/>
        <a:lstStyle/>
        <a:p>
          <a:endParaRPr lang="en-US" dirty="0"/>
        </a:p>
      </dgm:t>
    </dgm:pt>
    <dgm:pt modelId="{825A90DC-BDC1-4BB3-9F71-DA54C9E1005D}" type="sibTrans" cxnId="{BB77F193-4F48-4ABA-A070-A667D73B75CD}">
      <dgm:prSet/>
      <dgm:spPr/>
      <dgm:t>
        <a:bodyPr/>
        <a:lstStyle/>
        <a:p>
          <a:endParaRPr lang="en-US"/>
        </a:p>
      </dgm:t>
    </dgm:pt>
    <dgm:pt modelId="{2B0BDE9B-B531-404E-A67F-E5690A770E05}">
      <dgm:prSet phldrT="[Text]" custT="1"/>
      <dgm:spPr>
        <a:gradFill rotWithShape="0">
          <a:gsLst>
            <a:gs pos="51000">
              <a:schemeClr val="accent3">
                <a:lumMod val="75000"/>
              </a:schemeClr>
            </a:gs>
            <a:gs pos="1000">
              <a:schemeClr val="accent3">
                <a:lumMod val="75000"/>
              </a:schemeClr>
            </a:gs>
            <a:gs pos="53000">
              <a:schemeClr val="bg2">
                <a:lumMod val="50000"/>
              </a:schemeClr>
            </a:gs>
            <a:gs pos="100000">
              <a:schemeClr val="bg2">
                <a:lumMod val="53000"/>
              </a:schemeClr>
            </a:gs>
          </a:gsLst>
          <a:lin ang="0" scaled="1"/>
        </a:gradFill>
      </dgm:spPr>
      <dgm:t>
        <a:bodyPr/>
        <a:lstStyle/>
        <a:p>
          <a:r>
            <a:rPr lang="de-DE" sz="1200" b="1" noProof="0" dirty="0" smtClean="0">
              <a:solidFill>
                <a:schemeClr val="bg1"/>
              </a:solidFill>
              <a:latin typeface="Corbel" panose="020B0503020204020204" pitchFamily="34" charset="0"/>
            </a:rPr>
            <a:t>Urbanisierung</a:t>
          </a:r>
          <a:endParaRPr lang="de-DE" sz="1200" b="1" noProof="0" dirty="0">
            <a:solidFill>
              <a:schemeClr val="bg1"/>
            </a:solidFill>
            <a:latin typeface="Corbel" panose="020B0503020204020204" pitchFamily="34" charset="0"/>
          </a:endParaRPr>
        </a:p>
      </dgm:t>
    </dgm:pt>
    <dgm:pt modelId="{DB3AB34B-A45E-46DB-948C-A7311279961F}" type="parTrans" cxnId="{F6527B47-744F-4FAA-B0B9-156107B55FEB}">
      <dgm:prSet/>
      <dgm:spPr/>
      <dgm:t>
        <a:bodyPr/>
        <a:lstStyle/>
        <a:p>
          <a:endParaRPr lang="en-US" dirty="0"/>
        </a:p>
      </dgm:t>
    </dgm:pt>
    <dgm:pt modelId="{3500D948-A1CF-4AE3-8CD1-35DE7728B95B}" type="sibTrans" cxnId="{F6527B47-744F-4FAA-B0B9-156107B55FEB}">
      <dgm:prSet/>
      <dgm:spPr/>
      <dgm:t>
        <a:bodyPr/>
        <a:lstStyle/>
        <a:p>
          <a:endParaRPr lang="en-US"/>
        </a:p>
      </dgm:t>
    </dgm:pt>
    <dgm:pt modelId="{8C2604A5-B8FD-414C-A7F6-1239AD188A4B}">
      <dgm:prSet phldrT="[Text]" custT="1"/>
      <dgm:spPr>
        <a:gradFill rotWithShape="0">
          <a:gsLst>
            <a:gs pos="55000">
              <a:schemeClr val="accent3">
                <a:lumMod val="75000"/>
              </a:schemeClr>
            </a:gs>
            <a:gs pos="100000">
              <a:schemeClr val="accent3">
                <a:lumMod val="75000"/>
              </a:schemeClr>
            </a:gs>
            <a:gs pos="51000">
              <a:schemeClr val="bg1">
                <a:lumMod val="65000"/>
              </a:schemeClr>
            </a:gs>
            <a:gs pos="0">
              <a:schemeClr val="tx1">
                <a:lumMod val="50000"/>
                <a:lumOff val="50000"/>
              </a:schemeClr>
            </a:gs>
          </a:gsLst>
          <a:lin ang="0" scaled="1"/>
        </a:gradFill>
      </dgm:spPr>
      <dgm:t>
        <a:bodyPr/>
        <a:lstStyle/>
        <a:p>
          <a:r>
            <a:rPr lang="de-DE" sz="1300" b="1" noProof="0" dirty="0" smtClean="0">
              <a:solidFill>
                <a:schemeClr val="bg1"/>
              </a:solidFill>
              <a:latin typeface="Corbel" panose="020B0503020204020204" pitchFamily="34" charset="0"/>
            </a:rPr>
            <a:t>E-commerce</a:t>
          </a:r>
          <a:endParaRPr lang="de-DE" sz="1300" b="1" noProof="0" dirty="0">
            <a:solidFill>
              <a:schemeClr val="bg1"/>
            </a:solidFill>
            <a:latin typeface="Corbel" panose="020B0503020204020204" pitchFamily="34" charset="0"/>
          </a:endParaRPr>
        </a:p>
      </dgm:t>
    </dgm:pt>
    <dgm:pt modelId="{70D439A8-6B7F-460E-8554-5E785F50CDC7}" type="parTrans" cxnId="{6DE5D3D0-3B14-4DF7-B2E2-0298AA804386}">
      <dgm:prSet/>
      <dgm:spPr/>
      <dgm:t>
        <a:bodyPr/>
        <a:lstStyle/>
        <a:p>
          <a:endParaRPr lang="en-US" dirty="0"/>
        </a:p>
      </dgm:t>
    </dgm:pt>
    <dgm:pt modelId="{CDD41706-4F29-42AA-8D59-2A72ACA9080E}" type="sibTrans" cxnId="{6DE5D3D0-3B14-4DF7-B2E2-0298AA804386}">
      <dgm:prSet/>
      <dgm:spPr/>
      <dgm:t>
        <a:bodyPr/>
        <a:lstStyle/>
        <a:p>
          <a:endParaRPr lang="en-US"/>
        </a:p>
      </dgm:t>
    </dgm:pt>
    <dgm:pt modelId="{AD8C9805-7FC6-4500-A650-18943DA00CCA}">
      <dgm:prSet phldrT="[Text]" custT="1"/>
      <dgm:spPr>
        <a:solidFill>
          <a:schemeClr val="bg1">
            <a:lumMod val="65000"/>
          </a:schemeClr>
        </a:solidFill>
      </dgm:spPr>
      <dgm:t>
        <a:bodyPr/>
        <a:lstStyle/>
        <a:p>
          <a:r>
            <a:rPr lang="de-DE" sz="1200" b="1" noProof="0" dirty="0" smtClean="0">
              <a:solidFill>
                <a:schemeClr val="bg1"/>
              </a:solidFill>
              <a:latin typeface="Corbel" panose="020B0503020204020204" pitchFamily="34" charset="0"/>
            </a:rPr>
            <a:t>Digitalisierung</a:t>
          </a:r>
          <a:endParaRPr lang="de-DE" sz="1200" b="1" noProof="0" dirty="0">
            <a:solidFill>
              <a:schemeClr val="bg1"/>
            </a:solidFill>
            <a:latin typeface="Corbel" panose="020B0503020204020204" pitchFamily="34" charset="0"/>
          </a:endParaRPr>
        </a:p>
      </dgm:t>
    </dgm:pt>
    <dgm:pt modelId="{9B848672-F503-4F35-BC06-052FAE5DE67D}" type="parTrans" cxnId="{E344BBC9-AD71-4FCD-A327-D4A340BFBC4E}">
      <dgm:prSet/>
      <dgm:spPr/>
      <dgm:t>
        <a:bodyPr/>
        <a:lstStyle/>
        <a:p>
          <a:endParaRPr lang="en-US" dirty="0"/>
        </a:p>
      </dgm:t>
    </dgm:pt>
    <dgm:pt modelId="{B4F6C133-2B32-4CF6-9A66-BAA7D9D51DBD}" type="sibTrans" cxnId="{E344BBC9-AD71-4FCD-A327-D4A340BFBC4E}">
      <dgm:prSet/>
      <dgm:spPr/>
      <dgm:t>
        <a:bodyPr/>
        <a:lstStyle/>
        <a:p>
          <a:endParaRPr lang="en-US"/>
        </a:p>
      </dgm:t>
    </dgm:pt>
    <dgm:pt modelId="{F565CC60-001D-471F-ACC0-30D60A176CE1}">
      <dgm:prSet phldrT="[Text]" custT="1"/>
      <dgm:spPr>
        <a:solidFill>
          <a:schemeClr val="bg1">
            <a:lumMod val="65000"/>
          </a:schemeClr>
        </a:solidFill>
      </dgm:spPr>
      <dgm:t>
        <a:bodyPr/>
        <a:lstStyle/>
        <a:p>
          <a:r>
            <a:rPr lang="de-DE" sz="1300" b="1" noProof="0" dirty="0" smtClean="0">
              <a:solidFill>
                <a:schemeClr val="bg1"/>
              </a:solidFill>
              <a:latin typeface="Corbel" panose="020B0503020204020204" pitchFamily="34" charset="0"/>
            </a:rPr>
            <a:t>Mobile Welt</a:t>
          </a:r>
          <a:endParaRPr lang="de-DE" sz="1300" b="1" noProof="0" dirty="0">
            <a:solidFill>
              <a:schemeClr val="bg1"/>
            </a:solidFill>
            <a:latin typeface="Corbel" panose="020B0503020204020204" pitchFamily="34" charset="0"/>
          </a:endParaRPr>
        </a:p>
      </dgm:t>
    </dgm:pt>
    <dgm:pt modelId="{8728A406-FAC1-4578-B2C6-EEF6C3F88D8E}" type="parTrans" cxnId="{7AE3C2A4-1C22-49B1-9338-72572AE3B123}">
      <dgm:prSet/>
      <dgm:spPr/>
      <dgm:t>
        <a:bodyPr/>
        <a:lstStyle/>
        <a:p>
          <a:endParaRPr lang="en-US" dirty="0"/>
        </a:p>
      </dgm:t>
    </dgm:pt>
    <dgm:pt modelId="{F0A6984A-7E58-4FE5-BB3D-EABFDFE30F00}" type="sibTrans" cxnId="{7AE3C2A4-1C22-49B1-9338-72572AE3B123}">
      <dgm:prSet/>
      <dgm:spPr/>
      <dgm:t>
        <a:bodyPr/>
        <a:lstStyle/>
        <a:p>
          <a:endParaRPr lang="en-US"/>
        </a:p>
      </dgm:t>
    </dgm:pt>
    <dgm:pt modelId="{1D09E6E3-AFC9-4814-9284-E6666A8BC0F4}" type="pres">
      <dgm:prSet presAssocID="{7D1F3080-721E-4B3E-9BF2-63E3160487C7}" presName="cycle" presStyleCnt="0">
        <dgm:presLayoutVars>
          <dgm:chMax val="1"/>
          <dgm:dir/>
          <dgm:animLvl val="ctr"/>
          <dgm:resizeHandles val="exact"/>
        </dgm:presLayoutVars>
      </dgm:prSet>
      <dgm:spPr/>
      <dgm:t>
        <a:bodyPr/>
        <a:lstStyle/>
        <a:p>
          <a:endParaRPr lang="en-US"/>
        </a:p>
      </dgm:t>
    </dgm:pt>
    <dgm:pt modelId="{A8CE602F-D0B8-4E6C-8CBE-3620F49944E7}" type="pres">
      <dgm:prSet presAssocID="{71145A5A-E69F-48A7-8E4F-D0C80051C502}" presName="centerShape" presStyleLbl="node0" presStyleIdx="0" presStyleCnt="1" custScaleX="119166" custScaleY="124841"/>
      <dgm:spPr/>
      <dgm:t>
        <a:bodyPr/>
        <a:lstStyle/>
        <a:p>
          <a:endParaRPr lang="en-US"/>
        </a:p>
      </dgm:t>
    </dgm:pt>
    <dgm:pt modelId="{6F62A3DC-C1EC-4635-A643-EFC3952EDE63}" type="pres">
      <dgm:prSet presAssocID="{D378D21A-D920-489B-8B71-A1ADB8C6B555}" presName="Name9" presStyleLbl="parChTrans1D2" presStyleIdx="0" presStyleCnt="6"/>
      <dgm:spPr/>
      <dgm:t>
        <a:bodyPr/>
        <a:lstStyle/>
        <a:p>
          <a:endParaRPr lang="en-US"/>
        </a:p>
      </dgm:t>
    </dgm:pt>
    <dgm:pt modelId="{6EF491F0-D12C-47EA-8DAF-A6BEB4C20C63}" type="pres">
      <dgm:prSet presAssocID="{D378D21A-D920-489B-8B71-A1ADB8C6B555}" presName="connTx" presStyleLbl="parChTrans1D2" presStyleIdx="0" presStyleCnt="6"/>
      <dgm:spPr/>
      <dgm:t>
        <a:bodyPr/>
        <a:lstStyle/>
        <a:p>
          <a:endParaRPr lang="en-US"/>
        </a:p>
      </dgm:t>
    </dgm:pt>
    <dgm:pt modelId="{32A5959E-B899-492E-9CFA-E9A7674D2FEA}" type="pres">
      <dgm:prSet presAssocID="{CD3DFDD0-CD0E-4449-9FCA-5F417CCD39F6}" presName="node" presStyleLbl="node1" presStyleIdx="0" presStyleCnt="6" custScaleX="109271" custScaleY="107511">
        <dgm:presLayoutVars>
          <dgm:bulletEnabled val="1"/>
        </dgm:presLayoutVars>
      </dgm:prSet>
      <dgm:spPr/>
      <dgm:t>
        <a:bodyPr/>
        <a:lstStyle/>
        <a:p>
          <a:endParaRPr lang="en-US"/>
        </a:p>
      </dgm:t>
    </dgm:pt>
    <dgm:pt modelId="{36EF41F5-1845-415F-A9E0-0B87AA18E019}" type="pres">
      <dgm:prSet presAssocID="{463FB5A1-CE63-4592-8480-A22EFC4B3A6D}" presName="Name9" presStyleLbl="parChTrans1D2" presStyleIdx="1" presStyleCnt="6"/>
      <dgm:spPr/>
      <dgm:t>
        <a:bodyPr/>
        <a:lstStyle/>
        <a:p>
          <a:endParaRPr lang="en-US"/>
        </a:p>
      </dgm:t>
    </dgm:pt>
    <dgm:pt modelId="{99334977-D1F2-4BB3-9128-A720E480CBBD}" type="pres">
      <dgm:prSet presAssocID="{463FB5A1-CE63-4592-8480-A22EFC4B3A6D}" presName="connTx" presStyleLbl="parChTrans1D2" presStyleIdx="1" presStyleCnt="6"/>
      <dgm:spPr/>
      <dgm:t>
        <a:bodyPr/>
        <a:lstStyle/>
        <a:p>
          <a:endParaRPr lang="en-US"/>
        </a:p>
      </dgm:t>
    </dgm:pt>
    <dgm:pt modelId="{BDEFCD8D-4C65-4C80-9FD5-4B2CB8377070}" type="pres">
      <dgm:prSet presAssocID="{CB1DDBF7-C612-42A3-BF9A-FADA3256260E}" presName="node" presStyleLbl="node1" presStyleIdx="1" presStyleCnt="6" custScaleX="109271" custScaleY="107511">
        <dgm:presLayoutVars>
          <dgm:bulletEnabled val="1"/>
        </dgm:presLayoutVars>
      </dgm:prSet>
      <dgm:spPr/>
      <dgm:t>
        <a:bodyPr/>
        <a:lstStyle/>
        <a:p>
          <a:endParaRPr lang="en-US"/>
        </a:p>
      </dgm:t>
    </dgm:pt>
    <dgm:pt modelId="{E191FCB2-ECDD-4D41-802E-6C9C30B14683}" type="pres">
      <dgm:prSet presAssocID="{DB3AB34B-A45E-46DB-948C-A7311279961F}" presName="Name9" presStyleLbl="parChTrans1D2" presStyleIdx="2" presStyleCnt="6"/>
      <dgm:spPr/>
      <dgm:t>
        <a:bodyPr/>
        <a:lstStyle/>
        <a:p>
          <a:endParaRPr lang="en-US"/>
        </a:p>
      </dgm:t>
    </dgm:pt>
    <dgm:pt modelId="{E5800B74-6AAF-4AF3-A2FC-E92C7287FC33}" type="pres">
      <dgm:prSet presAssocID="{DB3AB34B-A45E-46DB-948C-A7311279961F}" presName="connTx" presStyleLbl="parChTrans1D2" presStyleIdx="2" presStyleCnt="6"/>
      <dgm:spPr/>
      <dgm:t>
        <a:bodyPr/>
        <a:lstStyle/>
        <a:p>
          <a:endParaRPr lang="en-US"/>
        </a:p>
      </dgm:t>
    </dgm:pt>
    <dgm:pt modelId="{008DD3C6-C586-4E15-90DD-F55324A8A75F}" type="pres">
      <dgm:prSet presAssocID="{2B0BDE9B-B531-404E-A67F-E5690A770E05}" presName="node" presStyleLbl="node1" presStyleIdx="2" presStyleCnt="6" custScaleX="109271" custScaleY="107511">
        <dgm:presLayoutVars>
          <dgm:bulletEnabled val="1"/>
        </dgm:presLayoutVars>
      </dgm:prSet>
      <dgm:spPr/>
      <dgm:t>
        <a:bodyPr/>
        <a:lstStyle/>
        <a:p>
          <a:endParaRPr lang="en-US"/>
        </a:p>
      </dgm:t>
    </dgm:pt>
    <dgm:pt modelId="{2731C58F-ECA3-4686-937D-80A7930790A8}" type="pres">
      <dgm:prSet presAssocID="{70D439A8-6B7F-460E-8554-5E785F50CDC7}" presName="Name9" presStyleLbl="parChTrans1D2" presStyleIdx="3" presStyleCnt="6"/>
      <dgm:spPr/>
      <dgm:t>
        <a:bodyPr/>
        <a:lstStyle/>
        <a:p>
          <a:endParaRPr lang="en-US"/>
        </a:p>
      </dgm:t>
    </dgm:pt>
    <dgm:pt modelId="{95E80F42-B0EC-4279-9F8B-061FFAC42E56}" type="pres">
      <dgm:prSet presAssocID="{70D439A8-6B7F-460E-8554-5E785F50CDC7}" presName="connTx" presStyleLbl="parChTrans1D2" presStyleIdx="3" presStyleCnt="6"/>
      <dgm:spPr/>
      <dgm:t>
        <a:bodyPr/>
        <a:lstStyle/>
        <a:p>
          <a:endParaRPr lang="en-US"/>
        </a:p>
      </dgm:t>
    </dgm:pt>
    <dgm:pt modelId="{B5B39590-DCC0-4282-B1BA-F85AF4CE89C4}" type="pres">
      <dgm:prSet presAssocID="{8C2604A5-B8FD-414C-A7F6-1239AD188A4B}" presName="node" presStyleLbl="node1" presStyleIdx="3" presStyleCnt="6" custScaleX="109271" custScaleY="107511">
        <dgm:presLayoutVars>
          <dgm:bulletEnabled val="1"/>
        </dgm:presLayoutVars>
      </dgm:prSet>
      <dgm:spPr/>
      <dgm:t>
        <a:bodyPr/>
        <a:lstStyle/>
        <a:p>
          <a:endParaRPr lang="en-US"/>
        </a:p>
      </dgm:t>
    </dgm:pt>
    <dgm:pt modelId="{E65AA2E3-76B4-459F-A2BA-909950371CEF}" type="pres">
      <dgm:prSet presAssocID="{9B848672-F503-4F35-BC06-052FAE5DE67D}" presName="Name9" presStyleLbl="parChTrans1D2" presStyleIdx="4" presStyleCnt="6"/>
      <dgm:spPr/>
      <dgm:t>
        <a:bodyPr/>
        <a:lstStyle/>
        <a:p>
          <a:endParaRPr lang="en-US"/>
        </a:p>
      </dgm:t>
    </dgm:pt>
    <dgm:pt modelId="{19CA3EFB-6EC1-407D-8789-82B580774FC2}" type="pres">
      <dgm:prSet presAssocID="{9B848672-F503-4F35-BC06-052FAE5DE67D}" presName="connTx" presStyleLbl="parChTrans1D2" presStyleIdx="4" presStyleCnt="6"/>
      <dgm:spPr/>
      <dgm:t>
        <a:bodyPr/>
        <a:lstStyle/>
        <a:p>
          <a:endParaRPr lang="en-US"/>
        </a:p>
      </dgm:t>
    </dgm:pt>
    <dgm:pt modelId="{36556242-DBF4-4670-A844-A86FE6B699CD}" type="pres">
      <dgm:prSet presAssocID="{AD8C9805-7FC6-4500-A650-18943DA00CCA}" presName="node" presStyleLbl="node1" presStyleIdx="4" presStyleCnt="6" custScaleX="109271" custScaleY="107511">
        <dgm:presLayoutVars>
          <dgm:bulletEnabled val="1"/>
        </dgm:presLayoutVars>
      </dgm:prSet>
      <dgm:spPr/>
      <dgm:t>
        <a:bodyPr/>
        <a:lstStyle/>
        <a:p>
          <a:endParaRPr lang="en-US"/>
        </a:p>
      </dgm:t>
    </dgm:pt>
    <dgm:pt modelId="{B14731C8-88CE-438B-BAD4-CCC14CAA715F}" type="pres">
      <dgm:prSet presAssocID="{8728A406-FAC1-4578-B2C6-EEF6C3F88D8E}" presName="Name9" presStyleLbl="parChTrans1D2" presStyleIdx="5" presStyleCnt="6"/>
      <dgm:spPr/>
      <dgm:t>
        <a:bodyPr/>
        <a:lstStyle/>
        <a:p>
          <a:endParaRPr lang="en-US"/>
        </a:p>
      </dgm:t>
    </dgm:pt>
    <dgm:pt modelId="{2D99D8D6-B5E3-4ADC-AA97-02D140050B1E}" type="pres">
      <dgm:prSet presAssocID="{8728A406-FAC1-4578-B2C6-EEF6C3F88D8E}" presName="connTx" presStyleLbl="parChTrans1D2" presStyleIdx="5" presStyleCnt="6"/>
      <dgm:spPr/>
      <dgm:t>
        <a:bodyPr/>
        <a:lstStyle/>
        <a:p>
          <a:endParaRPr lang="en-US"/>
        </a:p>
      </dgm:t>
    </dgm:pt>
    <dgm:pt modelId="{87723CF1-2235-41B3-A87F-387A2BDCE184}" type="pres">
      <dgm:prSet presAssocID="{F565CC60-001D-471F-ACC0-30D60A176CE1}" presName="node" presStyleLbl="node1" presStyleIdx="5" presStyleCnt="6" custScaleX="109271" custScaleY="107511">
        <dgm:presLayoutVars>
          <dgm:bulletEnabled val="1"/>
        </dgm:presLayoutVars>
      </dgm:prSet>
      <dgm:spPr/>
      <dgm:t>
        <a:bodyPr/>
        <a:lstStyle/>
        <a:p>
          <a:endParaRPr lang="en-US"/>
        </a:p>
      </dgm:t>
    </dgm:pt>
  </dgm:ptLst>
  <dgm:cxnLst>
    <dgm:cxn modelId="{E344BBC9-AD71-4FCD-A327-D4A340BFBC4E}" srcId="{71145A5A-E69F-48A7-8E4F-D0C80051C502}" destId="{AD8C9805-7FC6-4500-A650-18943DA00CCA}" srcOrd="4" destOrd="0" parTransId="{9B848672-F503-4F35-BC06-052FAE5DE67D}" sibTransId="{B4F6C133-2B32-4CF6-9A66-BAA7D9D51DBD}"/>
    <dgm:cxn modelId="{A85A8BA8-04D2-4ABE-A7C0-57088C861791}" type="presOf" srcId="{DB3AB34B-A45E-46DB-948C-A7311279961F}" destId="{E5800B74-6AAF-4AF3-A2FC-E92C7287FC33}" srcOrd="1" destOrd="0" presId="urn:microsoft.com/office/officeart/2005/8/layout/radial1"/>
    <dgm:cxn modelId="{D2B53837-AF60-4703-B8C0-3A9B344A8012}" type="presOf" srcId="{F565CC60-001D-471F-ACC0-30D60A176CE1}" destId="{87723CF1-2235-41B3-A87F-387A2BDCE184}" srcOrd="0" destOrd="0" presId="urn:microsoft.com/office/officeart/2005/8/layout/radial1"/>
    <dgm:cxn modelId="{3DDED3D2-5601-48CD-B2F9-C502A34E77CA}" type="presOf" srcId="{8728A406-FAC1-4578-B2C6-EEF6C3F88D8E}" destId="{B14731C8-88CE-438B-BAD4-CCC14CAA715F}" srcOrd="0" destOrd="0" presId="urn:microsoft.com/office/officeart/2005/8/layout/radial1"/>
    <dgm:cxn modelId="{89C26931-763B-4864-9609-E0BF7908BE7A}" type="presOf" srcId="{CD3DFDD0-CD0E-4449-9FCA-5F417CCD39F6}" destId="{32A5959E-B899-492E-9CFA-E9A7674D2FEA}" srcOrd="0" destOrd="0" presId="urn:microsoft.com/office/officeart/2005/8/layout/radial1"/>
    <dgm:cxn modelId="{D69FBE42-2A65-4F59-A203-470C36BE9B06}" type="presOf" srcId="{DB3AB34B-A45E-46DB-948C-A7311279961F}" destId="{E191FCB2-ECDD-4D41-802E-6C9C30B14683}" srcOrd="0" destOrd="0" presId="urn:microsoft.com/office/officeart/2005/8/layout/radial1"/>
    <dgm:cxn modelId="{D386CD9C-44AC-43E6-B742-F9310BFFFB51}" type="presOf" srcId="{AD8C9805-7FC6-4500-A650-18943DA00CCA}" destId="{36556242-DBF4-4670-A844-A86FE6B699CD}" srcOrd="0" destOrd="0" presId="urn:microsoft.com/office/officeart/2005/8/layout/radial1"/>
    <dgm:cxn modelId="{E6B59D5B-674D-4078-AEF3-25E955839EFD}" type="presOf" srcId="{8728A406-FAC1-4578-B2C6-EEF6C3F88D8E}" destId="{2D99D8D6-B5E3-4ADC-AA97-02D140050B1E}" srcOrd="1" destOrd="0" presId="urn:microsoft.com/office/officeart/2005/8/layout/radial1"/>
    <dgm:cxn modelId="{144D2CBC-AD2B-4281-9060-A8E854E72425}" srcId="{71145A5A-E69F-48A7-8E4F-D0C80051C502}" destId="{CD3DFDD0-CD0E-4449-9FCA-5F417CCD39F6}" srcOrd="0" destOrd="0" parTransId="{D378D21A-D920-489B-8B71-A1ADB8C6B555}" sibTransId="{23095FE8-2B08-4B0C-86C1-50FFC4F6AF65}"/>
    <dgm:cxn modelId="{96B7C9B7-928D-4761-A578-43D7B9C5C622}" type="presOf" srcId="{7D1F3080-721E-4B3E-9BF2-63E3160487C7}" destId="{1D09E6E3-AFC9-4814-9284-E6666A8BC0F4}" srcOrd="0" destOrd="0" presId="urn:microsoft.com/office/officeart/2005/8/layout/radial1"/>
    <dgm:cxn modelId="{7AE3C2A4-1C22-49B1-9338-72572AE3B123}" srcId="{71145A5A-E69F-48A7-8E4F-D0C80051C502}" destId="{F565CC60-001D-471F-ACC0-30D60A176CE1}" srcOrd="5" destOrd="0" parTransId="{8728A406-FAC1-4578-B2C6-EEF6C3F88D8E}" sibTransId="{F0A6984A-7E58-4FE5-BB3D-EABFDFE30F00}"/>
    <dgm:cxn modelId="{B12E5DFF-C310-48F2-95CB-D1ED0C9B5669}" type="presOf" srcId="{D378D21A-D920-489B-8B71-A1ADB8C6B555}" destId="{6EF491F0-D12C-47EA-8DAF-A6BEB4C20C63}" srcOrd="1" destOrd="0" presId="urn:microsoft.com/office/officeart/2005/8/layout/radial1"/>
    <dgm:cxn modelId="{BDA894D1-3845-4334-9D0D-39E9180BF105}" type="presOf" srcId="{463FB5A1-CE63-4592-8480-A22EFC4B3A6D}" destId="{99334977-D1F2-4BB3-9128-A720E480CBBD}" srcOrd="1" destOrd="0" presId="urn:microsoft.com/office/officeart/2005/8/layout/radial1"/>
    <dgm:cxn modelId="{BB77F193-4F48-4ABA-A070-A667D73B75CD}" srcId="{71145A5A-E69F-48A7-8E4F-D0C80051C502}" destId="{CB1DDBF7-C612-42A3-BF9A-FADA3256260E}" srcOrd="1" destOrd="0" parTransId="{463FB5A1-CE63-4592-8480-A22EFC4B3A6D}" sibTransId="{825A90DC-BDC1-4BB3-9F71-DA54C9E1005D}"/>
    <dgm:cxn modelId="{6DE5D3D0-3B14-4DF7-B2E2-0298AA804386}" srcId="{71145A5A-E69F-48A7-8E4F-D0C80051C502}" destId="{8C2604A5-B8FD-414C-A7F6-1239AD188A4B}" srcOrd="3" destOrd="0" parTransId="{70D439A8-6B7F-460E-8554-5E785F50CDC7}" sibTransId="{CDD41706-4F29-42AA-8D59-2A72ACA9080E}"/>
    <dgm:cxn modelId="{89E21C69-699C-4E5A-B3AF-B9AEF052978D}" srcId="{7D1F3080-721E-4B3E-9BF2-63E3160487C7}" destId="{71145A5A-E69F-48A7-8E4F-D0C80051C502}" srcOrd="0" destOrd="0" parTransId="{C59FC285-994C-49D3-93E3-26DAC11B1A25}" sibTransId="{7530C2B6-EFFC-4B35-97DF-F5B18CFCE816}"/>
    <dgm:cxn modelId="{5EE4A897-7AD4-486E-91A6-AD6C47A08C4C}" type="presOf" srcId="{2B0BDE9B-B531-404E-A67F-E5690A770E05}" destId="{008DD3C6-C586-4E15-90DD-F55324A8A75F}" srcOrd="0" destOrd="0" presId="urn:microsoft.com/office/officeart/2005/8/layout/radial1"/>
    <dgm:cxn modelId="{F6527B47-744F-4FAA-B0B9-156107B55FEB}" srcId="{71145A5A-E69F-48A7-8E4F-D0C80051C502}" destId="{2B0BDE9B-B531-404E-A67F-E5690A770E05}" srcOrd="2" destOrd="0" parTransId="{DB3AB34B-A45E-46DB-948C-A7311279961F}" sibTransId="{3500D948-A1CF-4AE3-8CD1-35DE7728B95B}"/>
    <dgm:cxn modelId="{B24B9709-2677-46B1-AFE4-99A7D5E0F969}" type="presOf" srcId="{9B848672-F503-4F35-BC06-052FAE5DE67D}" destId="{E65AA2E3-76B4-459F-A2BA-909950371CEF}" srcOrd="0" destOrd="0" presId="urn:microsoft.com/office/officeart/2005/8/layout/radial1"/>
    <dgm:cxn modelId="{78E59268-C8A4-45E3-92CA-50D478FAB970}" type="presOf" srcId="{463FB5A1-CE63-4592-8480-A22EFC4B3A6D}" destId="{36EF41F5-1845-415F-A9E0-0B87AA18E019}" srcOrd="0" destOrd="0" presId="urn:microsoft.com/office/officeart/2005/8/layout/radial1"/>
    <dgm:cxn modelId="{2488BB7B-9C6B-4808-91D9-98458698AED8}" type="presOf" srcId="{70D439A8-6B7F-460E-8554-5E785F50CDC7}" destId="{2731C58F-ECA3-4686-937D-80A7930790A8}" srcOrd="0" destOrd="0" presId="urn:microsoft.com/office/officeart/2005/8/layout/radial1"/>
    <dgm:cxn modelId="{4F8C21EA-72DA-4E22-905A-A7927EC12084}" type="presOf" srcId="{70D439A8-6B7F-460E-8554-5E785F50CDC7}" destId="{95E80F42-B0EC-4279-9F8B-061FFAC42E56}" srcOrd="1" destOrd="0" presId="urn:microsoft.com/office/officeart/2005/8/layout/radial1"/>
    <dgm:cxn modelId="{5591DDA0-9176-4A7C-80B0-C2B270781471}" type="presOf" srcId="{9B848672-F503-4F35-BC06-052FAE5DE67D}" destId="{19CA3EFB-6EC1-407D-8789-82B580774FC2}" srcOrd="1" destOrd="0" presId="urn:microsoft.com/office/officeart/2005/8/layout/radial1"/>
    <dgm:cxn modelId="{813F222F-D352-4044-BE4B-2B7BC493076B}" type="presOf" srcId="{D378D21A-D920-489B-8B71-A1ADB8C6B555}" destId="{6F62A3DC-C1EC-4635-A643-EFC3952EDE63}" srcOrd="0" destOrd="0" presId="urn:microsoft.com/office/officeart/2005/8/layout/radial1"/>
    <dgm:cxn modelId="{32825875-9C85-4051-8F2B-44CC29659FC7}" type="presOf" srcId="{8C2604A5-B8FD-414C-A7F6-1239AD188A4B}" destId="{B5B39590-DCC0-4282-B1BA-F85AF4CE89C4}" srcOrd="0" destOrd="0" presId="urn:microsoft.com/office/officeart/2005/8/layout/radial1"/>
    <dgm:cxn modelId="{8BA5FE6F-CC5E-49A7-A54B-2A71DC4FDED7}" type="presOf" srcId="{CB1DDBF7-C612-42A3-BF9A-FADA3256260E}" destId="{BDEFCD8D-4C65-4C80-9FD5-4B2CB8377070}" srcOrd="0" destOrd="0" presId="urn:microsoft.com/office/officeart/2005/8/layout/radial1"/>
    <dgm:cxn modelId="{62A20DE7-41D1-4F73-8088-471FD4F8567A}" type="presOf" srcId="{71145A5A-E69F-48A7-8E4F-D0C80051C502}" destId="{A8CE602F-D0B8-4E6C-8CBE-3620F49944E7}" srcOrd="0" destOrd="0" presId="urn:microsoft.com/office/officeart/2005/8/layout/radial1"/>
    <dgm:cxn modelId="{9E2368BE-78CC-4C05-ACF0-4E09066CC4E3}" type="presParOf" srcId="{1D09E6E3-AFC9-4814-9284-E6666A8BC0F4}" destId="{A8CE602F-D0B8-4E6C-8CBE-3620F49944E7}" srcOrd="0" destOrd="0" presId="urn:microsoft.com/office/officeart/2005/8/layout/radial1"/>
    <dgm:cxn modelId="{83B5BE1E-F627-4AAD-B756-507EACE63046}" type="presParOf" srcId="{1D09E6E3-AFC9-4814-9284-E6666A8BC0F4}" destId="{6F62A3DC-C1EC-4635-A643-EFC3952EDE63}" srcOrd="1" destOrd="0" presId="urn:microsoft.com/office/officeart/2005/8/layout/radial1"/>
    <dgm:cxn modelId="{0CD3FC23-080B-463F-B02C-7889C9308C33}" type="presParOf" srcId="{6F62A3DC-C1EC-4635-A643-EFC3952EDE63}" destId="{6EF491F0-D12C-47EA-8DAF-A6BEB4C20C63}" srcOrd="0" destOrd="0" presId="urn:microsoft.com/office/officeart/2005/8/layout/radial1"/>
    <dgm:cxn modelId="{38C163AE-FF91-48CA-B7E5-D34D0F6666DD}" type="presParOf" srcId="{1D09E6E3-AFC9-4814-9284-E6666A8BC0F4}" destId="{32A5959E-B899-492E-9CFA-E9A7674D2FEA}" srcOrd="2" destOrd="0" presId="urn:microsoft.com/office/officeart/2005/8/layout/radial1"/>
    <dgm:cxn modelId="{EF12BFE5-74AD-4828-8673-539C66B1F644}" type="presParOf" srcId="{1D09E6E3-AFC9-4814-9284-E6666A8BC0F4}" destId="{36EF41F5-1845-415F-A9E0-0B87AA18E019}" srcOrd="3" destOrd="0" presId="urn:microsoft.com/office/officeart/2005/8/layout/radial1"/>
    <dgm:cxn modelId="{FD339FF8-6223-4BAC-BAD0-D79BBFF78052}" type="presParOf" srcId="{36EF41F5-1845-415F-A9E0-0B87AA18E019}" destId="{99334977-D1F2-4BB3-9128-A720E480CBBD}" srcOrd="0" destOrd="0" presId="urn:microsoft.com/office/officeart/2005/8/layout/radial1"/>
    <dgm:cxn modelId="{CB2C1972-5613-4C52-9A27-151383A09CA8}" type="presParOf" srcId="{1D09E6E3-AFC9-4814-9284-E6666A8BC0F4}" destId="{BDEFCD8D-4C65-4C80-9FD5-4B2CB8377070}" srcOrd="4" destOrd="0" presId="urn:microsoft.com/office/officeart/2005/8/layout/radial1"/>
    <dgm:cxn modelId="{A89713A9-B82B-4C33-9324-8B4A2954D117}" type="presParOf" srcId="{1D09E6E3-AFC9-4814-9284-E6666A8BC0F4}" destId="{E191FCB2-ECDD-4D41-802E-6C9C30B14683}" srcOrd="5" destOrd="0" presId="urn:microsoft.com/office/officeart/2005/8/layout/radial1"/>
    <dgm:cxn modelId="{B11129C0-87D8-42CC-AFC8-31C41FB34373}" type="presParOf" srcId="{E191FCB2-ECDD-4D41-802E-6C9C30B14683}" destId="{E5800B74-6AAF-4AF3-A2FC-E92C7287FC33}" srcOrd="0" destOrd="0" presId="urn:microsoft.com/office/officeart/2005/8/layout/radial1"/>
    <dgm:cxn modelId="{D07871BA-6054-499D-9004-F4BC7C4AE1FF}" type="presParOf" srcId="{1D09E6E3-AFC9-4814-9284-E6666A8BC0F4}" destId="{008DD3C6-C586-4E15-90DD-F55324A8A75F}" srcOrd="6" destOrd="0" presId="urn:microsoft.com/office/officeart/2005/8/layout/radial1"/>
    <dgm:cxn modelId="{F6DA8B7C-2C35-411C-8CDC-56EF5867C34A}" type="presParOf" srcId="{1D09E6E3-AFC9-4814-9284-E6666A8BC0F4}" destId="{2731C58F-ECA3-4686-937D-80A7930790A8}" srcOrd="7" destOrd="0" presId="urn:microsoft.com/office/officeart/2005/8/layout/radial1"/>
    <dgm:cxn modelId="{77711F0F-9C8C-41AA-B831-3BABFDD2696B}" type="presParOf" srcId="{2731C58F-ECA3-4686-937D-80A7930790A8}" destId="{95E80F42-B0EC-4279-9F8B-061FFAC42E56}" srcOrd="0" destOrd="0" presId="urn:microsoft.com/office/officeart/2005/8/layout/radial1"/>
    <dgm:cxn modelId="{81057C61-A12C-4F0A-9D31-1D0A9C635522}" type="presParOf" srcId="{1D09E6E3-AFC9-4814-9284-E6666A8BC0F4}" destId="{B5B39590-DCC0-4282-B1BA-F85AF4CE89C4}" srcOrd="8" destOrd="0" presId="urn:microsoft.com/office/officeart/2005/8/layout/radial1"/>
    <dgm:cxn modelId="{54112A32-695A-445F-807C-54BFC99292F5}" type="presParOf" srcId="{1D09E6E3-AFC9-4814-9284-E6666A8BC0F4}" destId="{E65AA2E3-76B4-459F-A2BA-909950371CEF}" srcOrd="9" destOrd="0" presId="urn:microsoft.com/office/officeart/2005/8/layout/radial1"/>
    <dgm:cxn modelId="{529B953B-10E5-4512-9BF5-E92B5928DB00}" type="presParOf" srcId="{E65AA2E3-76B4-459F-A2BA-909950371CEF}" destId="{19CA3EFB-6EC1-407D-8789-82B580774FC2}" srcOrd="0" destOrd="0" presId="urn:microsoft.com/office/officeart/2005/8/layout/radial1"/>
    <dgm:cxn modelId="{3BDBDECC-46DE-49DD-A18B-2D00044B3AEC}" type="presParOf" srcId="{1D09E6E3-AFC9-4814-9284-E6666A8BC0F4}" destId="{36556242-DBF4-4670-A844-A86FE6B699CD}" srcOrd="10" destOrd="0" presId="urn:microsoft.com/office/officeart/2005/8/layout/radial1"/>
    <dgm:cxn modelId="{1AD86FCA-3E06-4CB9-96DD-EB9F0A7DDFE7}" type="presParOf" srcId="{1D09E6E3-AFC9-4814-9284-E6666A8BC0F4}" destId="{B14731C8-88CE-438B-BAD4-CCC14CAA715F}" srcOrd="11" destOrd="0" presId="urn:microsoft.com/office/officeart/2005/8/layout/radial1"/>
    <dgm:cxn modelId="{C932BB61-06FC-49D5-9D00-8E9DD399F88E}" type="presParOf" srcId="{B14731C8-88CE-438B-BAD4-CCC14CAA715F}" destId="{2D99D8D6-B5E3-4ADC-AA97-02D140050B1E}" srcOrd="0" destOrd="0" presId="urn:microsoft.com/office/officeart/2005/8/layout/radial1"/>
    <dgm:cxn modelId="{E12CC0B7-24A3-4974-A7CA-66EAC647884E}" type="presParOf" srcId="{1D09E6E3-AFC9-4814-9284-E6666A8BC0F4}" destId="{87723CF1-2235-41B3-A87F-387A2BDCE184}"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F72133-E115-43FC-96C0-A6CC39FA637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C13C3918-D091-4AC2-B330-E66D91CF007D}">
      <dgm:prSet phldrT="[Text]"/>
      <dgm:spPr/>
      <dgm:t>
        <a:bodyPr/>
        <a:lstStyle/>
        <a:p>
          <a:r>
            <a:rPr lang="de-DE" dirty="0" smtClean="0">
              <a:solidFill>
                <a:schemeClr val="bg1"/>
              </a:solidFill>
              <a:latin typeface="Corbel" panose="020B0503020204020204" pitchFamily="34" charset="0"/>
            </a:rPr>
            <a:t>Aktuelle Entwicklungstrends im Güterverkehr</a:t>
          </a:r>
          <a:endParaRPr lang="de-DE" dirty="0">
            <a:solidFill>
              <a:schemeClr val="bg1"/>
            </a:solidFill>
            <a:latin typeface="Corbel" panose="020B0503020204020204" pitchFamily="34" charset="0"/>
          </a:endParaRPr>
        </a:p>
      </dgm:t>
    </dgm:pt>
    <dgm:pt modelId="{7F1E8D70-2843-4D2C-8023-3D85781FA291}" type="parTrans" cxnId="{E8B8A657-D941-4143-925B-EFE53BE4C661}">
      <dgm:prSet/>
      <dgm:spPr/>
      <dgm:t>
        <a:bodyPr/>
        <a:lstStyle/>
        <a:p>
          <a:endParaRPr lang="de-DE"/>
        </a:p>
      </dgm:t>
    </dgm:pt>
    <dgm:pt modelId="{1A1DB9C4-71AF-4D09-95DB-8C65914911BB}" type="sibTrans" cxnId="{E8B8A657-D941-4143-925B-EFE53BE4C661}">
      <dgm:prSet/>
      <dgm:spPr/>
      <dgm:t>
        <a:bodyPr/>
        <a:lstStyle/>
        <a:p>
          <a:endParaRPr lang="de-DE"/>
        </a:p>
      </dgm:t>
    </dgm:pt>
    <dgm:pt modelId="{A3C7C1E3-0B77-488B-A736-A07448EDFC23}">
      <dgm:prSet phldrT="[Text]"/>
      <dgm:spPr/>
      <dgm:t>
        <a:bodyPr/>
        <a:lstStyle/>
        <a:p>
          <a:r>
            <a:rPr lang="de-DE" dirty="0" smtClean="0">
              <a:latin typeface="Corbel" panose="020B0503020204020204" pitchFamily="34" charset="0"/>
            </a:rPr>
            <a:t>Nachhaltigkeit im Güterverkehr</a:t>
          </a:r>
          <a:endParaRPr lang="de-DE" dirty="0">
            <a:latin typeface="Corbel" panose="020B0503020204020204" pitchFamily="34" charset="0"/>
          </a:endParaRPr>
        </a:p>
      </dgm:t>
    </dgm:pt>
    <dgm:pt modelId="{F722D39F-F1BB-44C0-83D4-2D9286AE7D69}" type="parTrans" cxnId="{8452AC6F-DC39-4C0A-982C-1208B5E32D57}">
      <dgm:prSet/>
      <dgm:spPr/>
      <dgm:t>
        <a:bodyPr/>
        <a:lstStyle/>
        <a:p>
          <a:endParaRPr lang="de-DE"/>
        </a:p>
      </dgm:t>
    </dgm:pt>
    <dgm:pt modelId="{9F2218DE-C295-4FE1-9712-2075034EFA23}" type="sibTrans" cxnId="{8452AC6F-DC39-4C0A-982C-1208B5E32D57}">
      <dgm:prSet/>
      <dgm:spPr/>
      <dgm:t>
        <a:bodyPr/>
        <a:lstStyle/>
        <a:p>
          <a:endParaRPr lang="de-DE"/>
        </a:p>
      </dgm:t>
    </dgm:pt>
    <dgm:pt modelId="{0158EC12-D76E-49E0-8463-0890A5B361AA}">
      <dgm:prSet/>
      <dgm:spPr/>
      <dgm:t>
        <a:bodyPr/>
        <a:lstStyle/>
        <a:p>
          <a:r>
            <a:rPr lang="de-DE" dirty="0" smtClean="0">
              <a:latin typeface="Corbel" panose="020B0503020204020204" pitchFamily="34" charset="0"/>
            </a:rPr>
            <a:t>Digitalisierung/Vernetzung der Logistik</a:t>
          </a:r>
          <a:endParaRPr lang="de-DE" dirty="0">
            <a:latin typeface="Corbel" panose="020B0503020204020204" pitchFamily="34" charset="0"/>
          </a:endParaRPr>
        </a:p>
      </dgm:t>
    </dgm:pt>
    <dgm:pt modelId="{E157DD29-54D7-4535-9708-215085FEB161}" type="parTrans" cxnId="{FC9DA1B5-FF59-4A51-9664-2DC1FBA68496}">
      <dgm:prSet/>
      <dgm:spPr/>
      <dgm:t>
        <a:bodyPr/>
        <a:lstStyle/>
        <a:p>
          <a:endParaRPr lang="de-DE"/>
        </a:p>
      </dgm:t>
    </dgm:pt>
    <dgm:pt modelId="{65E47873-3A38-41AF-B5C0-FEF22BE081B0}" type="sibTrans" cxnId="{FC9DA1B5-FF59-4A51-9664-2DC1FBA68496}">
      <dgm:prSet/>
      <dgm:spPr/>
      <dgm:t>
        <a:bodyPr/>
        <a:lstStyle/>
        <a:p>
          <a:endParaRPr lang="de-DE"/>
        </a:p>
      </dgm:t>
    </dgm:pt>
    <dgm:pt modelId="{5952576B-2061-4D73-86C0-A5C4A283E85D}">
      <dgm:prSet/>
      <dgm:spPr/>
      <dgm:t>
        <a:bodyPr/>
        <a:lstStyle/>
        <a:p>
          <a:r>
            <a:rPr lang="de-DE" dirty="0" smtClean="0">
              <a:latin typeface="Corbel" panose="020B0503020204020204" pitchFamily="34" charset="0"/>
            </a:rPr>
            <a:t>Innovative Transportkonzepte</a:t>
          </a:r>
          <a:endParaRPr lang="de-DE" dirty="0">
            <a:latin typeface="Corbel" panose="020B0503020204020204" pitchFamily="34" charset="0"/>
          </a:endParaRPr>
        </a:p>
      </dgm:t>
    </dgm:pt>
    <dgm:pt modelId="{4F226D1D-575A-4236-90FC-AF25324AB662}" type="parTrans" cxnId="{38AF0154-CABC-4869-A8CE-A6D3D1E26092}">
      <dgm:prSet/>
      <dgm:spPr/>
      <dgm:t>
        <a:bodyPr/>
        <a:lstStyle/>
        <a:p>
          <a:endParaRPr lang="de-DE"/>
        </a:p>
      </dgm:t>
    </dgm:pt>
    <dgm:pt modelId="{96BDA861-3D45-4EEA-A8E3-8887A31A1408}" type="sibTrans" cxnId="{38AF0154-CABC-4869-A8CE-A6D3D1E26092}">
      <dgm:prSet/>
      <dgm:spPr/>
      <dgm:t>
        <a:bodyPr/>
        <a:lstStyle/>
        <a:p>
          <a:endParaRPr lang="de-DE"/>
        </a:p>
      </dgm:t>
    </dgm:pt>
    <dgm:pt modelId="{FD61D2D1-3F45-4F1C-90B1-613EEE64EFFC}">
      <dgm:prSet/>
      <dgm:spPr/>
      <dgm:t>
        <a:bodyPr/>
        <a:lstStyle/>
        <a:p>
          <a:r>
            <a:rPr lang="de-DE" dirty="0" smtClean="0">
              <a:latin typeface="Corbel" panose="020B0503020204020204" pitchFamily="34" charset="0"/>
            </a:rPr>
            <a:t>Individualisierung und steigende Komplexität der Logistik</a:t>
          </a:r>
          <a:endParaRPr lang="de-DE" dirty="0">
            <a:latin typeface="Corbel" panose="020B0503020204020204" pitchFamily="34" charset="0"/>
          </a:endParaRPr>
        </a:p>
      </dgm:t>
    </dgm:pt>
    <dgm:pt modelId="{75B93BCB-E419-4C9B-81B2-B4292F5671AF}" type="parTrans" cxnId="{8674A427-461B-4AC6-BA97-9C0DBC1487B9}">
      <dgm:prSet/>
      <dgm:spPr/>
      <dgm:t>
        <a:bodyPr/>
        <a:lstStyle/>
        <a:p>
          <a:endParaRPr lang="de-DE"/>
        </a:p>
      </dgm:t>
    </dgm:pt>
    <dgm:pt modelId="{494DAEBC-0B9F-45A9-A863-AA6E31408850}" type="sibTrans" cxnId="{8674A427-461B-4AC6-BA97-9C0DBC1487B9}">
      <dgm:prSet/>
      <dgm:spPr/>
      <dgm:t>
        <a:bodyPr/>
        <a:lstStyle/>
        <a:p>
          <a:endParaRPr lang="de-DE"/>
        </a:p>
      </dgm:t>
    </dgm:pt>
    <dgm:pt modelId="{744B5F73-2DD4-4423-B2E0-FF8105D24292}">
      <dgm:prSet/>
      <dgm:spPr/>
      <dgm:t>
        <a:bodyPr/>
        <a:lstStyle/>
        <a:p>
          <a:r>
            <a:rPr lang="de-DE" dirty="0" smtClean="0">
              <a:latin typeface="Corbel" panose="020B0503020204020204" pitchFamily="34" charset="0"/>
            </a:rPr>
            <a:t>Kooperation im Logistikbereich</a:t>
          </a:r>
          <a:endParaRPr lang="de-DE" dirty="0">
            <a:latin typeface="Corbel" panose="020B0503020204020204" pitchFamily="34" charset="0"/>
          </a:endParaRPr>
        </a:p>
      </dgm:t>
    </dgm:pt>
    <dgm:pt modelId="{DFCF63B6-BB44-4C22-8521-843D07CD38F8}" type="parTrans" cxnId="{3996BC89-94E0-422C-9FD6-4EAE88DF90B1}">
      <dgm:prSet/>
      <dgm:spPr/>
      <dgm:t>
        <a:bodyPr/>
        <a:lstStyle/>
        <a:p>
          <a:endParaRPr lang="de-DE"/>
        </a:p>
      </dgm:t>
    </dgm:pt>
    <dgm:pt modelId="{C02B0DA8-23FF-46DA-8C9B-B6ED5C075347}" type="sibTrans" cxnId="{3996BC89-94E0-422C-9FD6-4EAE88DF90B1}">
      <dgm:prSet/>
      <dgm:spPr/>
      <dgm:t>
        <a:bodyPr/>
        <a:lstStyle/>
        <a:p>
          <a:endParaRPr lang="de-DE"/>
        </a:p>
      </dgm:t>
    </dgm:pt>
    <dgm:pt modelId="{D711CFAA-3E54-4FD1-918C-CC5DF64A970C}" type="pres">
      <dgm:prSet presAssocID="{C0F72133-E115-43FC-96C0-A6CC39FA637D}" presName="Name0" presStyleCnt="0">
        <dgm:presLayoutVars>
          <dgm:chMax val="7"/>
          <dgm:chPref val="7"/>
          <dgm:dir/>
        </dgm:presLayoutVars>
      </dgm:prSet>
      <dgm:spPr/>
      <dgm:t>
        <a:bodyPr/>
        <a:lstStyle/>
        <a:p>
          <a:endParaRPr lang="de-DE"/>
        </a:p>
      </dgm:t>
    </dgm:pt>
    <dgm:pt modelId="{F297F322-92B7-4F1A-88D0-240F573BAAE5}" type="pres">
      <dgm:prSet presAssocID="{C0F72133-E115-43FC-96C0-A6CC39FA637D}" presName="Name1" presStyleCnt="0"/>
      <dgm:spPr/>
    </dgm:pt>
    <dgm:pt modelId="{1DE371FB-37D5-4174-BF86-A5B4AF93766E}" type="pres">
      <dgm:prSet presAssocID="{C0F72133-E115-43FC-96C0-A6CC39FA637D}" presName="cycle" presStyleCnt="0"/>
      <dgm:spPr/>
    </dgm:pt>
    <dgm:pt modelId="{D9A2E03F-77CF-4F33-933D-14CD616B63D3}" type="pres">
      <dgm:prSet presAssocID="{C0F72133-E115-43FC-96C0-A6CC39FA637D}" presName="srcNode" presStyleLbl="node1" presStyleIdx="0" presStyleCnt="6"/>
      <dgm:spPr/>
    </dgm:pt>
    <dgm:pt modelId="{E5EF259A-7330-4E01-AE6F-A97E9DF2A3E3}" type="pres">
      <dgm:prSet presAssocID="{C0F72133-E115-43FC-96C0-A6CC39FA637D}" presName="conn" presStyleLbl="parChTrans1D2" presStyleIdx="0" presStyleCnt="1"/>
      <dgm:spPr/>
      <dgm:t>
        <a:bodyPr/>
        <a:lstStyle/>
        <a:p>
          <a:endParaRPr lang="de-DE"/>
        </a:p>
      </dgm:t>
    </dgm:pt>
    <dgm:pt modelId="{88F1E2F3-6478-47FA-9D83-13DBEEFFD756}" type="pres">
      <dgm:prSet presAssocID="{C0F72133-E115-43FC-96C0-A6CC39FA637D}" presName="extraNode" presStyleLbl="node1" presStyleIdx="0" presStyleCnt="6"/>
      <dgm:spPr/>
    </dgm:pt>
    <dgm:pt modelId="{9C595234-30DA-4D26-BF67-8FEE047FBBA9}" type="pres">
      <dgm:prSet presAssocID="{C0F72133-E115-43FC-96C0-A6CC39FA637D}" presName="dstNode" presStyleLbl="node1" presStyleIdx="0" presStyleCnt="6"/>
      <dgm:spPr/>
    </dgm:pt>
    <dgm:pt modelId="{19BDBF14-BE3F-46D1-AE02-5F14BA301DB9}" type="pres">
      <dgm:prSet presAssocID="{C13C3918-D091-4AC2-B330-E66D91CF007D}" presName="text_1" presStyleLbl="node1" presStyleIdx="0" presStyleCnt="6">
        <dgm:presLayoutVars>
          <dgm:bulletEnabled val="1"/>
        </dgm:presLayoutVars>
      </dgm:prSet>
      <dgm:spPr/>
      <dgm:t>
        <a:bodyPr/>
        <a:lstStyle/>
        <a:p>
          <a:endParaRPr lang="de-DE"/>
        </a:p>
      </dgm:t>
    </dgm:pt>
    <dgm:pt modelId="{9C6CE9AA-7D9F-4B24-9263-FAE86A0AD555}" type="pres">
      <dgm:prSet presAssocID="{C13C3918-D091-4AC2-B330-E66D91CF007D}" presName="accent_1" presStyleCnt="0"/>
      <dgm:spPr/>
    </dgm:pt>
    <dgm:pt modelId="{95AC3833-F1B9-415F-82FA-E58CA2EC990A}" type="pres">
      <dgm:prSet presAssocID="{C13C3918-D091-4AC2-B330-E66D91CF007D}" presName="accentRepeatNode" presStyleLbl="solidFgAcc1" presStyleIdx="0" presStyleCnt="6"/>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de-DE"/>
        </a:p>
      </dgm:t>
    </dgm:pt>
    <dgm:pt modelId="{F9F7F927-B2BE-4B1D-91C9-8562D5999322}" type="pres">
      <dgm:prSet presAssocID="{A3C7C1E3-0B77-488B-A736-A07448EDFC23}" presName="text_2" presStyleLbl="node1" presStyleIdx="1" presStyleCnt="6">
        <dgm:presLayoutVars>
          <dgm:bulletEnabled val="1"/>
        </dgm:presLayoutVars>
      </dgm:prSet>
      <dgm:spPr/>
      <dgm:t>
        <a:bodyPr/>
        <a:lstStyle/>
        <a:p>
          <a:endParaRPr lang="de-DE"/>
        </a:p>
      </dgm:t>
    </dgm:pt>
    <dgm:pt modelId="{85D505A0-FAD5-4F22-8246-B1F333717910}" type="pres">
      <dgm:prSet presAssocID="{A3C7C1E3-0B77-488B-A736-A07448EDFC23}" presName="accent_2" presStyleCnt="0"/>
      <dgm:spPr/>
    </dgm:pt>
    <dgm:pt modelId="{4FCED2D1-6A8A-47A2-8960-FBA384C1A511}" type="pres">
      <dgm:prSet presAssocID="{A3C7C1E3-0B77-488B-A736-A07448EDFC23}" presName="accentRepeatNode" presStyleLbl="solidFgAcc1" presStyleIdx="1" presStyleCnt="6"/>
      <dgm:spPr>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de-DE"/>
        </a:p>
      </dgm:t>
    </dgm:pt>
    <dgm:pt modelId="{6734712D-4404-419E-9788-3F71FA7612A0}" type="pres">
      <dgm:prSet presAssocID="{0158EC12-D76E-49E0-8463-0890A5B361AA}" presName="text_3" presStyleLbl="node1" presStyleIdx="2" presStyleCnt="6">
        <dgm:presLayoutVars>
          <dgm:bulletEnabled val="1"/>
        </dgm:presLayoutVars>
      </dgm:prSet>
      <dgm:spPr/>
      <dgm:t>
        <a:bodyPr/>
        <a:lstStyle/>
        <a:p>
          <a:endParaRPr lang="de-DE"/>
        </a:p>
      </dgm:t>
    </dgm:pt>
    <dgm:pt modelId="{173748F7-E748-4B4D-B36D-071CE88B3771}" type="pres">
      <dgm:prSet presAssocID="{0158EC12-D76E-49E0-8463-0890A5B361AA}" presName="accent_3" presStyleCnt="0"/>
      <dgm:spPr/>
    </dgm:pt>
    <dgm:pt modelId="{7CBF11C8-FB07-436B-98BC-7AF97BE2F9B4}" type="pres">
      <dgm:prSet presAssocID="{0158EC12-D76E-49E0-8463-0890A5B361AA}" presName="accentRepeatNode" presStyleLbl="solidFgAcc1" presStyleIdx="2" presStyleCnt="6"/>
      <dgm:spPr/>
      <dgm:t>
        <a:bodyPr/>
        <a:lstStyle/>
        <a:p>
          <a:endParaRPr lang="de-DE"/>
        </a:p>
      </dgm:t>
    </dgm:pt>
    <dgm:pt modelId="{929B042B-E517-4BC3-8A57-D004E9481C31}" type="pres">
      <dgm:prSet presAssocID="{5952576B-2061-4D73-86C0-A5C4A283E85D}" presName="text_4" presStyleLbl="node1" presStyleIdx="3" presStyleCnt="6">
        <dgm:presLayoutVars>
          <dgm:bulletEnabled val="1"/>
        </dgm:presLayoutVars>
      </dgm:prSet>
      <dgm:spPr/>
      <dgm:t>
        <a:bodyPr/>
        <a:lstStyle/>
        <a:p>
          <a:endParaRPr lang="de-DE"/>
        </a:p>
      </dgm:t>
    </dgm:pt>
    <dgm:pt modelId="{5717B3FD-9660-4648-AFBA-9946D85C0A1E}" type="pres">
      <dgm:prSet presAssocID="{5952576B-2061-4D73-86C0-A5C4A283E85D}" presName="accent_4" presStyleCnt="0"/>
      <dgm:spPr/>
    </dgm:pt>
    <dgm:pt modelId="{82CDFC03-F782-44E7-8A18-9D57C2B4F96C}" type="pres">
      <dgm:prSet presAssocID="{5952576B-2061-4D73-86C0-A5C4A283E85D}" presName="accentRepeatNode" presStyleLbl="solidFgAcc1" presStyleIdx="3" presStyleCnt="6"/>
      <dgm:spPr/>
    </dgm:pt>
    <dgm:pt modelId="{E656AB65-421B-42F4-B435-733291DD2E29}" type="pres">
      <dgm:prSet presAssocID="{FD61D2D1-3F45-4F1C-90B1-613EEE64EFFC}" presName="text_5" presStyleLbl="node1" presStyleIdx="4" presStyleCnt="6">
        <dgm:presLayoutVars>
          <dgm:bulletEnabled val="1"/>
        </dgm:presLayoutVars>
      </dgm:prSet>
      <dgm:spPr/>
      <dgm:t>
        <a:bodyPr/>
        <a:lstStyle/>
        <a:p>
          <a:endParaRPr lang="de-DE"/>
        </a:p>
      </dgm:t>
    </dgm:pt>
    <dgm:pt modelId="{3B34D1CC-AB59-4084-8F03-1FD3AE75D0A4}" type="pres">
      <dgm:prSet presAssocID="{FD61D2D1-3F45-4F1C-90B1-613EEE64EFFC}" presName="accent_5" presStyleCnt="0"/>
      <dgm:spPr/>
    </dgm:pt>
    <dgm:pt modelId="{25B119B3-5852-470A-813F-5696F06C1055}" type="pres">
      <dgm:prSet presAssocID="{FD61D2D1-3F45-4F1C-90B1-613EEE64EFFC}" presName="accentRepeatNode" presStyleLbl="solidFgAcc1" presStyleIdx="4" presStyleCnt="6"/>
      <dgm:spPr/>
    </dgm:pt>
    <dgm:pt modelId="{DEC3E592-8218-44BB-9AA6-015625A7C5F1}" type="pres">
      <dgm:prSet presAssocID="{744B5F73-2DD4-4423-B2E0-FF8105D24292}" presName="text_6" presStyleLbl="node1" presStyleIdx="5" presStyleCnt="6">
        <dgm:presLayoutVars>
          <dgm:bulletEnabled val="1"/>
        </dgm:presLayoutVars>
      </dgm:prSet>
      <dgm:spPr/>
      <dgm:t>
        <a:bodyPr/>
        <a:lstStyle/>
        <a:p>
          <a:endParaRPr lang="de-DE"/>
        </a:p>
      </dgm:t>
    </dgm:pt>
    <dgm:pt modelId="{D9C1F43A-AD85-405A-9E10-6CFCC210A216}" type="pres">
      <dgm:prSet presAssocID="{744B5F73-2DD4-4423-B2E0-FF8105D24292}" presName="accent_6" presStyleCnt="0"/>
      <dgm:spPr/>
    </dgm:pt>
    <dgm:pt modelId="{7430B402-FB00-4E5D-ABCE-83B230BF8E1E}" type="pres">
      <dgm:prSet presAssocID="{744B5F73-2DD4-4423-B2E0-FF8105D24292}" presName="accentRepeatNode" presStyleLbl="solidFgAcc1" presStyleIdx="5" presStyleCnt="6"/>
      <dgm:spPr/>
    </dgm:pt>
  </dgm:ptLst>
  <dgm:cxnLst>
    <dgm:cxn modelId="{9AE60C52-0257-4995-8598-DF69C7CD1D8D}" type="presOf" srcId="{C13C3918-D091-4AC2-B330-E66D91CF007D}" destId="{19BDBF14-BE3F-46D1-AE02-5F14BA301DB9}" srcOrd="0" destOrd="0" presId="urn:microsoft.com/office/officeart/2008/layout/VerticalCurvedList"/>
    <dgm:cxn modelId="{8674A427-461B-4AC6-BA97-9C0DBC1487B9}" srcId="{C0F72133-E115-43FC-96C0-A6CC39FA637D}" destId="{FD61D2D1-3F45-4F1C-90B1-613EEE64EFFC}" srcOrd="4" destOrd="0" parTransId="{75B93BCB-E419-4C9B-81B2-B4292F5671AF}" sibTransId="{494DAEBC-0B9F-45A9-A863-AA6E31408850}"/>
    <dgm:cxn modelId="{7DBD9FE4-7F8C-4064-97BC-F3BD2A86FDDA}" type="presOf" srcId="{744B5F73-2DD4-4423-B2E0-FF8105D24292}" destId="{DEC3E592-8218-44BB-9AA6-015625A7C5F1}" srcOrd="0" destOrd="0" presId="urn:microsoft.com/office/officeart/2008/layout/VerticalCurvedList"/>
    <dgm:cxn modelId="{E8B8A657-D941-4143-925B-EFE53BE4C661}" srcId="{C0F72133-E115-43FC-96C0-A6CC39FA637D}" destId="{C13C3918-D091-4AC2-B330-E66D91CF007D}" srcOrd="0" destOrd="0" parTransId="{7F1E8D70-2843-4D2C-8023-3D85781FA291}" sibTransId="{1A1DB9C4-71AF-4D09-95DB-8C65914911BB}"/>
    <dgm:cxn modelId="{FC9DA1B5-FF59-4A51-9664-2DC1FBA68496}" srcId="{C0F72133-E115-43FC-96C0-A6CC39FA637D}" destId="{0158EC12-D76E-49E0-8463-0890A5B361AA}" srcOrd="2" destOrd="0" parTransId="{E157DD29-54D7-4535-9708-215085FEB161}" sibTransId="{65E47873-3A38-41AF-B5C0-FEF22BE081B0}"/>
    <dgm:cxn modelId="{D18EE0C6-9119-49D7-923B-945263F1BC10}" type="presOf" srcId="{C0F72133-E115-43FC-96C0-A6CC39FA637D}" destId="{D711CFAA-3E54-4FD1-918C-CC5DF64A970C}" srcOrd="0" destOrd="0" presId="urn:microsoft.com/office/officeart/2008/layout/VerticalCurvedList"/>
    <dgm:cxn modelId="{816DA12A-37E8-435B-A4AC-8DC016EE09D6}" type="presOf" srcId="{1A1DB9C4-71AF-4D09-95DB-8C65914911BB}" destId="{E5EF259A-7330-4E01-AE6F-A97E9DF2A3E3}" srcOrd="0" destOrd="0" presId="urn:microsoft.com/office/officeart/2008/layout/VerticalCurvedList"/>
    <dgm:cxn modelId="{8452AC6F-DC39-4C0A-982C-1208B5E32D57}" srcId="{C0F72133-E115-43FC-96C0-A6CC39FA637D}" destId="{A3C7C1E3-0B77-488B-A736-A07448EDFC23}" srcOrd="1" destOrd="0" parTransId="{F722D39F-F1BB-44C0-83D4-2D9286AE7D69}" sibTransId="{9F2218DE-C295-4FE1-9712-2075034EFA23}"/>
    <dgm:cxn modelId="{3D67E22A-460A-4E9D-B353-0642BF250D9E}" type="presOf" srcId="{0158EC12-D76E-49E0-8463-0890A5B361AA}" destId="{6734712D-4404-419E-9788-3F71FA7612A0}" srcOrd="0" destOrd="0" presId="urn:microsoft.com/office/officeart/2008/layout/VerticalCurvedList"/>
    <dgm:cxn modelId="{38AF0154-CABC-4869-A8CE-A6D3D1E26092}" srcId="{C0F72133-E115-43FC-96C0-A6CC39FA637D}" destId="{5952576B-2061-4D73-86C0-A5C4A283E85D}" srcOrd="3" destOrd="0" parTransId="{4F226D1D-575A-4236-90FC-AF25324AB662}" sibTransId="{96BDA861-3D45-4EEA-A8E3-8887A31A1408}"/>
    <dgm:cxn modelId="{3996BC89-94E0-422C-9FD6-4EAE88DF90B1}" srcId="{C0F72133-E115-43FC-96C0-A6CC39FA637D}" destId="{744B5F73-2DD4-4423-B2E0-FF8105D24292}" srcOrd="5" destOrd="0" parTransId="{DFCF63B6-BB44-4C22-8521-843D07CD38F8}" sibTransId="{C02B0DA8-23FF-46DA-8C9B-B6ED5C075347}"/>
    <dgm:cxn modelId="{D5A5733E-7A7C-4E28-A4E3-D4F098B147C6}" type="presOf" srcId="{FD61D2D1-3F45-4F1C-90B1-613EEE64EFFC}" destId="{E656AB65-421B-42F4-B435-733291DD2E29}" srcOrd="0" destOrd="0" presId="urn:microsoft.com/office/officeart/2008/layout/VerticalCurvedList"/>
    <dgm:cxn modelId="{DED46F18-36A3-469B-94E7-635E3205F6A7}" type="presOf" srcId="{A3C7C1E3-0B77-488B-A736-A07448EDFC23}" destId="{F9F7F927-B2BE-4B1D-91C9-8562D5999322}" srcOrd="0" destOrd="0" presId="urn:microsoft.com/office/officeart/2008/layout/VerticalCurvedList"/>
    <dgm:cxn modelId="{7FB69469-C5E7-4225-A8C6-CF8FFBB473EB}" type="presOf" srcId="{5952576B-2061-4D73-86C0-A5C4A283E85D}" destId="{929B042B-E517-4BC3-8A57-D004E9481C31}" srcOrd="0" destOrd="0" presId="urn:microsoft.com/office/officeart/2008/layout/VerticalCurvedList"/>
    <dgm:cxn modelId="{3F0EB970-48AE-42FF-A2ED-7680449F5A4D}" type="presParOf" srcId="{D711CFAA-3E54-4FD1-918C-CC5DF64A970C}" destId="{F297F322-92B7-4F1A-88D0-240F573BAAE5}" srcOrd="0" destOrd="0" presId="urn:microsoft.com/office/officeart/2008/layout/VerticalCurvedList"/>
    <dgm:cxn modelId="{B89FEF46-6379-4789-BCA5-D7B5D34FDAF3}" type="presParOf" srcId="{F297F322-92B7-4F1A-88D0-240F573BAAE5}" destId="{1DE371FB-37D5-4174-BF86-A5B4AF93766E}" srcOrd="0" destOrd="0" presId="urn:microsoft.com/office/officeart/2008/layout/VerticalCurvedList"/>
    <dgm:cxn modelId="{D9DCF083-AE04-4F3C-8464-DE0BC1A43ED5}" type="presParOf" srcId="{1DE371FB-37D5-4174-BF86-A5B4AF93766E}" destId="{D9A2E03F-77CF-4F33-933D-14CD616B63D3}" srcOrd="0" destOrd="0" presId="urn:microsoft.com/office/officeart/2008/layout/VerticalCurvedList"/>
    <dgm:cxn modelId="{20A1DC77-585F-4709-802A-399B4437E365}" type="presParOf" srcId="{1DE371FB-37D5-4174-BF86-A5B4AF93766E}" destId="{E5EF259A-7330-4E01-AE6F-A97E9DF2A3E3}" srcOrd="1" destOrd="0" presId="urn:microsoft.com/office/officeart/2008/layout/VerticalCurvedList"/>
    <dgm:cxn modelId="{1E6E71CC-76E3-4798-832D-04067732FB7A}" type="presParOf" srcId="{1DE371FB-37D5-4174-BF86-A5B4AF93766E}" destId="{88F1E2F3-6478-47FA-9D83-13DBEEFFD756}" srcOrd="2" destOrd="0" presId="urn:microsoft.com/office/officeart/2008/layout/VerticalCurvedList"/>
    <dgm:cxn modelId="{B969DB96-BCB3-4696-8495-D106AF74BA83}" type="presParOf" srcId="{1DE371FB-37D5-4174-BF86-A5B4AF93766E}" destId="{9C595234-30DA-4D26-BF67-8FEE047FBBA9}" srcOrd="3" destOrd="0" presId="urn:microsoft.com/office/officeart/2008/layout/VerticalCurvedList"/>
    <dgm:cxn modelId="{DD038850-35F7-48E8-AF4D-AE84E1B2A83E}" type="presParOf" srcId="{F297F322-92B7-4F1A-88D0-240F573BAAE5}" destId="{19BDBF14-BE3F-46D1-AE02-5F14BA301DB9}" srcOrd="1" destOrd="0" presId="urn:microsoft.com/office/officeart/2008/layout/VerticalCurvedList"/>
    <dgm:cxn modelId="{8BC6D183-79A8-4E42-9A55-8BF8B5959C0A}" type="presParOf" srcId="{F297F322-92B7-4F1A-88D0-240F573BAAE5}" destId="{9C6CE9AA-7D9F-4B24-9263-FAE86A0AD555}" srcOrd="2" destOrd="0" presId="urn:microsoft.com/office/officeart/2008/layout/VerticalCurvedList"/>
    <dgm:cxn modelId="{88CFC479-8475-4ABE-9394-B8987F9DBB16}" type="presParOf" srcId="{9C6CE9AA-7D9F-4B24-9263-FAE86A0AD555}" destId="{95AC3833-F1B9-415F-82FA-E58CA2EC990A}" srcOrd="0" destOrd="0" presId="urn:microsoft.com/office/officeart/2008/layout/VerticalCurvedList"/>
    <dgm:cxn modelId="{3887E363-FF9C-41C7-9629-C7C90623F5F9}" type="presParOf" srcId="{F297F322-92B7-4F1A-88D0-240F573BAAE5}" destId="{F9F7F927-B2BE-4B1D-91C9-8562D5999322}" srcOrd="3" destOrd="0" presId="urn:microsoft.com/office/officeart/2008/layout/VerticalCurvedList"/>
    <dgm:cxn modelId="{868769A6-856D-4CDC-AE71-CAFA1C8D640B}" type="presParOf" srcId="{F297F322-92B7-4F1A-88D0-240F573BAAE5}" destId="{85D505A0-FAD5-4F22-8246-B1F333717910}" srcOrd="4" destOrd="0" presId="urn:microsoft.com/office/officeart/2008/layout/VerticalCurvedList"/>
    <dgm:cxn modelId="{40CDD6D0-67AF-4994-8F44-E1508397F7A4}" type="presParOf" srcId="{85D505A0-FAD5-4F22-8246-B1F333717910}" destId="{4FCED2D1-6A8A-47A2-8960-FBA384C1A511}" srcOrd="0" destOrd="0" presId="urn:microsoft.com/office/officeart/2008/layout/VerticalCurvedList"/>
    <dgm:cxn modelId="{303F5DF9-5A16-495E-9B5A-2CE507F23407}" type="presParOf" srcId="{F297F322-92B7-4F1A-88D0-240F573BAAE5}" destId="{6734712D-4404-419E-9788-3F71FA7612A0}" srcOrd="5" destOrd="0" presId="urn:microsoft.com/office/officeart/2008/layout/VerticalCurvedList"/>
    <dgm:cxn modelId="{00F8BACC-F270-4A3F-ADCF-66D518CA2FF1}" type="presParOf" srcId="{F297F322-92B7-4F1A-88D0-240F573BAAE5}" destId="{173748F7-E748-4B4D-B36D-071CE88B3771}" srcOrd="6" destOrd="0" presId="urn:microsoft.com/office/officeart/2008/layout/VerticalCurvedList"/>
    <dgm:cxn modelId="{3F8AE0DA-C57E-46D6-9FFC-0C6C2553218A}" type="presParOf" srcId="{173748F7-E748-4B4D-B36D-071CE88B3771}" destId="{7CBF11C8-FB07-436B-98BC-7AF97BE2F9B4}" srcOrd="0" destOrd="0" presId="urn:microsoft.com/office/officeart/2008/layout/VerticalCurvedList"/>
    <dgm:cxn modelId="{6DECE9AC-436A-4B48-8963-FF8CDDD41FB6}" type="presParOf" srcId="{F297F322-92B7-4F1A-88D0-240F573BAAE5}" destId="{929B042B-E517-4BC3-8A57-D004E9481C31}" srcOrd="7" destOrd="0" presId="urn:microsoft.com/office/officeart/2008/layout/VerticalCurvedList"/>
    <dgm:cxn modelId="{DB655758-9B73-4009-A2BA-5E879AC0A972}" type="presParOf" srcId="{F297F322-92B7-4F1A-88D0-240F573BAAE5}" destId="{5717B3FD-9660-4648-AFBA-9946D85C0A1E}" srcOrd="8" destOrd="0" presId="urn:microsoft.com/office/officeart/2008/layout/VerticalCurvedList"/>
    <dgm:cxn modelId="{84C02E92-34AB-4396-867B-EC04A727B28A}" type="presParOf" srcId="{5717B3FD-9660-4648-AFBA-9946D85C0A1E}" destId="{82CDFC03-F782-44E7-8A18-9D57C2B4F96C}" srcOrd="0" destOrd="0" presId="urn:microsoft.com/office/officeart/2008/layout/VerticalCurvedList"/>
    <dgm:cxn modelId="{108C2DE9-5684-44A2-AAF6-80CB23F66463}" type="presParOf" srcId="{F297F322-92B7-4F1A-88D0-240F573BAAE5}" destId="{E656AB65-421B-42F4-B435-733291DD2E29}" srcOrd="9" destOrd="0" presId="urn:microsoft.com/office/officeart/2008/layout/VerticalCurvedList"/>
    <dgm:cxn modelId="{AC6213C3-B007-43EB-8362-BC79A01E4073}" type="presParOf" srcId="{F297F322-92B7-4F1A-88D0-240F573BAAE5}" destId="{3B34D1CC-AB59-4084-8F03-1FD3AE75D0A4}" srcOrd="10" destOrd="0" presId="urn:microsoft.com/office/officeart/2008/layout/VerticalCurvedList"/>
    <dgm:cxn modelId="{F7245DD0-426C-4BF5-97E3-B6992F96B834}" type="presParOf" srcId="{3B34D1CC-AB59-4084-8F03-1FD3AE75D0A4}" destId="{25B119B3-5852-470A-813F-5696F06C1055}" srcOrd="0" destOrd="0" presId="urn:microsoft.com/office/officeart/2008/layout/VerticalCurvedList"/>
    <dgm:cxn modelId="{32186134-F20A-42FC-9417-0DF968A60F8B}" type="presParOf" srcId="{F297F322-92B7-4F1A-88D0-240F573BAAE5}" destId="{DEC3E592-8218-44BB-9AA6-015625A7C5F1}" srcOrd="11" destOrd="0" presId="urn:microsoft.com/office/officeart/2008/layout/VerticalCurvedList"/>
    <dgm:cxn modelId="{D2D197A7-79D5-4A8C-B104-DB49A0FBDA1D}" type="presParOf" srcId="{F297F322-92B7-4F1A-88D0-240F573BAAE5}" destId="{D9C1F43A-AD85-405A-9E10-6CFCC210A216}" srcOrd="12" destOrd="0" presId="urn:microsoft.com/office/officeart/2008/layout/VerticalCurvedList"/>
    <dgm:cxn modelId="{10F70DA3-06CF-44DF-8143-65B94A49D189}" type="presParOf" srcId="{D9C1F43A-AD85-405A-9E10-6CFCC210A216}" destId="{7430B402-FB00-4E5D-ABCE-83B230BF8E1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694FFC-1CA4-4891-A30F-816238AFE51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DE"/>
        </a:p>
      </dgm:t>
    </dgm:pt>
    <dgm:pt modelId="{407118D3-8D8D-444F-AE37-C32EAA508E0B}">
      <dgm:prSet phldrT="[Text]" custT="1"/>
      <dgm:spPr/>
      <dgm:t>
        <a:bodyPr/>
        <a:lstStyle/>
        <a:p>
          <a:r>
            <a:rPr lang="de-DE" sz="1800" kern="1200" spc="60" noProof="0" dirty="0" smtClean="0">
              <a:solidFill>
                <a:schemeClr val="tx1">
                  <a:lumMod val="75000"/>
                  <a:lumOff val="25000"/>
                </a:schemeClr>
              </a:solidFill>
              <a:latin typeface="Corbel" panose="020B0503020204020204" pitchFamily="34" charset="0"/>
              <a:ea typeface="+mn-ea"/>
              <a:cs typeface="+mn-cs"/>
            </a:rPr>
            <a:t>Erdöl- Abhängigkeit</a:t>
          </a:r>
          <a:endParaRPr lang="de-DE" sz="1800" kern="1200" spc="60" noProof="0" dirty="0">
            <a:solidFill>
              <a:schemeClr val="tx1">
                <a:lumMod val="75000"/>
                <a:lumOff val="25000"/>
              </a:schemeClr>
            </a:solidFill>
            <a:latin typeface="Corbel" panose="020B0503020204020204" pitchFamily="34" charset="0"/>
            <a:ea typeface="+mn-ea"/>
            <a:cs typeface="+mn-cs"/>
          </a:endParaRPr>
        </a:p>
      </dgm:t>
    </dgm:pt>
    <dgm:pt modelId="{61DFFB39-4BC5-42D4-9EC3-851BBD02315A}" type="parTrans" cxnId="{8817AD66-E30C-4F9E-8021-17BAB0349085}">
      <dgm:prSet/>
      <dgm:spPr/>
      <dgm:t>
        <a:bodyPr/>
        <a:lstStyle/>
        <a:p>
          <a:endParaRPr lang="de-DE"/>
        </a:p>
      </dgm:t>
    </dgm:pt>
    <dgm:pt modelId="{6A37AC85-D90C-4324-9CE6-E713CE3BED8F}" type="sibTrans" cxnId="{8817AD66-E30C-4F9E-8021-17BAB0349085}">
      <dgm:prSet/>
      <dgm:spPr/>
      <dgm:t>
        <a:bodyPr/>
        <a:lstStyle/>
        <a:p>
          <a:endParaRPr lang="de-DE"/>
        </a:p>
      </dgm:t>
    </dgm:pt>
    <dgm:pt modelId="{1F35F7DD-A4F8-427E-A11A-EACCB7C12C0F}">
      <dgm:prSet phldrT="[Text]" custT="1"/>
      <dgm:spPr/>
      <dgm:t>
        <a:bodyPr/>
        <a:lstStyle/>
        <a:p>
          <a:pPr algn="ctr"/>
          <a:r>
            <a:rPr lang="de-DE" sz="1800" kern="1200" spc="60" noProof="0" dirty="0" smtClean="0">
              <a:solidFill>
                <a:schemeClr val="tx1">
                  <a:lumMod val="75000"/>
                  <a:lumOff val="25000"/>
                </a:schemeClr>
              </a:solidFill>
              <a:latin typeface="Corbel" panose="020B0503020204020204" pitchFamily="34" charset="0"/>
              <a:ea typeface="+mn-ea"/>
              <a:cs typeface="+mn-cs"/>
            </a:rPr>
            <a:t>Steigendes Transportvolumen</a:t>
          </a:r>
          <a:endParaRPr lang="de-DE" sz="1800" kern="1200" spc="60" noProof="0" dirty="0">
            <a:solidFill>
              <a:schemeClr val="tx1">
                <a:lumMod val="75000"/>
                <a:lumOff val="25000"/>
              </a:schemeClr>
            </a:solidFill>
            <a:latin typeface="Corbel" panose="020B0503020204020204" pitchFamily="34" charset="0"/>
            <a:ea typeface="+mn-ea"/>
            <a:cs typeface="+mn-cs"/>
          </a:endParaRPr>
        </a:p>
      </dgm:t>
    </dgm:pt>
    <dgm:pt modelId="{C06E3E4F-F02E-46B8-9A70-FC36BBF95354}" type="parTrans" cxnId="{39016A41-774D-4217-83F2-119ECA29192B}">
      <dgm:prSet/>
      <dgm:spPr/>
      <dgm:t>
        <a:bodyPr/>
        <a:lstStyle/>
        <a:p>
          <a:endParaRPr lang="de-DE"/>
        </a:p>
      </dgm:t>
    </dgm:pt>
    <dgm:pt modelId="{C2AD38AB-32CA-44FA-BC8F-F5336389414E}" type="sibTrans" cxnId="{39016A41-774D-4217-83F2-119ECA29192B}">
      <dgm:prSet/>
      <dgm:spPr/>
      <dgm:t>
        <a:bodyPr/>
        <a:lstStyle/>
        <a:p>
          <a:endParaRPr lang="de-DE"/>
        </a:p>
      </dgm:t>
    </dgm:pt>
    <dgm:pt modelId="{7DADDCB7-0224-4458-84C1-F74839C37B5F}">
      <dgm:prSet phldrT="[Text]" custT="1"/>
      <dgm:spPr/>
      <dgm:t>
        <a:bodyPr/>
        <a:lstStyle/>
        <a:p>
          <a:pPr algn="ctr"/>
          <a:r>
            <a:rPr lang="de-DE" sz="1800" kern="1200" spc="60" noProof="0" smtClean="0">
              <a:solidFill>
                <a:schemeClr val="tx1">
                  <a:lumMod val="75000"/>
                  <a:lumOff val="25000"/>
                </a:schemeClr>
              </a:solidFill>
              <a:latin typeface="Corbel" panose="020B0503020204020204" pitchFamily="34" charset="0"/>
              <a:ea typeface="+mn-ea"/>
              <a:cs typeface="+mn-cs"/>
            </a:rPr>
            <a:t>Treibhausgase </a:t>
          </a:r>
          <a:endParaRPr lang="de-DE" sz="2000" kern="1200" noProof="0" dirty="0">
            <a:solidFill>
              <a:schemeClr val="tx1">
                <a:lumMod val="75000"/>
                <a:lumOff val="25000"/>
              </a:schemeClr>
            </a:solidFill>
            <a:latin typeface="Corbel" panose="020B0503020204020204" pitchFamily="34" charset="0"/>
          </a:endParaRPr>
        </a:p>
      </dgm:t>
    </dgm:pt>
    <dgm:pt modelId="{C0994B7C-CD1E-4327-BFF5-17B7411D553D}" type="parTrans" cxnId="{34AF251B-DC0C-45C8-90B3-46692B7959B5}">
      <dgm:prSet/>
      <dgm:spPr/>
      <dgm:t>
        <a:bodyPr/>
        <a:lstStyle/>
        <a:p>
          <a:endParaRPr lang="de-DE"/>
        </a:p>
      </dgm:t>
    </dgm:pt>
    <dgm:pt modelId="{0F298EA1-D0BF-4330-ADF9-A2FAA38FE665}" type="sibTrans" cxnId="{34AF251B-DC0C-45C8-90B3-46692B7959B5}">
      <dgm:prSet/>
      <dgm:spPr/>
      <dgm:t>
        <a:bodyPr/>
        <a:lstStyle/>
        <a:p>
          <a:endParaRPr lang="de-DE"/>
        </a:p>
      </dgm:t>
    </dgm:pt>
    <dgm:pt modelId="{C8A812BA-4A41-466A-9B76-6E0961F43B1B}">
      <dgm:prSet phldrT="[Text]" custT="1"/>
      <dgm:spPr/>
      <dgm:t>
        <a:bodyPr/>
        <a:lstStyle/>
        <a:p>
          <a:pPr algn="ctr"/>
          <a:r>
            <a:rPr lang="de-DE" sz="1800" kern="1200" spc="60" noProof="0" dirty="0" smtClean="0">
              <a:solidFill>
                <a:schemeClr val="tx1">
                  <a:lumMod val="75000"/>
                  <a:lumOff val="25000"/>
                </a:schemeClr>
              </a:solidFill>
              <a:latin typeface="Corbel" panose="020B0503020204020204" pitchFamily="34" charset="0"/>
              <a:ea typeface="+mn-ea"/>
              <a:cs typeface="+mn-cs"/>
            </a:rPr>
            <a:t>Multimodalität*</a:t>
          </a:r>
          <a:br>
            <a:rPr lang="de-DE" sz="1800" kern="1200" spc="60" noProof="0" dirty="0" smtClean="0">
              <a:solidFill>
                <a:schemeClr val="tx1">
                  <a:lumMod val="75000"/>
                  <a:lumOff val="25000"/>
                </a:schemeClr>
              </a:solidFill>
              <a:latin typeface="Corbel" panose="020B0503020204020204" pitchFamily="34" charset="0"/>
              <a:ea typeface="+mn-ea"/>
              <a:cs typeface="+mn-cs"/>
            </a:rPr>
          </a:br>
          <a:r>
            <a:rPr lang="de-DE" sz="1800" kern="1200" spc="60" noProof="0" dirty="0" smtClean="0">
              <a:solidFill>
                <a:schemeClr val="tx1">
                  <a:lumMod val="75000"/>
                  <a:lumOff val="25000"/>
                </a:schemeClr>
              </a:solidFill>
              <a:latin typeface="Corbel" panose="020B0503020204020204" pitchFamily="34" charset="0"/>
              <a:ea typeface="+mn-ea"/>
              <a:cs typeface="+mn-cs"/>
            </a:rPr>
            <a:t>/modal </a:t>
          </a:r>
          <a:r>
            <a:rPr lang="de-DE" sz="1800" kern="1200" spc="60" noProof="0" dirty="0" err="1" smtClean="0">
              <a:solidFill>
                <a:schemeClr val="tx1">
                  <a:lumMod val="75000"/>
                  <a:lumOff val="25000"/>
                </a:schemeClr>
              </a:solidFill>
              <a:latin typeface="Corbel" panose="020B0503020204020204" pitchFamily="34" charset="0"/>
              <a:ea typeface="+mn-ea"/>
              <a:cs typeface="+mn-cs"/>
            </a:rPr>
            <a:t>shift</a:t>
          </a:r>
          <a:endParaRPr lang="de-DE" sz="1800" kern="1200" spc="60" noProof="0" dirty="0">
            <a:solidFill>
              <a:schemeClr val="tx1">
                <a:lumMod val="75000"/>
                <a:lumOff val="25000"/>
              </a:schemeClr>
            </a:solidFill>
            <a:latin typeface="Corbel" panose="020B0503020204020204" pitchFamily="34" charset="0"/>
            <a:ea typeface="+mn-ea"/>
            <a:cs typeface="+mn-cs"/>
          </a:endParaRPr>
        </a:p>
      </dgm:t>
    </dgm:pt>
    <dgm:pt modelId="{24826255-18F9-44F7-93BB-AD467ADB029A}" type="parTrans" cxnId="{B1D73279-1A0D-4EC0-B5CE-8117ECC2CF84}">
      <dgm:prSet/>
      <dgm:spPr/>
      <dgm:t>
        <a:bodyPr/>
        <a:lstStyle/>
        <a:p>
          <a:endParaRPr lang="de-DE"/>
        </a:p>
      </dgm:t>
    </dgm:pt>
    <dgm:pt modelId="{1D69694E-3030-4006-9B42-23CE24E72A0B}" type="sibTrans" cxnId="{B1D73279-1A0D-4EC0-B5CE-8117ECC2CF84}">
      <dgm:prSet/>
      <dgm:spPr/>
      <dgm:t>
        <a:bodyPr/>
        <a:lstStyle/>
        <a:p>
          <a:endParaRPr lang="de-DE"/>
        </a:p>
      </dgm:t>
    </dgm:pt>
    <dgm:pt modelId="{31359412-4F3F-480A-83A6-FBAF48EA61E5}" type="pres">
      <dgm:prSet presAssocID="{58694FFC-1CA4-4891-A30F-816238AFE515}" presName="arrowDiagram" presStyleCnt="0">
        <dgm:presLayoutVars>
          <dgm:chMax val="5"/>
          <dgm:dir/>
          <dgm:resizeHandles val="exact"/>
        </dgm:presLayoutVars>
      </dgm:prSet>
      <dgm:spPr/>
      <dgm:t>
        <a:bodyPr/>
        <a:lstStyle/>
        <a:p>
          <a:endParaRPr lang="de-DE"/>
        </a:p>
      </dgm:t>
    </dgm:pt>
    <dgm:pt modelId="{92F5A32E-0858-4EB5-8B17-91C64ED40DCA}" type="pres">
      <dgm:prSet presAssocID="{58694FFC-1CA4-4891-A30F-816238AFE515}" presName="arrow" presStyleLbl="bgShp" presStyleIdx="0" presStyleCnt="1" custScaleX="61076" custScaleY="78357" custLinFactNeighborX="-12207" custLinFactNeighborY="-748"/>
      <dgm:spPr>
        <a:gradFill rotWithShape="0">
          <a:gsLst>
            <a:gs pos="20849">
              <a:srgbClr val="AFDC7F">
                <a:lumMod val="94000"/>
                <a:lumOff val="6000"/>
              </a:srgbClr>
            </a:gs>
            <a:gs pos="73750">
              <a:srgbClr val="92D050">
                <a:lumMod val="25000"/>
                <a:lumOff val="75000"/>
              </a:srgbClr>
            </a:gs>
            <a:gs pos="9000">
              <a:srgbClr val="92D050">
                <a:lumMod val="87000"/>
                <a:lumOff val="13000"/>
              </a:srgbClr>
            </a:gs>
            <a:gs pos="91259">
              <a:srgbClr val="C6E5B5">
                <a:lumMod val="55000"/>
                <a:lumOff val="45000"/>
              </a:srgbClr>
            </a:gs>
            <a:gs pos="50000">
              <a:srgbClr val="92D050">
                <a:lumMod val="29000"/>
                <a:lumOff val="71000"/>
              </a:srgbClr>
            </a:gs>
            <a:gs pos="98000">
              <a:srgbClr val="92D050">
                <a:lumMod val="54000"/>
                <a:lumOff val="46000"/>
              </a:srgbClr>
            </a:gs>
          </a:gsLst>
          <a:lin ang="5400000" scaled="0"/>
        </a:gradFill>
      </dgm:spPr>
      <dgm:t>
        <a:bodyPr/>
        <a:lstStyle/>
        <a:p>
          <a:endParaRPr lang="en-US"/>
        </a:p>
      </dgm:t>
    </dgm:pt>
    <dgm:pt modelId="{06DBBE7E-E270-482C-ABC4-C9CAE7A69350}" type="pres">
      <dgm:prSet presAssocID="{58694FFC-1CA4-4891-A30F-816238AFE515}" presName="arrowDiagram4" presStyleCnt="0"/>
      <dgm:spPr/>
      <dgm:t>
        <a:bodyPr/>
        <a:lstStyle/>
        <a:p>
          <a:endParaRPr lang="en-GB"/>
        </a:p>
      </dgm:t>
    </dgm:pt>
    <dgm:pt modelId="{555C1699-3656-477D-B96A-DACE23EE97A5}" type="pres">
      <dgm:prSet presAssocID="{407118D3-8D8D-444F-AE37-C32EAA508E0B}" presName="bullet4a" presStyleLbl="node1" presStyleIdx="0" presStyleCnt="4" custLinFactX="37299" custLinFactY="-93360" custLinFactNeighborX="100000" custLinFactNeighborY="-100000"/>
      <dgm:spPr>
        <a:solidFill>
          <a:srgbClr val="3C628F"/>
        </a:solidFill>
      </dgm:spPr>
      <dgm:t>
        <a:bodyPr/>
        <a:lstStyle/>
        <a:p>
          <a:endParaRPr lang="de-DE"/>
        </a:p>
      </dgm:t>
    </dgm:pt>
    <dgm:pt modelId="{F2245D28-D491-4923-9F88-012A50307A2A}" type="pres">
      <dgm:prSet presAssocID="{407118D3-8D8D-444F-AE37-C32EAA508E0B}" presName="textBox4a" presStyleLbl="revTx" presStyleIdx="0" presStyleCnt="4" custScaleX="217925" custLinFactNeighborX="22034" custLinFactNeighborY="-17663">
        <dgm:presLayoutVars>
          <dgm:bulletEnabled val="1"/>
        </dgm:presLayoutVars>
      </dgm:prSet>
      <dgm:spPr/>
      <dgm:t>
        <a:bodyPr/>
        <a:lstStyle/>
        <a:p>
          <a:endParaRPr lang="de-DE"/>
        </a:p>
      </dgm:t>
    </dgm:pt>
    <dgm:pt modelId="{413F5E0C-DCE2-4271-AA97-30E53B328F4B}" type="pres">
      <dgm:prSet presAssocID="{1F35F7DD-A4F8-427E-A11A-EACCB7C12C0F}" presName="bullet4b" presStyleLbl="node1" presStyleIdx="1" presStyleCnt="4" custLinFactNeighborX="-74821" custLinFactNeighborY="-30393"/>
      <dgm:spPr>
        <a:solidFill>
          <a:srgbClr val="3C628F"/>
        </a:solidFill>
      </dgm:spPr>
      <dgm:t>
        <a:bodyPr/>
        <a:lstStyle/>
        <a:p>
          <a:endParaRPr lang="en-GB"/>
        </a:p>
      </dgm:t>
    </dgm:pt>
    <dgm:pt modelId="{997B86E1-E57A-4305-AF83-4F673E544AB9}" type="pres">
      <dgm:prSet presAssocID="{1F35F7DD-A4F8-427E-A11A-EACCB7C12C0F}" presName="textBox4b" presStyleLbl="revTx" presStyleIdx="1" presStyleCnt="4" custScaleX="145975" custLinFactNeighborX="-52547" custLinFactNeighborY="1621">
        <dgm:presLayoutVars>
          <dgm:bulletEnabled val="1"/>
        </dgm:presLayoutVars>
      </dgm:prSet>
      <dgm:spPr/>
      <dgm:t>
        <a:bodyPr/>
        <a:lstStyle/>
        <a:p>
          <a:endParaRPr lang="de-DE"/>
        </a:p>
      </dgm:t>
    </dgm:pt>
    <dgm:pt modelId="{868A50B4-E6E0-4F0E-9F31-267493AB309A}" type="pres">
      <dgm:prSet presAssocID="{7DADDCB7-0224-4458-84C1-F74839C37B5F}" presName="bullet4c" presStyleLbl="node1" presStyleIdx="2" presStyleCnt="4" custLinFactX="-99105" custLinFactNeighborX="-100000" custLinFactNeighborY="1419"/>
      <dgm:spPr>
        <a:solidFill>
          <a:srgbClr val="3C628F"/>
        </a:solidFill>
      </dgm:spPr>
      <dgm:t>
        <a:bodyPr/>
        <a:lstStyle/>
        <a:p>
          <a:endParaRPr lang="en-GB"/>
        </a:p>
      </dgm:t>
    </dgm:pt>
    <dgm:pt modelId="{48E960B7-5D8A-4F3D-9DE7-C76A59EAAA2C}" type="pres">
      <dgm:prSet presAssocID="{7DADDCB7-0224-4458-84C1-F74839C37B5F}" presName="textBox4c" presStyleLbl="revTx" presStyleIdx="2" presStyleCnt="4" custScaleX="129338" custLinFactNeighborX="-74753" custLinFactNeighborY="8755">
        <dgm:presLayoutVars>
          <dgm:bulletEnabled val="1"/>
        </dgm:presLayoutVars>
      </dgm:prSet>
      <dgm:spPr/>
      <dgm:t>
        <a:bodyPr/>
        <a:lstStyle/>
        <a:p>
          <a:endParaRPr lang="de-DE"/>
        </a:p>
      </dgm:t>
    </dgm:pt>
    <dgm:pt modelId="{E3C270F2-C95C-4927-B5C0-7056CC993D52}" type="pres">
      <dgm:prSet presAssocID="{C8A812BA-4A41-466A-9B76-6E0961F43B1B}" presName="bullet4d" presStyleLbl="node1" presStyleIdx="3" presStyleCnt="4" custLinFactX="-100000" custLinFactNeighborX="-151541" custLinFactNeighborY="22798"/>
      <dgm:spPr>
        <a:solidFill>
          <a:srgbClr val="3C628F"/>
        </a:solidFill>
      </dgm:spPr>
      <dgm:t>
        <a:bodyPr/>
        <a:lstStyle/>
        <a:p>
          <a:endParaRPr lang="en-GB"/>
        </a:p>
      </dgm:t>
    </dgm:pt>
    <dgm:pt modelId="{E0FD1F71-6484-4367-9AA8-DD1F7A865A95}" type="pres">
      <dgm:prSet presAssocID="{C8A812BA-4A41-466A-9B76-6E0961F43B1B}" presName="textBox4d" presStyleLbl="revTx" presStyleIdx="3" presStyleCnt="4" custScaleX="137511" custLinFactNeighborX="-83248" custLinFactNeighborY="8032">
        <dgm:presLayoutVars>
          <dgm:bulletEnabled val="1"/>
        </dgm:presLayoutVars>
      </dgm:prSet>
      <dgm:spPr/>
      <dgm:t>
        <a:bodyPr/>
        <a:lstStyle/>
        <a:p>
          <a:endParaRPr lang="de-DE"/>
        </a:p>
      </dgm:t>
    </dgm:pt>
  </dgm:ptLst>
  <dgm:cxnLst>
    <dgm:cxn modelId="{39016A41-774D-4217-83F2-119ECA29192B}" srcId="{58694FFC-1CA4-4891-A30F-816238AFE515}" destId="{1F35F7DD-A4F8-427E-A11A-EACCB7C12C0F}" srcOrd="1" destOrd="0" parTransId="{C06E3E4F-F02E-46B8-9A70-FC36BBF95354}" sibTransId="{C2AD38AB-32CA-44FA-BC8F-F5336389414E}"/>
    <dgm:cxn modelId="{8817AD66-E30C-4F9E-8021-17BAB0349085}" srcId="{58694FFC-1CA4-4891-A30F-816238AFE515}" destId="{407118D3-8D8D-444F-AE37-C32EAA508E0B}" srcOrd="0" destOrd="0" parTransId="{61DFFB39-4BC5-42D4-9EC3-851BBD02315A}" sibTransId="{6A37AC85-D90C-4324-9CE6-E713CE3BED8F}"/>
    <dgm:cxn modelId="{A7372148-28B2-4F09-BC12-B25EE7C5BC6C}" type="presOf" srcId="{7DADDCB7-0224-4458-84C1-F74839C37B5F}" destId="{48E960B7-5D8A-4F3D-9DE7-C76A59EAAA2C}" srcOrd="0" destOrd="0" presId="urn:microsoft.com/office/officeart/2005/8/layout/arrow2"/>
    <dgm:cxn modelId="{88A79C40-078F-4EEB-9A6D-CDC4F20CC42F}" type="presOf" srcId="{407118D3-8D8D-444F-AE37-C32EAA508E0B}" destId="{F2245D28-D491-4923-9F88-012A50307A2A}" srcOrd="0" destOrd="0" presId="urn:microsoft.com/office/officeart/2005/8/layout/arrow2"/>
    <dgm:cxn modelId="{34AF251B-DC0C-45C8-90B3-46692B7959B5}" srcId="{58694FFC-1CA4-4891-A30F-816238AFE515}" destId="{7DADDCB7-0224-4458-84C1-F74839C37B5F}" srcOrd="2" destOrd="0" parTransId="{C0994B7C-CD1E-4327-BFF5-17B7411D553D}" sibTransId="{0F298EA1-D0BF-4330-ADF9-A2FAA38FE665}"/>
    <dgm:cxn modelId="{B1D73279-1A0D-4EC0-B5CE-8117ECC2CF84}" srcId="{58694FFC-1CA4-4891-A30F-816238AFE515}" destId="{C8A812BA-4A41-466A-9B76-6E0961F43B1B}" srcOrd="3" destOrd="0" parTransId="{24826255-18F9-44F7-93BB-AD467ADB029A}" sibTransId="{1D69694E-3030-4006-9B42-23CE24E72A0B}"/>
    <dgm:cxn modelId="{CCEDC0EC-17F7-4D0D-9154-8BB5C0577BF1}" type="presOf" srcId="{1F35F7DD-A4F8-427E-A11A-EACCB7C12C0F}" destId="{997B86E1-E57A-4305-AF83-4F673E544AB9}" srcOrd="0" destOrd="0" presId="urn:microsoft.com/office/officeart/2005/8/layout/arrow2"/>
    <dgm:cxn modelId="{9B7FAB53-3A5F-41B6-A01F-8AB4BDCBABF1}" type="presOf" srcId="{58694FFC-1CA4-4891-A30F-816238AFE515}" destId="{31359412-4F3F-480A-83A6-FBAF48EA61E5}" srcOrd="0" destOrd="0" presId="urn:microsoft.com/office/officeart/2005/8/layout/arrow2"/>
    <dgm:cxn modelId="{D7D5CA6E-1A34-4E90-BF0F-C59831257F03}" type="presOf" srcId="{C8A812BA-4A41-466A-9B76-6E0961F43B1B}" destId="{E0FD1F71-6484-4367-9AA8-DD1F7A865A95}" srcOrd="0" destOrd="0" presId="urn:microsoft.com/office/officeart/2005/8/layout/arrow2"/>
    <dgm:cxn modelId="{BC2E870D-FCBE-45A5-A328-2C436EE69B47}" type="presParOf" srcId="{31359412-4F3F-480A-83A6-FBAF48EA61E5}" destId="{92F5A32E-0858-4EB5-8B17-91C64ED40DCA}" srcOrd="0" destOrd="0" presId="urn:microsoft.com/office/officeart/2005/8/layout/arrow2"/>
    <dgm:cxn modelId="{87914540-E502-4C92-BB95-FD704D84389D}" type="presParOf" srcId="{31359412-4F3F-480A-83A6-FBAF48EA61E5}" destId="{06DBBE7E-E270-482C-ABC4-C9CAE7A69350}" srcOrd="1" destOrd="0" presId="urn:microsoft.com/office/officeart/2005/8/layout/arrow2"/>
    <dgm:cxn modelId="{7A2FB466-9FE8-438B-BE7F-6BD437E4E0FE}" type="presParOf" srcId="{06DBBE7E-E270-482C-ABC4-C9CAE7A69350}" destId="{555C1699-3656-477D-B96A-DACE23EE97A5}" srcOrd="0" destOrd="0" presId="urn:microsoft.com/office/officeart/2005/8/layout/arrow2"/>
    <dgm:cxn modelId="{042775A7-A0B9-4472-92DB-337362465C74}" type="presParOf" srcId="{06DBBE7E-E270-482C-ABC4-C9CAE7A69350}" destId="{F2245D28-D491-4923-9F88-012A50307A2A}" srcOrd="1" destOrd="0" presId="urn:microsoft.com/office/officeart/2005/8/layout/arrow2"/>
    <dgm:cxn modelId="{0EDD92BC-FE64-47BC-9E11-89A399A3ABC4}" type="presParOf" srcId="{06DBBE7E-E270-482C-ABC4-C9CAE7A69350}" destId="{413F5E0C-DCE2-4271-AA97-30E53B328F4B}" srcOrd="2" destOrd="0" presId="urn:microsoft.com/office/officeart/2005/8/layout/arrow2"/>
    <dgm:cxn modelId="{7826FD27-69B9-4A0B-8304-144D112EAA8F}" type="presParOf" srcId="{06DBBE7E-E270-482C-ABC4-C9CAE7A69350}" destId="{997B86E1-E57A-4305-AF83-4F673E544AB9}" srcOrd="3" destOrd="0" presId="urn:microsoft.com/office/officeart/2005/8/layout/arrow2"/>
    <dgm:cxn modelId="{B102F259-64B7-43A0-877F-98BC9676BD53}" type="presParOf" srcId="{06DBBE7E-E270-482C-ABC4-C9CAE7A69350}" destId="{868A50B4-E6E0-4F0E-9F31-267493AB309A}" srcOrd="4" destOrd="0" presId="urn:microsoft.com/office/officeart/2005/8/layout/arrow2"/>
    <dgm:cxn modelId="{6998E46E-FA91-4B3A-B3DD-A6EB1C8310FE}" type="presParOf" srcId="{06DBBE7E-E270-482C-ABC4-C9CAE7A69350}" destId="{48E960B7-5D8A-4F3D-9DE7-C76A59EAAA2C}" srcOrd="5" destOrd="0" presId="urn:microsoft.com/office/officeart/2005/8/layout/arrow2"/>
    <dgm:cxn modelId="{7F769214-F5C1-42AF-A1A5-F57B3E97453B}" type="presParOf" srcId="{06DBBE7E-E270-482C-ABC4-C9CAE7A69350}" destId="{E3C270F2-C95C-4927-B5C0-7056CC993D52}" srcOrd="6" destOrd="0" presId="urn:microsoft.com/office/officeart/2005/8/layout/arrow2"/>
    <dgm:cxn modelId="{9BCAC133-7F2C-4C9C-AEEB-B23DEE067856}" type="presParOf" srcId="{06DBBE7E-E270-482C-ABC4-C9CAE7A69350}" destId="{E0FD1F71-6484-4367-9AA8-DD1F7A865A9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48CCB6-B478-4843-8499-F112EB02F547}" type="doc">
      <dgm:prSet loTypeId="urn:microsoft.com/office/officeart/2005/8/layout/chevron1" loCatId="process" qsTypeId="urn:microsoft.com/office/officeart/2005/8/quickstyle/simple1" qsCatId="simple" csTypeId="urn:microsoft.com/office/officeart/2005/8/colors/accent1_2" csCatId="accent1" phldr="1"/>
      <dgm:spPr/>
    </dgm:pt>
    <dgm:pt modelId="{E21F7D6A-C2BE-4CA3-BA23-1AF04BC7E854}">
      <dgm:prSet phldrT="[Text]"/>
      <dgm:spPr/>
      <dgm:t>
        <a:bodyPr/>
        <a:lstStyle/>
        <a:p>
          <a:r>
            <a:rPr lang="de-DE" noProof="0" dirty="0" smtClean="0">
              <a:latin typeface="Corbel" panose="020B0503020204020204" pitchFamily="34" charset="0"/>
            </a:rPr>
            <a:t>Gewinnung &amp; Produktion</a:t>
          </a:r>
          <a:endParaRPr lang="de-DE" noProof="0" dirty="0">
            <a:latin typeface="Corbel" panose="020B0503020204020204" pitchFamily="34" charset="0"/>
          </a:endParaRPr>
        </a:p>
      </dgm:t>
    </dgm:pt>
    <dgm:pt modelId="{BBBE367D-D5D7-4A32-A032-11134CECA252}" type="parTrans" cxnId="{A12EEE18-D10D-4BAC-BCF9-390606CF49A4}">
      <dgm:prSet/>
      <dgm:spPr/>
      <dgm:t>
        <a:bodyPr/>
        <a:lstStyle/>
        <a:p>
          <a:endParaRPr lang="en-US"/>
        </a:p>
      </dgm:t>
    </dgm:pt>
    <dgm:pt modelId="{1E7BECCC-C498-40B8-AB0C-EC3C09E1A261}" type="sibTrans" cxnId="{A12EEE18-D10D-4BAC-BCF9-390606CF49A4}">
      <dgm:prSet/>
      <dgm:spPr/>
      <dgm:t>
        <a:bodyPr/>
        <a:lstStyle/>
        <a:p>
          <a:endParaRPr lang="en-US"/>
        </a:p>
      </dgm:t>
    </dgm:pt>
    <dgm:pt modelId="{A8978019-AB4F-4325-A5E7-5693F929EF8D}">
      <dgm:prSet phldrT="[Text]"/>
      <dgm:spPr/>
      <dgm:t>
        <a:bodyPr/>
        <a:lstStyle/>
        <a:p>
          <a:r>
            <a:rPr lang="de-DE" noProof="0" dirty="0" smtClean="0">
              <a:latin typeface="Corbel" panose="020B0503020204020204" pitchFamily="34" charset="0"/>
            </a:rPr>
            <a:t>Transport</a:t>
          </a:r>
          <a:endParaRPr lang="de-DE" noProof="0" dirty="0">
            <a:latin typeface="Corbel" panose="020B0503020204020204" pitchFamily="34" charset="0"/>
          </a:endParaRPr>
        </a:p>
      </dgm:t>
    </dgm:pt>
    <dgm:pt modelId="{2CFB6089-1572-4F77-80BF-696E146A3E71}" type="parTrans" cxnId="{4AE0E1AF-6FF9-477C-9CDA-51CCD546B3E6}">
      <dgm:prSet/>
      <dgm:spPr/>
      <dgm:t>
        <a:bodyPr/>
        <a:lstStyle/>
        <a:p>
          <a:endParaRPr lang="en-US"/>
        </a:p>
      </dgm:t>
    </dgm:pt>
    <dgm:pt modelId="{93D302CE-9E9C-4515-9EF7-AC846CB916FB}" type="sibTrans" cxnId="{4AE0E1AF-6FF9-477C-9CDA-51CCD546B3E6}">
      <dgm:prSet/>
      <dgm:spPr/>
      <dgm:t>
        <a:bodyPr/>
        <a:lstStyle/>
        <a:p>
          <a:endParaRPr lang="en-US"/>
        </a:p>
      </dgm:t>
    </dgm:pt>
    <dgm:pt modelId="{632A8BE5-8977-4F9F-A9C1-7D2C2811CE2E}">
      <dgm:prSet phldrT="[Text]"/>
      <dgm:spPr/>
      <dgm:t>
        <a:bodyPr/>
        <a:lstStyle/>
        <a:p>
          <a:r>
            <a:rPr lang="de-DE" noProof="0" dirty="0" smtClean="0">
              <a:latin typeface="Corbel" panose="020B0503020204020204" pitchFamily="34" charset="0"/>
            </a:rPr>
            <a:t>Lagerung &amp; Wieder-verdampfung</a:t>
          </a:r>
          <a:endParaRPr lang="de-DE" noProof="0" dirty="0">
            <a:latin typeface="Corbel" panose="020B0503020204020204" pitchFamily="34" charset="0"/>
          </a:endParaRPr>
        </a:p>
      </dgm:t>
    </dgm:pt>
    <dgm:pt modelId="{53DC9DE8-24D6-49A5-9C74-2F3080D4EA73}" type="parTrans" cxnId="{44BF4FF1-CB20-4AE6-93A1-C9616DA552A0}">
      <dgm:prSet/>
      <dgm:spPr/>
      <dgm:t>
        <a:bodyPr/>
        <a:lstStyle/>
        <a:p>
          <a:endParaRPr lang="en-US"/>
        </a:p>
      </dgm:t>
    </dgm:pt>
    <dgm:pt modelId="{EED8470A-DDB9-4722-AA57-E3A3772D018C}" type="sibTrans" cxnId="{44BF4FF1-CB20-4AE6-93A1-C9616DA552A0}">
      <dgm:prSet/>
      <dgm:spPr/>
      <dgm:t>
        <a:bodyPr/>
        <a:lstStyle/>
        <a:p>
          <a:endParaRPr lang="en-US"/>
        </a:p>
      </dgm:t>
    </dgm:pt>
    <dgm:pt modelId="{09427269-E619-4D66-A391-ADAEC2BF5187}">
      <dgm:prSet phldrT="[Text]"/>
      <dgm:spPr/>
      <dgm:t>
        <a:bodyPr/>
        <a:lstStyle/>
        <a:p>
          <a:r>
            <a:rPr lang="de-DE" noProof="0" dirty="0" smtClean="0">
              <a:latin typeface="Corbel" panose="020B0503020204020204" pitchFamily="34" charset="0"/>
            </a:rPr>
            <a:t>Verflüssigung</a:t>
          </a:r>
          <a:endParaRPr lang="de-DE" noProof="0" dirty="0">
            <a:latin typeface="Corbel" panose="020B0503020204020204" pitchFamily="34" charset="0"/>
          </a:endParaRPr>
        </a:p>
      </dgm:t>
    </dgm:pt>
    <dgm:pt modelId="{E3E55F73-5BFC-4D23-B0AD-CD74D38930BE}" type="parTrans" cxnId="{E877A278-7021-450A-ADF4-33806A3FC042}">
      <dgm:prSet/>
      <dgm:spPr/>
      <dgm:t>
        <a:bodyPr/>
        <a:lstStyle/>
        <a:p>
          <a:endParaRPr lang="en-US"/>
        </a:p>
      </dgm:t>
    </dgm:pt>
    <dgm:pt modelId="{3C98C1A4-A8E1-478E-B853-4889F1482C99}" type="sibTrans" cxnId="{E877A278-7021-450A-ADF4-33806A3FC042}">
      <dgm:prSet/>
      <dgm:spPr/>
      <dgm:t>
        <a:bodyPr/>
        <a:lstStyle/>
        <a:p>
          <a:endParaRPr lang="en-US"/>
        </a:p>
      </dgm:t>
    </dgm:pt>
    <dgm:pt modelId="{B834BDEF-CBFA-42C0-882A-523F51BD2372}">
      <dgm:prSet phldrT="[Text]"/>
      <dgm:spPr/>
      <dgm:t>
        <a:bodyPr/>
        <a:lstStyle/>
        <a:p>
          <a:r>
            <a:rPr lang="de-DE" noProof="0" dirty="0" smtClean="0">
              <a:latin typeface="Corbel" panose="020B0503020204020204" pitchFamily="34" charset="0"/>
            </a:rPr>
            <a:t>End-konsument</a:t>
          </a:r>
          <a:endParaRPr lang="de-DE" noProof="0" dirty="0">
            <a:latin typeface="Corbel" panose="020B0503020204020204" pitchFamily="34" charset="0"/>
          </a:endParaRPr>
        </a:p>
      </dgm:t>
    </dgm:pt>
    <dgm:pt modelId="{BA375C2D-803E-44EE-8FE0-8685ABF4B652}" type="parTrans" cxnId="{974B40B3-038A-404A-B4CF-BDEFC907FCFD}">
      <dgm:prSet/>
      <dgm:spPr/>
      <dgm:t>
        <a:bodyPr/>
        <a:lstStyle/>
        <a:p>
          <a:endParaRPr lang="en-US"/>
        </a:p>
      </dgm:t>
    </dgm:pt>
    <dgm:pt modelId="{FE69EDC5-2348-471E-AEB4-4ECD1E45E3BD}" type="sibTrans" cxnId="{974B40B3-038A-404A-B4CF-BDEFC907FCFD}">
      <dgm:prSet/>
      <dgm:spPr/>
      <dgm:t>
        <a:bodyPr/>
        <a:lstStyle/>
        <a:p>
          <a:endParaRPr lang="en-US"/>
        </a:p>
      </dgm:t>
    </dgm:pt>
    <dgm:pt modelId="{6108A032-BF17-4F79-8B89-AFF8C8F365BB}" type="pres">
      <dgm:prSet presAssocID="{4148CCB6-B478-4843-8499-F112EB02F547}" presName="Name0" presStyleCnt="0">
        <dgm:presLayoutVars>
          <dgm:dir/>
          <dgm:animLvl val="lvl"/>
          <dgm:resizeHandles val="exact"/>
        </dgm:presLayoutVars>
      </dgm:prSet>
      <dgm:spPr/>
    </dgm:pt>
    <dgm:pt modelId="{354F9135-6FF4-45BE-B17D-96E483AB800B}" type="pres">
      <dgm:prSet presAssocID="{E21F7D6A-C2BE-4CA3-BA23-1AF04BC7E854}" presName="parTxOnly" presStyleLbl="node1" presStyleIdx="0" presStyleCnt="5">
        <dgm:presLayoutVars>
          <dgm:chMax val="0"/>
          <dgm:chPref val="0"/>
          <dgm:bulletEnabled val="1"/>
        </dgm:presLayoutVars>
      </dgm:prSet>
      <dgm:spPr/>
      <dgm:t>
        <a:bodyPr/>
        <a:lstStyle/>
        <a:p>
          <a:endParaRPr lang="en-US"/>
        </a:p>
      </dgm:t>
    </dgm:pt>
    <dgm:pt modelId="{D2D20474-406B-40AA-ACBA-6B8562405C3A}" type="pres">
      <dgm:prSet presAssocID="{1E7BECCC-C498-40B8-AB0C-EC3C09E1A261}" presName="parTxOnlySpace" presStyleCnt="0"/>
      <dgm:spPr/>
    </dgm:pt>
    <dgm:pt modelId="{9427095A-6691-40B6-A172-8B9265E3369E}" type="pres">
      <dgm:prSet presAssocID="{09427269-E619-4D66-A391-ADAEC2BF5187}" presName="parTxOnly" presStyleLbl="node1" presStyleIdx="1" presStyleCnt="5">
        <dgm:presLayoutVars>
          <dgm:chMax val="0"/>
          <dgm:chPref val="0"/>
          <dgm:bulletEnabled val="1"/>
        </dgm:presLayoutVars>
      </dgm:prSet>
      <dgm:spPr/>
      <dgm:t>
        <a:bodyPr/>
        <a:lstStyle/>
        <a:p>
          <a:endParaRPr lang="en-US"/>
        </a:p>
      </dgm:t>
    </dgm:pt>
    <dgm:pt modelId="{DD69E2EF-674A-4D1C-95F8-161EE6B3284F}" type="pres">
      <dgm:prSet presAssocID="{3C98C1A4-A8E1-478E-B853-4889F1482C99}" presName="parTxOnlySpace" presStyleCnt="0"/>
      <dgm:spPr/>
    </dgm:pt>
    <dgm:pt modelId="{B05E6BA3-9DCC-4B77-AF7D-767E27F42CCC}" type="pres">
      <dgm:prSet presAssocID="{A8978019-AB4F-4325-A5E7-5693F929EF8D}" presName="parTxOnly" presStyleLbl="node1" presStyleIdx="2" presStyleCnt="5">
        <dgm:presLayoutVars>
          <dgm:chMax val="0"/>
          <dgm:chPref val="0"/>
          <dgm:bulletEnabled val="1"/>
        </dgm:presLayoutVars>
      </dgm:prSet>
      <dgm:spPr/>
      <dgm:t>
        <a:bodyPr/>
        <a:lstStyle/>
        <a:p>
          <a:endParaRPr lang="en-US"/>
        </a:p>
      </dgm:t>
    </dgm:pt>
    <dgm:pt modelId="{2A210908-BBB3-4E34-8578-297F71A8B367}" type="pres">
      <dgm:prSet presAssocID="{93D302CE-9E9C-4515-9EF7-AC846CB916FB}" presName="parTxOnlySpace" presStyleCnt="0"/>
      <dgm:spPr/>
    </dgm:pt>
    <dgm:pt modelId="{46DA2BBB-9A50-4CB3-8E2C-0B8EE50F8E35}" type="pres">
      <dgm:prSet presAssocID="{632A8BE5-8977-4F9F-A9C1-7D2C2811CE2E}" presName="parTxOnly" presStyleLbl="node1" presStyleIdx="3" presStyleCnt="5">
        <dgm:presLayoutVars>
          <dgm:chMax val="0"/>
          <dgm:chPref val="0"/>
          <dgm:bulletEnabled val="1"/>
        </dgm:presLayoutVars>
      </dgm:prSet>
      <dgm:spPr/>
      <dgm:t>
        <a:bodyPr/>
        <a:lstStyle/>
        <a:p>
          <a:endParaRPr lang="en-US"/>
        </a:p>
      </dgm:t>
    </dgm:pt>
    <dgm:pt modelId="{D2066153-8776-4772-AD6A-8A7FCB4006EA}" type="pres">
      <dgm:prSet presAssocID="{EED8470A-DDB9-4722-AA57-E3A3772D018C}" presName="parTxOnlySpace" presStyleCnt="0"/>
      <dgm:spPr/>
    </dgm:pt>
    <dgm:pt modelId="{C382C5D7-7C7B-4A3A-8DD4-00568E703BF8}" type="pres">
      <dgm:prSet presAssocID="{B834BDEF-CBFA-42C0-882A-523F51BD2372}" presName="parTxOnly" presStyleLbl="node1" presStyleIdx="4" presStyleCnt="5">
        <dgm:presLayoutVars>
          <dgm:chMax val="0"/>
          <dgm:chPref val="0"/>
          <dgm:bulletEnabled val="1"/>
        </dgm:presLayoutVars>
      </dgm:prSet>
      <dgm:spPr/>
      <dgm:t>
        <a:bodyPr/>
        <a:lstStyle/>
        <a:p>
          <a:endParaRPr lang="en-US"/>
        </a:p>
      </dgm:t>
    </dgm:pt>
  </dgm:ptLst>
  <dgm:cxnLst>
    <dgm:cxn modelId="{A6ECC607-15A9-4FC7-AE1D-76AB179C7542}" type="presOf" srcId="{E21F7D6A-C2BE-4CA3-BA23-1AF04BC7E854}" destId="{354F9135-6FF4-45BE-B17D-96E483AB800B}" srcOrd="0" destOrd="0" presId="urn:microsoft.com/office/officeart/2005/8/layout/chevron1"/>
    <dgm:cxn modelId="{44BF4FF1-CB20-4AE6-93A1-C9616DA552A0}" srcId="{4148CCB6-B478-4843-8499-F112EB02F547}" destId="{632A8BE5-8977-4F9F-A9C1-7D2C2811CE2E}" srcOrd="3" destOrd="0" parTransId="{53DC9DE8-24D6-49A5-9C74-2F3080D4EA73}" sibTransId="{EED8470A-DDB9-4722-AA57-E3A3772D018C}"/>
    <dgm:cxn modelId="{974B40B3-038A-404A-B4CF-BDEFC907FCFD}" srcId="{4148CCB6-B478-4843-8499-F112EB02F547}" destId="{B834BDEF-CBFA-42C0-882A-523F51BD2372}" srcOrd="4" destOrd="0" parTransId="{BA375C2D-803E-44EE-8FE0-8685ABF4B652}" sibTransId="{FE69EDC5-2348-471E-AEB4-4ECD1E45E3BD}"/>
    <dgm:cxn modelId="{AA299B06-6BB8-4E0A-97AF-1B7CFA2EEC08}" type="presOf" srcId="{4148CCB6-B478-4843-8499-F112EB02F547}" destId="{6108A032-BF17-4F79-8B89-AFF8C8F365BB}" srcOrd="0" destOrd="0" presId="urn:microsoft.com/office/officeart/2005/8/layout/chevron1"/>
    <dgm:cxn modelId="{E877A278-7021-450A-ADF4-33806A3FC042}" srcId="{4148CCB6-B478-4843-8499-F112EB02F547}" destId="{09427269-E619-4D66-A391-ADAEC2BF5187}" srcOrd="1" destOrd="0" parTransId="{E3E55F73-5BFC-4D23-B0AD-CD74D38930BE}" sibTransId="{3C98C1A4-A8E1-478E-B853-4889F1482C99}"/>
    <dgm:cxn modelId="{069670C3-74B5-4A3D-8985-E8F83994C8D3}" type="presOf" srcId="{A8978019-AB4F-4325-A5E7-5693F929EF8D}" destId="{B05E6BA3-9DCC-4B77-AF7D-767E27F42CCC}" srcOrd="0" destOrd="0" presId="urn:microsoft.com/office/officeart/2005/8/layout/chevron1"/>
    <dgm:cxn modelId="{330E352B-ED7E-43DC-9475-49194C2245C3}" type="presOf" srcId="{B834BDEF-CBFA-42C0-882A-523F51BD2372}" destId="{C382C5D7-7C7B-4A3A-8DD4-00568E703BF8}" srcOrd="0" destOrd="0" presId="urn:microsoft.com/office/officeart/2005/8/layout/chevron1"/>
    <dgm:cxn modelId="{93CF24B1-2E26-476B-BF71-3438BA9483C6}" type="presOf" srcId="{09427269-E619-4D66-A391-ADAEC2BF5187}" destId="{9427095A-6691-40B6-A172-8B9265E3369E}" srcOrd="0" destOrd="0" presId="urn:microsoft.com/office/officeart/2005/8/layout/chevron1"/>
    <dgm:cxn modelId="{AA8ED2C5-6F4D-41CB-9F82-A4AEC5D8D74D}" type="presOf" srcId="{632A8BE5-8977-4F9F-A9C1-7D2C2811CE2E}" destId="{46DA2BBB-9A50-4CB3-8E2C-0B8EE50F8E35}" srcOrd="0" destOrd="0" presId="urn:microsoft.com/office/officeart/2005/8/layout/chevron1"/>
    <dgm:cxn modelId="{4AE0E1AF-6FF9-477C-9CDA-51CCD546B3E6}" srcId="{4148CCB6-B478-4843-8499-F112EB02F547}" destId="{A8978019-AB4F-4325-A5E7-5693F929EF8D}" srcOrd="2" destOrd="0" parTransId="{2CFB6089-1572-4F77-80BF-696E146A3E71}" sibTransId="{93D302CE-9E9C-4515-9EF7-AC846CB916FB}"/>
    <dgm:cxn modelId="{A12EEE18-D10D-4BAC-BCF9-390606CF49A4}" srcId="{4148CCB6-B478-4843-8499-F112EB02F547}" destId="{E21F7D6A-C2BE-4CA3-BA23-1AF04BC7E854}" srcOrd="0" destOrd="0" parTransId="{BBBE367D-D5D7-4A32-A032-11134CECA252}" sibTransId="{1E7BECCC-C498-40B8-AB0C-EC3C09E1A261}"/>
    <dgm:cxn modelId="{119E2BDB-3518-49C5-9498-44609860C0A8}" type="presParOf" srcId="{6108A032-BF17-4F79-8B89-AFF8C8F365BB}" destId="{354F9135-6FF4-45BE-B17D-96E483AB800B}" srcOrd="0" destOrd="0" presId="urn:microsoft.com/office/officeart/2005/8/layout/chevron1"/>
    <dgm:cxn modelId="{363039C3-FFAA-470E-9C1D-5E3DEB5DF8FC}" type="presParOf" srcId="{6108A032-BF17-4F79-8B89-AFF8C8F365BB}" destId="{D2D20474-406B-40AA-ACBA-6B8562405C3A}" srcOrd="1" destOrd="0" presId="urn:microsoft.com/office/officeart/2005/8/layout/chevron1"/>
    <dgm:cxn modelId="{01C1A7D3-DC82-4154-BE7C-E19559CB505E}" type="presParOf" srcId="{6108A032-BF17-4F79-8B89-AFF8C8F365BB}" destId="{9427095A-6691-40B6-A172-8B9265E3369E}" srcOrd="2" destOrd="0" presId="urn:microsoft.com/office/officeart/2005/8/layout/chevron1"/>
    <dgm:cxn modelId="{BFC9123E-8E59-4D86-BB8B-2D181A60081B}" type="presParOf" srcId="{6108A032-BF17-4F79-8B89-AFF8C8F365BB}" destId="{DD69E2EF-674A-4D1C-95F8-161EE6B3284F}" srcOrd="3" destOrd="0" presId="urn:microsoft.com/office/officeart/2005/8/layout/chevron1"/>
    <dgm:cxn modelId="{BCF61D77-08CB-4303-B60A-07BF411EE12E}" type="presParOf" srcId="{6108A032-BF17-4F79-8B89-AFF8C8F365BB}" destId="{B05E6BA3-9DCC-4B77-AF7D-767E27F42CCC}" srcOrd="4" destOrd="0" presId="urn:microsoft.com/office/officeart/2005/8/layout/chevron1"/>
    <dgm:cxn modelId="{9FAE8DD6-92AD-4B32-9EE2-86E1FFE90EA4}" type="presParOf" srcId="{6108A032-BF17-4F79-8B89-AFF8C8F365BB}" destId="{2A210908-BBB3-4E34-8578-297F71A8B367}" srcOrd="5" destOrd="0" presId="urn:microsoft.com/office/officeart/2005/8/layout/chevron1"/>
    <dgm:cxn modelId="{9F755A34-214B-48BF-BD7A-3858A776A17E}" type="presParOf" srcId="{6108A032-BF17-4F79-8B89-AFF8C8F365BB}" destId="{46DA2BBB-9A50-4CB3-8E2C-0B8EE50F8E35}" srcOrd="6" destOrd="0" presId="urn:microsoft.com/office/officeart/2005/8/layout/chevron1"/>
    <dgm:cxn modelId="{40DA6F4C-159F-42E4-A4B4-BE0421B7F244}" type="presParOf" srcId="{6108A032-BF17-4F79-8B89-AFF8C8F365BB}" destId="{D2066153-8776-4772-AD6A-8A7FCB4006EA}" srcOrd="7" destOrd="0" presId="urn:microsoft.com/office/officeart/2005/8/layout/chevron1"/>
    <dgm:cxn modelId="{307445F0-9782-4692-B752-109E8D2AB0F5}" type="presParOf" srcId="{6108A032-BF17-4F79-8B89-AFF8C8F365BB}" destId="{C382C5D7-7C7B-4A3A-8DD4-00568E703BF8}"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D386FE-2B3E-48C7-8A62-FBEB3C0A0E6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51503E4-C363-459F-BF80-E8D649807602}">
      <dgm:prSet phldrT="[Text]" custT="1"/>
      <dgm:spPr/>
      <dgm:t>
        <a:bodyPr/>
        <a:lstStyle/>
        <a:p>
          <a:r>
            <a:rPr lang="de-DE" sz="2400" noProof="0" dirty="0" smtClean="0">
              <a:latin typeface="Corbel" panose="020B0503020204020204" pitchFamily="34" charset="0"/>
            </a:rPr>
            <a:t>System-bedingt</a:t>
          </a:r>
          <a:endParaRPr lang="de-DE" sz="2400" noProof="0" dirty="0">
            <a:latin typeface="Corbel" panose="020B0503020204020204" pitchFamily="34" charset="0"/>
          </a:endParaRPr>
        </a:p>
      </dgm:t>
    </dgm:pt>
    <dgm:pt modelId="{1C2D034A-2FE9-4CA0-BFB2-84642BFD96FB}" type="parTrans" cxnId="{7203F7E4-0436-4447-B8F7-5660D0A585A7}">
      <dgm:prSet/>
      <dgm:spPr/>
      <dgm:t>
        <a:bodyPr/>
        <a:lstStyle/>
        <a:p>
          <a:endParaRPr lang="en-US"/>
        </a:p>
      </dgm:t>
    </dgm:pt>
    <dgm:pt modelId="{89D4DB72-E894-4633-BDD6-1C035A96A940}" type="sibTrans" cxnId="{7203F7E4-0436-4447-B8F7-5660D0A585A7}">
      <dgm:prSet/>
      <dgm:spPr/>
      <dgm:t>
        <a:bodyPr/>
        <a:lstStyle/>
        <a:p>
          <a:endParaRPr lang="en-US"/>
        </a:p>
      </dgm:t>
    </dgm:pt>
    <dgm:pt modelId="{F1EED26A-2227-43A6-B2E6-578D2F697C0D}">
      <dgm:prSet phldrT="[Text]" custT="1"/>
      <dgm:spPr/>
      <dgm:t>
        <a:bodyPr/>
        <a:lstStyle/>
        <a:p>
          <a:r>
            <a:rPr lang="de-DE" sz="2400" noProof="0" dirty="0" smtClean="0">
              <a:latin typeface="Corbel" panose="020B0503020204020204" pitchFamily="34" charset="0"/>
            </a:rPr>
            <a:t>Operational</a:t>
          </a:r>
          <a:endParaRPr lang="de-DE" sz="2400" noProof="0" dirty="0">
            <a:latin typeface="Corbel" panose="020B0503020204020204" pitchFamily="34" charset="0"/>
          </a:endParaRPr>
        </a:p>
      </dgm:t>
    </dgm:pt>
    <dgm:pt modelId="{26191E66-6B7A-4D30-A6E6-13CD4AB55F2C}" type="parTrans" cxnId="{808EAE07-1B51-4E41-AF5F-914DCAA72649}">
      <dgm:prSet/>
      <dgm:spPr/>
      <dgm:t>
        <a:bodyPr/>
        <a:lstStyle/>
        <a:p>
          <a:endParaRPr lang="en-US"/>
        </a:p>
      </dgm:t>
    </dgm:pt>
    <dgm:pt modelId="{9602ADCF-893B-4691-B432-7ED10389060E}" type="sibTrans" cxnId="{808EAE07-1B51-4E41-AF5F-914DCAA72649}">
      <dgm:prSet/>
      <dgm:spPr/>
      <dgm:t>
        <a:bodyPr/>
        <a:lstStyle/>
        <a:p>
          <a:endParaRPr lang="en-US"/>
        </a:p>
      </dgm:t>
    </dgm:pt>
    <dgm:pt modelId="{029E8214-A199-4377-89C3-3651189C499B}">
      <dgm:prSet phldrT="[Text]" custT="1"/>
      <dgm:spPr/>
      <dgm:t>
        <a:bodyPr/>
        <a:lstStyle/>
        <a:p>
          <a:r>
            <a:rPr lang="de-DE" sz="2400" noProof="0" dirty="0" smtClean="0">
              <a:latin typeface="Corbel" panose="020B0503020204020204" pitchFamily="34" charset="0"/>
            </a:rPr>
            <a:t>Technisch</a:t>
          </a:r>
          <a:endParaRPr lang="de-DE" sz="2400" noProof="0" dirty="0">
            <a:latin typeface="Corbel" panose="020B0503020204020204" pitchFamily="34" charset="0"/>
          </a:endParaRPr>
        </a:p>
      </dgm:t>
    </dgm:pt>
    <dgm:pt modelId="{EADAE244-C6D6-4A97-9FE4-6D9DA3CA16A9}" type="parTrans" cxnId="{B415C868-D9DA-43E7-9EF3-B53632227D05}">
      <dgm:prSet/>
      <dgm:spPr/>
      <dgm:t>
        <a:bodyPr/>
        <a:lstStyle/>
        <a:p>
          <a:endParaRPr lang="en-US"/>
        </a:p>
      </dgm:t>
    </dgm:pt>
    <dgm:pt modelId="{23B3D8DC-8842-4BE7-880B-F257239ECC66}" type="sibTrans" cxnId="{B415C868-D9DA-43E7-9EF3-B53632227D05}">
      <dgm:prSet/>
      <dgm:spPr/>
      <dgm:t>
        <a:bodyPr/>
        <a:lstStyle/>
        <a:p>
          <a:endParaRPr lang="en-US"/>
        </a:p>
      </dgm:t>
    </dgm:pt>
    <dgm:pt modelId="{0D1815F9-E75C-4962-9C17-E66ECD90A1D1}">
      <dgm:prSet phldrT="[Text]" custT="1"/>
      <dgm:spPr/>
      <dgm:t>
        <a:bodyPr/>
        <a:lstStyle/>
        <a:p>
          <a:r>
            <a:rPr lang="de-DE" sz="2400" noProof="0" dirty="0" smtClean="0">
              <a:latin typeface="Corbel" panose="020B0503020204020204" pitchFamily="34" charset="0"/>
            </a:rPr>
            <a:t>Sicherheit</a:t>
          </a:r>
          <a:endParaRPr lang="de-DE" sz="2400" noProof="0" dirty="0">
            <a:latin typeface="Corbel" panose="020B0503020204020204" pitchFamily="34" charset="0"/>
          </a:endParaRPr>
        </a:p>
      </dgm:t>
    </dgm:pt>
    <dgm:pt modelId="{BFD56074-13F8-46D3-AC41-FE1B9E6D3BD7}" type="parTrans" cxnId="{EC552E1E-9022-48C0-8153-9D290DDD0D00}">
      <dgm:prSet/>
      <dgm:spPr/>
      <dgm:t>
        <a:bodyPr/>
        <a:lstStyle/>
        <a:p>
          <a:endParaRPr lang="en-US"/>
        </a:p>
      </dgm:t>
    </dgm:pt>
    <dgm:pt modelId="{FA580AC0-4BF1-4CC3-9714-3AC832F1CD2F}" type="sibTrans" cxnId="{EC552E1E-9022-48C0-8153-9D290DDD0D00}">
      <dgm:prSet/>
      <dgm:spPr/>
      <dgm:t>
        <a:bodyPr/>
        <a:lstStyle/>
        <a:p>
          <a:endParaRPr lang="en-US"/>
        </a:p>
      </dgm:t>
    </dgm:pt>
    <dgm:pt modelId="{A0C2B54F-E139-4FFB-9705-930145742104}">
      <dgm:prSet phldrT="[Text]" custT="1"/>
      <dgm:spPr/>
      <dgm:t>
        <a:bodyPr/>
        <a:lstStyle/>
        <a:p>
          <a:r>
            <a:rPr lang="de-DE" sz="2400" noProof="0" dirty="0" smtClean="0">
              <a:latin typeface="Corbel" panose="020B0503020204020204" pitchFamily="34" charset="0"/>
            </a:rPr>
            <a:t>Finanziell</a:t>
          </a:r>
          <a:endParaRPr lang="de-DE" sz="2400" noProof="0" dirty="0">
            <a:latin typeface="Corbel" panose="020B0503020204020204" pitchFamily="34" charset="0"/>
          </a:endParaRPr>
        </a:p>
      </dgm:t>
    </dgm:pt>
    <dgm:pt modelId="{28CB6BD1-E8CB-416A-8B23-236D0CB6BE8A}" type="parTrans" cxnId="{07A533EB-CB3A-4D3B-B8FB-68FE3DB7B143}">
      <dgm:prSet/>
      <dgm:spPr/>
      <dgm:t>
        <a:bodyPr/>
        <a:lstStyle/>
        <a:p>
          <a:endParaRPr lang="en-US"/>
        </a:p>
      </dgm:t>
    </dgm:pt>
    <dgm:pt modelId="{11E32CC9-9121-4E69-BC7A-9DCF3842697E}" type="sibTrans" cxnId="{07A533EB-CB3A-4D3B-B8FB-68FE3DB7B143}">
      <dgm:prSet/>
      <dgm:spPr/>
      <dgm:t>
        <a:bodyPr/>
        <a:lstStyle/>
        <a:p>
          <a:endParaRPr lang="en-US"/>
        </a:p>
      </dgm:t>
    </dgm:pt>
    <dgm:pt modelId="{84AC30F3-854C-413E-BBBF-73283EB2B5F9}" type="pres">
      <dgm:prSet presAssocID="{FCD386FE-2B3E-48C7-8A62-FBEB3C0A0E6C}" presName="cycle" presStyleCnt="0">
        <dgm:presLayoutVars>
          <dgm:dir/>
          <dgm:resizeHandles val="exact"/>
        </dgm:presLayoutVars>
      </dgm:prSet>
      <dgm:spPr/>
      <dgm:t>
        <a:bodyPr/>
        <a:lstStyle/>
        <a:p>
          <a:endParaRPr lang="en-US"/>
        </a:p>
      </dgm:t>
    </dgm:pt>
    <dgm:pt modelId="{6353982A-6F8D-4741-9B30-8B2AF46C679D}" type="pres">
      <dgm:prSet presAssocID="{151503E4-C363-459F-BF80-E8D649807602}" presName="node" presStyleLbl="node1" presStyleIdx="0" presStyleCnt="5" custScaleX="123468" custScaleY="114825">
        <dgm:presLayoutVars>
          <dgm:bulletEnabled val="1"/>
        </dgm:presLayoutVars>
      </dgm:prSet>
      <dgm:spPr/>
      <dgm:t>
        <a:bodyPr/>
        <a:lstStyle/>
        <a:p>
          <a:endParaRPr lang="en-US"/>
        </a:p>
      </dgm:t>
    </dgm:pt>
    <dgm:pt modelId="{A15C8BBE-9F2C-4A69-BE77-100619CE3C00}" type="pres">
      <dgm:prSet presAssocID="{151503E4-C363-459F-BF80-E8D649807602}" presName="spNode" presStyleCnt="0"/>
      <dgm:spPr/>
    </dgm:pt>
    <dgm:pt modelId="{57451B01-5A61-4B7E-9CF3-B4E5AA0432B3}" type="pres">
      <dgm:prSet presAssocID="{89D4DB72-E894-4633-BDD6-1C035A96A940}" presName="sibTrans" presStyleLbl="sibTrans1D1" presStyleIdx="0" presStyleCnt="5"/>
      <dgm:spPr/>
      <dgm:t>
        <a:bodyPr/>
        <a:lstStyle/>
        <a:p>
          <a:endParaRPr lang="en-US"/>
        </a:p>
      </dgm:t>
    </dgm:pt>
    <dgm:pt modelId="{5BD28108-4FA1-4AD2-83B1-9BE1B7659023}" type="pres">
      <dgm:prSet presAssocID="{F1EED26A-2227-43A6-B2E6-578D2F697C0D}" presName="node" presStyleLbl="node1" presStyleIdx="1" presStyleCnt="5" custScaleX="123468" custScaleY="114825">
        <dgm:presLayoutVars>
          <dgm:bulletEnabled val="1"/>
        </dgm:presLayoutVars>
      </dgm:prSet>
      <dgm:spPr/>
      <dgm:t>
        <a:bodyPr/>
        <a:lstStyle/>
        <a:p>
          <a:endParaRPr lang="en-US"/>
        </a:p>
      </dgm:t>
    </dgm:pt>
    <dgm:pt modelId="{EBC72067-E77B-4982-A2F5-273FC58E7E57}" type="pres">
      <dgm:prSet presAssocID="{F1EED26A-2227-43A6-B2E6-578D2F697C0D}" presName="spNode" presStyleCnt="0"/>
      <dgm:spPr/>
    </dgm:pt>
    <dgm:pt modelId="{87B1C4C2-C6E0-41AF-875F-070C3AF0D24C}" type="pres">
      <dgm:prSet presAssocID="{9602ADCF-893B-4691-B432-7ED10389060E}" presName="sibTrans" presStyleLbl="sibTrans1D1" presStyleIdx="1" presStyleCnt="5"/>
      <dgm:spPr/>
      <dgm:t>
        <a:bodyPr/>
        <a:lstStyle/>
        <a:p>
          <a:endParaRPr lang="en-US"/>
        </a:p>
      </dgm:t>
    </dgm:pt>
    <dgm:pt modelId="{F8790999-3EE3-45DE-804B-8AC944DAF281}" type="pres">
      <dgm:prSet presAssocID="{029E8214-A199-4377-89C3-3651189C499B}" presName="node" presStyleLbl="node1" presStyleIdx="2" presStyleCnt="5" custScaleX="123468" custScaleY="114825">
        <dgm:presLayoutVars>
          <dgm:bulletEnabled val="1"/>
        </dgm:presLayoutVars>
      </dgm:prSet>
      <dgm:spPr/>
      <dgm:t>
        <a:bodyPr/>
        <a:lstStyle/>
        <a:p>
          <a:endParaRPr lang="en-US"/>
        </a:p>
      </dgm:t>
    </dgm:pt>
    <dgm:pt modelId="{62156F9C-F135-4322-BEF8-A7D75503962F}" type="pres">
      <dgm:prSet presAssocID="{029E8214-A199-4377-89C3-3651189C499B}" presName="spNode" presStyleCnt="0"/>
      <dgm:spPr/>
    </dgm:pt>
    <dgm:pt modelId="{2D15F2BA-C14C-4EC0-9B5E-66CCA1B2B323}" type="pres">
      <dgm:prSet presAssocID="{23B3D8DC-8842-4BE7-880B-F257239ECC66}" presName="sibTrans" presStyleLbl="sibTrans1D1" presStyleIdx="2" presStyleCnt="5"/>
      <dgm:spPr/>
      <dgm:t>
        <a:bodyPr/>
        <a:lstStyle/>
        <a:p>
          <a:endParaRPr lang="en-US"/>
        </a:p>
      </dgm:t>
    </dgm:pt>
    <dgm:pt modelId="{17EF85E4-D767-406E-9F3B-3E8682542541}" type="pres">
      <dgm:prSet presAssocID="{0D1815F9-E75C-4962-9C17-E66ECD90A1D1}" presName="node" presStyleLbl="node1" presStyleIdx="3" presStyleCnt="5" custScaleX="123468" custScaleY="114825">
        <dgm:presLayoutVars>
          <dgm:bulletEnabled val="1"/>
        </dgm:presLayoutVars>
      </dgm:prSet>
      <dgm:spPr/>
      <dgm:t>
        <a:bodyPr/>
        <a:lstStyle/>
        <a:p>
          <a:endParaRPr lang="en-US"/>
        </a:p>
      </dgm:t>
    </dgm:pt>
    <dgm:pt modelId="{7C888D0B-592E-4233-B8AF-84C9FEE558CB}" type="pres">
      <dgm:prSet presAssocID="{0D1815F9-E75C-4962-9C17-E66ECD90A1D1}" presName="spNode" presStyleCnt="0"/>
      <dgm:spPr/>
    </dgm:pt>
    <dgm:pt modelId="{529D4BDF-0094-499F-B5E7-EC17E8FC254F}" type="pres">
      <dgm:prSet presAssocID="{FA580AC0-4BF1-4CC3-9714-3AC832F1CD2F}" presName="sibTrans" presStyleLbl="sibTrans1D1" presStyleIdx="3" presStyleCnt="5"/>
      <dgm:spPr/>
      <dgm:t>
        <a:bodyPr/>
        <a:lstStyle/>
        <a:p>
          <a:endParaRPr lang="en-US"/>
        </a:p>
      </dgm:t>
    </dgm:pt>
    <dgm:pt modelId="{99306FC5-643B-4FB4-A4C5-3729827D083C}" type="pres">
      <dgm:prSet presAssocID="{A0C2B54F-E139-4FFB-9705-930145742104}" presName="node" presStyleLbl="node1" presStyleIdx="4" presStyleCnt="5" custScaleX="123468" custScaleY="114825">
        <dgm:presLayoutVars>
          <dgm:bulletEnabled val="1"/>
        </dgm:presLayoutVars>
      </dgm:prSet>
      <dgm:spPr/>
      <dgm:t>
        <a:bodyPr/>
        <a:lstStyle/>
        <a:p>
          <a:endParaRPr lang="en-US"/>
        </a:p>
      </dgm:t>
    </dgm:pt>
    <dgm:pt modelId="{85679521-8C79-462B-AD71-38441ACA5046}" type="pres">
      <dgm:prSet presAssocID="{A0C2B54F-E139-4FFB-9705-930145742104}" presName="spNode" presStyleCnt="0"/>
      <dgm:spPr/>
    </dgm:pt>
    <dgm:pt modelId="{10C8A310-E399-4749-A101-DA84439B53F9}" type="pres">
      <dgm:prSet presAssocID="{11E32CC9-9121-4E69-BC7A-9DCF3842697E}" presName="sibTrans" presStyleLbl="sibTrans1D1" presStyleIdx="4" presStyleCnt="5"/>
      <dgm:spPr/>
      <dgm:t>
        <a:bodyPr/>
        <a:lstStyle/>
        <a:p>
          <a:endParaRPr lang="en-US"/>
        </a:p>
      </dgm:t>
    </dgm:pt>
  </dgm:ptLst>
  <dgm:cxnLst>
    <dgm:cxn modelId="{07A533EB-CB3A-4D3B-B8FB-68FE3DB7B143}" srcId="{FCD386FE-2B3E-48C7-8A62-FBEB3C0A0E6C}" destId="{A0C2B54F-E139-4FFB-9705-930145742104}" srcOrd="4" destOrd="0" parTransId="{28CB6BD1-E8CB-416A-8B23-236D0CB6BE8A}" sibTransId="{11E32CC9-9121-4E69-BC7A-9DCF3842697E}"/>
    <dgm:cxn modelId="{F1B66E0C-7BD1-4AE0-8C81-BDD2F1BAC37E}" type="presOf" srcId="{9602ADCF-893B-4691-B432-7ED10389060E}" destId="{87B1C4C2-C6E0-41AF-875F-070C3AF0D24C}" srcOrd="0" destOrd="0" presId="urn:microsoft.com/office/officeart/2005/8/layout/cycle6"/>
    <dgm:cxn modelId="{33881C6D-3916-4AFB-954D-B8A79299C791}" type="presOf" srcId="{FCD386FE-2B3E-48C7-8A62-FBEB3C0A0E6C}" destId="{84AC30F3-854C-413E-BBBF-73283EB2B5F9}" srcOrd="0" destOrd="0" presId="urn:microsoft.com/office/officeart/2005/8/layout/cycle6"/>
    <dgm:cxn modelId="{FCE4E06D-EAD8-46C8-98FE-7D9BDF10B2F4}" type="presOf" srcId="{FA580AC0-4BF1-4CC3-9714-3AC832F1CD2F}" destId="{529D4BDF-0094-499F-B5E7-EC17E8FC254F}" srcOrd="0" destOrd="0" presId="urn:microsoft.com/office/officeart/2005/8/layout/cycle6"/>
    <dgm:cxn modelId="{808EAE07-1B51-4E41-AF5F-914DCAA72649}" srcId="{FCD386FE-2B3E-48C7-8A62-FBEB3C0A0E6C}" destId="{F1EED26A-2227-43A6-B2E6-578D2F697C0D}" srcOrd="1" destOrd="0" parTransId="{26191E66-6B7A-4D30-A6E6-13CD4AB55F2C}" sibTransId="{9602ADCF-893B-4691-B432-7ED10389060E}"/>
    <dgm:cxn modelId="{EC552E1E-9022-48C0-8153-9D290DDD0D00}" srcId="{FCD386FE-2B3E-48C7-8A62-FBEB3C0A0E6C}" destId="{0D1815F9-E75C-4962-9C17-E66ECD90A1D1}" srcOrd="3" destOrd="0" parTransId="{BFD56074-13F8-46D3-AC41-FE1B9E6D3BD7}" sibTransId="{FA580AC0-4BF1-4CC3-9714-3AC832F1CD2F}"/>
    <dgm:cxn modelId="{B415C868-D9DA-43E7-9EF3-B53632227D05}" srcId="{FCD386FE-2B3E-48C7-8A62-FBEB3C0A0E6C}" destId="{029E8214-A199-4377-89C3-3651189C499B}" srcOrd="2" destOrd="0" parTransId="{EADAE244-C6D6-4A97-9FE4-6D9DA3CA16A9}" sibTransId="{23B3D8DC-8842-4BE7-880B-F257239ECC66}"/>
    <dgm:cxn modelId="{03F39AFB-7EED-45B2-8C2A-12EA25A7DC75}" type="presOf" srcId="{151503E4-C363-459F-BF80-E8D649807602}" destId="{6353982A-6F8D-4741-9B30-8B2AF46C679D}" srcOrd="0" destOrd="0" presId="urn:microsoft.com/office/officeart/2005/8/layout/cycle6"/>
    <dgm:cxn modelId="{91D20C76-FFB0-4BDB-832B-3BC39E22A375}" type="presOf" srcId="{89D4DB72-E894-4633-BDD6-1C035A96A940}" destId="{57451B01-5A61-4B7E-9CF3-B4E5AA0432B3}" srcOrd="0" destOrd="0" presId="urn:microsoft.com/office/officeart/2005/8/layout/cycle6"/>
    <dgm:cxn modelId="{E4F045AF-5ACA-4EB3-BBB4-36DB856617D4}" type="presOf" srcId="{0D1815F9-E75C-4962-9C17-E66ECD90A1D1}" destId="{17EF85E4-D767-406E-9F3B-3E8682542541}" srcOrd="0" destOrd="0" presId="urn:microsoft.com/office/officeart/2005/8/layout/cycle6"/>
    <dgm:cxn modelId="{96981E7F-0CB3-4442-B05E-A7465BFED59B}" type="presOf" srcId="{029E8214-A199-4377-89C3-3651189C499B}" destId="{F8790999-3EE3-45DE-804B-8AC944DAF281}" srcOrd="0" destOrd="0" presId="urn:microsoft.com/office/officeart/2005/8/layout/cycle6"/>
    <dgm:cxn modelId="{1C5EDB3F-6CBC-46C0-A063-748D4192A762}" type="presOf" srcId="{A0C2B54F-E139-4FFB-9705-930145742104}" destId="{99306FC5-643B-4FB4-A4C5-3729827D083C}" srcOrd="0" destOrd="0" presId="urn:microsoft.com/office/officeart/2005/8/layout/cycle6"/>
    <dgm:cxn modelId="{B8B83B48-F233-491E-B658-658848860C8B}" type="presOf" srcId="{23B3D8DC-8842-4BE7-880B-F257239ECC66}" destId="{2D15F2BA-C14C-4EC0-9B5E-66CCA1B2B323}" srcOrd="0" destOrd="0" presId="urn:microsoft.com/office/officeart/2005/8/layout/cycle6"/>
    <dgm:cxn modelId="{059C583A-C9D4-4D15-979F-D3994F6CC51F}" type="presOf" srcId="{F1EED26A-2227-43A6-B2E6-578D2F697C0D}" destId="{5BD28108-4FA1-4AD2-83B1-9BE1B7659023}" srcOrd="0" destOrd="0" presId="urn:microsoft.com/office/officeart/2005/8/layout/cycle6"/>
    <dgm:cxn modelId="{7203F7E4-0436-4447-B8F7-5660D0A585A7}" srcId="{FCD386FE-2B3E-48C7-8A62-FBEB3C0A0E6C}" destId="{151503E4-C363-459F-BF80-E8D649807602}" srcOrd="0" destOrd="0" parTransId="{1C2D034A-2FE9-4CA0-BFB2-84642BFD96FB}" sibTransId="{89D4DB72-E894-4633-BDD6-1C035A96A940}"/>
    <dgm:cxn modelId="{18F5C67B-654B-4364-81A1-CDB5346064F6}" type="presOf" srcId="{11E32CC9-9121-4E69-BC7A-9DCF3842697E}" destId="{10C8A310-E399-4749-A101-DA84439B53F9}" srcOrd="0" destOrd="0" presId="urn:microsoft.com/office/officeart/2005/8/layout/cycle6"/>
    <dgm:cxn modelId="{23AC9F2E-AC3B-479C-BDCA-EB26470E1F9B}" type="presParOf" srcId="{84AC30F3-854C-413E-BBBF-73283EB2B5F9}" destId="{6353982A-6F8D-4741-9B30-8B2AF46C679D}" srcOrd="0" destOrd="0" presId="urn:microsoft.com/office/officeart/2005/8/layout/cycle6"/>
    <dgm:cxn modelId="{1BAA145B-949C-4C09-97B1-BE5BC2250271}" type="presParOf" srcId="{84AC30F3-854C-413E-BBBF-73283EB2B5F9}" destId="{A15C8BBE-9F2C-4A69-BE77-100619CE3C00}" srcOrd="1" destOrd="0" presId="urn:microsoft.com/office/officeart/2005/8/layout/cycle6"/>
    <dgm:cxn modelId="{836653D8-ADD0-41ED-9C90-3206855F0975}" type="presParOf" srcId="{84AC30F3-854C-413E-BBBF-73283EB2B5F9}" destId="{57451B01-5A61-4B7E-9CF3-B4E5AA0432B3}" srcOrd="2" destOrd="0" presId="urn:microsoft.com/office/officeart/2005/8/layout/cycle6"/>
    <dgm:cxn modelId="{5295EB2E-79E8-4001-97E8-88819340247C}" type="presParOf" srcId="{84AC30F3-854C-413E-BBBF-73283EB2B5F9}" destId="{5BD28108-4FA1-4AD2-83B1-9BE1B7659023}" srcOrd="3" destOrd="0" presId="urn:microsoft.com/office/officeart/2005/8/layout/cycle6"/>
    <dgm:cxn modelId="{C672ABDA-1F1C-4344-A527-BF7999ED938A}" type="presParOf" srcId="{84AC30F3-854C-413E-BBBF-73283EB2B5F9}" destId="{EBC72067-E77B-4982-A2F5-273FC58E7E57}" srcOrd="4" destOrd="0" presId="urn:microsoft.com/office/officeart/2005/8/layout/cycle6"/>
    <dgm:cxn modelId="{CBA83A11-2932-44F2-A87C-0405682CEDC2}" type="presParOf" srcId="{84AC30F3-854C-413E-BBBF-73283EB2B5F9}" destId="{87B1C4C2-C6E0-41AF-875F-070C3AF0D24C}" srcOrd="5" destOrd="0" presId="urn:microsoft.com/office/officeart/2005/8/layout/cycle6"/>
    <dgm:cxn modelId="{ECE3B5B1-A8E3-4B23-9ED2-AB24D8555D51}" type="presParOf" srcId="{84AC30F3-854C-413E-BBBF-73283EB2B5F9}" destId="{F8790999-3EE3-45DE-804B-8AC944DAF281}" srcOrd="6" destOrd="0" presId="urn:microsoft.com/office/officeart/2005/8/layout/cycle6"/>
    <dgm:cxn modelId="{381EEA5A-657E-4498-B303-248B63623E82}" type="presParOf" srcId="{84AC30F3-854C-413E-BBBF-73283EB2B5F9}" destId="{62156F9C-F135-4322-BEF8-A7D75503962F}" srcOrd="7" destOrd="0" presId="urn:microsoft.com/office/officeart/2005/8/layout/cycle6"/>
    <dgm:cxn modelId="{352A7D71-8AD3-41E4-9BF3-5E0CA4A0239A}" type="presParOf" srcId="{84AC30F3-854C-413E-BBBF-73283EB2B5F9}" destId="{2D15F2BA-C14C-4EC0-9B5E-66CCA1B2B323}" srcOrd="8" destOrd="0" presId="urn:microsoft.com/office/officeart/2005/8/layout/cycle6"/>
    <dgm:cxn modelId="{FB4CA178-D55F-433D-8DB6-CE6515959FA7}" type="presParOf" srcId="{84AC30F3-854C-413E-BBBF-73283EB2B5F9}" destId="{17EF85E4-D767-406E-9F3B-3E8682542541}" srcOrd="9" destOrd="0" presId="urn:microsoft.com/office/officeart/2005/8/layout/cycle6"/>
    <dgm:cxn modelId="{B97B52EA-3998-4B12-85BB-2FD2F19DB8E2}" type="presParOf" srcId="{84AC30F3-854C-413E-BBBF-73283EB2B5F9}" destId="{7C888D0B-592E-4233-B8AF-84C9FEE558CB}" srcOrd="10" destOrd="0" presId="urn:microsoft.com/office/officeart/2005/8/layout/cycle6"/>
    <dgm:cxn modelId="{D805D894-6E68-463D-8064-B1F9BA0F63B9}" type="presParOf" srcId="{84AC30F3-854C-413E-BBBF-73283EB2B5F9}" destId="{529D4BDF-0094-499F-B5E7-EC17E8FC254F}" srcOrd="11" destOrd="0" presId="urn:microsoft.com/office/officeart/2005/8/layout/cycle6"/>
    <dgm:cxn modelId="{C80C70B6-9D4C-4600-969A-5153E3EDA398}" type="presParOf" srcId="{84AC30F3-854C-413E-BBBF-73283EB2B5F9}" destId="{99306FC5-643B-4FB4-A4C5-3729827D083C}" srcOrd="12" destOrd="0" presId="urn:microsoft.com/office/officeart/2005/8/layout/cycle6"/>
    <dgm:cxn modelId="{EA0EF70B-048C-46F1-9F75-9E5FF576C08F}" type="presParOf" srcId="{84AC30F3-854C-413E-BBBF-73283EB2B5F9}" destId="{85679521-8C79-462B-AD71-38441ACA5046}" srcOrd="13" destOrd="0" presId="urn:microsoft.com/office/officeart/2005/8/layout/cycle6"/>
    <dgm:cxn modelId="{CBD4112E-8FF9-41DF-BE45-03D1A663CFEA}" type="presParOf" srcId="{84AC30F3-854C-413E-BBBF-73283EB2B5F9}" destId="{10C8A310-E399-4749-A101-DA84439B53F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F72133-E115-43FC-96C0-A6CC39FA637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C13C3918-D091-4AC2-B330-E66D91CF007D}">
      <dgm:prSet phldrT="[Text]"/>
      <dgm:spPr/>
      <dgm:t>
        <a:bodyPr/>
        <a:lstStyle/>
        <a:p>
          <a:r>
            <a:rPr lang="de-DE" dirty="0" smtClean="0">
              <a:solidFill>
                <a:schemeClr val="bg1"/>
              </a:solidFill>
              <a:latin typeface="Corbel" panose="020B0503020204020204" pitchFamily="34" charset="0"/>
            </a:rPr>
            <a:t>Aktuelle Entwicklungstrends im Güterverkehr</a:t>
          </a:r>
          <a:endParaRPr lang="de-DE" dirty="0">
            <a:solidFill>
              <a:schemeClr val="bg1"/>
            </a:solidFill>
            <a:latin typeface="Corbel" panose="020B0503020204020204" pitchFamily="34" charset="0"/>
          </a:endParaRPr>
        </a:p>
      </dgm:t>
    </dgm:pt>
    <dgm:pt modelId="{7F1E8D70-2843-4D2C-8023-3D85781FA291}" type="parTrans" cxnId="{E8B8A657-D941-4143-925B-EFE53BE4C661}">
      <dgm:prSet/>
      <dgm:spPr/>
      <dgm:t>
        <a:bodyPr/>
        <a:lstStyle/>
        <a:p>
          <a:endParaRPr lang="de-DE"/>
        </a:p>
      </dgm:t>
    </dgm:pt>
    <dgm:pt modelId="{1A1DB9C4-71AF-4D09-95DB-8C65914911BB}" type="sibTrans" cxnId="{E8B8A657-D941-4143-925B-EFE53BE4C661}">
      <dgm:prSet/>
      <dgm:spPr/>
      <dgm:t>
        <a:bodyPr/>
        <a:lstStyle/>
        <a:p>
          <a:endParaRPr lang="de-DE"/>
        </a:p>
      </dgm:t>
    </dgm:pt>
    <dgm:pt modelId="{A3C7C1E3-0B77-488B-A736-A07448EDFC23}">
      <dgm:prSet phldrT="[Text]"/>
      <dgm:spPr/>
      <dgm:t>
        <a:bodyPr/>
        <a:lstStyle/>
        <a:p>
          <a:r>
            <a:rPr lang="de-DE" dirty="0" smtClean="0">
              <a:latin typeface="Corbel" panose="020B0503020204020204" pitchFamily="34" charset="0"/>
            </a:rPr>
            <a:t>Nachhaltigkeit im Güterverkehr</a:t>
          </a:r>
          <a:endParaRPr lang="de-DE" dirty="0">
            <a:latin typeface="Corbel" panose="020B0503020204020204" pitchFamily="34" charset="0"/>
          </a:endParaRPr>
        </a:p>
      </dgm:t>
    </dgm:pt>
    <dgm:pt modelId="{F722D39F-F1BB-44C0-83D4-2D9286AE7D69}" type="parTrans" cxnId="{8452AC6F-DC39-4C0A-982C-1208B5E32D57}">
      <dgm:prSet/>
      <dgm:spPr/>
      <dgm:t>
        <a:bodyPr/>
        <a:lstStyle/>
        <a:p>
          <a:endParaRPr lang="de-DE"/>
        </a:p>
      </dgm:t>
    </dgm:pt>
    <dgm:pt modelId="{9F2218DE-C295-4FE1-9712-2075034EFA23}" type="sibTrans" cxnId="{8452AC6F-DC39-4C0A-982C-1208B5E32D57}">
      <dgm:prSet/>
      <dgm:spPr/>
      <dgm:t>
        <a:bodyPr/>
        <a:lstStyle/>
        <a:p>
          <a:endParaRPr lang="de-DE"/>
        </a:p>
      </dgm:t>
    </dgm:pt>
    <dgm:pt modelId="{0158EC12-D76E-49E0-8463-0890A5B361AA}">
      <dgm:prSet/>
      <dgm:spPr/>
      <dgm:t>
        <a:bodyPr/>
        <a:lstStyle/>
        <a:p>
          <a:r>
            <a:rPr lang="de-DE" dirty="0" smtClean="0">
              <a:latin typeface="Corbel" panose="020B0503020204020204" pitchFamily="34" charset="0"/>
            </a:rPr>
            <a:t>Digitalisierung/Vernetzung der Logistik</a:t>
          </a:r>
          <a:endParaRPr lang="de-DE" dirty="0">
            <a:latin typeface="Corbel" panose="020B0503020204020204" pitchFamily="34" charset="0"/>
          </a:endParaRPr>
        </a:p>
      </dgm:t>
    </dgm:pt>
    <dgm:pt modelId="{E157DD29-54D7-4535-9708-215085FEB161}" type="parTrans" cxnId="{FC9DA1B5-FF59-4A51-9664-2DC1FBA68496}">
      <dgm:prSet/>
      <dgm:spPr/>
      <dgm:t>
        <a:bodyPr/>
        <a:lstStyle/>
        <a:p>
          <a:endParaRPr lang="de-DE"/>
        </a:p>
      </dgm:t>
    </dgm:pt>
    <dgm:pt modelId="{65E47873-3A38-41AF-B5C0-FEF22BE081B0}" type="sibTrans" cxnId="{FC9DA1B5-FF59-4A51-9664-2DC1FBA68496}">
      <dgm:prSet/>
      <dgm:spPr/>
      <dgm:t>
        <a:bodyPr/>
        <a:lstStyle/>
        <a:p>
          <a:endParaRPr lang="de-DE"/>
        </a:p>
      </dgm:t>
    </dgm:pt>
    <dgm:pt modelId="{5952576B-2061-4D73-86C0-A5C4A283E85D}">
      <dgm:prSet/>
      <dgm:spPr/>
      <dgm:t>
        <a:bodyPr/>
        <a:lstStyle/>
        <a:p>
          <a:r>
            <a:rPr lang="de-DE" dirty="0" smtClean="0">
              <a:latin typeface="Corbel" panose="020B0503020204020204" pitchFamily="34" charset="0"/>
            </a:rPr>
            <a:t>Innovative Transportkonzepte</a:t>
          </a:r>
          <a:endParaRPr lang="de-DE" dirty="0">
            <a:latin typeface="Corbel" panose="020B0503020204020204" pitchFamily="34" charset="0"/>
          </a:endParaRPr>
        </a:p>
      </dgm:t>
    </dgm:pt>
    <dgm:pt modelId="{4F226D1D-575A-4236-90FC-AF25324AB662}" type="parTrans" cxnId="{38AF0154-CABC-4869-A8CE-A6D3D1E26092}">
      <dgm:prSet/>
      <dgm:spPr/>
      <dgm:t>
        <a:bodyPr/>
        <a:lstStyle/>
        <a:p>
          <a:endParaRPr lang="de-DE"/>
        </a:p>
      </dgm:t>
    </dgm:pt>
    <dgm:pt modelId="{96BDA861-3D45-4EEA-A8E3-8887A31A1408}" type="sibTrans" cxnId="{38AF0154-CABC-4869-A8CE-A6D3D1E26092}">
      <dgm:prSet/>
      <dgm:spPr/>
      <dgm:t>
        <a:bodyPr/>
        <a:lstStyle/>
        <a:p>
          <a:endParaRPr lang="de-DE"/>
        </a:p>
      </dgm:t>
    </dgm:pt>
    <dgm:pt modelId="{FD61D2D1-3F45-4F1C-90B1-613EEE64EFFC}">
      <dgm:prSet/>
      <dgm:spPr/>
      <dgm:t>
        <a:bodyPr/>
        <a:lstStyle/>
        <a:p>
          <a:r>
            <a:rPr lang="de-DE" dirty="0" smtClean="0">
              <a:latin typeface="Corbel" panose="020B0503020204020204" pitchFamily="34" charset="0"/>
            </a:rPr>
            <a:t>Individualisierung und steigende Komplexität der Logistik</a:t>
          </a:r>
          <a:endParaRPr lang="de-DE" dirty="0">
            <a:latin typeface="Corbel" panose="020B0503020204020204" pitchFamily="34" charset="0"/>
          </a:endParaRPr>
        </a:p>
      </dgm:t>
    </dgm:pt>
    <dgm:pt modelId="{75B93BCB-E419-4C9B-81B2-B4292F5671AF}" type="parTrans" cxnId="{8674A427-461B-4AC6-BA97-9C0DBC1487B9}">
      <dgm:prSet/>
      <dgm:spPr/>
      <dgm:t>
        <a:bodyPr/>
        <a:lstStyle/>
        <a:p>
          <a:endParaRPr lang="de-DE"/>
        </a:p>
      </dgm:t>
    </dgm:pt>
    <dgm:pt modelId="{494DAEBC-0B9F-45A9-A863-AA6E31408850}" type="sibTrans" cxnId="{8674A427-461B-4AC6-BA97-9C0DBC1487B9}">
      <dgm:prSet/>
      <dgm:spPr/>
      <dgm:t>
        <a:bodyPr/>
        <a:lstStyle/>
        <a:p>
          <a:endParaRPr lang="de-DE"/>
        </a:p>
      </dgm:t>
    </dgm:pt>
    <dgm:pt modelId="{744B5F73-2DD4-4423-B2E0-FF8105D24292}">
      <dgm:prSet/>
      <dgm:spPr/>
      <dgm:t>
        <a:bodyPr/>
        <a:lstStyle/>
        <a:p>
          <a:r>
            <a:rPr lang="de-DE" dirty="0" smtClean="0">
              <a:latin typeface="Corbel" panose="020B0503020204020204" pitchFamily="34" charset="0"/>
            </a:rPr>
            <a:t>Kooperation im Logistikbereich</a:t>
          </a:r>
          <a:endParaRPr lang="de-DE" dirty="0">
            <a:latin typeface="Corbel" panose="020B0503020204020204" pitchFamily="34" charset="0"/>
          </a:endParaRPr>
        </a:p>
      </dgm:t>
    </dgm:pt>
    <dgm:pt modelId="{DFCF63B6-BB44-4C22-8521-843D07CD38F8}" type="parTrans" cxnId="{3996BC89-94E0-422C-9FD6-4EAE88DF90B1}">
      <dgm:prSet/>
      <dgm:spPr/>
      <dgm:t>
        <a:bodyPr/>
        <a:lstStyle/>
        <a:p>
          <a:endParaRPr lang="de-DE"/>
        </a:p>
      </dgm:t>
    </dgm:pt>
    <dgm:pt modelId="{C02B0DA8-23FF-46DA-8C9B-B6ED5C075347}" type="sibTrans" cxnId="{3996BC89-94E0-422C-9FD6-4EAE88DF90B1}">
      <dgm:prSet/>
      <dgm:spPr/>
      <dgm:t>
        <a:bodyPr/>
        <a:lstStyle/>
        <a:p>
          <a:endParaRPr lang="de-DE"/>
        </a:p>
      </dgm:t>
    </dgm:pt>
    <dgm:pt modelId="{D711CFAA-3E54-4FD1-918C-CC5DF64A970C}" type="pres">
      <dgm:prSet presAssocID="{C0F72133-E115-43FC-96C0-A6CC39FA637D}" presName="Name0" presStyleCnt="0">
        <dgm:presLayoutVars>
          <dgm:chMax val="7"/>
          <dgm:chPref val="7"/>
          <dgm:dir/>
        </dgm:presLayoutVars>
      </dgm:prSet>
      <dgm:spPr/>
      <dgm:t>
        <a:bodyPr/>
        <a:lstStyle/>
        <a:p>
          <a:endParaRPr lang="de-DE"/>
        </a:p>
      </dgm:t>
    </dgm:pt>
    <dgm:pt modelId="{F297F322-92B7-4F1A-88D0-240F573BAAE5}" type="pres">
      <dgm:prSet presAssocID="{C0F72133-E115-43FC-96C0-A6CC39FA637D}" presName="Name1" presStyleCnt="0"/>
      <dgm:spPr/>
    </dgm:pt>
    <dgm:pt modelId="{1DE371FB-37D5-4174-BF86-A5B4AF93766E}" type="pres">
      <dgm:prSet presAssocID="{C0F72133-E115-43FC-96C0-A6CC39FA637D}" presName="cycle" presStyleCnt="0"/>
      <dgm:spPr/>
    </dgm:pt>
    <dgm:pt modelId="{D9A2E03F-77CF-4F33-933D-14CD616B63D3}" type="pres">
      <dgm:prSet presAssocID="{C0F72133-E115-43FC-96C0-A6CC39FA637D}" presName="srcNode" presStyleLbl="node1" presStyleIdx="0" presStyleCnt="6"/>
      <dgm:spPr/>
    </dgm:pt>
    <dgm:pt modelId="{E5EF259A-7330-4E01-AE6F-A97E9DF2A3E3}" type="pres">
      <dgm:prSet presAssocID="{C0F72133-E115-43FC-96C0-A6CC39FA637D}" presName="conn" presStyleLbl="parChTrans1D2" presStyleIdx="0" presStyleCnt="1"/>
      <dgm:spPr/>
      <dgm:t>
        <a:bodyPr/>
        <a:lstStyle/>
        <a:p>
          <a:endParaRPr lang="de-DE"/>
        </a:p>
      </dgm:t>
    </dgm:pt>
    <dgm:pt modelId="{88F1E2F3-6478-47FA-9D83-13DBEEFFD756}" type="pres">
      <dgm:prSet presAssocID="{C0F72133-E115-43FC-96C0-A6CC39FA637D}" presName="extraNode" presStyleLbl="node1" presStyleIdx="0" presStyleCnt="6"/>
      <dgm:spPr/>
    </dgm:pt>
    <dgm:pt modelId="{9C595234-30DA-4D26-BF67-8FEE047FBBA9}" type="pres">
      <dgm:prSet presAssocID="{C0F72133-E115-43FC-96C0-A6CC39FA637D}" presName="dstNode" presStyleLbl="node1" presStyleIdx="0" presStyleCnt="6"/>
      <dgm:spPr/>
    </dgm:pt>
    <dgm:pt modelId="{19BDBF14-BE3F-46D1-AE02-5F14BA301DB9}" type="pres">
      <dgm:prSet presAssocID="{C13C3918-D091-4AC2-B330-E66D91CF007D}" presName="text_1" presStyleLbl="node1" presStyleIdx="0" presStyleCnt="6">
        <dgm:presLayoutVars>
          <dgm:bulletEnabled val="1"/>
        </dgm:presLayoutVars>
      </dgm:prSet>
      <dgm:spPr/>
      <dgm:t>
        <a:bodyPr/>
        <a:lstStyle/>
        <a:p>
          <a:endParaRPr lang="de-DE"/>
        </a:p>
      </dgm:t>
    </dgm:pt>
    <dgm:pt modelId="{9C6CE9AA-7D9F-4B24-9263-FAE86A0AD555}" type="pres">
      <dgm:prSet presAssocID="{C13C3918-D091-4AC2-B330-E66D91CF007D}" presName="accent_1" presStyleCnt="0"/>
      <dgm:spPr/>
    </dgm:pt>
    <dgm:pt modelId="{95AC3833-F1B9-415F-82FA-E58CA2EC990A}" type="pres">
      <dgm:prSet presAssocID="{C13C3918-D091-4AC2-B330-E66D91CF007D}" presName="accentRepeatNode" presStyleLbl="solidFgAcc1" presStyleIdx="0" presStyleCnt="6"/>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de-DE"/>
        </a:p>
      </dgm:t>
    </dgm:pt>
    <dgm:pt modelId="{F9F7F927-B2BE-4B1D-91C9-8562D5999322}" type="pres">
      <dgm:prSet presAssocID="{A3C7C1E3-0B77-488B-A736-A07448EDFC23}" presName="text_2" presStyleLbl="node1" presStyleIdx="1" presStyleCnt="6">
        <dgm:presLayoutVars>
          <dgm:bulletEnabled val="1"/>
        </dgm:presLayoutVars>
      </dgm:prSet>
      <dgm:spPr/>
      <dgm:t>
        <a:bodyPr/>
        <a:lstStyle/>
        <a:p>
          <a:endParaRPr lang="de-DE"/>
        </a:p>
      </dgm:t>
    </dgm:pt>
    <dgm:pt modelId="{85D505A0-FAD5-4F22-8246-B1F333717910}" type="pres">
      <dgm:prSet presAssocID="{A3C7C1E3-0B77-488B-A736-A07448EDFC23}" presName="accent_2" presStyleCnt="0"/>
      <dgm:spPr/>
    </dgm:pt>
    <dgm:pt modelId="{4FCED2D1-6A8A-47A2-8960-FBA384C1A511}" type="pres">
      <dgm:prSet presAssocID="{A3C7C1E3-0B77-488B-A736-A07448EDFC23}" presName="accentRepeatNode" presStyleLbl="solidFgAcc1" presStyleIdx="1" presStyleCnt="6"/>
      <dgm:spPr>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de-DE"/>
        </a:p>
      </dgm:t>
    </dgm:pt>
    <dgm:pt modelId="{6734712D-4404-419E-9788-3F71FA7612A0}" type="pres">
      <dgm:prSet presAssocID="{0158EC12-D76E-49E0-8463-0890A5B361AA}" presName="text_3" presStyleLbl="node1" presStyleIdx="2" presStyleCnt="6">
        <dgm:presLayoutVars>
          <dgm:bulletEnabled val="1"/>
        </dgm:presLayoutVars>
      </dgm:prSet>
      <dgm:spPr/>
      <dgm:t>
        <a:bodyPr/>
        <a:lstStyle/>
        <a:p>
          <a:endParaRPr lang="de-DE"/>
        </a:p>
      </dgm:t>
    </dgm:pt>
    <dgm:pt modelId="{173748F7-E748-4B4D-B36D-071CE88B3771}" type="pres">
      <dgm:prSet presAssocID="{0158EC12-D76E-49E0-8463-0890A5B361AA}" presName="accent_3" presStyleCnt="0"/>
      <dgm:spPr/>
    </dgm:pt>
    <dgm:pt modelId="{7CBF11C8-FB07-436B-98BC-7AF97BE2F9B4}" type="pres">
      <dgm:prSet presAssocID="{0158EC12-D76E-49E0-8463-0890A5B361AA}" presName="accentRepeatNode" presStyleLbl="solidFgAcc1" presStyleIdx="2" presStyleCnt="6"/>
      <dgm:spPr>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de-DE"/>
        </a:p>
      </dgm:t>
    </dgm:pt>
    <dgm:pt modelId="{929B042B-E517-4BC3-8A57-D004E9481C31}" type="pres">
      <dgm:prSet presAssocID="{5952576B-2061-4D73-86C0-A5C4A283E85D}" presName="text_4" presStyleLbl="node1" presStyleIdx="3" presStyleCnt="6">
        <dgm:presLayoutVars>
          <dgm:bulletEnabled val="1"/>
        </dgm:presLayoutVars>
      </dgm:prSet>
      <dgm:spPr/>
      <dgm:t>
        <a:bodyPr/>
        <a:lstStyle/>
        <a:p>
          <a:endParaRPr lang="de-DE"/>
        </a:p>
      </dgm:t>
    </dgm:pt>
    <dgm:pt modelId="{5717B3FD-9660-4648-AFBA-9946D85C0A1E}" type="pres">
      <dgm:prSet presAssocID="{5952576B-2061-4D73-86C0-A5C4A283E85D}" presName="accent_4" presStyleCnt="0"/>
      <dgm:spPr/>
    </dgm:pt>
    <dgm:pt modelId="{82CDFC03-F782-44E7-8A18-9D57C2B4F96C}" type="pres">
      <dgm:prSet presAssocID="{5952576B-2061-4D73-86C0-A5C4A283E85D}" presName="accentRepeatNode" presStyleLbl="solidFgAcc1" presStyleIdx="3" presStyleCnt="6"/>
      <dgm:spPr/>
    </dgm:pt>
    <dgm:pt modelId="{E656AB65-421B-42F4-B435-733291DD2E29}" type="pres">
      <dgm:prSet presAssocID="{FD61D2D1-3F45-4F1C-90B1-613EEE64EFFC}" presName="text_5" presStyleLbl="node1" presStyleIdx="4" presStyleCnt="6">
        <dgm:presLayoutVars>
          <dgm:bulletEnabled val="1"/>
        </dgm:presLayoutVars>
      </dgm:prSet>
      <dgm:spPr/>
      <dgm:t>
        <a:bodyPr/>
        <a:lstStyle/>
        <a:p>
          <a:endParaRPr lang="de-DE"/>
        </a:p>
      </dgm:t>
    </dgm:pt>
    <dgm:pt modelId="{3B34D1CC-AB59-4084-8F03-1FD3AE75D0A4}" type="pres">
      <dgm:prSet presAssocID="{FD61D2D1-3F45-4F1C-90B1-613EEE64EFFC}" presName="accent_5" presStyleCnt="0"/>
      <dgm:spPr/>
    </dgm:pt>
    <dgm:pt modelId="{25B119B3-5852-470A-813F-5696F06C1055}" type="pres">
      <dgm:prSet presAssocID="{FD61D2D1-3F45-4F1C-90B1-613EEE64EFFC}" presName="accentRepeatNode" presStyleLbl="solidFgAcc1" presStyleIdx="4" presStyleCnt="6"/>
      <dgm:spPr/>
    </dgm:pt>
    <dgm:pt modelId="{DEC3E592-8218-44BB-9AA6-015625A7C5F1}" type="pres">
      <dgm:prSet presAssocID="{744B5F73-2DD4-4423-B2E0-FF8105D24292}" presName="text_6" presStyleLbl="node1" presStyleIdx="5" presStyleCnt="6">
        <dgm:presLayoutVars>
          <dgm:bulletEnabled val="1"/>
        </dgm:presLayoutVars>
      </dgm:prSet>
      <dgm:spPr/>
      <dgm:t>
        <a:bodyPr/>
        <a:lstStyle/>
        <a:p>
          <a:endParaRPr lang="de-DE"/>
        </a:p>
      </dgm:t>
    </dgm:pt>
    <dgm:pt modelId="{D9C1F43A-AD85-405A-9E10-6CFCC210A216}" type="pres">
      <dgm:prSet presAssocID="{744B5F73-2DD4-4423-B2E0-FF8105D24292}" presName="accent_6" presStyleCnt="0"/>
      <dgm:spPr/>
    </dgm:pt>
    <dgm:pt modelId="{7430B402-FB00-4E5D-ABCE-83B230BF8E1E}" type="pres">
      <dgm:prSet presAssocID="{744B5F73-2DD4-4423-B2E0-FF8105D24292}" presName="accentRepeatNode" presStyleLbl="solidFgAcc1" presStyleIdx="5" presStyleCnt="6"/>
      <dgm:spPr/>
    </dgm:pt>
  </dgm:ptLst>
  <dgm:cxnLst>
    <dgm:cxn modelId="{9AE60C52-0257-4995-8598-DF69C7CD1D8D}" type="presOf" srcId="{C13C3918-D091-4AC2-B330-E66D91CF007D}" destId="{19BDBF14-BE3F-46D1-AE02-5F14BA301DB9}" srcOrd="0" destOrd="0" presId="urn:microsoft.com/office/officeart/2008/layout/VerticalCurvedList"/>
    <dgm:cxn modelId="{8674A427-461B-4AC6-BA97-9C0DBC1487B9}" srcId="{C0F72133-E115-43FC-96C0-A6CC39FA637D}" destId="{FD61D2D1-3F45-4F1C-90B1-613EEE64EFFC}" srcOrd="4" destOrd="0" parTransId="{75B93BCB-E419-4C9B-81B2-B4292F5671AF}" sibTransId="{494DAEBC-0B9F-45A9-A863-AA6E31408850}"/>
    <dgm:cxn modelId="{7DBD9FE4-7F8C-4064-97BC-F3BD2A86FDDA}" type="presOf" srcId="{744B5F73-2DD4-4423-B2E0-FF8105D24292}" destId="{DEC3E592-8218-44BB-9AA6-015625A7C5F1}" srcOrd="0" destOrd="0" presId="urn:microsoft.com/office/officeart/2008/layout/VerticalCurvedList"/>
    <dgm:cxn modelId="{E8B8A657-D941-4143-925B-EFE53BE4C661}" srcId="{C0F72133-E115-43FC-96C0-A6CC39FA637D}" destId="{C13C3918-D091-4AC2-B330-E66D91CF007D}" srcOrd="0" destOrd="0" parTransId="{7F1E8D70-2843-4D2C-8023-3D85781FA291}" sibTransId="{1A1DB9C4-71AF-4D09-95DB-8C65914911BB}"/>
    <dgm:cxn modelId="{FC9DA1B5-FF59-4A51-9664-2DC1FBA68496}" srcId="{C0F72133-E115-43FC-96C0-A6CC39FA637D}" destId="{0158EC12-D76E-49E0-8463-0890A5B361AA}" srcOrd="2" destOrd="0" parTransId="{E157DD29-54D7-4535-9708-215085FEB161}" sibTransId="{65E47873-3A38-41AF-B5C0-FEF22BE081B0}"/>
    <dgm:cxn modelId="{D18EE0C6-9119-49D7-923B-945263F1BC10}" type="presOf" srcId="{C0F72133-E115-43FC-96C0-A6CC39FA637D}" destId="{D711CFAA-3E54-4FD1-918C-CC5DF64A970C}" srcOrd="0" destOrd="0" presId="urn:microsoft.com/office/officeart/2008/layout/VerticalCurvedList"/>
    <dgm:cxn modelId="{816DA12A-37E8-435B-A4AC-8DC016EE09D6}" type="presOf" srcId="{1A1DB9C4-71AF-4D09-95DB-8C65914911BB}" destId="{E5EF259A-7330-4E01-AE6F-A97E9DF2A3E3}" srcOrd="0" destOrd="0" presId="urn:microsoft.com/office/officeart/2008/layout/VerticalCurvedList"/>
    <dgm:cxn modelId="{8452AC6F-DC39-4C0A-982C-1208B5E32D57}" srcId="{C0F72133-E115-43FC-96C0-A6CC39FA637D}" destId="{A3C7C1E3-0B77-488B-A736-A07448EDFC23}" srcOrd="1" destOrd="0" parTransId="{F722D39F-F1BB-44C0-83D4-2D9286AE7D69}" sibTransId="{9F2218DE-C295-4FE1-9712-2075034EFA23}"/>
    <dgm:cxn modelId="{3D67E22A-460A-4E9D-B353-0642BF250D9E}" type="presOf" srcId="{0158EC12-D76E-49E0-8463-0890A5B361AA}" destId="{6734712D-4404-419E-9788-3F71FA7612A0}" srcOrd="0" destOrd="0" presId="urn:microsoft.com/office/officeart/2008/layout/VerticalCurvedList"/>
    <dgm:cxn modelId="{38AF0154-CABC-4869-A8CE-A6D3D1E26092}" srcId="{C0F72133-E115-43FC-96C0-A6CC39FA637D}" destId="{5952576B-2061-4D73-86C0-A5C4A283E85D}" srcOrd="3" destOrd="0" parTransId="{4F226D1D-575A-4236-90FC-AF25324AB662}" sibTransId="{96BDA861-3D45-4EEA-A8E3-8887A31A1408}"/>
    <dgm:cxn modelId="{3996BC89-94E0-422C-9FD6-4EAE88DF90B1}" srcId="{C0F72133-E115-43FC-96C0-A6CC39FA637D}" destId="{744B5F73-2DD4-4423-B2E0-FF8105D24292}" srcOrd="5" destOrd="0" parTransId="{DFCF63B6-BB44-4C22-8521-843D07CD38F8}" sibTransId="{C02B0DA8-23FF-46DA-8C9B-B6ED5C075347}"/>
    <dgm:cxn modelId="{D5A5733E-7A7C-4E28-A4E3-D4F098B147C6}" type="presOf" srcId="{FD61D2D1-3F45-4F1C-90B1-613EEE64EFFC}" destId="{E656AB65-421B-42F4-B435-733291DD2E29}" srcOrd="0" destOrd="0" presId="urn:microsoft.com/office/officeart/2008/layout/VerticalCurvedList"/>
    <dgm:cxn modelId="{DED46F18-36A3-469B-94E7-635E3205F6A7}" type="presOf" srcId="{A3C7C1E3-0B77-488B-A736-A07448EDFC23}" destId="{F9F7F927-B2BE-4B1D-91C9-8562D5999322}" srcOrd="0" destOrd="0" presId="urn:microsoft.com/office/officeart/2008/layout/VerticalCurvedList"/>
    <dgm:cxn modelId="{7FB69469-C5E7-4225-A8C6-CF8FFBB473EB}" type="presOf" srcId="{5952576B-2061-4D73-86C0-A5C4A283E85D}" destId="{929B042B-E517-4BC3-8A57-D004E9481C31}" srcOrd="0" destOrd="0" presId="urn:microsoft.com/office/officeart/2008/layout/VerticalCurvedList"/>
    <dgm:cxn modelId="{3F0EB970-48AE-42FF-A2ED-7680449F5A4D}" type="presParOf" srcId="{D711CFAA-3E54-4FD1-918C-CC5DF64A970C}" destId="{F297F322-92B7-4F1A-88D0-240F573BAAE5}" srcOrd="0" destOrd="0" presId="urn:microsoft.com/office/officeart/2008/layout/VerticalCurvedList"/>
    <dgm:cxn modelId="{B89FEF46-6379-4789-BCA5-D7B5D34FDAF3}" type="presParOf" srcId="{F297F322-92B7-4F1A-88D0-240F573BAAE5}" destId="{1DE371FB-37D5-4174-BF86-A5B4AF93766E}" srcOrd="0" destOrd="0" presId="urn:microsoft.com/office/officeart/2008/layout/VerticalCurvedList"/>
    <dgm:cxn modelId="{D9DCF083-AE04-4F3C-8464-DE0BC1A43ED5}" type="presParOf" srcId="{1DE371FB-37D5-4174-BF86-A5B4AF93766E}" destId="{D9A2E03F-77CF-4F33-933D-14CD616B63D3}" srcOrd="0" destOrd="0" presId="urn:microsoft.com/office/officeart/2008/layout/VerticalCurvedList"/>
    <dgm:cxn modelId="{20A1DC77-585F-4709-802A-399B4437E365}" type="presParOf" srcId="{1DE371FB-37D5-4174-BF86-A5B4AF93766E}" destId="{E5EF259A-7330-4E01-AE6F-A97E9DF2A3E3}" srcOrd="1" destOrd="0" presId="urn:microsoft.com/office/officeart/2008/layout/VerticalCurvedList"/>
    <dgm:cxn modelId="{1E6E71CC-76E3-4798-832D-04067732FB7A}" type="presParOf" srcId="{1DE371FB-37D5-4174-BF86-A5B4AF93766E}" destId="{88F1E2F3-6478-47FA-9D83-13DBEEFFD756}" srcOrd="2" destOrd="0" presId="urn:microsoft.com/office/officeart/2008/layout/VerticalCurvedList"/>
    <dgm:cxn modelId="{B969DB96-BCB3-4696-8495-D106AF74BA83}" type="presParOf" srcId="{1DE371FB-37D5-4174-BF86-A5B4AF93766E}" destId="{9C595234-30DA-4D26-BF67-8FEE047FBBA9}" srcOrd="3" destOrd="0" presId="urn:microsoft.com/office/officeart/2008/layout/VerticalCurvedList"/>
    <dgm:cxn modelId="{DD038850-35F7-48E8-AF4D-AE84E1B2A83E}" type="presParOf" srcId="{F297F322-92B7-4F1A-88D0-240F573BAAE5}" destId="{19BDBF14-BE3F-46D1-AE02-5F14BA301DB9}" srcOrd="1" destOrd="0" presId="urn:microsoft.com/office/officeart/2008/layout/VerticalCurvedList"/>
    <dgm:cxn modelId="{8BC6D183-79A8-4E42-9A55-8BF8B5959C0A}" type="presParOf" srcId="{F297F322-92B7-4F1A-88D0-240F573BAAE5}" destId="{9C6CE9AA-7D9F-4B24-9263-FAE86A0AD555}" srcOrd="2" destOrd="0" presId="urn:microsoft.com/office/officeart/2008/layout/VerticalCurvedList"/>
    <dgm:cxn modelId="{88CFC479-8475-4ABE-9394-B8987F9DBB16}" type="presParOf" srcId="{9C6CE9AA-7D9F-4B24-9263-FAE86A0AD555}" destId="{95AC3833-F1B9-415F-82FA-E58CA2EC990A}" srcOrd="0" destOrd="0" presId="urn:microsoft.com/office/officeart/2008/layout/VerticalCurvedList"/>
    <dgm:cxn modelId="{3887E363-FF9C-41C7-9629-C7C90623F5F9}" type="presParOf" srcId="{F297F322-92B7-4F1A-88D0-240F573BAAE5}" destId="{F9F7F927-B2BE-4B1D-91C9-8562D5999322}" srcOrd="3" destOrd="0" presId="urn:microsoft.com/office/officeart/2008/layout/VerticalCurvedList"/>
    <dgm:cxn modelId="{868769A6-856D-4CDC-AE71-CAFA1C8D640B}" type="presParOf" srcId="{F297F322-92B7-4F1A-88D0-240F573BAAE5}" destId="{85D505A0-FAD5-4F22-8246-B1F333717910}" srcOrd="4" destOrd="0" presId="urn:microsoft.com/office/officeart/2008/layout/VerticalCurvedList"/>
    <dgm:cxn modelId="{40CDD6D0-67AF-4994-8F44-E1508397F7A4}" type="presParOf" srcId="{85D505A0-FAD5-4F22-8246-B1F333717910}" destId="{4FCED2D1-6A8A-47A2-8960-FBA384C1A511}" srcOrd="0" destOrd="0" presId="urn:microsoft.com/office/officeart/2008/layout/VerticalCurvedList"/>
    <dgm:cxn modelId="{303F5DF9-5A16-495E-9B5A-2CE507F23407}" type="presParOf" srcId="{F297F322-92B7-4F1A-88D0-240F573BAAE5}" destId="{6734712D-4404-419E-9788-3F71FA7612A0}" srcOrd="5" destOrd="0" presId="urn:microsoft.com/office/officeart/2008/layout/VerticalCurvedList"/>
    <dgm:cxn modelId="{00F8BACC-F270-4A3F-ADCF-66D518CA2FF1}" type="presParOf" srcId="{F297F322-92B7-4F1A-88D0-240F573BAAE5}" destId="{173748F7-E748-4B4D-B36D-071CE88B3771}" srcOrd="6" destOrd="0" presId="urn:microsoft.com/office/officeart/2008/layout/VerticalCurvedList"/>
    <dgm:cxn modelId="{3F8AE0DA-C57E-46D6-9FFC-0C6C2553218A}" type="presParOf" srcId="{173748F7-E748-4B4D-B36D-071CE88B3771}" destId="{7CBF11C8-FB07-436B-98BC-7AF97BE2F9B4}" srcOrd="0" destOrd="0" presId="urn:microsoft.com/office/officeart/2008/layout/VerticalCurvedList"/>
    <dgm:cxn modelId="{6DECE9AC-436A-4B48-8963-FF8CDDD41FB6}" type="presParOf" srcId="{F297F322-92B7-4F1A-88D0-240F573BAAE5}" destId="{929B042B-E517-4BC3-8A57-D004E9481C31}" srcOrd="7" destOrd="0" presId="urn:microsoft.com/office/officeart/2008/layout/VerticalCurvedList"/>
    <dgm:cxn modelId="{DB655758-9B73-4009-A2BA-5E879AC0A972}" type="presParOf" srcId="{F297F322-92B7-4F1A-88D0-240F573BAAE5}" destId="{5717B3FD-9660-4648-AFBA-9946D85C0A1E}" srcOrd="8" destOrd="0" presId="urn:microsoft.com/office/officeart/2008/layout/VerticalCurvedList"/>
    <dgm:cxn modelId="{84C02E92-34AB-4396-867B-EC04A727B28A}" type="presParOf" srcId="{5717B3FD-9660-4648-AFBA-9946D85C0A1E}" destId="{82CDFC03-F782-44E7-8A18-9D57C2B4F96C}" srcOrd="0" destOrd="0" presId="urn:microsoft.com/office/officeart/2008/layout/VerticalCurvedList"/>
    <dgm:cxn modelId="{108C2DE9-5684-44A2-AAF6-80CB23F66463}" type="presParOf" srcId="{F297F322-92B7-4F1A-88D0-240F573BAAE5}" destId="{E656AB65-421B-42F4-B435-733291DD2E29}" srcOrd="9" destOrd="0" presId="urn:microsoft.com/office/officeart/2008/layout/VerticalCurvedList"/>
    <dgm:cxn modelId="{AC6213C3-B007-43EB-8362-BC79A01E4073}" type="presParOf" srcId="{F297F322-92B7-4F1A-88D0-240F573BAAE5}" destId="{3B34D1CC-AB59-4084-8F03-1FD3AE75D0A4}" srcOrd="10" destOrd="0" presId="urn:microsoft.com/office/officeart/2008/layout/VerticalCurvedList"/>
    <dgm:cxn modelId="{F7245DD0-426C-4BF5-97E3-B6992F96B834}" type="presParOf" srcId="{3B34D1CC-AB59-4084-8F03-1FD3AE75D0A4}" destId="{25B119B3-5852-470A-813F-5696F06C1055}" srcOrd="0" destOrd="0" presId="urn:microsoft.com/office/officeart/2008/layout/VerticalCurvedList"/>
    <dgm:cxn modelId="{32186134-F20A-42FC-9417-0DF968A60F8B}" type="presParOf" srcId="{F297F322-92B7-4F1A-88D0-240F573BAAE5}" destId="{DEC3E592-8218-44BB-9AA6-015625A7C5F1}" srcOrd="11" destOrd="0" presId="urn:microsoft.com/office/officeart/2008/layout/VerticalCurvedList"/>
    <dgm:cxn modelId="{D2D197A7-79D5-4A8C-B104-DB49A0FBDA1D}" type="presParOf" srcId="{F297F322-92B7-4F1A-88D0-240F573BAAE5}" destId="{D9C1F43A-AD85-405A-9E10-6CFCC210A216}" srcOrd="12" destOrd="0" presId="urn:microsoft.com/office/officeart/2008/layout/VerticalCurvedList"/>
    <dgm:cxn modelId="{10F70DA3-06CF-44DF-8143-65B94A49D189}" type="presParOf" srcId="{D9C1F43A-AD85-405A-9E10-6CFCC210A216}" destId="{7430B402-FB00-4E5D-ABCE-83B230BF8E1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F72133-E115-43FC-96C0-A6CC39FA637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C13C3918-D091-4AC2-B330-E66D91CF007D}">
      <dgm:prSet phldrT="[Text]"/>
      <dgm:spPr/>
      <dgm:t>
        <a:bodyPr/>
        <a:lstStyle/>
        <a:p>
          <a:r>
            <a:rPr lang="de-DE" dirty="0" smtClean="0">
              <a:solidFill>
                <a:schemeClr val="bg1"/>
              </a:solidFill>
              <a:latin typeface="Corbel" panose="020B0503020204020204" pitchFamily="34" charset="0"/>
            </a:rPr>
            <a:t>Aktuelle Entwicklungstrends im Güterverkehr</a:t>
          </a:r>
          <a:endParaRPr lang="de-DE" dirty="0">
            <a:solidFill>
              <a:schemeClr val="bg1"/>
            </a:solidFill>
            <a:latin typeface="Corbel" panose="020B0503020204020204" pitchFamily="34" charset="0"/>
          </a:endParaRPr>
        </a:p>
      </dgm:t>
    </dgm:pt>
    <dgm:pt modelId="{7F1E8D70-2843-4D2C-8023-3D85781FA291}" type="parTrans" cxnId="{E8B8A657-D941-4143-925B-EFE53BE4C661}">
      <dgm:prSet/>
      <dgm:spPr/>
      <dgm:t>
        <a:bodyPr/>
        <a:lstStyle/>
        <a:p>
          <a:endParaRPr lang="de-DE"/>
        </a:p>
      </dgm:t>
    </dgm:pt>
    <dgm:pt modelId="{1A1DB9C4-71AF-4D09-95DB-8C65914911BB}" type="sibTrans" cxnId="{E8B8A657-D941-4143-925B-EFE53BE4C661}">
      <dgm:prSet/>
      <dgm:spPr/>
      <dgm:t>
        <a:bodyPr/>
        <a:lstStyle/>
        <a:p>
          <a:endParaRPr lang="de-DE"/>
        </a:p>
      </dgm:t>
    </dgm:pt>
    <dgm:pt modelId="{A3C7C1E3-0B77-488B-A736-A07448EDFC23}">
      <dgm:prSet phldrT="[Text]"/>
      <dgm:spPr/>
      <dgm:t>
        <a:bodyPr/>
        <a:lstStyle/>
        <a:p>
          <a:r>
            <a:rPr lang="de-DE" dirty="0" smtClean="0">
              <a:latin typeface="Corbel" panose="020B0503020204020204" pitchFamily="34" charset="0"/>
            </a:rPr>
            <a:t>Nachhaltigkeit im Güterverkehr</a:t>
          </a:r>
          <a:endParaRPr lang="de-DE" dirty="0">
            <a:latin typeface="Corbel" panose="020B0503020204020204" pitchFamily="34" charset="0"/>
          </a:endParaRPr>
        </a:p>
      </dgm:t>
    </dgm:pt>
    <dgm:pt modelId="{F722D39F-F1BB-44C0-83D4-2D9286AE7D69}" type="parTrans" cxnId="{8452AC6F-DC39-4C0A-982C-1208B5E32D57}">
      <dgm:prSet/>
      <dgm:spPr/>
      <dgm:t>
        <a:bodyPr/>
        <a:lstStyle/>
        <a:p>
          <a:endParaRPr lang="de-DE"/>
        </a:p>
      </dgm:t>
    </dgm:pt>
    <dgm:pt modelId="{9F2218DE-C295-4FE1-9712-2075034EFA23}" type="sibTrans" cxnId="{8452AC6F-DC39-4C0A-982C-1208B5E32D57}">
      <dgm:prSet/>
      <dgm:spPr/>
      <dgm:t>
        <a:bodyPr/>
        <a:lstStyle/>
        <a:p>
          <a:endParaRPr lang="de-DE"/>
        </a:p>
      </dgm:t>
    </dgm:pt>
    <dgm:pt modelId="{0158EC12-D76E-49E0-8463-0890A5B361AA}">
      <dgm:prSet/>
      <dgm:spPr/>
      <dgm:t>
        <a:bodyPr/>
        <a:lstStyle/>
        <a:p>
          <a:r>
            <a:rPr lang="de-DE" dirty="0" smtClean="0">
              <a:latin typeface="Corbel" panose="020B0503020204020204" pitchFamily="34" charset="0"/>
            </a:rPr>
            <a:t>Digitalisierung/Vernetzung der Logistik</a:t>
          </a:r>
          <a:endParaRPr lang="de-DE" dirty="0">
            <a:latin typeface="Corbel" panose="020B0503020204020204" pitchFamily="34" charset="0"/>
          </a:endParaRPr>
        </a:p>
      </dgm:t>
    </dgm:pt>
    <dgm:pt modelId="{E157DD29-54D7-4535-9708-215085FEB161}" type="parTrans" cxnId="{FC9DA1B5-FF59-4A51-9664-2DC1FBA68496}">
      <dgm:prSet/>
      <dgm:spPr/>
      <dgm:t>
        <a:bodyPr/>
        <a:lstStyle/>
        <a:p>
          <a:endParaRPr lang="de-DE"/>
        </a:p>
      </dgm:t>
    </dgm:pt>
    <dgm:pt modelId="{65E47873-3A38-41AF-B5C0-FEF22BE081B0}" type="sibTrans" cxnId="{FC9DA1B5-FF59-4A51-9664-2DC1FBA68496}">
      <dgm:prSet/>
      <dgm:spPr/>
      <dgm:t>
        <a:bodyPr/>
        <a:lstStyle/>
        <a:p>
          <a:endParaRPr lang="de-DE"/>
        </a:p>
      </dgm:t>
    </dgm:pt>
    <dgm:pt modelId="{5952576B-2061-4D73-86C0-A5C4A283E85D}">
      <dgm:prSet/>
      <dgm:spPr/>
      <dgm:t>
        <a:bodyPr/>
        <a:lstStyle/>
        <a:p>
          <a:r>
            <a:rPr lang="de-DE" dirty="0" smtClean="0">
              <a:latin typeface="Corbel" panose="020B0503020204020204" pitchFamily="34" charset="0"/>
            </a:rPr>
            <a:t>Innovative Transportkonzepte</a:t>
          </a:r>
          <a:endParaRPr lang="de-DE" dirty="0">
            <a:latin typeface="Corbel" panose="020B0503020204020204" pitchFamily="34" charset="0"/>
          </a:endParaRPr>
        </a:p>
      </dgm:t>
    </dgm:pt>
    <dgm:pt modelId="{4F226D1D-575A-4236-90FC-AF25324AB662}" type="parTrans" cxnId="{38AF0154-CABC-4869-A8CE-A6D3D1E26092}">
      <dgm:prSet/>
      <dgm:spPr/>
      <dgm:t>
        <a:bodyPr/>
        <a:lstStyle/>
        <a:p>
          <a:endParaRPr lang="de-DE"/>
        </a:p>
      </dgm:t>
    </dgm:pt>
    <dgm:pt modelId="{96BDA861-3D45-4EEA-A8E3-8887A31A1408}" type="sibTrans" cxnId="{38AF0154-CABC-4869-A8CE-A6D3D1E26092}">
      <dgm:prSet/>
      <dgm:spPr/>
      <dgm:t>
        <a:bodyPr/>
        <a:lstStyle/>
        <a:p>
          <a:endParaRPr lang="de-DE"/>
        </a:p>
      </dgm:t>
    </dgm:pt>
    <dgm:pt modelId="{FD61D2D1-3F45-4F1C-90B1-613EEE64EFFC}">
      <dgm:prSet/>
      <dgm:spPr/>
      <dgm:t>
        <a:bodyPr/>
        <a:lstStyle/>
        <a:p>
          <a:r>
            <a:rPr lang="de-DE" dirty="0" smtClean="0">
              <a:latin typeface="Corbel" panose="020B0503020204020204" pitchFamily="34" charset="0"/>
            </a:rPr>
            <a:t>Individualisierung und steigende Komplexität der Logistik</a:t>
          </a:r>
          <a:endParaRPr lang="de-DE" dirty="0">
            <a:latin typeface="Corbel" panose="020B0503020204020204" pitchFamily="34" charset="0"/>
          </a:endParaRPr>
        </a:p>
      </dgm:t>
    </dgm:pt>
    <dgm:pt modelId="{75B93BCB-E419-4C9B-81B2-B4292F5671AF}" type="parTrans" cxnId="{8674A427-461B-4AC6-BA97-9C0DBC1487B9}">
      <dgm:prSet/>
      <dgm:spPr/>
      <dgm:t>
        <a:bodyPr/>
        <a:lstStyle/>
        <a:p>
          <a:endParaRPr lang="de-DE"/>
        </a:p>
      </dgm:t>
    </dgm:pt>
    <dgm:pt modelId="{494DAEBC-0B9F-45A9-A863-AA6E31408850}" type="sibTrans" cxnId="{8674A427-461B-4AC6-BA97-9C0DBC1487B9}">
      <dgm:prSet/>
      <dgm:spPr/>
      <dgm:t>
        <a:bodyPr/>
        <a:lstStyle/>
        <a:p>
          <a:endParaRPr lang="de-DE"/>
        </a:p>
      </dgm:t>
    </dgm:pt>
    <dgm:pt modelId="{744B5F73-2DD4-4423-B2E0-FF8105D24292}">
      <dgm:prSet/>
      <dgm:spPr/>
      <dgm:t>
        <a:bodyPr/>
        <a:lstStyle/>
        <a:p>
          <a:r>
            <a:rPr lang="de-DE" dirty="0" smtClean="0">
              <a:latin typeface="Corbel" panose="020B0503020204020204" pitchFamily="34" charset="0"/>
            </a:rPr>
            <a:t>Kooperation im Logistikbereich</a:t>
          </a:r>
          <a:endParaRPr lang="de-DE" dirty="0">
            <a:latin typeface="Corbel" panose="020B0503020204020204" pitchFamily="34" charset="0"/>
          </a:endParaRPr>
        </a:p>
      </dgm:t>
    </dgm:pt>
    <dgm:pt modelId="{DFCF63B6-BB44-4C22-8521-843D07CD38F8}" type="parTrans" cxnId="{3996BC89-94E0-422C-9FD6-4EAE88DF90B1}">
      <dgm:prSet/>
      <dgm:spPr/>
      <dgm:t>
        <a:bodyPr/>
        <a:lstStyle/>
        <a:p>
          <a:endParaRPr lang="de-DE"/>
        </a:p>
      </dgm:t>
    </dgm:pt>
    <dgm:pt modelId="{C02B0DA8-23FF-46DA-8C9B-B6ED5C075347}" type="sibTrans" cxnId="{3996BC89-94E0-422C-9FD6-4EAE88DF90B1}">
      <dgm:prSet/>
      <dgm:spPr/>
      <dgm:t>
        <a:bodyPr/>
        <a:lstStyle/>
        <a:p>
          <a:endParaRPr lang="de-DE"/>
        </a:p>
      </dgm:t>
    </dgm:pt>
    <dgm:pt modelId="{D711CFAA-3E54-4FD1-918C-CC5DF64A970C}" type="pres">
      <dgm:prSet presAssocID="{C0F72133-E115-43FC-96C0-A6CC39FA637D}" presName="Name0" presStyleCnt="0">
        <dgm:presLayoutVars>
          <dgm:chMax val="7"/>
          <dgm:chPref val="7"/>
          <dgm:dir/>
        </dgm:presLayoutVars>
      </dgm:prSet>
      <dgm:spPr/>
      <dgm:t>
        <a:bodyPr/>
        <a:lstStyle/>
        <a:p>
          <a:endParaRPr lang="de-DE"/>
        </a:p>
      </dgm:t>
    </dgm:pt>
    <dgm:pt modelId="{F297F322-92B7-4F1A-88D0-240F573BAAE5}" type="pres">
      <dgm:prSet presAssocID="{C0F72133-E115-43FC-96C0-A6CC39FA637D}" presName="Name1" presStyleCnt="0"/>
      <dgm:spPr/>
    </dgm:pt>
    <dgm:pt modelId="{1DE371FB-37D5-4174-BF86-A5B4AF93766E}" type="pres">
      <dgm:prSet presAssocID="{C0F72133-E115-43FC-96C0-A6CC39FA637D}" presName="cycle" presStyleCnt="0"/>
      <dgm:spPr/>
    </dgm:pt>
    <dgm:pt modelId="{D9A2E03F-77CF-4F33-933D-14CD616B63D3}" type="pres">
      <dgm:prSet presAssocID="{C0F72133-E115-43FC-96C0-A6CC39FA637D}" presName="srcNode" presStyleLbl="node1" presStyleIdx="0" presStyleCnt="6"/>
      <dgm:spPr/>
    </dgm:pt>
    <dgm:pt modelId="{E5EF259A-7330-4E01-AE6F-A97E9DF2A3E3}" type="pres">
      <dgm:prSet presAssocID="{C0F72133-E115-43FC-96C0-A6CC39FA637D}" presName="conn" presStyleLbl="parChTrans1D2" presStyleIdx="0" presStyleCnt="1"/>
      <dgm:spPr/>
      <dgm:t>
        <a:bodyPr/>
        <a:lstStyle/>
        <a:p>
          <a:endParaRPr lang="de-DE"/>
        </a:p>
      </dgm:t>
    </dgm:pt>
    <dgm:pt modelId="{88F1E2F3-6478-47FA-9D83-13DBEEFFD756}" type="pres">
      <dgm:prSet presAssocID="{C0F72133-E115-43FC-96C0-A6CC39FA637D}" presName="extraNode" presStyleLbl="node1" presStyleIdx="0" presStyleCnt="6"/>
      <dgm:spPr/>
    </dgm:pt>
    <dgm:pt modelId="{9C595234-30DA-4D26-BF67-8FEE047FBBA9}" type="pres">
      <dgm:prSet presAssocID="{C0F72133-E115-43FC-96C0-A6CC39FA637D}" presName="dstNode" presStyleLbl="node1" presStyleIdx="0" presStyleCnt="6"/>
      <dgm:spPr/>
    </dgm:pt>
    <dgm:pt modelId="{19BDBF14-BE3F-46D1-AE02-5F14BA301DB9}" type="pres">
      <dgm:prSet presAssocID="{C13C3918-D091-4AC2-B330-E66D91CF007D}" presName="text_1" presStyleLbl="node1" presStyleIdx="0" presStyleCnt="6">
        <dgm:presLayoutVars>
          <dgm:bulletEnabled val="1"/>
        </dgm:presLayoutVars>
      </dgm:prSet>
      <dgm:spPr/>
      <dgm:t>
        <a:bodyPr/>
        <a:lstStyle/>
        <a:p>
          <a:endParaRPr lang="de-DE"/>
        </a:p>
      </dgm:t>
    </dgm:pt>
    <dgm:pt modelId="{9C6CE9AA-7D9F-4B24-9263-FAE86A0AD555}" type="pres">
      <dgm:prSet presAssocID="{C13C3918-D091-4AC2-B330-E66D91CF007D}" presName="accent_1" presStyleCnt="0"/>
      <dgm:spPr/>
    </dgm:pt>
    <dgm:pt modelId="{95AC3833-F1B9-415F-82FA-E58CA2EC990A}" type="pres">
      <dgm:prSet presAssocID="{C13C3918-D091-4AC2-B330-E66D91CF007D}" presName="accentRepeatNode" presStyleLbl="solidFgAcc1" presStyleIdx="0" presStyleCnt="6"/>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de-DE"/>
        </a:p>
      </dgm:t>
    </dgm:pt>
    <dgm:pt modelId="{F9F7F927-B2BE-4B1D-91C9-8562D5999322}" type="pres">
      <dgm:prSet presAssocID="{A3C7C1E3-0B77-488B-A736-A07448EDFC23}" presName="text_2" presStyleLbl="node1" presStyleIdx="1" presStyleCnt="6">
        <dgm:presLayoutVars>
          <dgm:bulletEnabled val="1"/>
        </dgm:presLayoutVars>
      </dgm:prSet>
      <dgm:spPr/>
      <dgm:t>
        <a:bodyPr/>
        <a:lstStyle/>
        <a:p>
          <a:endParaRPr lang="de-DE"/>
        </a:p>
      </dgm:t>
    </dgm:pt>
    <dgm:pt modelId="{85D505A0-FAD5-4F22-8246-B1F333717910}" type="pres">
      <dgm:prSet presAssocID="{A3C7C1E3-0B77-488B-A736-A07448EDFC23}" presName="accent_2" presStyleCnt="0"/>
      <dgm:spPr/>
    </dgm:pt>
    <dgm:pt modelId="{4FCED2D1-6A8A-47A2-8960-FBA384C1A511}" type="pres">
      <dgm:prSet presAssocID="{A3C7C1E3-0B77-488B-A736-A07448EDFC23}" presName="accentRepeatNode" presStyleLbl="solidFgAcc1" presStyleIdx="1" presStyleCnt="6"/>
      <dgm:spPr>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de-DE"/>
        </a:p>
      </dgm:t>
    </dgm:pt>
    <dgm:pt modelId="{6734712D-4404-419E-9788-3F71FA7612A0}" type="pres">
      <dgm:prSet presAssocID="{0158EC12-D76E-49E0-8463-0890A5B361AA}" presName="text_3" presStyleLbl="node1" presStyleIdx="2" presStyleCnt="6">
        <dgm:presLayoutVars>
          <dgm:bulletEnabled val="1"/>
        </dgm:presLayoutVars>
      </dgm:prSet>
      <dgm:spPr/>
      <dgm:t>
        <a:bodyPr/>
        <a:lstStyle/>
        <a:p>
          <a:endParaRPr lang="de-DE"/>
        </a:p>
      </dgm:t>
    </dgm:pt>
    <dgm:pt modelId="{173748F7-E748-4B4D-B36D-071CE88B3771}" type="pres">
      <dgm:prSet presAssocID="{0158EC12-D76E-49E0-8463-0890A5B361AA}" presName="accent_3" presStyleCnt="0"/>
      <dgm:spPr/>
    </dgm:pt>
    <dgm:pt modelId="{7CBF11C8-FB07-436B-98BC-7AF97BE2F9B4}" type="pres">
      <dgm:prSet presAssocID="{0158EC12-D76E-49E0-8463-0890A5B361AA}" presName="accentRepeatNode" presStyleLbl="solidFgAcc1" presStyleIdx="2" presStyleCnt="6"/>
      <dgm:spPr>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de-DE"/>
        </a:p>
      </dgm:t>
    </dgm:pt>
    <dgm:pt modelId="{929B042B-E517-4BC3-8A57-D004E9481C31}" type="pres">
      <dgm:prSet presAssocID="{5952576B-2061-4D73-86C0-A5C4A283E85D}" presName="text_4" presStyleLbl="node1" presStyleIdx="3" presStyleCnt="6">
        <dgm:presLayoutVars>
          <dgm:bulletEnabled val="1"/>
        </dgm:presLayoutVars>
      </dgm:prSet>
      <dgm:spPr/>
      <dgm:t>
        <a:bodyPr/>
        <a:lstStyle/>
        <a:p>
          <a:endParaRPr lang="de-DE"/>
        </a:p>
      </dgm:t>
    </dgm:pt>
    <dgm:pt modelId="{5717B3FD-9660-4648-AFBA-9946D85C0A1E}" type="pres">
      <dgm:prSet presAssocID="{5952576B-2061-4D73-86C0-A5C4A283E85D}" presName="accent_4" presStyleCnt="0"/>
      <dgm:spPr/>
    </dgm:pt>
    <dgm:pt modelId="{82CDFC03-F782-44E7-8A18-9D57C2B4F96C}" type="pres">
      <dgm:prSet presAssocID="{5952576B-2061-4D73-86C0-A5C4A283E85D}" presName="accentRepeatNode" presStyleLbl="solidFgAcc1" presStyleIdx="3" presStyleCnt="6"/>
      <dgm:spPr>
        <a:blipFill rotWithShape="0">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t>
        <a:bodyPr/>
        <a:lstStyle/>
        <a:p>
          <a:endParaRPr lang="de-DE"/>
        </a:p>
      </dgm:t>
    </dgm:pt>
    <dgm:pt modelId="{E656AB65-421B-42F4-B435-733291DD2E29}" type="pres">
      <dgm:prSet presAssocID="{FD61D2D1-3F45-4F1C-90B1-613EEE64EFFC}" presName="text_5" presStyleLbl="node1" presStyleIdx="4" presStyleCnt="6">
        <dgm:presLayoutVars>
          <dgm:bulletEnabled val="1"/>
        </dgm:presLayoutVars>
      </dgm:prSet>
      <dgm:spPr/>
      <dgm:t>
        <a:bodyPr/>
        <a:lstStyle/>
        <a:p>
          <a:endParaRPr lang="de-DE"/>
        </a:p>
      </dgm:t>
    </dgm:pt>
    <dgm:pt modelId="{3B34D1CC-AB59-4084-8F03-1FD3AE75D0A4}" type="pres">
      <dgm:prSet presAssocID="{FD61D2D1-3F45-4F1C-90B1-613EEE64EFFC}" presName="accent_5" presStyleCnt="0"/>
      <dgm:spPr/>
    </dgm:pt>
    <dgm:pt modelId="{25B119B3-5852-470A-813F-5696F06C1055}" type="pres">
      <dgm:prSet presAssocID="{FD61D2D1-3F45-4F1C-90B1-613EEE64EFFC}" presName="accentRepeatNode" presStyleLbl="solidFgAcc1" presStyleIdx="4" presStyleCnt="6"/>
      <dgm:spPr/>
    </dgm:pt>
    <dgm:pt modelId="{DEC3E592-8218-44BB-9AA6-015625A7C5F1}" type="pres">
      <dgm:prSet presAssocID="{744B5F73-2DD4-4423-B2E0-FF8105D24292}" presName="text_6" presStyleLbl="node1" presStyleIdx="5" presStyleCnt="6">
        <dgm:presLayoutVars>
          <dgm:bulletEnabled val="1"/>
        </dgm:presLayoutVars>
      </dgm:prSet>
      <dgm:spPr/>
      <dgm:t>
        <a:bodyPr/>
        <a:lstStyle/>
        <a:p>
          <a:endParaRPr lang="de-DE"/>
        </a:p>
      </dgm:t>
    </dgm:pt>
    <dgm:pt modelId="{D9C1F43A-AD85-405A-9E10-6CFCC210A216}" type="pres">
      <dgm:prSet presAssocID="{744B5F73-2DD4-4423-B2E0-FF8105D24292}" presName="accent_6" presStyleCnt="0"/>
      <dgm:spPr/>
    </dgm:pt>
    <dgm:pt modelId="{7430B402-FB00-4E5D-ABCE-83B230BF8E1E}" type="pres">
      <dgm:prSet presAssocID="{744B5F73-2DD4-4423-B2E0-FF8105D24292}" presName="accentRepeatNode" presStyleLbl="solidFgAcc1" presStyleIdx="5" presStyleCnt="6"/>
      <dgm:spPr/>
    </dgm:pt>
  </dgm:ptLst>
  <dgm:cxnLst>
    <dgm:cxn modelId="{9AE60C52-0257-4995-8598-DF69C7CD1D8D}" type="presOf" srcId="{C13C3918-D091-4AC2-B330-E66D91CF007D}" destId="{19BDBF14-BE3F-46D1-AE02-5F14BA301DB9}" srcOrd="0" destOrd="0" presId="urn:microsoft.com/office/officeart/2008/layout/VerticalCurvedList"/>
    <dgm:cxn modelId="{8674A427-461B-4AC6-BA97-9C0DBC1487B9}" srcId="{C0F72133-E115-43FC-96C0-A6CC39FA637D}" destId="{FD61D2D1-3F45-4F1C-90B1-613EEE64EFFC}" srcOrd="4" destOrd="0" parTransId="{75B93BCB-E419-4C9B-81B2-B4292F5671AF}" sibTransId="{494DAEBC-0B9F-45A9-A863-AA6E31408850}"/>
    <dgm:cxn modelId="{7DBD9FE4-7F8C-4064-97BC-F3BD2A86FDDA}" type="presOf" srcId="{744B5F73-2DD4-4423-B2E0-FF8105D24292}" destId="{DEC3E592-8218-44BB-9AA6-015625A7C5F1}" srcOrd="0" destOrd="0" presId="urn:microsoft.com/office/officeart/2008/layout/VerticalCurvedList"/>
    <dgm:cxn modelId="{E8B8A657-D941-4143-925B-EFE53BE4C661}" srcId="{C0F72133-E115-43FC-96C0-A6CC39FA637D}" destId="{C13C3918-D091-4AC2-B330-E66D91CF007D}" srcOrd="0" destOrd="0" parTransId="{7F1E8D70-2843-4D2C-8023-3D85781FA291}" sibTransId="{1A1DB9C4-71AF-4D09-95DB-8C65914911BB}"/>
    <dgm:cxn modelId="{FC9DA1B5-FF59-4A51-9664-2DC1FBA68496}" srcId="{C0F72133-E115-43FC-96C0-A6CC39FA637D}" destId="{0158EC12-D76E-49E0-8463-0890A5B361AA}" srcOrd="2" destOrd="0" parTransId="{E157DD29-54D7-4535-9708-215085FEB161}" sibTransId="{65E47873-3A38-41AF-B5C0-FEF22BE081B0}"/>
    <dgm:cxn modelId="{D18EE0C6-9119-49D7-923B-945263F1BC10}" type="presOf" srcId="{C0F72133-E115-43FC-96C0-A6CC39FA637D}" destId="{D711CFAA-3E54-4FD1-918C-CC5DF64A970C}" srcOrd="0" destOrd="0" presId="urn:microsoft.com/office/officeart/2008/layout/VerticalCurvedList"/>
    <dgm:cxn modelId="{816DA12A-37E8-435B-A4AC-8DC016EE09D6}" type="presOf" srcId="{1A1DB9C4-71AF-4D09-95DB-8C65914911BB}" destId="{E5EF259A-7330-4E01-AE6F-A97E9DF2A3E3}" srcOrd="0" destOrd="0" presId="urn:microsoft.com/office/officeart/2008/layout/VerticalCurvedList"/>
    <dgm:cxn modelId="{8452AC6F-DC39-4C0A-982C-1208B5E32D57}" srcId="{C0F72133-E115-43FC-96C0-A6CC39FA637D}" destId="{A3C7C1E3-0B77-488B-A736-A07448EDFC23}" srcOrd="1" destOrd="0" parTransId="{F722D39F-F1BB-44C0-83D4-2D9286AE7D69}" sibTransId="{9F2218DE-C295-4FE1-9712-2075034EFA23}"/>
    <dgm:cxn modelId="{3D67E22A-460A-4E9D-B353-0642BF250D9E}" type="presOf" srcId="{0158EC12-D76E-49E0-8463-0890A5B361AA}" destId="{6734712D-4404-419E-9788-3F71FA7612A0}" srcOrd="0" destOrd="0" presId="urn:microsoft.com/office/officeart/2008/layout/VerticalCurvedList"/>
    <dgm:cxn modelId="{38AF0154-CABC-4869-A8CE-A6D3D1E26092}" srcId="{C0F72133-E115-43FC-96C0-A6CC39FA637D}" destId="{5952576B-2061-4D73-86C0-A5C4A283E85D}" srcOrd="3" destOrd="0" parTransId="{4F226D1D-575A-4236-90FC-AF25324AB662}" sibTransId="{96BDA861-3D45-4EEA-A8E3-8887A31A1408}"/>
    <dgm:cxn modelId="{3996BC89-94E0-422C-9FD6-4EAE88DF90B1}" srcId="{C0F72133-E115-43FC-96C0-A6CC39FA637D}" destId="{744B5F73-2DD4-4423-B2E0-FF8105D24292}" srcOrd="5" destOrd="0" parTransId="{DFCF63B6-BB44-4C22-8521-843D07CD38F8}" sibTransId="{C02B0DA8-23FF-46DA-8C9B-B6ED5C075347}"/>
    <dgm:cxn modelId="{D5A5733E-7A7C-4E28-A4E3-D4F098B147C6}" type="presOf" srcId="{FD61D2D1-3F45-4F1C-90B1-613EEE64EFFC}" destId="{E656AB65-421B-42F4-B435-733291DD2E29}" srcOrd="0" destOrd="0" presId="urn:microsoft.com/office/officeart/2008/layout/VerticalCurvedList"/>
    <dgm:cxn modelId="{DED46F18-36A3-469B-94E7-635E3205F6A7}" type="presOf" srcId="{A3C7C1E3-0B77-488B-A736-A07448EDFC23}" destId="{F9F7F927-B2BE-4B1D-91C9-8562D5999322}" srcOrd="0" destOrd="0" presId="urn:microsoft.com/office/officeart/2008/layout/VerticalCurvedList"/>
    <dgm:cxn modelId="{7FB69469-C5E7-4225-A8C6-CF8FFBB473EB}" type="presOf" srcId="{5952576B-2061-4D73-86C0-A5C4A283E85D}" destId="{929B042B-E517-4BC3-8A57-D004E9481C31}" srcOrd="0" destOrd="0" presId="urn:microsoft.com/office/officeart/2008/layout/VerticalCurvedList"/>
    <dgm:cxn modelId="{3F0EB970-48AE-42FF-A2ED-7680449F5A4D}" type="presParOf" srcId="{D711CFAA-3E54-4FD1-918C-CC5DF64A970C}" destId="{F297F322-92B7-4F1A-88D0-240F573BAAE5}" srcOrd="0" destOrd="0" presId="urn:microsoft.com/office/officeart/2008/layout/VerticalCurvedList"/>
    <dgm:cxn modelId="{B89FEF46-6379-4789-BCA5-D7B5D34FDAF3}" type="presParOf" srcId="{F297F322-92B7-4F1A-88D0-240F573BAAE5}" destId="{1DE371FB-37D5-4174-BF86-A5B4AF93766E}" srcOrd="0" destOrd="0" presId="urn:microsoft.com/office/officeart/2008/layout/VerticalCurvedList"/>
    <dgm:cxn modelId="{D9DCF083-AE04-4F3C-8464-DE0BC1A43ED5}" type="presParOf" srcId="{1DE371FB-37D5-4174-BF86-A5B4AF93766E}" destId="{D9A2E03F-77CF-4F33-933D-14CD616B63D3}" srcOrd="0" destOrd="0" presId="urn:microsoft.com/office/officeart/2008/layout/VerticalCurvedList"/>
    <dgm:cxn modelId="{20A1DC77-585F-4709-802A-399B4437E365}" type="presParOf" srcId="{1DE371FB-37D5-4174-BF86-A5B4AF93766E}" destId="{E5EF259A-7330-4E01-AE6F-A97E9DF2A3E3}" srcOrd="1" destOrd="0" presId="urn:microsoft.com/office/officeart/2008/layout/VerticalCurvedList"/>
    <dgm:cxn modelId="{1E6E71CC-76E3-4798-832D-04067732FB7A}" type="presParOf" srcId="{1DE371FB-37D5-4174-BF86-A5B4AF93766E}" destId="{88F1E2F3-6478-47FA-9D83-13DBEEFFD756}" srcOrd="2" destOrd="0" presId="urn:microsoft.com/office/officeart/2008/layout/VerticalCurvedList"/>
    <dgm:cxn modelId="{B969DB96-BCB3-4696-8495-D106AF74BA83}" type="presParOf" srcId="{1DE371FB-37D5-4174-BF86-A5B4AF93766E}" destId="{9C595234-30DA-4D26-BF67-8FEE047FBBA9}" srcOrd="3" destOrd="0" presId="urn:microsoft.com/office/officeart/2008/layout/VerticalCurvedList"/>
    <dgm:cxn modelId="{DD038850-35F7-48E8-AF4D-AE84E1B2A83E}" type="presParOf" srcId="{F297F322-92B7-4F1A-88D0-240F573BAAE5}" destId="{19BDBF14-BE3F-46D1-AE02-5F14BA301DB9}" srcOrd="1" destOrd="0" presId="urn:microsoft.com/office/officeart/2008/layout/VerticalCurvedList"/>
    <dgm:cxn modelId="{8BC6D183-79A8-4E42-9A55-8BF8B5959C0A}" type="presParOf" srcId="{F297F322-92B7-4F1A-88D0-240F573BAAE5}" destId="{9C6CE9AA-7D9F-4B24-9263-FAE86A0AD555}" srcOrd="2" destOrd="0" presId="urn:microsoft.com/office/officeart/2008/layout/VerticalCurvedList"/>
    <dgm:cxn modelId="{88CFC479-8475-4ABE-9394-B8987F9DBB16}" type="presParOf" srcId="{9C6CE9AA-7D9F-4B24-9263-FAE86A0AD555}" destId="{95AC3833-F1B9-415F-82FA-E58CA2EC990A}" srcOrd="0" destOrd="0" presId="urn:microsoft.com/office/officeart/2008/layout/VerticalCurvedList"/>
    <dgm:cxn modelId="{3887E363-FF9C-41C7-9629-C7C90623F5F9}" type="presParOf" srcId="{F297F322-92B7-4F1A-88D0-240F573BAAE5}" destId="{F9F7F927-B2BE-4B1D-91C9-8562D5999322}" srcOrd="3" destOrd="0" presId="urn:microsoft.com/office/officeart/2008/layout/VerticalCurvedList"/>
    <dgm:cxn modelId="{868769A6-856D-4CDC-AE71-CAFA1C8D640B}" type="presParOf" srcId="{F297F322-92B7-4F1A-88D0-240F573BAAE5}" destId="{85D505A0-FAD5-4F22-8246-B1F333717910}" srcOrd="4" destOrd="0" presId="urn:microsoft.com/office/officeart/2008/layout/VerticalCurvedList"/>
    <dgm:cxn modelId="{40CDD6D0-67AF-4994-8F44-E1508397F7A4}" type="presParOf" srcId="{85D505A0-FAD5-4F22-8246-B1F333717910}" destId="{4FCED2D1-6A8A-47A2-8960-FBA384C1A511}" srcOrd="0" destOrd="0" presId="urn:microsoft.com/office/officeart/2008/layout/VerticalCurvedList"/>
    <dgm:cxn modelId="{303F5DF9-5A16-495E-9B5A-2CE507F23407}" type="presParOf" srcId="{F297F322-92B7-4F1A-88D0-240F573BAAE5}" destId="{6734712D-4404-419E-9788-3F71FA7612A0}" srcOrd="5" destOrd="0" presId="urn:microsoft.com/office/officeart/2008/layout/VerticalCurvedList"/>
    <dgm:cxn modelId="{00F8BACC-F270-4A3F-ADCF-66D518CA2FF1}" type="presParOf" srcId="{F297F322-92B7-4F1A-88D0-240F573BAAE5}" destId="{173748F7-E748-4B4D-B36D-071CE88B3771}" srcOrd="6" destOrd="0" presId="urn:microsoft.com/office/officeart/2008/layout/VerticalCurvedList"/>
    <dgm:cxn modelId="{3F8AE0DA-C57E-46D6-9FFC-0C6C2553218A}" type="presParOf" srcId="{173748F7-E748-4B4D-B36D-071CE88B3771}" destId="{7CBF11C8-FB07-436B-98BC-7AF97BE2F9B4}" srcOrd="0" destOrd="0" presId="urn:microsoft.com/office/officeart/2008/layout/VerticalCurvedList"/>
    <dgm:cxn modelId="{6DECE9AC-436A-4B48-8963-FF8CDDD41FB6}" type="presParOf" srcId="{F297F322-92B7-4F1A-88D0-240F573BAAE5}" destId="{929B042B-E517-4BC3-8A57-D004E9481C31}" srcOrd="7" destOrd="0" presId="urn:microsoft.com/office/officeart/2008/layout/VerticalCurvedList"/>
    <dgm:cxn modelId="{DB655758-9B73-4009-A2BA-5E879AC0A972}" type="presParOf" srcId="{F297F322-92B7-4F1A-88D0-240F573BAAE5}" destId="{5717B3FD-9660-4648-AFBA-9946D85C0A1E}" srcOrd="8" destOrd="0" presId="urn:microsoft.com/office/officeart/2008/layout/VerticalCurvedList"/>
    <dgm:cxn modelId="{84C02E92-34AB-4396-867B-EC04A727B28A}" type="presParOf" srcId="{5717B3FD-9660-4648-AFBA-9946D85C0A1E}" destId="{82CDFC03-F782-44E7-8A18-9D57C2B4F96C}" srcOrd="0" destOrd="0" presId="urn:microsoft.com/office/officeart/2008/layout/VerticalCurvedList"/>
    <dgm:cxn modelId="{108C2DE9-5684-44A2-AAF6-80CB23F66463}" type="presParOf" srcId="{F297F322-92B7-4F1A-88D0-240F573BAAE5}" destId="{E656AB65-421B-42F4-B435-733291DD2E29}" srcOrd="9" destOrd="0" presId="urn:microsoft.com/office/officeart/2008/layout/VerticalCurvedList"/>
    <dgm:cxn modelId="{AC6213C3-B007-43EB-8362-BC79A01E4073}" type="presParOf" srcId="{F297F322-92B7-4F1A-88D0-240F573BAAE5}" destId="{3B34D1CC-AB59-4084-8F03-1FD3AE75D0A4}" srcOrd="10" destOrd="0" presId="urn:microsoft.com/office/officeart/2008/layout/VerticalCurvedList"/>
    <dgm:cxn modelId="{F7245DD0-426C-4BF5-97E3-B6992F96B834}" type="presParOf" srcId="{3B34D1CC-AB59-4084-8F03-1FD3AE75D0A4}" destId="{25B119B3-5852-470A-813F-5696F06C1055}" srcOrd="0" destOrd="0" presId="urn:microsoft.com/office/officeart/2008/layout/VerticalCurvedList"/>
    <dgm:cxn modelId="{32186134-F20A-42FC-9417-0DF968A60F8B}" type="presParOf" srcId="{F297F322-92B7-4F1A-88D0-240F573BAAE5}" destId="{DEC3E592-8218-44BB-9AA6-015625A7C5F1}" srcOrd="11" destOrd="0" presId="urn:microsoft.com/office/officeart/2008/layout/VerticalCurvedList"/>
    <dgm:cxn modelId="{D2D197A7-79D5-4A8C-B104-DB49A0FBDA1D}" type="presParOf" srcId="{F297F322-92B7-4F1A-88D0-240F573BAAE5}" destId="{D9C1F43A-AD85-405A-9E10-6CFCC210A216}" srcOrd="12" destOrd="0" presId="urn:microsoft.com/office/officeart/2008/layout/VerticalCurvedList"/>
    <dgm:cxn modelId="{10F70DA3-06CF-44DF-8143-65B94A49D189}" type="presParOf" srcId="{D9C1F43A-AD85-405A-9E10-6CFCC210A216}" destId="{7430B402-FB00-4E5D-ABCE-83B230BF8E1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F259A-7330-4E01-AE6F-A97E9DF2A3E3}">
      <dsp:nvSpPr>
        <dsp:cNvPr id="0" name=""/>
        <dsp:cNvSpPr/>
      </dsp:nvSpPr>
      <dsp:spPr>
        <a:xfrm>
          <a:off x="-5780666" y="-884761"/>
          <a:ext cx="6882091" cy="6882091"/>
        </a:xfrm>
        <a:prstGeom prst="blockArc">
          <a:avLst>
            <a:gd name="adj1" fmla="val 18900000"/>
            <a:gd name="adj2" fmla="val 2700000"/>
            <a:gd name="adj3" fmla="val 314"/>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DBF14-BE3F-46D1-AE02-5F14BA301DB9}">
      <dsp:nvSpPr>
        <dsp:cNvPr id="0" name=""/>
        <dsp:cNvSpPr/>
      </dsp:nvSpPr>
      <dsp:spPr>
        <a:xfrm>
          <a:off x="410367" y="269227"/>
          <a:ext cx="6862700"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solidFill>
                <a:schemeClr val="bg1"/>
              </a:solidFill>
              <a:latin typeface="Corbel" panose="020B0503020204020204" pitchFamily="34" charset="0"/>
            </a:rPr>
            <a:t>Aktuelle Entwicklungstrends im Güterverkehr</a:t>
          </a:r>
          <a:endParaRPr lang="de-DE" sz="1900" kern="1200" dirty="0">
            <a:solidFill>
              <a:schemeClr val="bg1"/>
            </a:solidFill>
            <a:latin typeface="Corbel" panose="020B0503020204020204" pitchFamily="34" charset="0"/>
          </a:endParaRPr>
        </a:p>
      </dsp:txBody>
      <dsp:txXfrm>
        <a:off x="410367" y="269227"/>
        <a:ext cx="6862700" cy="538251"/>
      </dsp:txXfrm>
    </dsp:sp>
    <dsp:sp modelId="{95AC3833-F1B9-415F-82FA-E58CA2EC990A}">
      <dsp:nvSpPr>
        <dsp:cNvPr id="0" name=""/>
        <dsp:cNvSpPr/>
      </dsp:nvSpPr>
      <dsp:spPr>
        <a:xfrm>
          <a:off x="73960" y="201946"/>
          <a:ext cx="672813" cy="672813"/>
        </a:xfrm>
        <a:prstGeom prst="ellipse">
          <a:avLst/>
        </a:prstGeom>
        <a:solidFill>
          <a:schemeClr val="accent2">
            <a:lumMod val="20000"/>
            <a:lumOff val="80000"/>
          </a:schemeClr>
        </a:solidFill>
        <a:ln w="26425" cap="flat" cmpd="sng" algn="ctr">
          <a:solidFill>
            <a:srgbClr val="3C628F"/>
          </a:solidFill>
          <a:prstDash val="solid"/>
        </a:ln>
        <a:effectLst/>
      </dsp:spPr>
      <dsp:style>
        <a:lnRef idx="2">
          <a:scrgbClr r="0" g="0" b="0"/>
        </a:lnRef>
        <a:fillRef idx="1">
          <a:scrgbClr r="0" g="0" b="0"/>
        </a:fillRef>
        <a:effectRef idx="0">
          <a:scrgbClr r="0" g="0" b="0"/>
        </a:effectRef>
        <a:fontRef idx="minor"/>
      </dsp:style>
    </dsp:sp>
    <dsp:sp modelId="{F9F7F927-B2BE-4B1D-91C9-8562D5999322}">
      <dsp:nvSpPr>
        <dsp:cNvPr id="0" name=""/>
        <dsp:cNvSpPr/>
      </dsp:nvSpPr>
      <dsp:spPr>
        <a:xfrm>
          <a:off x="853115" y="1076502"/>
          <a:ext cx="6419952"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Nachhaltigkeit im Güterverkehr</a:t>
          </a:r>
          <a:endParaRPr lang="de-DE" sz="1900" kern="1200" dirty="0">
            <a:latin typeface="Corbel" panose="020B0503020204020204" pitchFamily="34" charset="0"/>
          </a:endParaRPr>
        </a:p>
      </dsp:txBody>
      <dsp:txXfrm>
        <a:off x="853115" y="1076502"/>
        <a:ext cx="6419952" cy="538251"/>
      </dsp:txXfrm>
    </dsp:sp>
    <dsp:sp modelId="{4FCED2D1-6A8A-47A2-8960-FBA384C1A511}">
      <dsp:nvSpPr>
        <dsp:cNvPr id="0" name=""/>
        <dsp:cNvSpPr/>
      </dsp:nvSpPr>
      <dsp:spPr>
        <a:xfrm>
          <a:off x="516708" y="1009220"/>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4712D-4404-419E-9788-3F71FA7612A0}">
      <dsp:nvSpPr>
        <dsp:cNvPr id="0" name=""/>
        <dsp:cNvSpPr/>
      </dsp:nvSpPr>
      <dsp:spPr>
        <a:xfrm>
          <a:off x="1055573" y="1883776"/>
          <a:ext cx="6217494"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Digitalisierung/Vernetzung der Logistik</a:t>
          </a:r>
          <a:endParaRPr lang="de-DE" sz="1900" kern="1200" dirty="0">
            <a:latin typeface="Corbel" panose="020B0503020204020204" pitchFamily="34" charset="0"/>
          </a:endParaRPr>
        </a:p>
      </dsp:txBody>
      <dsp:txXfrm>
        <a:off x="1055573" y="1883776"/>
        <a:ext cx="6217494" cy="538251"/>
      </dsp:txXfrm>
    </dsp:sp>
    <dsp:sp modelId="{7CBF11C8-FB07-436B-98BC-7AF97BE2F9B4}">
      <dsp:nvSpPr>
        <dsp:cNvPr id="0" name=""/>
        <dsp:cNvSpPr/>
      </dsp:nvSpPr>
      <dsp:spPr>
        <a:xfrm>
          <a:off x="719166" y="1816495"/>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9B042B-E517-4BC3-8A57-D004E9481C31}">
      <dsp:nvSpPr>
        <dsp:cNvPr id="0" name=""/>
        <dsp:cNvSpPr/>
      </dsp:nvSpPr>
      <dsp:spPr>
        <a:xfrm>
          <a:off x="1055573" y="2690540"/>
          <a:ext cx="6217494"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Innovative Transportkonzepte</a:t>
          </a:r>
          <a:endParaRPr lang="de-DE" sz="1900" kern="1200" dirty="0">
            <a:latin typeface="Corbel" panose="020B0503020204020204" pitchFamily="34" charset="0"/>
          </a:endParaRPr>
        </a:p>
      </dsp:txBody>
      <dsp:txXfrm>
        <a:off x="1055573" y="2690540"/>
        <a:ext cx="6217494" cy="538251"/>
      </dsp:txXfrm>
    </dsp:sp>
    <dsp:sp modelId="{82CDFC03-F782-44E7-8A18-9D57C2B4F96C}">
      <dsp:nvSpPr>
        <dsp:cNvPr id="0" name=""/>
        <dsp:cNvSpPr/>
      </dsp:nvSpPr>
      <dsp:spPr>
        <a:xfrm>
          <a:off x="719166" y="2623258"/>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56AB65-421B-42F4-B435-733291DD2E29}">
      <dsp:nvSpPr>
        <dsp:cNvPr id="0" name=""/>
        <dsp:cNvSpPr/>
      </dsp:nvSpPr>
      <dsp:spPr>
        <a:xfrm>
          <a:off x="853115" y="3497814"/>
          <a:ext cx="6419952"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Individualisierung und steigende Komplexität der Logistik</a:t>
          </a:r>
          <a:endParaRPr lang="de-DE" sz="1900" kern="1200" dirty="0">
            <a:latin typeface="Corbel" panose="020B0503020204020204" pitchFamily="34" charset="0"/>
          </a:endParaRPr>
        </a:p>
      </dsp:txBody>
      <dsp:txXfrm>
        <a:off x="853115" y="3497814"/>
        <a:ext cx="6419952" cy="538251"/>
      </dsp:txXfrm>
    </dsp:sp>
    <dsp:sp modelId="{25B119B3-5852-470A-813F-5696F06C1055}">
      <dsp:nvSpPr>
        <dsp:cNvPr id="0" name=""/>
        <dsp:cNvSpPr/>
      </dsp:nvSpPr>
      <dsp:spPr>
        <a:xfrm>
          <a:off x="516708" y="3430533"/>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C3E592-8218-44BB-9AA6-015625A7C5F1}">
      <dsp:nvSpPr>
        <dsp:cNvPr id="0" name=""/>
        <dsp:cNvSpPr/>
      </dsp:nvSpPr>
      <dsp:spPr>
        <a:xfrm>
          <a:off x="410367" y="4305089"/>
          <a:ext cx="6862700"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Kooperation im Logistikbereich</a:t>
          </a:r>
          <a:endParaRPr lang="de-DE" sz="1900" kern="1200" dirty="0">
            <a:latin typeface="Corbel" panose="020B0503020204020204" pitchFamily="34" charset="0"/>
          </a:endParaRPr>
        </a:p>
      </dsp:txBody>
      <dsp:txXfrm>
        <a:off x="410367" y="4305089"/>
        <a:ext cx="6862700" cy="538251"/>
      </dsp:txXfrm>
    </dsp:sp>
    <dsp:sp modelId="{7430B402-FB00-4E5D-ABCE-83B230BF8E1E}">
      <dsp:nvSpPr>
        <dsp:cNvPr id="0" name=""/>
        <dsp:cNvSpPr/>
      </dsp:nvSpPr>
      <dsp:spPr>
        <a:xfrm>
          <a:off x="73960" y="4237807"/>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8DD44-57BC-4B9D-B6F4-6753F4BC695D}">
      <dsp:nvSpPr>
        <dsp:cNvPr id="0" name=""/>
        <dsp:cNvSpPr/>
      </dsp:nvSpPr>
      <dsp:spPr>
        <a:xfrm>
          <a:off x="892343" y="262595"/>
          <a:ext cx="3583797" cy="1103850"/>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B0F2A-7A9E-4D93-982C-EF31D0D2804A}">
      <dsp:nvSpPr>
        <dsp:cNvPr id="0" name=""/>
        <dsp:cNvSpPr/>
      </dsp:nvSpPr>
      <dsp:spPr>
        <a:xfrm>
          <a:off x="2673104" y="2928613"/>
          <a:ext cx="524336" cy="764035"/>
        </a:xfrm>
        <a:prstGeom prst="downArrow">
          <a:avLst/>
        </a:prstGeom>
        <a:solidFill>
          <a:schemeClr val="accent4">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0DFB61-0364-40BE-AE6E-F7BFDA8F2CC2}">
      <dsp:nvSpPr>
        <dsp:cNvPr id="0" name=""/>
        <dsp:cNvSpPr/>
      </dsp:nvSpPr>
      <dsp:spPr>
        <a:xfrm>
          <a:off x="1016906" y="3690393"/>
          <a:ext cx="3867020" cy="842319"/>
        </a:xfrm>
        <a:prstGeom prst="rect">
          <a:avLst/>
        </a:prstGeom>
        <a:solidFill>
          <a:schemeClr val="lt1"/>
        </a:solidFill>
        <a:ln w="26425" cap="flat" cmpd="sng" algn="ctr">
          <a:solidFill>
            <a:schemeClr val="accent1"/>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de-DE" sz="1050" kern="1200" noProof="0" dirty="0" smtClean="0">
              <a:latin typeface="Corbel" panose="020B0503020204020204" pitchFamily="34" charset="0"/>
              <a:cs typeface="Arial" panose="020B0604020202020204" pitchFamily="34" charset="0"/>
            </a:rPr>
            <a:t>Ziel: Transportbündelung, optimierte und nachhaltige Nutzung bestehender Ressourcen</a:t>
          </a:r>
          <a:endParaRPr lang="de-DE" sz="1050" kern="1200" noProof="0" dirty="0">
            <a:latin typeface="Corbel" panose="020B0503020204020204" pitchFamily="34" charset="0"/>
            <a:cs typeface="Arial" panose="020B0604020202020204" pitchFamily="34" charset="0"/>
          </a:endParaRPr>
        </a:p>
      </dsp:txBody>
      <dsp:txXfrm>
        <a:off x="1016906" y="3690393"/>
        <a:ext cx="3867020" cy="842319"/>
      </dsp:txXfrm>
    </dsp:sp>
    <dsp:sp modelId="{6417B352-4585-4B7B-9053-00A0BC1C69F9}">
      <dsp:nvSpPr>
        <dsp:cNvPr id="0" name=""/>
        <dsp:cNvSpPr/>
      </dsp:nvSpPr>
      <dsp:spPr>
        <a:xfrm>
          <a:off x="2059579" y="1640432"/>
          <a:ext cx="1600916" cy="1366136"/>
        </a:xfrm>
        <a:prstGeom prst="ellipse">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latin typeface="Corbel" panose="020B0503020204020204" pitchFamily="34" charset="0"/>
              <a:cs typeface="Arial" panose="020B0604020202020204" pitchFamily="34" charset="0"/>
            </a:rPr>
            <a:t>Real-time switching</a:t>
          </a:r>
          <a:endParaRPr lang="en-GB" sz="1050" kern="1200" dirty="0">
            <a:latin typeface="Corbel" panose="020B0503020204020204" pitchFamily="34" charset="0"/>
            <a:cs typeface="Arial" panose="020B0604020202020204" pitchFamily="34" charset="0"/>
          </a:endParaRPr>
        </a:p>
      </dsp:txBody>
      <dsp:txXfrm>
        <a:off x="2294028" y="1840498"/>
        <a:ext cx="1132018" cy="966004"/>
      </dsp:txXfrm>
    </dsp:sp>
    <dsp:sp modelId="{FE60FB6B-384B-4ABF-941A-63C4C427FA99}">
      <dsp:nvSpPr>
        <dsp:cNvPr id="0" name=""/>
        <dsp:cNvSpPr/>
      </dsp:nvSpPr>
      <dsp:spPr>
        <a:xfrm>
          <a:off x="1408849" y="658043"/>
          <a:ext cx="1263479" cy="1263479"/>
        </a:xfrm>
        <a:prstGeom prst="ellipse">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de-DE" sz="1050" kern="1200" noProof="0" smtClean="0">
              <a:latin typeface="Corbel" panose="020B0503020204020204" pitchFamily="34" charset="0"/>
              <a:cs typeface="Arial" panose="020B0604020202020204" pitchFamily="34" charset="0"/>
            </a:rPr>
            <a:t>Flexibilität</a:t>
          </a:r>
          <a:endParaRPr lang="de-DE" sz="1050" kern="1200" noProof="0" dirty="0">
            <a:latin typeface="Corbel" panose="020B0503020204020204" pitchFamily="34" charset="0"/>
            <a:cs typeface="Arial" panose="020B0604020202020204" pitchFamily="34" charset="0"/>
          </a:endParaRPr>
        </a:p>
      </dsp:txBody>
      <dsp:txXfrm>
        <a:off x="1593881" y="843075"/>
        <a:ext cx="893415" cy="893415"/>
      </dsp:txXfrm>
    </dsp:sp>
    <dsp:sp modelId="{7314A9C1-B4CB-4C01-A902-4D369FFB6313}">
      <dsp:nvSpPr>
        <dsp:cNvPr id="0" name=""/>
        <dsp:cNvSpPr/>
      </dsp:nvSpPr>
      <dsp:spPr>
        <a:xfrm>
          <a:off x="2700405" y="352562"/>
          <a:ext cx="1263479" cy="1263479"/>
        </a:xfrm>
        <a:prstGeom prst="ellipse">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de-DE" sz="1050" kern="1200" noProof="0" dirty="0" smtClean="0">
              <a:latin typeface="Corbel" panose="020B0503020204020204" pitchFamily="34" charset="0"/>
              <a:cs typeface="Arial" panose="020B0604020202020204" pitchFamily="34" charset="0"/>
            </a:rPr>
            <a:t>Kooperative Netzwerke</a:t>
          </a:r>
          <a:endParaRPr lang="de-DE" sz="1050" kern="1200" noProof="0" dirty="0">
            <a:latin typeface="Corbel" panose="020B0503020204020204" pitchFamily="34" charset="0"/>
            <a:cs typeface="Arial" panose="020B0604020202020204" pitchFamily="34" charset="0"/>
          </a:endParaRPr>
        </a:p>
      </dsp:txBody>
      <dsp:txXfrm>
        <a:off x="2885437" y="537594"/>
        <a:ext cx="893415" cy="893415"/>
      </dsp:txXfrm>
    </dsp:sp>
    <dsp:sp modelId="{F95904FD-334D-466C-B7F5-8654667954A1}">
      <dsp:nvSpPr>
        <dsp:cNvPr id="0" name=""/>
        <dsp:cNvSpPr/>
      </dsp:nvSpPr>
      <dsp:spPr>
        <a:xfrm>
          <a:off x="716524" y="-40342"/>
          <a:ext cx="4383576" cy="3418338"/>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DDA7A-D17E-4F0E-968C-69EC4804EFDA}">
      <dsp:nvSpPr>
        <dsp:cNvPr id="0" name=""/>
        <dsp:cNvSpPr/>
      </dsp:nvSpPr>
      <dsp:spPr>
        <a:xfrm>
          <a:off x="2830950" y="1706938"/>
          <a:ext cx="1298194" cy="12981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noProof="0" dirty="0" err="1" smtClean="0">
              <a:latin typeface="Corbel" panose="020B0503020204020204" pitchFamily="34" charset="0"/>
            </a:rPr>
            <a:t>Grundlage</a:t>
          </a:r>
          <a:endParaRPr lang="en-US" sz="1400" b="1" kern="1200" noProof="0" dirty="0">
            <a:latin typeface="Corbel" panose="020B0503020204020204" pitchFamily="34" charset="0"/>
          </a:endParaRPr>
        </a:p>
      </dsp:txBody>
      <dsp:txXfrm>
        <a:off x="3021066" y="1897054"/>
        <a:ext cx="917962" cy="917962"/>
      </dsp:txXfrm>
    </dsp:sp>
    <dsp:sp modelId="{BDF3931E-7573-484C-B5C7-07B4809A3DBE}">
      <dsp:nvSpPr>
        <dsp:cNvPr id="0" name=""/>
        <dsp:cNvSpPr/>
      </dsp:nvSpPr>
      <dsp:spPr>
        <a:xfrm rot="16200000">
          <a:off x="3284085" y="1494189"/>
          <a:ext cx="391924" cy="33573"/>
        </a:xfrm>
        <a:custGeom>
          <a:avLst/>
          <a:gdLst/>
          <a:ahLst/>
          <a:cxnLst/>
          <a:rect l="0" t="0" r="0" b="0"/>
          <a:pathLst>
            <a:path>
              <a:moveTo>
                <a:pt x="0" y="16786"/>
              </a:moveTo>
              <a:lnTo>
                <a:pt x="391924" y="1678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0249" y="1501178"/>
        <a:ext cx="19596" cy="19596"/>
      </dsp:txXfrm>
    </dsp:sp>
    <dsp:sp modelId="{ADAFCE64-1A4D-4C83-86EC-0D9E7DFCBE07}">
      <dsp:nvSpPr>
        <dsp:cNvPr id="0" name=""/>
        <dsp:cNvSpPr/>
      </dsp:nvSpPr>
      <dsp:spPr>
        <a:xfrm>
          <a:off x="2830950" y="16819"/>
          <a:ext cx="1298194" cy="12981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smtClean="0">
              <a:latin typeface="Corbel" panose="020B0503020204020204" pitchFamily="34" charset="0"/>
            </a:rPr>
            <a:t>Smart Network</a:t>
          </a:r>
          <a:endParaRPr lang="en-US" sz="1200" b="1" kern="1200" noProof="0" dirty="0">
            <a:latin typeface="Corbel" panose="020B0503020204020204" pitchFamily="34" charset="0"/>
          </a:endParaRPr>
        </a:p>
      </dsp:txBody>
      <dsp:txXfrm>
        <a:off x="3021066" y="206935"/>
        <a:ext cx="917962" cy="917962"/>
      </dsp:txXfrm>
    </dsp:sp>
    <dsp:sp modelId="{D6A5F458-8DBF-47C2-BD5B-E6C360BFC7C3}">
      <dsp:nvSpPr>
        <dsp:cNvPr id="0" name=""/>
        <dsp:cNvSpPr/>
      </dsp:nvSpPr>
      <dsp:spPr>
        <a:xfrm rot="19800000">
          <a:off x="4015928" y="1916719"/>
          <a:ext cx="391924" cy="33573"/>
        </a:xfrm>
        <a:custGeom>
          <a:avLst/>
          <a:gdLst/>
          <a:ahLst/>
          <a:cxnLst/>
          <a:rect l="0" t="0" r="0" b="0"/>
          <a:pathLst>
            <a:path>
              <a:moveTo>
                <a:pt x="0" y="16786"/>
              </a:moveTo>
              <a:lnTo>
                <a:pt x="391924" y="1678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2093" y="1923708"/>
        <a:ext cx="19596" cy="19596"/>
      </dsp:txXfrm>
    </dsp:sp>
    <dsp:sp modelId="{B10498C8-8F3B-4131-BCE4-ADAD5C9F926E}">
      <dsp:nvSpPr>
        <dsp:cNvPr id="0" name=""/>
        <dsp:cNvSpPr/>
      </dsp:nvSpPr>
      <dsp:spPr>
        <a:xfrm>
          <a:off x="4294637" y="861879"/>
          <a:ext cx="1298194" cy="12981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noProof="0" dirty="0" smtClean="0">
              <a:latin typeface="Corbel" panose="020B0503020204020204" pitchFamily="34" charset="0"/>
            </a:rPr>
            <a:t>Multi-</a:t>
          </a:r>
          <a:r>
            <a:rPr lang="en-US" sz="1100" b="1" kern="1200" noProof="0" dirty="0" err="1" smtClean="0">
              <a:latin typeface="Corbel" panose="020B0503020204020204" pitchFamily="34" charset="0"/>
            </a:rPr>
            <a:t>modalität</a:t>
          </a:r>
          <a:endParaRPr lang="en-US" sz="1100" b="1" kern="1200" noProof="0" dirty="0">
            <a:latin typeface="Corbel" panose="020B0503020204020204" pitchFamily="34" charset="0"/>
          </a:endParaRPr>
        </a:p>
      </dsp:txBody>
      <dsp:txXfrm>
        <a:off x="4484753" y="1051995"/>
        <a:ext cx="917962" cy="917962"/>
      </dsp:txXfrm>
    </dsp:sp>
    <dsp:sp modelId="{4C4C9426-B527-49B2-AF50-9091C1B6304E}">
      <dsp:nvSpPr>
        <dsp:cNvPr id="0" name=""/>
        <dsp:cNvSpPr/>
      </dsp:nvSpPr>
      <dsp:spPr>
        <a:xfrm rot="1800000">
          <a:off x="4015928" y="2761779"/>
          <a:ext cx="391924" cy="33573"/>
        </a:xfrm>
        <a:custGeom>
          <a:avLst/>
          <a:gdLst/>
          <a:ahLst/>
          <a:cxnLst/>
          <a:rect l="0" t="0" r="0" b="0"/>
          <a:pathLst>
            <a:path>
              <a:moveTo>
                <a:pt x="0" y="16786"/>
              </a:moveTo>
              <a:lnTo>
                <a:pt x="391924" y="1678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2093" y="2768767"/>
        <a:ext cx="19596" cy="19596"/>
      </dsp:txXfrm>
    </dsp:sp>
    <dsp:sp modelId="{D16907AA-1BFE-4F2C-8709-D90BB8F4FBDF}">
      <dsp:nvSpPr>
        <dsp:cNvPr id="0" name=""/>
        <dsp:cNvSpPr/>
      </dsp:nvSpPr>
      <dsp:spPr>
        <a:xfrm>
          <a:off x="4294637" y="2551998"/>
          <a:ext cx="1298194" cy="12981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smtClean="0">
              <a:latin typeface="Corbel" panose="020B0503020204020204" pitchFamily="34" charset="0"/>
            </a:rPr>
            <a:t>Standards</a:t>
          </a:r>
          <a:endParaRPr lang="en-US" sz="1200" b="1" kern="1200" noProof="0" dirty="0">
            <a:latin typeface="Corbel" panose="020B0503020204020204" pitchFamily="34" charset="0"/>
          </a:endParaRPr>
        </a:p>
      </dsp:txBody>
      <dsp:txXfrm>
        <a:off x="4484753" y="2742114"/>
        <a:ext cx="917962" cy="917962"/>
      </dsp:txXfrm>
    </dsp:sp>
    <dsp:sp modelId="{A5D06F47-56EF-4EC7-AA16-08C7896E5A8B}">
      <dsp:nvSpPr>
        <dsp:cNvPr id="0" name=""/>
        <dsp:cNvSpPr/>
      </dsp:nvSpPr>
      <dsp:spPr>
        <a:xfrm rot="5400000">
          <a:off x="3284085" y="3184308"/>
          <a:ext cx="391924" cy="33573"/>
        </a:xfrm>
        <a:custGeom>
          <a:avLst/>
          <a:gdLst/>
          <a:ahLst/>
          <a:cxnLst/>
          <a:rect l="0" t="0" r="0" b="0"/>
          <a:pathLst>
            <a:path>
              <a:moveTo>
                <a:pt x="0" y="16786"/>
              </a:moveTo>
              <a:lnTo>
                <a:pt x="391924" y="1678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0249" y="3191297"/>
        <a:ext cx="19596" cy="19596"/>
      </dsp:txXfrm>
    </dsp:sp>
    <dsp:sp modelId="{89DBF58F-B874-466D-B977-9138F4CFD377}">
      <dsp:nvSpPr>
        <dsp:cNvPr id="0" name=""/>
        <dsp:cNvSpPr/>
      </dsp:nvSpPr>
      <dsp:spPr>
        <a:xfrm>
          <a:off x="2830950" y="3397058"/>
          <a:ext cx="1298194" cy="12981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err="1" smtClean="0">
              <a:latin typeface="Corbel" panose="020B0503020204020204" pitchFamily="34" charset="0"/>
            </a:rPr>
            <a:t>Echtzeit</a:t>
          </a:r>
          <a:endParaRPr lang="en-US" sz="1200" b="1" kern="1200" noProof="0" dirty="0">
            <a:latin typeface="Corbel" panose="020B0503020204020204" pitchFamily="34" charset="0"/>
          </a:endParaRPr>
        </a:p>
      </dsp:txBody>
      <dsp:txXfrm>
        <a:off x="3021066" y="3587174"/>
        <a:ext cx="917962" cy="917962"/>
      </dsp:txXfrm>
    </dsp:sp>
    <dsp:sp modelId="{85402253-A500-406D-A551-4ADC3CA673BA}">
      <dsp:nvSpPr>
        <dsp:cNvPr id="0" name=""/>
        <dsp:cNvSpPr/>
      </dsp:nvSpPr>
      <dsp:spPr>
        <a:xfrm rot="9000000">
          <a:off x="2552242" y="2761779"/>
          <a:ext cx="391924" cy="33573"/>
        </a:xfrm>
        <a:custGeom>
          <a:avLst/>
          <a:gdLst/>
          <a:ahLst/>
          <a:cxnLst/>
          <a:rect l="0" t="0" r="0" b="0"/>
          <a:pathLst>
            <a:path>
              <a:moveTo>
                <a:pt x="0" y="16786"/>
              </a:moveTo>
              <a:lnTo>
                <a:pt x="391924" y="1678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38406" y="2768767"/>
        <a:ext cx="19596" cy="19596"/>
      </dsp:txXfrm>
    </dsp:sp>
    <dsp:sp modelId="{8361AEC5-A860-4B6A-A78D-AE6A3E1ED205}">
      <dsp:nvSpPr>
        <dsp:cNvPr id="0" name=""/>
        <dsp:cNvSpPr/>
      </dsp:nvSpPr>
      <dsp:spPr>
        <a:xfrm>
          <a:off x="1367264" y="2551998"/>
          <a:ext cx="1298194" cy="12981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err="1" smtClean="0">
              <a:latin typeface="Corbel" panose="020B0503020204020204" pitchFamily="34" charset="0"/>
            </a:rPr>
            <a:t>Austausch</a:t>
          </a:r>
          <a:endParaRPr lang="en-US" sz="1200" b="1" kern="1200" noProof="0" dirty="0">
            <a:latin typeface="Corbel" panose="020B0503020204020204" pitchFamily="34" charset="0"/>
          </a:endParaRPr>
        </a:p>
      </dsp:txBody>
      <dsp:txXfrm>
        <a:off x="1557380" y="2742114"/>
        <a:ext cx="917962" cy="917962"/>
      </dsp:txXfrm>
    </dsp:sp>
    <dsp:sp modelId="{DEDC3979-7D56-4E85-B7BA-93EEBDE9E307}">
      <dsp:nvSpPr>
        <dsp:cNvPr id="0" name=""/>
        <dsp:cNvSpPr/>
      </dsp:nvSpPr>
      <dsp:spPr>
        <a:xfrm rot="12600000">
          <a:off x="2552242" y="1916719"/>
          <a:ext cx="391924" cy="33573"/>
        </a:xfrm>
        <a:custGeom>
          <a:avLst/>
          <a:gdLst/>
          <a:ahLst/>
          <a:cxnLst/>
          <a:rect l="0" t="0" r="0" b="0"/>
          <a:pathLst>
            <a:path>
              <a:moveTo>
                <a:pt x="0" y="16786"/>
              </a:moveTo>
              <a:lnTo>
                <a:pt x="391924" y="1678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38406" y="1923708"/>
        <a:ext cx="19596" cy="19596"/>
      </dsp:txXfrm>
    </dsp:sp>
    <dsp:sp modelId="{16BA768B-80CA-4228-855F-01EB08239C5F}">
      <dsp:nvSpPr>
        <dsp:cNvPr id="0" name=""/>
        <dsp:cNvSpPr/>
      </dsp:nvSpPr>
      <dsp:spPr>
        <a:xfrm>
          <a:off x="1367264" y="861879"/>
          <a:ext cx="1298194" cy="12981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err="1" smtClean="0">
              <a:latin typeface="Corbel" panose="020B0503020204020204" pitchFamily="34" charset="0"/>
            </a:rPr>
            <a:t>Innovationen</a:t>
          </a:r>
          <a:endParaRPr lang="en-US" sz="1200" b="1" kern="1200" noProof="0" dirty="0">
            <a:latin typeface="Corbel" panose="020B0503020204020204" pitchFamily="34" charset="0"/>
          </a:endParaRPr>
        </a:p>
      </dsp:txBody>
      <dsp:txXfrm>
        <a:off x="1557380" y="1051995"/>
        <a:ext cx="917962" cy="9179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F259A-7330-4E01-AE6F-A97E9DF2A3E3}">
      <dsp:nvSpPr>
        <dsp:cNvPr id="0" name=""/>
        <dsp:cNvSpPr/>
      </dsp:nvSpPr>
      <dsp:spPr>
        <a:xfrm>
          <a:off x="-5780666" y="-884761"/>
          <a:ext cx="6882091" cy="6882091"/>
        </a:xfrm>
        <a:prstGeom prst="blockArc">
          <a:avLst>
            <a:gd name="adj1" fmla="val 18900000"/>
            <a:gd name="adj2" fmla="val 2700000"/>
            <a:gd name="adj3" fmla="val 314"/>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DBF14-BE3F-46D1-AE02-5F14BA301DB9}">
      <dsp:nvSpPr>
        <dsp:cNvPr id="0" name=""/>
        <dsp:cNvSpPr/>
      </dsp:nvSpPr>
      <dsp:spPr>
        <a:xfrm>
          <a:off x="410367" y="269227"/>
          <a:ext cx="6862700"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solidFill>
                <a:schemeClr val="bg1"/>
              </a:solidFill>
              <a:latin typeface="Corbel" panose="020B0503020204020204" pitchFamily="34" charset="0"/>
            </a:rPr>
            <a:t>Aktuelle Entwicklungstrends im Güterverkehr</a:t>
          </a:r>
          <a:endParaRPr lang="de-DE" sz="1900" kern="1200" dirty="0">
            <a:solidFill>
              <a:schemeClr val="bg1"/>
            </a:solidFill>
            <a:latin typeface="Corbel" panose="020B0503020204020204" pitchFamily="34" charset="0"/>
          </a:endParaRPr>
        </a:p>
      </dsp:txBody>
      <dsp:txXfrm>
        <a:off x="410367" y="269227"/>
        <a:ext cx="6862700" cy="538251"/>
      </dsp:txXfrm>
    </dsp:sp>
    <dsp:sp modelId="{95AC3833-F1B9-415F-82FA-E58CA2EC990A}">
      <dsp:nvSpPr>
        <dsp:cNvPr id="0" name=""/>
        <dsp:cNvSpPr/>
      </dsp:nvSpPr>
      <dsp:spPr>
        <a:xfrm>
          <a:off x="73960" y="201946"/>
          <a:ext cx="672813" cy="672813"/>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7F927-B2BE-4B1D-91C9-8562D5999322}">
      <dsp:nvSpPr>
        <dsp:cNvPr id="0" name=""/>
        <dsp:cNvSpPr/>
      </dsp:nvSpPr>
      <dsp:spPr>
        <a:xfrm>
          <a:off x="853115" y="1076502"/>
          <a:ext cx="6419952"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Nachhaltigkeit im Güterverkehr</a:t>
          </a:r>
          <a:endParaRPr lang="de-DE" sz="1900" kern="1200" dirty="0">
            <a:latin typeface="Corbel" panose="020B0503020204020204" pitchFamily="34" charset="0"/>
          </a:endParaRPr>
        </a:p>
      </dsp:txBody>
      <dsp:txXfrm>
        <a:off x="853115" y="1076502"/>
        <a:ext cx="6419952" cy="538251"/>
      </dsp:txXfrm>
    </dsp:sp>
    <dsp:sp modelId="{4FCED2D1-6A8A-47A2-8960-FBA384C1A511}">
      <dsp:nvSpPr>
        <dsp:cNvPr id="0" name=""/>
        <dsp:cNvSpPr/>
      </dsp:nvSpPr>
      <dsp:spPr>
        <a:xfrm>
          <a:off x="516708" y="1009220"/>
          <a:ext cx="672813" cy="672813"/>
        </a:xfrm>
        <a:prstGeom prst="ellipse">
          <a:avLst/>
        </a:prstGeom>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4712D-4404-419E-9788-3F71FA7612A0}">
      <dsp:nvSpPr>
        <dsp:cNvPr id="0" name=""/>
        <dsp:cNvSpPr/>
      </dsp:nvSpPr>
      <dsp:spPr>
        <a:xfrm>
          <a:off x="1055573" y="1883776"/>
          <a:ext cx="6217494"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Digitalisierung/Vernetzung der Logistik</a:t>
          </a:r>
          <a:endParaRPr lang="de-DE" sz="1900" kern="1200" dirty="0">
            <a:latin typeface="Corbel" panose="020B0503020204020204" pitchFamily="34" charset="0"/>
          </a:endParaRPr>
        </a:p>
      </dsp:txBody>
      <dsp:txXfrm>
        <a:off x="1055573" y="1883776"/>
        <a:ext cx="6217494" cy="538251"/>
      </dsp:txXfrm>
    </dsp:sp>
    <dsp:sp modelId="{7CBF11C8-FB07-436B-98BC-7AF97BE2F9B4}">
      <dsp:nvSpPr>
        <dsp:cNvPr id="0" name=""/>
        <dsp:cNvSpPr/>
      </dsp:nvSpPr>
      <dsp:spPr>
        <a:xfrm>
          <a:off x="719166" y="1816495"/>
          <a:ext cx="672813" cy="672813"/>
        </a:xfrm>
        <a:prstGeom prst="ellipse">
          <a:avLst/>
        </a:prstGeom>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9B042B-E517-4BC3-8A57-D004E9481C31}">
      <dsp:nvSpPr>
        <dsp:cNvPr id="0" name=""/>
        <dsp:cNvSpPr/>
      </dsp:nvSpPr>
      <dsp:spPr>
        <a:xfrm>
          <a:off x="1055573" y="2690540"/>
          <a:ext cx="6217494"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Innovative Transportkonzepte</a:t>
          </a:r>
          <a:endParaRPr lang="de-DE" sz="1900" kern="1200" dirty="0">
            <a:latin typeface="Corbel" panose="020B0503020204020204" pitchFamily="34" charset="0"/>
          </a:endParaRPr>
        </a:p>
      </dsp:txBody>
      <dsp:txXfrm>
        <a:off x="1055573" y="2690540"/>
        <a:ext cx="6217494" cy="538251"/>
      </dsp:txXfrm>
    </dsp:sp>
    <dsp:sp modelId="{82CDFC03-F782-44E7-8A18-9D57C2B4F96C}">
      <dsp:nvSpPr>
        <dsp:cNvPr id="0" name=""/>
        <dsp:cNvSpPr/>
      </dsp:nvSpPr>
      <dsp:spPr>
        <a:xfrm>
          <a:off x="719166" y="2623258"/>
          <a:ext cx="672813" cy="672813"/>
        </a:xfrm>
        <a:prstGeom prst="ellipse">
          <a:avLst/>
        </a:prstGeom>
        <a:blipFill rotWithShape="0">
          <a:blip xmlns:r="http://schemas.openxmlformats.org/officeDocument/2006/relationships" r:embed="rId4"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56AB65-421B-42F4-B435-733291DD2E29}">
      <dsp:nvSpPr>
        <dsp:cNvPr id="0" name=""/>
        <dsp:cNvSpPr/>
      </dsp:nvSpPr>
      <dsp:spPr>
        <a:xfrm>
          <a:off x="853115" y="3497814"/>
          <a:ext cx="6419952"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Individualisierung und steigende Komplexität der Logistik</a:t>
          </a:r>
          <a:endParaRPr lang="de-DE" sz="1900" kern="1200" dirty="0">
            <a:latin typeface="Corbel" panose="020B0503020204020204" pitchFamily="34" charset="0"/>
          </a:endParaRPr>
        </a:p>
      </dsp:txBody>
      <dsp:txXfrm>
        <a:off x="853115" y="3497814"/>
        <a:ext cx="6419952" cy="538251"/>
      </dsp:txXfrm>
    </dsp:sp>
    <dsp:sp modelId="{25B119B3-5852-470A-813F-5696F06C1055}">
      <dsp:nvSpPr>
        <dsp:cNvPr id="0" name=""/>
        <dsp:cNvSpPr/>
      </dsp:nvSpPr>
      <dsp:spPr>
        <a:xfrm>
          <a:off x="516708" y="3430533"/>
          <a:ext cx="672813" cy="672813"/>
        </a:xfrm>
        <a:prstGeom prst="ellipse">
          <a:avLst/>
        </a:prstGeom>
        <a:blipFill rotWithShape="0">
          <a:blip xmlns:r="http://schemas.openxmlformats.org/officeDocument/2006/relationships" r:embed="rId5"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C3E592-8218-44BB-9AA6-015625A7C5F1}">
      <dsp:nvSpPr>
        <dsp:cNvPr id="0" name=""/>
        <dsp:cNvSpPr/>
      </dsp:nvSpPr>
      <dsp:spPr>
        <a:xfrm>
          <a:off x="410367" y="4305089"/>
          <a:ext cx="6862700"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Kooperation im Logistikbereich</a:t>
          </a:r>
          <a:endParaRPr lang="de-DE" sz="1900" kern="1200" dirty="0">
            <a:latin typeface="Corbel" panose="020B0503020204020204" pitchFamily="34" charset="0"/>
          </a:endParaRPr>
        </a:p>
      </dsp:txBody>
      <dsp:txXfrm>
        <a:off x="410367" y="4305089"/>
        <a:ext cx="6862700" cy="538251"/>
      </dsp:txXfrm>
    </dsp:sp>
    <dsp:sp modelId="{7430B402-FB00-4E5D-ABCE-83B230BF8E1E}">
      <dsp:nvSpPr>
        <dsp:cNvPr id="0" name=""/>
        <dsp:cNvSpPr/>
      </dsp:nvSpPr>
      <dsp:spPr>
        <a:xfrm>
          <a:off x="73960" y="4237807"/>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F259A-7330-4E01-AE6F-A97E9DF2A3E3}">
      <dsp:nvSpPr>
        <dsp:cNvPr id="0" name=""/>
        <dsp:cNvSpPr/>
      </dsp:nvSpPr>
      <dsp:spPr>
        <a:xfrm>
          <a:off x="-5780666" y="-884761"/>
          <a:ext cx="6882091" cy="6882091"/>
        </a:xfrm>
        <a:prstGeom prst="blockArc">
          <a:avLst>
            <a:gd name="adj1" fmla="val 18900000"/>
            <a:gd name="adj2" fmla="val 2700000"/>
            <a:gd name="adj3" fmla="val 314"/>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DBF14-BE3F-46D1-AE02-5F14BA301DB9}">
      <dsp:nvSpPr>
        <dsp:cNvPr id="0" name=""/>
        <dsp:cNvSpPr/>
      </dsp:nvSpPr>
      <dsp:spPr>
        <a:xfrm>
          <a:off x="410367" y="269227"/>
          <a:ext cx="6862700"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solidFill>
                <a:schemeClr val="bg1"/>
              </a:solidFill>
              <a:latin typeface="Corbel" panose="020B0503020204020204" pitchFamily="34" charset="0"/>
            </a:rPr>
            <a:t>Aktuelle Entwicklungstrends im Güterverkehr</a:t>
          </a:r>
          <a:endParaRPr lang="de-DE" sz="1900" kern="1200" dirty="0">
            <a:solidFill>
              <a:schemeClr val="bg1"/>
            </a:solidFill>
            <a:latin typeface="Corbel" panose="020B0503020204020204" pitchFamily="34" charset="0"/>
          </a:endParaRPr>
        </a:p>
      </dsp:txBody>
      <dsp:txXfrm>
        <a:off x="410367" y="269227"/>
        <a:ext cx="6862700" cy="538251"/>
      </dsp:txXfrm>
    </dsp:sp>
    <dsp:sp modelId="{95AC3833-F1B9-415F-82FA-E58CA2EC990A}">
      <dsp:nvSpPr>
        <dsp:cNvPr id="0" name=""/>
        <dsp:cNvSpPr/>
      </dsp:nvSpPr>
      <dsp:spPr>
        <a:xfrm>
          <a:off x="73960" y="201946"/>
          <a:ext cx="672813" cy="672813"/>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7F927-B2BE-4B1D-91C9-8562D5999322}">
      <dsp:nvSpPr>
        <dsp:cNvPr id="0" name=""/>
        <dsp:cNvSpPr/>
      </dsp:nvSpPr>
      <dsp:spPr>
        <a:xfrm>
          <a:off x="853115" y="1076502"/>
          <a:ext cx="6419952"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Nachhaltigkeit im Güterverkehr</a:t>
          </a:r>
          <a:endParaRPr lang="de-DE" sz="1900" kern="1200" dirty="0">
            <a:latin typeface="Corbel" panose="020B0503020204020204" pitchFamily="34" charset="0"/>
          </a:endParaRPr>
        </a:p>
      </dsp:txBody>
      <dsp:txXfrm>
        <a:off x="853115" y="1076502"/>
        <a:ext cx="6419952" cy="538251"/>
      </dsp:txXfrm>
    </dsp:sp>
    <dsp:sp modelId="{4FCED2D1-6A8A-47A2-8960-FBA384C1A511}">
      <dsp:nvSpPr>
        <dsp:cNvPr id="0" name=""/>
        <dsp:cNvSpPr/>
      </dsp:nvSpPr>
      <dsp:spPr>
        <a:xfrm>
          <a:off x="516708" y="1009220"/>
          <a:ext cx="672813" cy="672813"/>
        </a:xfrm>
        <a:prstGeom prst="ellipse">
          <a:avLst/>
        </a:prstGeom>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4712D-4404-419E-9788-3F71FA7612A0}">
      <dsp:nvSpPr>
        <dsp:cNvPr id="0" name=""/>
        <dsp:cNvSpPr/>
      </dsp:nvSpPr>
      <dsp:spPr>
        <a:xfrm>
          <a:off x="1055573" y="1883776"/>
          <a:ext cx="6217494"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Digitalisierung/Vernetzung der Logistik</a:t>
          </a:r>
          <a:endParaRPr lang="de-DE" sz="1900" kern="1200" dirty="0">
            <a:latin typeface="Corbel" panose="020B0503020204020204" pitchFamily="34" charset="0"/>
          </a:endParaRPr>
        </a:p>
      </dsp:txBody>
      <dsp:txXfrm>
        <a:off x="1055573" y="1883776"/>
        <a:ext cx="6217494" cy="538251"/>
      </dsp:txXfrm>
    </dsp:sp>
    <dsp:sp modelId="{7CBF11C8-FB07-436B-98BC-7AF97BE2F9B4}">
      <dsp:nvSpPr>
        <dsp:cNvPr id="0" name=""/>
        <dsp:cNvSpPr/>
      </dsp:nvSpPr>
      <dsp:spPr>
        <a:xfrm>
          <a:off x="719166" y="1816495"/>
          <a:ext cx="672813" cy="672813"/>
        </a:xfrm>
        <a:prstGeom prst="ellipse">
          <a:avLst/>
        </a:prstGeom>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9B042B-E517-4BC3-8A57-D004E9481C31}">
      <dsp:nvSpPr>
        <dsp:cNvPr id="0" name=""/>
        <dsp:cNvSpPr/>
      </dsp:nvSpPr>
      <dsp:spPr>
        <a:xfrm>
          <a:off x="1055573" y="2690540"/>
          <a:ext cx="6217494"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Innovative Transportkonzepte</a:t>
          </a:r>
          <a:endParaRPr lang="de-DE" sz="1900" kern="1200" dirty="0">
            <a:latin typeface="Corbel" panose="020B0503020204020204" pitchFamily="34" charset="0"/>
          </a:endParaRPr>
        </a:p>
      </dsp:txBody>
      <dsp:txXfrm>
        <a:off x="1055573" y="2690540"/>
        <a:ext cx="6217494" cy="538251"/>
      </dsp:txXfrm>
    </dsp:sp>
    <dsp:sp modelId="{82CDFC03-F782-44E7-8A18-9D57C2B4F96C}">
      <dsp:nvSpPr>
        <dsp:cNvPr id="0" name=""/>
        <dsp:cNvSpPr/>
      </dsp:nvSpPr>
      <dsp:spPr>
        <a:xfrm>
          <a:off x="719166" y="2623258"/>
          <a:ext cx="672813" cy="672813"/>
        </a:xfrm>
        <a:prstGeom prst="ellipse">
          <a:avLst/>
        </a:prstGeom>
        <a:blipFill rotWithShape="0">
          <a:blip xmlns:r="http://schemas.openxmlformats.org/officeDocument/2006/relationships" r:embed="rId4"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56AB65-421B-42F4-B435-733291DD2E29}">
      <dsp:nvSpPr>
        <dsp:cNvPr id="0" name=""/>
        <dsp:cNvSpPr/>
      </dsp:nvSpPr>
      <dsp:spPr>
        <a:xfrm>
          <a:off x="853115" y="3497814"/>
          <a:ext cx="6419952"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Individualisierung und steigende Komplexität der Logistik</a:t>
          </a:r>
          <a:endParaRPr lang="de-DE" sz="1900" kern="1200" dirty="0">
            <a:latin typeface="Corbel" panose="020B0503020204020204" pitchFamily="34" charset="0"/>
          </a:endParaRPr>
        </a:p>
      </dsp:txBody>
      <dsp:txXfrm>
        <a:off x="853115" y="3497814"/>
        <a:ext cx="6419952" cy="538251"/>
      </dsp:txXfrm>
    </dsp:sp>
    <dsp:sp modelId="{25B119B3-5852-470A-813F-5696F06C1055}">
      <dsp:nvSpPr>
        <dsp:cNvPr id="0" name=""/>
        <dsp:cNvSpPr/>
      </dsp:nvSpPr>
      <dsp:spPr>
        <a:xfrm>
          <a:off x="516708" y="3430533"/>
          <a:ext cx="672813" cy="672813"/>
        </a:xfrm>
        <a:prstGeom prst="ellipse">
          <a:avLst/>
        </a:prstGeom>
        <a:blipFill rotWithShape="0">
          <a:blip xmlns:r="http://schemas.openxmlformats.org/officeDocument/2006/relationships" r:embed="rId5"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C3E592-8218-44BB-9AA6-015625A7C5F1}">
      <dsp:nvSpPr>
        <dsp:cNvPr id="0" name=""/>
        <dsp:cNvSpPr/>
      </dsp:nvSpPr>
      <dsp:spPr>
        <a:xfrm>
          <a:off x="410367" y="4305089"/>
          <a:ext cx="6862700"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Kooperation im Logistikbereich</a:t>
          </a:r>
          <a:endParaRPr lang="de-DE" sz="1900" kern="1200" dirty="0">
            <a:latin typeface="Corbel" panose="020B0503020204020204" pitchFamily="34" charset="0"/>
          </a:endParaRPr>
        </a:p>
      </dsp:txBody>
      <dsp:txXfrm>
        <a:off x="410367" y="4305089"/>
        <a:ext cx="6862700" cy="538251"/>
      </dsp:txXfrm>
    </dsp:sp>
    <dsp:sp modelId="{7430B402-FB00-4E5D-ABCE-83B230BF8E1E}">
      <dsp:nvSpPr>
        <dsp:cNvPr id="0" name=""/>
        <dsp:cNvSpPr/>
      </dsp:nvSpPr>
      <dsp:spPr>
        <a:xfrm>
          <a:off x="73960" y="4237807"/>
          <a:ext cx="672813" cy="672813"/>
        </a:xfrm>
        <a:prstGeom prst="ellipse">
          <a:avLst/>
        </a:prstGeom>
        <a:blipFill rotWithShape="0">
          <a:blip xmlns:r="http://schemas.openxmlformats.org/officeDocument/2006/relationships" r:embed="rId6"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BD715-4D11-43A0-B374-E387D1CF19D3}">
      <dsp:nvSpPr>
        <dsp:cNvPr id="0" name=""/>
        <dsp:cNvSpPr/>
      </dsp:nvSpPr>
      <dsp:spPr>
        <a:xfrm>
          <a:off x="2488348" y="1472348"/>
          <a:ext cx="1119303" cy="1119303"/>
        </a:xfrm>
        <a:prstGeom prst="ellipse">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Aktuelle Entwicklungstrends in der Logistik</a:t>
          </a:r>
          <a:endParaRPr lang="de-DE" sz="1100" kern="1200" dirty="0"/>
        </a:p>
      </dsp:txBody>
      <dsp:txXfrm>
        <a:off x="2652266" y="1636266"/>
        <a:ext cx="791467" cy="791467"/>
      </dsp:txXfrm>
    </dsp:sp>
    <dsp:sp modelId="{4E3BEEFE-AF5D-4E75-8D66-407FF0529B0A}">
      <dsp:nvSpPr>
        <dsp:cNvPr id="0" name=""/>
        <dsp:cNvSpPr/>
      </dsp:nvSpPr>
      <dsp:spPr>
        <a:xfrm rot="16200000">
          <a:off x="2878775" y="1286598"/>
          <a:ext cx="338449" cy="33050"/>
        </a:xfrm>
        <a:custGeom>
          <a:avLst/>
          <a:gdLst/>
          <a:ahLst/>
          <a:cxnLst/>
          <a:rect l="0" t="0" r="0" b="0"/>
          <a:pathLst>
            <a:path>
              <a:moveTo>
                <a:pt x="0" y="16525"/>
              </a:moveTo>
              <a:lnTo>
                <a:pt x="338449" y="16525"/>
              </a:lnTo>
            </a:path>
          </a:pathLst>
        </a:custGeom>
        <a:noFill/>
        <a:ln w="264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e-DE" sz="1100" kern="1200"/>
        </a:p>
      </dsp:txBody>
      <dsp:txXfrm>
        <a:off x="3039538" y="1294661"/>
        <a:ext cx="16922" cy="16922"/>
      </dsp:txXfrm>
    </dsp:sp>
    <dsp:sp modelId="{BE6A91E7-F140-464D-8A54-60F75CC47915}">
      <dsp:nvSpPr>
        <dsp:cNvPr id="0" name=""/>
        <dsp:cNvSpPr/>
      </dsp:nvSpPr>
      <dsp:spPr>
        <a:xfrm>
          <a:off x="2488348" y="14594"/>
          <a:ext cx="1119303" cy="1119303"/>
        </a:xfrm>
        <a:prstGeom prst="ellipse">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Aktuelle Entwicklungstrends im Güterverkehr</a:t>
          </a:r>
          <a:endParaRPr lang="de-DE" sz="1100" kern="1200" dirty="0"/>
        </a:p>
      </dsp:txBody>
      <dsp:txXfrm>
        <a:off x="2652266" y="178512"/>
        <a:ext cx="791467" cy="791467"/>
      </dsp:txXfrm>
    </dsp:sp>
    <dsp:sp modelId="{BE3DE96B-BD4A-4FB0-824A-1BEF144D2F6C}">
      <dsp:nvSpPr>
        <dsp:cNvPr id="0" name=""/>
        <dsp:cNvSpPr/>
      </dsp:nvSpPr>
      <dsp:spPr>
        <a:xfrm rot="19800000">
          <a:off x="3510000" y="1651036"/>
          <a:ext cx="338449" cy="33050"/>
        </a:xfrm>
        <a:custGeom>
          <a:avLst/>
          <a:gdLst/>
          <a:ahLst/>
          <a:cxnLst/>
          <a:rect l="0" t="0" r="0" b="0"/>
          <a:pathLst>
            <a:path>
              <a:moveTo>
                <a:pt x="0" y="16525"/>
              </a:moveTo>
              <a:lnTo>
                <a:pt x="338449" y="16525"/>
              </a:lnTo>
            </a:path>
          </a:pathLst>
        </a:custGeom>
        <a:noFill/>
        <a:ln w="264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e-DE" sz="1100" kern="1200"/>
        </a:p>
      </dsp:txBody>
      <dsp:txXfrm>
        <a:off x="3670764" y="1659100"/>
        <a:ext cx="16922" cy="16922"/>
      </dsp:txXfrm>
    </dsp:sp>
    <dsp:sp modelId="{A4382994-0BEB-467C-8916-8DF9E2048BEF}">
      <dsp:nvSpPr>
        <dsp:cNvPr id="0" name=""/>
        <dsp:cNvSpPr/>
      </dsp:nvSpPr>
      <dsp:spPr>
        <a:xfrm>
          <a:off x="3750799" y="743471"/>
          <a:ext cx="1119303" cy="1119303"/>
        </a:xfrm>
        <a:prstGeom prst="ellipse">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Digitalisierung/Vernetzung</a:t>
          </a:r>
          <a:endParaRPr lang="de-DE" sz="1100" kern="1200" dirty="0"/>
        </a:p>
      </dsp:txBody>
      <dsp:txXfrm>
        <a:off x="3914717" y="907389"/>
        <a:ext cx="791467" cy="791467"/>
      </dsp:txXfrm>
    </dsp:sp>
    <dsp:sp modelId="{095A56CB-11AC-4E5E-90F5-0EDC68EBDEAF}">
      <dsp:nvSpPr>
        <dsp:cNvPr id="0" name=""/>
        <dsp:cNvSpPr/>
      </dsp:nvSpPr>
      <dsp:spPr>
        <a:xfrm rot="1800000">
          <a:off x="3510000" y="2379913"/>
          <a:ext cx="338449" cy="33050"/>
        </a:xfrm>
        <a:custGeom>
          <a:avLst/>
          <a:gdLst/>
          <a:ahLst/>
          <a:cxnLst/>
          <a:rect l="0" t="0" r="0" b="0"/>
          <a:pathLst>
            <a:path>
              <a:moveTo>
                <a:pt x="0" y="16525"/>
              </a:moveTo>
              <a:lnTo>
                <a:pt x="338449" y="16525"/>
              </a:lnTo>
            </a:path>
          </a:pathLst>
        </a:custGeom>
        <a:noFill/>
        <a:ln w="264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e-DE" sz="1100" kern="1200"/>
        </a:p>
      </dsp:txBody>
      <dsp:txXfrm>
        <a:off x="3670764" y="2387977"/>
        <a:ext cx="16922" cy="16922"/>
      </dsp:txXfrm>
    </dsp:sp>
    <dsp:sp modelId="{945512C3-DD4E-48C3-8B84-876C4DB8BA34}">
      <dsp:nvSpPr>
        <dsp:cNvPr id="0" name=""/>
        <dsp:cNvSpPr/>
      </dsp:nvSpPr>
      <dsp:spPr>
        <a:xfrm>
          <a:off x="3750799" y="2201224"/>
          <a:ext cx="1119303" cy="1119303"/>
        </a:xfrm>
        <a:prstGeom prst="ellipse">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Innovative Transportkonzepte</a:t>
          </a:r>
          <a:endParaRPr lang="de-DE" sz="1100" kern="1200" dirty="0"/>
        </a:p>
      </dsp:txBody>
      <dsp:txXfrm>
        <a:off x="3914717" y="2365142"/>
        <a:ext cx="791467" cy="791467"/>
      </dsp:txXfrm>
    </dsp:sp>
    <dsp:sp modelId="{B452229D-740E-4E6F-953E-219ECB9A583A}">
      <dsp:nvSpPr>
        <dsp:cNvPr id="0" name=""/>
        <dsp:cNvSpPr/>
      </dsp:nvSpPr>
      <dsp:spPr>
        <a:xfrm rot="5400000">
          <a:off x="2878775" y="2744351"/>
          <a:ext cx="338449" cy="33050"/>
        </a:xfrm>
        <a:custGeom>
          <a:avLst/>
          <a:gdLst/>
          <a:ahLst/>
          <a:cxnLst/>
          <a:rect l="0" t="0" r="0" b="0"/>
          <a:pathLst>
            <a:path>
              <a:moveTo>
                <a:pt x="0" y="16525"/>
              </a:moveTo>
              <a:lnTo>
                <a:pt x="338449" y="16525"/>
              </a:lnTo>
            </a:path>
          </a:pathLst>
        </a:custGeom>
        <a:noFill/>
        <a:ln w="264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e-DE" sz="1100" kern="1200"/>
        </a:p>
      </dsp:txBody>
      <dsp:txXfrm>
        <a:off x="3039538" y="2752415"/>
        <a:ext cx="16922" cy="16922"/>
      </dsp:txXfrm>
    </dsp:sp>
    <dsp:sp modelId="{37A24FF4-124B-4157-B382-4733B9ADDC70}">
      <dsp:nvSpPr>
        <dsp:cNvPr id="0" name=""/>
        <dsp:cNvSpPr/>
      </dsp:nvSpPr>
      <dsp:spPr>
        <a:xfrm>
          <a:off x="2488348" y="2930101"/>
          <a:ext cx="1119303" cy="1119303"/>
        </a:xfrm>
        <a:prstGeom prst="ellipse">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Nachhaltigkeit im Güterverkehr</a:t>
          </a:r>
          <a:endParaRPr lang="de-DE" sz="1100" kern="1200" dirty="0"/>
        </a:p>
      </dsp:txBody>
      <dsp:txXfrm>
        <a:off x="2652266" y="3094019"/>
        <a:ext cx="791467" cy="791467"/>
      </dsp:txXfrm>
    </dsp:sp>
    <dsp:sp modelId="{77F3363A-7EB2-4F41-8E1E-295405DC6D0E}">
      <dsp:nvSpPr>
        <dsp:cNvPr id="0" name=""/>
        <dsp:cNvSpPr/>
      </dsp:nvSpPr>
      <dsp:spPr>
        <a:xfrm rot="9000000">
          <a:off x="2247549" y="2379913"/>
          <a:ext cx="338449" cy="33050"/>
        </a:xfrm>
        <a:custGeom>
          <a:avLst/>
          <a:gdLst/>
          <a:ahLst/>
          <a:cxnLst/>
          <a:rect l="0" t="0" r="0" b="0"/>
          <a:pathLst>
            <a:path>
              <a:moveTo>
                <a:pt x="0" y="16525"/>
              </a:moveTo>
              <a:lnTo>
                <a:pt x="338449" y="16525"/>
              </a:lnTo>
            </a:path>
          </a:pathLst>
        </a:custGeom>
        <a:noFill/>
        <a:ln w="264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e-DE" sz="1100" kern="1200"/>
        </a:p>
      </dsp:txBody>
      <dsp:txXfrm rot="10800000">
        <a:off x="2408312" y="2387977"/>
        <a:ext cx="16922" cy="16922"/>
      </dsp:txXfrm>
    </dsp:sp>
    <dsp:sp modelId="{821F135B-B363-424A-B3FE-E15F586D055E}">
      <dsp:nvSpPr>
        <dsp:cNvPr id="0" name=""/>
        <dsp:cNvSpPr/>
      </dsp:nvSpPr>
      <dsp:spPr>
        <a:xfrm>
          <a:off x="1225896" y="2201224"/>
          <a:ext cx="1119303" cy="1119303"/>
        </a:xfrm>
        <a:prstGeom prst="ellipse">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Individualisierung und steigende Komplexität</a:t>
          </a:r>
          <a:endParaRPr lang="de-DE" sz="1100" kern="1200" dirty="0"/>
        </a:p>
      </dsp:txBody>
      <dsp:txXfrm>
        <a:off x="1389814" y="2365142"/>
        <a:ext cx="791467" cy="791467"/>
      </dsp:txXfrm>
    </dsp:sp>
    <dsp:sp modelId="{A3518AC5-9EF4-4182-8478-91C4A184EB3F}">
      <dsp:nvSpPr>
        <dsp:cNvPr id="0" name=""/>
        <dsp:cNvSpPr/>
      </dsp:nvSpPr>
      <dsp:spPr>
        <a:xfrm rot="12600000">
          <a:off x="2247549" y="1651036"/>
          <a:ext cx="338449" cy="33050"/>
        </a:xfrm>
        <a:custGeom>
          <a:avLst/>
          <a:gdLst/>
          <a:ahLst/>
          <a:cxnLst/>
          <a:rect l="0" t="0" r="0" b="0"/>
          <a:pathLst>
            <a:path>
              <a:moveTo>
                <a:pt x="0" y="16525"/>
              </a:moveTo>
              <a:lnTo>
                <a:pt x="338449" y="16525"/>
              </a:lnTo>
            </a:path>
          </a:pathLst>
        </a:custGeom>
        <a:noFill/>
        <a:ln w="264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de-DE" sz="1100" kern="1200"/>
        </a:p>
      </dsp:txBody>
      <dsp:txXfrm rot="10800000">
        <a:off x="2408312" y="1659100"/>
        <a:ext cx="16922" cy="16922"/>
      </dsp:txXfrm>
    </dsp:sp>
    <dsp:sp modelId="{F29DB58A-8D20-4D34-AFE9-6D2A939FEFE7}">
      <dsp:nvSpPr>
        <dsp:cNvPr id="0" name=""/>
        <dsp:cNvSpPr/>
      </dsp:nvSpPr>
      <dsp:spPr>
        <a:xfrm>
          <a:off x="1225896" y="743471"/>
          <a:ext cx="1119303" cy="1119303"/>
        </a:xfrm>
        <a:prstGeom prst="ellipse">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Kooperation</a:t>
          </a:r>
          <a:endParaRPr lang="de-DE" sz="1100" kern="1200" dirty="0"/>
        </a:p>
      </dsp:txBody>
      <dsp:txXfrm>
        <a:off x="1389814" y="907389"/>
        <a:ext cx="791467" cy="791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E602F-D0B8-4E6C-8CBE-3620F49944E7}">
      <dsp:nvSpPr>
        <dsp:cNvPr id="0" name=""/>
        <dsp:cNvSpPr/>
      </dsp:nvSpPr>
      <dsp:spPr>
        <a:xfrm>
          <a:off x="2575027" y="1512571"/>
          <a:ext cx="1511392" cy="1583369"/>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de-DE" sz="2200" b="1" kern="1200" noProof="0" dirty="0" smtClean="0">
              <a:solidFill>
                <a:srgbClr val="189BC4"/>
              </a:solidFill>
              <a:latin typeface="Corbel" panose="020B0503020204020204" pitchFamily="34" charset="0"/>
            </a:rPr>
            <a:t>Logistik</a:t>
          </a:r>
          <a:endParaRPr lang="de-DE" sz="2200" b="1" kern="1200" noProof="0" dirty="0">
            <a:solidFill>
              <a:srgbClr val="189BC4"/>
            </a:solidFill>
            <a:latin typeface="Corbel" panose="020B0503020204020204" pitchFamily="34" charset="0"/>
          </a:endParaRPr>
        </a:p>
      </dsp:txBody>
      <dsp:txXfrm>
        <a:off x="2796365" y="1744450"/>
        <a:ext cx="1068716" cy="1119611"/>
      </dsp:txXfrm>
    </dsp:sp>
    <dsp:sp modelId="{6F62A3DC-C1EC-4635-A643-EFC3952EDE63}">
      <dsp:nvSpPr>
        <dsp:cNvPr id="0" name=""/>
        <dsp:cNvSpPr/>
      </dsp:nvSpPr>
      <dsp:spPr>
        <a:xfrm rot="16200000">
          <a:off x="3241583" y="1406295"/>
          <a:ext cx="178280" cy="34271"/>
        </a:xfrm>
        <a:custGeom>
          <a:avLst/>
          <a:gdLst/>
          <a:ahLst/>
          <a:cxnLst/>
          <a:rect l="0" t="0" r="0" b="0"/>
          <a:pathLst>
            <a:path>
              <a:moveTo>
                <a:pt x="0" y="17135"/>
              </a:moveTo>
              <a:lnTo>
                <a:pt x="178280" y="1713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26266" y="1418974"/>
        <a:ext cx="8914" cy="8914"/>
      </dsp:txXfrm>
    </dsp:sp>
    <dsp:sp modelId="{32A5959E-B899-492E-9CFA-E9A7674D2FEA}">
      <dsp:nvSpPr>
        <dsp:cNvPr id="0" name=""/>
        <dsp:cNvSpPr/>
      </dsp:nvSpPr>
      <dsp:spPr>
        <a:xfrm>
          <a:off x="2637777" y="-29280"/>
          <a:ext cx="1385893" cy="1363571"/>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kern="1200" noProof="0" dirty="0" smtClean="0">
              <a:latin typeface="Corbel" panose="020B0503020204020204" pitchFamily="34" charset="0"/>
            </a:rPr>
            <a:t>Sicherheit</a:t>
          </a:r>
          <a:endParaRPr lang="de-DE" sz="1300" b="1" kern="1200" noProof="0" dirty="0">
            <a:latin typeface="Corbel" panose="020B0503020204020204" pitchFamily="34" charset="0"/>
          </a:endParaRPr>
        </a:p>
      </dsp:txBody>
      <dsp:txXfrm>
        <a:off x="2840736" y="170410"/>
        <a:ext cx="979975" cy="964191"/>
      </dsp:txXfrm>
    </dsp:sp>
    <dsp:sp modelId="{36EF41F5-1845-415F-A9E0-0B87AA18E019}">
      <dsp:nvSpPr>
        <dsp:cNvPr id="0" name=""/>
        <dsp:cNvSpPr/>
      </dsp:nvSpPr>
      <dsp:spPr>
        <a:xfrm rot="19800000">
          <a:off x="3979343" y="1855651"/>
          <a:ext cx="197413" cy="34271"/>
        </a:xfrm>
        <a:custGeom>
          <a:avLst/>
          <a:gdLst/>
          <a:ahLst/>
          <a:cxnLst/>
          <a:rect l="0" t="0" r="0" b="0"/>
          <a:pathLst>
            <a:path>
              <a:moveTo>
                <a:pt x="0" y="17135"/>
              </a:moveTo>
              <a:lnTo>
                <a:pt x="197413" y="1713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3115" y="1867851"/>
        <a:ext cx="9870" cy="9870"/>
      </dsp:txXfrm>
    </dsp:sp>
    <dsp:sp modelId="{BDEFCD8D-4C65-4C80-9FD5-4B2CB8377070}">
      <dsp:nvSpPr>
        <dsp:cNvPr id="0" name=""/>
        <dsp:cNvSpPr/>
      </dsp:nvSpPr>
      <dsp:spPr>
        <a:xfrm>
          <a:off x="4068235" y="796594"/>
          <a:ext cx="1385893" cy="1363571"/>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kern="1200" noProof="0" dirty="0" smtClean="0">
              <a:latin typeface="Corbel" panose="020B0503020204020204" pitchFamily="34" charset="0"/>
            </a:rPr>
            <a:t>Klima-</a:t>
          </a:r>
        </a:p>
        <a:p>
          <a:pPr lvl="0" algn="ctr" defTabSz="577850">
            <a:lnSpc>
              <a:spcPct val="90000"/>
            </a:lnSpc>
            <a:spcBef>
              <a:spcPct val="0"/>
            </a:spcBef>
            <a:spcAft>
              <a:spcPct val="35000"/>
            </a:spcAft>
          </a:pPr>
          <a:r>
            <a:rPr lang="de-DE" sz="1300" b="1" kern="1200" noProof="0" dirty="0" smtClean="0">
              <a:latin typeface="Corbel" panose="020B0503020204020204" pitchFamily="34" charset="0"/>
            </a:rPr>
            <a:t>wandel</a:t>
          </a:r>
          <a:endParaRPr lang="de-DE" sz="1300" b="1" kern="1200" noProof="0" dirty="0">
            <a:latin typeface="Corbel" panose="020B0503020204020204" pitchFamily="34" charset="0"/>
          </a:endParaRPr>
        </a:p>
      </dsp:txBody>
      <dsp:txXfrm>
        <a:off x="4271194" y="996284"/>
        <a:ext cx="979975" cy="964191"/>
      </dsp:txXfrm>
    </dsp:sp>
    <dsp:sp modelId="{E191FCB2-ECDD-4D41-802E-6C9C30B14683}">
      <dsp:nvSpPr>
        <dsp:cNvPr id="0" name=""/>
        <dsp:cNvSpPr/>
      </dsp:nvSpPr>
      <dsp:spPr>
        <a:xfrm rot="1800000">
          <a:off x="3979343" y="2718589"/>
          <a:ext cx="197413" cy="34271"/>
        </a:xfrm>
        <a:custGeom>
          <a:avLst/>
          <a:gdLst/>
          <a:ahLst/>
          <a:cxnLst/>
          <a:rect l="0" t="0" r="0" b="0"/>
          <a:pathLst>
            <a:path>
              <a:moveTo>
                <a:pt x="0" y="17135"/>
              </a:moveTo>
              <a:lnTo>
                <a:pt x="197413" y="1713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3115" y="2730789"/>
        <a:ext cx="9870" cy="9870"/>
      </dsp:txXfrm>
    </dsp:sp>
    <dsp:sp modelId="{008DD3C6-C586-4E15-90DD-F55324A8A75F}">
      <dsp:nvSpPr>
        <dsp:cNvPr id="0" name=""/>
        <dsp:cNvSpPr/>
      </dsp:nvSpPr>
      <dsp:spPr>
        <a:xfrm>
          <a:off x="4068235" y="2448345"/>
          <a:ext cx="1385893" cy="1363571"/>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b="1" kern="1200" noProof="0" dirty="0" smtClean="0">
              <a:latin typeface="Corbel" panose="020B0503020204020204" pitchFamily="34" charset="0"/>
            </a:rPr>
            <a:t>Urbanisierung</a:t>
          </a:r>
          <a:endParaRPr lang="de-DE" sz="1200" b="1" kern="1200" noProof="0" dirty="0">
            <a:latin typeface="Corbel" panose="020B0503020204020204" pitchFamily="34" charset="0"/>
          </a:endParaRPr>
        </a:p>
      </dsp:txBody>
      <dsp:txXfrm>
        <a:off x="4271194" y="2648035"/>
        <a:ext cx="979975" cy="964191"/>
      </dsp:txXfrm>
    </dsp:sp>
    <dsp:sp modelId="{2731C58F-ECA3-4686-937D-80A7930790A8}">
      <dsp:nvSpPr>
        <dsp:cNvPr id="0" name=""/>
        <dsp:cNvSpPr/>
      </dsp:nvSpPr>
      <dsp:spPr>
        <a:xfrm rot="5400000">
          <a:off x="3241583" y="3167945"/>
          <a:ext cx="178280" cy="34271"/>
        </a:xfrm>
        <a:custGeom>
          <a:avLst/>
          <a:gdLst/>
          <a:ahLst/>
          <a:cxnLst/>
          <a:rect l="0" t="0" r="0" b="0"/>
          <a:pathLst>
            <a:path>
              <a:moveTo>
                <a:pt x="0" y="17135"/>
              </a:moveTo>
              <a:lnTo>
                <a:pt x="178280" y="1713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26266" y="3180623"/>
        <a:ext cx="8914" cy="8914"/>
      </dsp:txXfrm>
    </dsp:sp>
    <dsp:sp modelId="{B5B39590-DCC0-4282-B1BA-F85AF4CE89C4}">
      <dsp:nvSpPr>
        <dsp:cNvPr id="0" name=""/>
        <dsp:cNvSpPr/>
      </dsp:nvSpPr>
      <dsp:spPr>
        <a:xfrm>
          <a:off x="2637777" y="3274221"/>
          <a:ext cx="1385893" cy="1363571"/>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kern="1200" noProof="0" dirty="0" smtClean="0">
              <a:latin typeface="Corbel" panose="020B0503020204020204" pitchFamily="34" charset="0"/>
            </a:rPr>
            <a:t>E-commerce</a:t>
          </a:r>
          <a:endParaRPr lang="de-DE" sz="1300" b="1" kern="1200" noProof="0" dirty="0">
            <a:latin typeface="Corbel" panose="020B0503020204020204" pitchFamily="34" charset="0"/>
          </a:endParaRPr>
        </a:p>
      </dsp:txBody>
      <dsp:txXfrm>
        <a:off x="2840736" y="3473911"/>
        <a:ext cx="979975" cy="964191"/>
      </dsp:txXfrm>
    </dsp:sp>
    <dsp:sp modelId="{E65AA2E3-76B4-459F-A2BA-909950371CEF}">
      <dsp:nvSpPr>
        <dsp:cNvPr id="0" name=""/>
        <dsp:cNvSpPr/>
      </dsp:nvSpPr>
      <dsp:spPr>
        <a:xfrm rot="9000000">
          <a:off x="2484690" y="2718589"/>
          <a:ext cx="197413" cy="34271"/>
        </a:xfrm>
        <a:custGeom>
          <a:avLst/>
          <a:gdLst/>
          <a:ahLst/>
          <a:cxnLst/>
          <a:rect l="0" t="0" r="0" b="0"/>
          <a:pathLst>
            <a:path>
              <a:moveTo>
                <a:pt x="0" y="17135"/>
              </a:moveTo>
              <a:lnTo>
                <a:pt x="197413" y="1713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578461" y="2730789"/>
        <a:ext cx="9870" cy="9870"/>
      </dsp:txXfrm>
    </dsp:sp>
    <dsp:sp modelId="{36556242-DBF4-4670-A844-A86FE6B699CD}">
      <dsp:nvSpPr>
        <dsp:cNvPr id="0" name=""/>
        <dsp:cNvSpPr/>
      </dsp:nvSpPr>
      <dsp:spPr>
        <a:xfrm>
          <a:off x="1207319" y="2448345"/>
          <a:ext cx="1385893" cy="1363571"/>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b="1" kern="1200" noProof="0" dirty="0" smtClean="0">
              <a:latin typeface="Corbel" panose="020B0503020204020204" pitchFamily="34" charset="0"/>
            </a:rPr>
            <a:t>Digitalisierung</a:t>
          </a:r>
          <a:endParaRPr lang="de-DE" sz="1200" b="1" kern="1200" noProof="0" dirty="0">
            <a:latin typeface="Corbel" panose="020B0503020204020204" pitchFamily="34" charset="0"/>
          </a:endParaRPr>
        </a:p>
      </dsp:txBody>
      <dsp:txXfrm>
        <a:off x="1410278" y="2648035"/>
        <a:ext cx="979975" cy="964191"/>
      </dsp:txXfrm>
    </dsp:sp>
    <dsp:sp modelId="{B14731C8-88CE-438B-BAD4-CCC14CAA715F}">
      <dsp:nvSpPr>
        <dsp:cNvPr id="0" name=""/>
        <dsp:cNvSpPr/>
      </dsp:nvSpPr>
      <dsp:spPr>
        <a:xfrm rot="12600000">
          <a:off x="2484690" y="1855651"/>
          <a:ext cx="197413" cy="34271"/>
        </a:xfrm>
        <a:custGeom>
          <a:avLst/>
          <a:gdLst/>
          <a:ahLst/>
          <a:cxnLst/>
          <a:rect l="0" t="0" r="0" b="0"/>
          <a:pathLst>
            <a:path>
              <a:moveTo>
                <a:pt x="0" y="17135"/>
              </a:moveTo>
              <a:lnTo>
                <a:pt x="197413" y="1713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578461" y="1867851"/>
        <a:ext cx="9870" cy="9870"/>
      </dsp:txXfrm>
    </dsp:sp>
    <dsp:sp modelId="{87723CF1-2235-41B3-A87F-387A2BDCE184}">
      <dsp:nvSpPr>
        <dsp:cNvPr id="0" name=""/>
        <dsp:cNvSpPr/>
      </dsp:nvSpPr>
      <dsp:spPr>
        <a:xfrm>
          <a:off x="1207319" y="796594"/>
          <a:ext cx="1385893" cy="1363571"/>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kern="1200" noProof="0" dirty="0" smtClean="0">
              <a:latin typeface="Corbel" panose="020B0503020204020204" pitchFamily="34" charset="0"/>
            </a:rPr>
            <a:t>Mobile Welt</a:t>
          </a:r>
          <a:endParaRPr lang="de-DE" sz="1300" b="1" kern="1200" noProof="0" dirty="0">
            <a:latin typeface="Corbel" panose="020B0503020204020204" pitchFamily="34" charset="0"/>
          </a:endParaRPr>
        </a:p>
      </dsp:txBody>
      <dsp:txXfrm>
        <a:off x="1410278" y="996284"/>
        <a:ext cx="979975" cy="964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E602F-D0B8-4E6C-8CBE-3620F49944E7}">
      <dsp:nvSpPr>
        <dsp:cNvPr id="0" name=""/>
        <dsp:cNvSpPr/>
      </dsp:nvSpPr>
      <dsp:spPr>
        <a:xfrm>
          <a:off x="2575027" y="1512571"/>
          <a:ext cx="1511392" cy="1583369"/>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de-DE" sz="2200" b="1" kern="1200" noProof="0" dirty="0" smtClean="0">
              <a:latin typeface="Corbel" panose="020B0503020204020204" pitchFamily="34" charset="0"/>
            </a:rPr>
            <a:t>Logistik</a:t>
          </a:r>
          <a:endParaRPr lang="de-DE" sz="2200" b="1" kern="1200" noProof="0" dirty="0">
            <a:latin typeface="Corbel" panose="020B0503020204020204" pitchFamily="34" charset="0"/>
          </a:endParaRPr>
        </a:p>
      </dsp:txBody>
      <dsp:txXfrm>
        <a:off x="2796365" y="1744450"/>
        <a:ext cx="1068716" cy="1119611"/>
      </dsp:txXfrm>
    </dsp:sp>
    <dsp:sp modelId="{6F62A3DC-C1EC-4635-A643-EFC3952EDE63}">
      <dsp:nvSpPr>
        <dsp:cNvPr id="0" name=""/>
        <dsp:cNvSpPr/>
      </dsp:nvSpPr>
      <dsp:spPr>
        <a:xfrm rot="16200000">
          <a:off x="3241583" y="1406295"/>
          <a:ext cx="178280" cy="34271"/>
        </a:xfrm>
        <a:custGeom>
          <a:avLst/>
          <a:gdLst/>
          <a:ahLst/>
          <a:cxnLst/>
          <a:rect l="0" t="0" r="0" b="0"/>
          <a:pathLst>
            <a:path>
              <a:moveTo>
                <a:pt x="0" y="17135"/>
              </a:moveTo>
              <a:lnTo>
                <a:pt x="178280" y="1713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26266" y="1418974"/>
        <a:ext cx="8914" cy="8914"/>
      </dsp:txXfrm>
    </dsp:sp>
    <dsp:sp modelId="{32A5959E-B899-492E-9CFA-E9A7674D2FEA}">
      <dsp:nvSpPr>
        <dsp:cNvPr id="0" name=""/>
        <dsp:cNvSpPr/>
      </dsp:nvSpPr>
      <dsp:spPr>
        <a:xfrm>
          <a:off x="2637777" y="-29280"/>
          <a:ext cx="1385893" cy="1363571"/>
        </a:xfrm>
        <a:prstGeom prst="ellipse">
          <a:avLst/>
        </a:prstGeom>
        <a:solidFill>
          <a:srgbClr val="009242"/>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kern="1200" noProof="0" dirty="0" smtClean="0">
              <a:solidFill>
                <a:schemeClr val="bg1"/>
              </a:solidFill>
              <a:latin typeface="Corbel" panose="020B0503020204020204" pitchFamily="34" charset="0"/>
            </a:rPr>
            <a:t>Sicherheit</a:t>
          </a:r>
          <a:endParaRPr lang="de-DE" sz="1300" b="1" kern="1200" noProof="0" dirty="0">
            <a:solidFill>
              <a:schemeClr val="bg1"/>
            </a:solidFill>
            <a:latin typeface="Corbel" panose="020B0503020204020204" pitchFamily="34" charset="0"/>
          </a:endParaRPr>
        </a:p>
      </dsp:txBody>
      <dsp:txXfrm>
        <a:off x="2840736" y="170410"/>
        <a:ext cx="979975" cy="964191"/>
      </dsp:txXfrm>
    </dsp:sp>
    <dsp:sp modelId="{36EF41F5-1845-415F-A9E0-0B87AA18E019}">
      <dsp:nvSpPr>
        <dsp:cNvPr id="0" name=""/>
        <dsp:cNvSpPr/>
      </dsp:nvSpPr>
      <dsp:spPr>
        <a:xfrm rot="19800000">
          <a:off x="3979343" y="1855651"/>
          <a:ext cx="197413" cy="34271"/>
        </a:xfrm>
        <a:custGeom>
          <a:avLst/>
          <a:gdLst/>
          <a:ahLst/>
          <a:cxnLst/>
          <a:rect l="0" t="0" r="0" b="0"/>
          <a:pathLst>
            <a:path>
              <a:moveTo>
                <a:pt x="0" y="17135"/>
              </a:moveTo>
              <a:lnTo>
                <a:pt x="197413" y="1713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3115" y="1867851"/>
        <a:ext cx="9870" cy="9870"/>
      </dsp:txXfrm>
    </dsp:sp>
    <dsp:sp modelId="{BDEFCD8D-4C65-4C80-9FD5-4B2CB8377070}">
      <dsp:nvSpPr>
        <dsp:cNvPr id="0" name=""/>
        <dsp:cNvSpPr/>
      </dsp:nvSpPr>
      <dsp:spPr>
        <a:xfrm>
          <a:off x="4068235" y="796594"/>
          <a:ext cx="1385893" cy="1363571"/>
        </a:xfrm>
        <a:prstGeom prst="ellipse">
          <a:avLst/>
        </a:prstGeom>
        <a:solidFill>
          <a:srgbClr val="009242"/>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kern="1200" noProof="0" dirty="0" smtClean="0">
              <a:solidFill>
                <a:schemeClr val="bg1"/>
              </a:solidFill>
              <a:latin typeface="Corbel" panose="020B0503020204020204" pitchFamily="34" charset="0"/>
            </a:rPr>
            <a:t>Klima-</a:t>
          </a:r>
        </a:p>
        <a:p>
          <a:pPr lvl="0" algn="ctr" defTabSz="577850">
            <a:lnSpc>
              <a:spcPct val="90000"/>
            </a:lnSpc>
            <a:spcBef>
              <a:spcPct val="0"/>
            </a:spcBef>
            <a:spcAft>
              <a:spcPct val="35000"/>
            </a:spcAft>
          </a:pPr>
          <a:r>
            <a:rPr lang="de-DE" sz="1300" b="1" kern="1200" noProof="0" dirty="0" smtClean="0">
              <a:solidFill>
                <a:schemeClr val="bg1"/>
              </a:solidFill>
              <a:latin typeface="Corbel" panose="020B0503020204020204" pitchFamily="34" charset="0"/>
            </a:rPr>
            <a:t>wandel</a:t>
          </a:r>
          <a:endParaRPr lang="de-DE" sz="1300" b="1" kern="1200" noProof="0" dirty="0">
            <a:solidFill>
              <a:schemeClr val="bg1"/>
            </a:solidFill>
            <a:latin typeface="Corbel" panose="020B0503020204020204" pitchFamily="34" charset="0"/>
          </a:endParaRPr>
        </a:p>
      </dsp:txBody>
      <dsp:txXfrm>
        <a:off x="4271194" y="996284"/>
        <a:ext cx="979975" cy="964191"/>
      </dsp:txXfrm>
    </dsp:sp>
    <dsp:sp modelId="{E191FCB2-ECDD-4D41-802E-6C9C30B14683}">
      <dsp:nvSpPr>
        <dsp:cNvPr id="0" name=""/>
        <dsp:cNvSpPr/>
      </dsp:nvSpPr>
      <dsp:spPr>
        <a:xfrm rot="1800000">
          <a:off x="3979343" y="2718589"/>
          <a:ext cx="197413" cy="34271"/>
        </a:xfrm>
        <a:custGeom>
          <a:avLst/>
          <a:gdLst/>
          <a:ahLst/>
          <a:cxnLst/>
          <a:rect l="0" t="0" r="0" b="0"/>
          <a:pathLst>
            <a:path>
              <a:moveTo>
                <a:pt x="0" y="17135"/>
              </a:moveTo>
              <a:lnTo>
                <a:pt x="197413" y="1713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3115" y="2730789"/>
        <a:ext cx="9870" cy="9870"/>
      </dsp:txXfrm>
    </dsp:sp>
    <dsp:sp modelId="{008DD3C6-C586-4E15-90DD-F55324A8A75F}">
      <dsp:nvSpPr>
        <dsp:cNvPr id="0" name=""/>
        <dsp:cNvSpPr/>
      </dsp:nvSpPr>
      <dsp:spPr>
        <a:xfrm>
          <a:off x="4068235" y="2448345"/>
          <a:ext cx="1385893" cy="1363571"/>
        </a:xfrm>
        <a:prstGeom prst="ellipse">
          <a:avLst/>
        </a:prstGeom>
        <a:gradFill rotWithShape="0">
          <a:gsLst>
            <a:gs pos="51000">
              <a:schemeClr val="accent3">
                <a:lumMod val="75000"/>
              </a:schemeClr>
            </a:gs>
            <a:gs pos="1000">
              <a:schemeClr val="accent3">
                <a:lumMod val="75000"/>
              </a:schemeClr>
            </a:gs>
            <a:gs pos="53000">
              <a:schemeClr val="bg2">
                <a:lumMod val="50000"/>
              </a:schemeClr>
            </a:gs>
            <a:gs pos="100000">
              <a:schemeClr val="bg2">
                <a:lumMod val="53000"/>
              </a:schemeClr>
            </a:gs>
          </a:gsLst>
          <a:lin ang="0" scaled="1"/>
        </a:gra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b="1" kern="1200" noProof="0" dirty="0" smtClean="0">
              <a:solidFill>
                <a:schemeClr val="bg1"/>
              </a:solidFill>
              <a:latin typeface="Corbel" panose="020B0503020204020204" pitchFamily="34" charset="0"/>
            </a:rPr>
            <a:t>Urbanisierung</a:t>
          </a:r>
          <a:endParaRPr lang="de-DE" sz="1200" b="1" kern="1200" noProof="0" dirty="0">
            <a:solidFill>
              <a:schemeClr val="bg1"/>
            </a:solidFill>
            <a:latin typeface="Corbel" panose="020B0503020204020204" pitchFamily="34" charset="0"/>
          </a:endParaRPr>
        </a:p>
      </dsp:txBody>
      <dsp:txXfrm>
        <a:off x="4271194" y="2648035"/>
        <a:ext cx="979975" cy="964191"/>
      </dsp:txXfrm>
    </dsp:sp>
    <dsp:sp modelId="{2731C58F-ECA3-4686-937D-80A7930790A8}">
      <dsp:nvSpPr>
        <dsp:cNvPr id="0" name=""/>
        <dsp:cNvSpPr/>
      </dsp:nvSpPr>
      <dsp:spPr>
        <a:xfrm rot="5400000">
          <a:off x="3241583" y="3167945"/>
          <a:ext cx="178280" cy="34271"/>
        </a:xfrm>
        <a:custGeom>
          <a:avLst/>
          <a:gdLst/>
          <a:ahLst/>
          <a:cxnLst/>
          <a:rect l="0" t="0" r="0" b="0"/>
          <a:pathLst>
            <a:path>
              <a:moveTo>
                <a:pt x="0" y="17135"/>
              </a:moveTo>
              <a:lnTo>
                <a:pt x="178280" y="1713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26266" y="3180623"/>
        <a:ext cx="8914" cy="8914"/>
      </dsp:txXfrm>
    </dsp:sp>
    <dsp:sp modelId="{B5B39590-DCC0-4282-B1BA-F85AF4CE89C4}">
      <dsp:nvSpPr>
        <dsp:cNvPr id="0" name=""/>
        <dsp:cNvSpPr/>
      </dsp:nvSpPr>
      <dsp:spPr>
        <a:xfrm>
          <a:off x="2637777" y="3274221"/>
          <a:ext cx="1385893" cy="1363571"/>
        </a:xfrm>
        <a:prstGeom prst="ellipse">
          <a:avLst/>
        </a:prstGeom>
        <a:gradFill rotWithShape="0">
          <a:gsLst>
            <a:gs pos="55000">
              <a:schemeClr val="accent3">
                <a:lumMod val="75000"/>
              </a:schemeClr>
            </a:gs>
            <a:gs pos="100000">
              <a:schemeClr val="accent3">
                <a:lumMod val="75000"/>
              </a:schemeClr>
            </a:gs>
            <a:gs pos="51000">
              <a:schemeClr val="bg1">
                <a:lumMod val="65000"/>
              </a:schemeClr>
            </a:gs>
            <a:gs pos="0">
              <a:schemeClr val="tx1">
                <a:lumMod val="50000"/>
                <a:lumOff val="50000"/>
              </a:schemeClr>
            </a:gs>
          </a:gsLst>
          <a:lin ang="0" scaled="1"/>
        </a:gra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kern="1200" noProof="0" dirty="0" smtClean="0">
              <a:solidFill>
                <a:schemeClr val="bg1"/>
              </a:solidFill>
              <a:latin typeface="Corbel" panose="020B0503020204020204" pitchFamily="34" charset="0"/>
            </a:rPr>
            <a:t>E-commerce</a:t>
          </a:r>
          <a:endParaRPr lang="de-DE" sz="1300" b="1" kern="1200" noProof="0" dirty="0">
            <a:solidFill>
              <a:schemeClr val="bg1"/>
            </a:solidFill>
            <a:latin typeface="Corbel" panose="020B0503020204020204" pitchFamily="34" charset="0"/>
          </a:endParaRPr>
        </a:p>
      </dsp:txBody>
      <dsp:txXfrm>
        <a:off x="2840736" y="3473911"/>
        <a:ext cx="979975" cy="964191"/>
      </dsp:txXfrm>
    </dsp:sp>
    <dsp:sp modelId="{E65AA2E3-76B4-459F-A2BA-909950371CEF}">
      <dsp:nvSpPr>
        <dsp:cNvPr id="0" name=""/>
        <dsp:cNvSpPr/>
      </dsp:nvSpPr>
      <dsp:spPr>
        <a:xfrm rot="9000000">
          <a:off x="2484690" y="2718589"/>
          <a:ext cx="197413" cy="34271"/>
        </a:xfrm>
        <a:custGeom>
          <a:avLst/>
          <a:gdLst/>
          <a:ahLst/>
          <a:cxnLst/>
          <a:rect l="0" t="0" r="0" b="0"/>
          <a:pathLst>
            <a:path>
              <a:moveTo>
                <a:pt x="0" y="17135"/>
              </a:moveTo>
              <a:lnTo>
                <a:pt x="197413" y="1713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578461" y="2730789"/>
        <a:ext cx="9870" cy="9870"/>
      </dsp:txXfrm>
    </dsp:sp>
    <dsp:sp modelId="{36556242-DBF4-4670-A844-A86FE6B699CD}">
      <dsp:nvSpPr>
        <dsp:cNvPr id="0" name=""/>
        <dsp:cNvSpPr/>
      </dsp:nvSpPr>
      <dsp:spPr>
        <a:xfrm>
          <a:off x="1207319" y="2448345"/>
          <a:ext cx="1385893" cy="1363571"/>
        </a:xfrm>
        <a:prstGeom prst="ellipse">
          <a:avLst/>
        </a:prstGeom>
        <a:solidFill>
          <a:schemeClr val="bg1">
            <a:lumMod val="6500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DE" sz="1200" b="1" kern="1200" noProof="0" dirty="0" smtClean="0">
              <a:solidFill>
                <a:schemeClr val="bg1"/>
              </a:solidFill>
              <a:latin typeface="Corbel" panose="020B0503020204020204" pitchFamily="34" charset="0"/>
            </a:rPr>
            <a:t>Digitalisierung</a:t>
          </a:r>
          <a:endParaRPr lang="de-DE" sz="1200" b="1" kern="1200" noProof="0" dirty="0">
            <a:solidFill>
              <a:schemeClr val="bg1"/>
            </a:solidFill>
            <a:latin typeface="Corbel" panose="020B0503020204020204" pitchFamily="34" charset="0"/>
          </a:endParaRPr>
        </a:p>
      </dsp:txBody>
      <dsp:txXfrm>
        <a:off x="1410278" y="2648035"/>
        <a:ext cx="979975" cy="964191"/>
      </dsp:txXfrm>
    </dsp:sp>
    <dsp:sp modelId="{B14731C8-88CE-438B-BAD4-CCC14CAA715F}">
      <dsp:nvSpPr>
        <dsp:cNvPr id="0" name=""/>
        <dsp:cNvSpPr/>
      </dsp:nvSpPr>
      <dsp:spPr>
        <a:xfrm rot="12600000">
          <a:off x="2484690" y="1855651"/>
          <a:ext cx="197413" cy="34271"/>
        </a:xfrm>
        <a:custGeom>
          <a:avLst/>
          <a:gdLst/>
          <a:ahLst/>
          <a:cxnLst/>
          <a:rect l="0" t="0" r="0" b="0"/>
          <a:pathLst>
            <a:path>
              <a:moveTo>
                <a:pt x="0" y="17135"/>
              </a:moveTo>
              <a:lnTo>
                <a:pt x="197413" y="1713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578461" y="1867851"/>
        <a:ext cx="9870" cy="9870"/>
      </dsp:txXfrm>
    </dsp:sp>
    <dsp:sp modelId="{87723CF1-2235-41B3-A87F-387A2BDCE184}">
      <dsp:nvSpPr>
        <dsp:cNvPr id="0" name=""/>
        <dsp:cNvSpPr/>
      </dsp:nvSpPr>
      <dsp:spPr>
        <a:xfrm>
          <a:off x="1207319" y="796594"/>
          <a:ext cx="1385893" cy="1363571"/>
        </a:xfrm>
        <a:prstGeom prst="ellipse">
          <a:avLst/>
        </a:prstGeom>
        <a:solidFill>
          <a:schemeClr val="bg1">
            <a:lumMod val="6500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kern="1200" noProof="0" dirty="0" smtClean="0">
              <a:solidFill>
                <a:schemeClr val="bg1"/>
              </a:solidFill>
              <a:latin typeface="Corbel" panose="020B0503020204020204" pitchFamily="34" charset="0"/>
            </a:rPr>
            <a:t>Mobile Welt</a:t>
          </a:r>
          <a:endParaRPr lang="de-DE" sz="1300" b="1" kern="1200" noProof="0" dirty="0">
            <a:solidFill>
              <a:schemeClr val="bg1"/>
            </a:solidFill>
            <a:latin typeface="Corbel" panose="020B0503020204020204" pitchFamily="34" charset="0"/>
          </a:endParaRPr>
        </a:p>
      </dsp:txBody>
      <dsp:txXfrm>
        <a:off x="1410278" y="996284"/>
        <a:ext cx="979975" cy="964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F259A-7330-4E01-AE6F-A97E9DF2A3E3}">
      <dsp:nvSpPr>
        <dsp:cNvPr id="0" name=""/>
        <dsp:cNvSpPr/>
      </dsp:nvSpPr>
      <dsp:spPr>
        <a:xfrm>
          <a:off x="-5780666" y="-884761"/>
          <a:ext cx="6882091" cy="6882091"/>
        </a:xfrm>
        <a:prstGeom prst="blockArc">
          <a:avLst>
            <a:gd name="adj1" fmla="val 18900000"/>
            <a:gd name="adj2" fmla="val 2700000"/>
            <a:gd name="adj3" fmla="val 314"/>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DBF14-BE3F-46D1-AE02-5F14BA301DB9}">
      <dsp:nvSpPr>
        <dsp:cNvPr id="0" name=""/>
        <dsp:cNvSpPr/>
      </dsp:nvSpPr>
      <dsp:spPr>
        <a:xfrm>
          <a:off x="410367" y="269227"/>
          <a:ext cx="6862700"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solidFill>
                <a:schemeClr val="bg1"/>
              </a:solidFill>
              <a:latin typeface="Corbel" panose="020B0503020204020204" pitchFamily="34" charset="0"/>
            </a:rPr>
            <a:t>Aktuelle Entwicklungstrends im Güterverkehr</a:t>
          </a:r>
          <a:endParaRPr lang="de-DE" sz="1900" kern="1200" dirty="0">
            <a:solidFill>
              <a:schemeClr val="bg1"/>
            </a:solidFill>
            <a:latin typeface="Corbel" panose="020B0503020204020204" pitchFamily="34" charset="0"/>
          </a:endParaRPr>
        </a:p>
      </dsp:txBody>
      <dsp:txXfrm>
        <a:off x="410367" y="269227"/>
        <a:ext cx="6862700" cy="538251"/>
      </dsp:txXfrm>
    </dsp:sp>
    <dsp:sp modelId="{95AC3833-F1B9-415F-82FA-E58CA2EC990A}">
      <dsp:nvSpPr>
        <dsp:cNvPr id="0" name=""/>
        <dsp:cNvSpPr/>
      </dsp:nvSpPr>
      <dsp:spPr>
        <a:xfrm>
          <a:off x="73960" y="201946"/>
          <a:ext cx="672813" cy="672813"/>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7F927-B2BE-4B1D-91C9-8562D5999322}">
      <dsp:nvSpPr>
        <dsp:cNvPr id="0" name=""/>
        <dsp:cNvSpPr/>
      </dsp:nvSpPr>
      <dsp:spPr>
        <a:xfrm>
          <a:off x="853115" y="1076502"/>
          <a:ext cx="6419952"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Nachhaltigkeit im Güterverkehr</a:t>
          </a:r>
          <a:endParaRPr lang="de-DE" sz="1900" kern="1200" dirty="0">
            <a:latin typeface="Corbel" panose="020B0503020204020204" pitchFamily="34" charset="0"/>
          </a:endParaRPr>
        </a:p>
      </dsp:txBody>
      <dsp:txXfrm>
        <a:off x="853115" y="1076502"/>
        <a:ext cx="6419952" cy="538251"/>
      </dsp:txXfrm>
    </dsp:sp>
    <dsp:sp modelId="{4FCED2D1-6A8A-47A2-8960-FBA384C1A511}">
      <dsp:nvSpPr>
        <dsp:cNvPr id="0" name=""/>
        <dsp:cNvSpPr/>
      </dsp:nvSpPr>
      <dsp:spPr>
        <a:xfrm>
          <a:off x="516708" y="1009220"/>
          <a:ext cx="672813" cy="672813"/>
        </a:xfrm>
        <a:prstGeom prst="ellipse">
          <a:avLst/>
        </a:prstGeom>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4712D-4404-419E-9788-3F71FA7612A0}">
      <dsp:nvSpPr>
        <dsp:cNvPr id="0" name=""/>
        <dsp:cNvSpPr/>
      </dsp:nvSpPr>
      <dsp:spPr>
        <a:xfrm>
          <a:off x="1055573" y="1883776"/>
          <a:ext cx="6217494"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Digitalisierung/Vernetzung der Logistik</a:t>
          </a:r>
          <a:endParaRPr lang="de-DE" sz="1900" kern="1200" dirty="0">
            <a:latin typeface="Corbel" panose="020B0503020204020204" pitchFamily="34" charset="0"/>
          </a:endParaRPr>
        </a:p>
      </dsp:txBody>
      <dsp:txXfrm>
        <a:off x="1055573" y="1883776"/>
        <a:ext cx="6217494" cy="538251"/>
      </dsp:txXfrm>
    </dsp:sp>
    <dsp:sp modelId="{7CBF11C8-FB07-436B-98BC-7AF97BE2F9B4}">
      <dsp:nvSpPr>
        <dsp:cNvPr id="0" name=""/>
        <dsp:cNvSpPr/>
      </dsp:nvSpPr>
      <dsp:spPr>
        <a:xfrm>
          <a:off x="719166" y="1816495"/>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9B042B-E517-4BC3-8A57-D004E9481C31}">
      <dsp:nvSpPr>
        <dsp:cNvPr id="0" name=""/>
        <dsp:cNvSpPr/>
      </dsp:nvSpPr>
      <dsp:spPr>
        <a:xfrm>
          <a:off x="1055573" y="2690540"/>
          <a:ext cx="6217494"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Innovative Transportkonzepte</a:t>
          </a:r>
          <a:endParaRPr lang="de-DE" sz="1900" kern="1200" dirty="0">
            <a:latin typeface="Corbel" panose="020B0503020204020204" pitchFamily="34" charset="0"/>
          </a:endParaRPr>
        </a:p>
      </dsp:txBody>
      <dsp:txXfrm>
        <a:off x="1055573" y="2690540"/>
        <a:ext cx="6217494" cy="538251"/>
      </dsp:txXfrm>
    </dsp:sp>
    <dsp:sp modelId="{82CDFC03-F782-44E7-8A18-9D57C2B4F96C}">
      <dsp:nvSpPr>
        <dsp:cNvPr id="0" name=""/>
        <dsp:cNvSpPr/>
      </dsp:nvSpPr>
      <dsp:spPr>
        <a:xfrm>
          <a:off x="719166" y="2623258"/>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56AB65-421B-42F4-B435-733291DD2E29}">
      <dsp:nvSpPr>
        <dsp:cNvPr id="0" name=""/>
        <dsp:cNvSpPr/>
      </dsp:nvSpPr>
      <dsp:spPr>
        <a:xfrm>
          <a:off x="853115" y="3497814"/>
          <a:ext cx="6419952"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Individualisierung und steigende Komplexität der Logistik</a:t>
          </a:r>
          <a:endParaRPr lang="de-DE" sz="1900" kern="1200" dirty="0">
            <a:latin typeface="Corbel" panose="020B0503020204020204" pitchFamily="34" charset="0"/>
          </a:endParaRPr>
        </a:p>
      </dsp:txBody>
      <dsp:txXfrm>
        <a:off x="853115" y="3497814"/>
        <a:ext cx="6419952" cy="538251"/>
      </dsp:txXfrm>
    </dsp:sp>
    <dsp:sp modelId="{25B119B3-5852-470A-813F-5696F06C1055}">
      <dsp:nvSpPr>
        <dsp:cNvPr id="0" name=""/>
        <dsp:cNvSpPr/>
      </dsp:nvSpPr>
      <dsp:spPr>
        <a:xfrm>
          <a:off x="516708" y="3430533"/>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C3E592-8218-44BB-9AA6-015625A7C5F1}">
      <dsp:nvSpPr>
        <dsp:cNvPr id="0" name=""/>
        <dsp:cNvSpPr/>
      </dsp:nvSpPr>
      <dsp:spPr>
        <a:xfrm>
          <a:off x="410367" y="4305089"/>
          <a:ext cx="6862700"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Kooperation im Logistikbereich</a:t>
          </a:r>
          <a:endParaRPr lang="de-DE" sz="1900" kern="1200" dirty="0">
            <a:latin typeface="Corbel" panose="020B0503020204020204" pitchFamily="34" charset="0"/>
          </a:endParaRPr>
        </a:p>
      </dsp:txBody>
      <dsp:txXfrm>
        <a:off x="410367" y="4305089"/>
        <a:ext cx="6862700" cy="538251"/>
      </dsp:txXfrm>
    </dsp:sp>
    <dsp:sp modelId="{7430B402-FB00-4E5D-ABCE-83B230BF8E1E}">
      <dsp:nvSpPr>
        <dsp:cNvPr id="0" name=""/>
        <dsp:cNvSpPr/>
      </dsp:nvSpPr>
      <dsp:spPr>
        <a:xfrm>
          <a:off x="73960" y="4237807"/>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5A32E-0858-4EB5-8B17-91C64ED40DCA}">
      <dsp:nvSpPr>
        <dsp:cNvPr id="0" name=""/>
        <dsp:cNvSpPr/>
      </dsp:nvSpPr>
      <dsp:spPr>
        <a:xfrm>
          <a:off x="891574" y="222729"/>
          <a:ext cx="4667952" cy="3742946"/>
        </a:xfrm>
        <a:prstGeom prst="swooshArrow">
          <a:avLst>
            <a:gd name="adj1" fmla="val 25000"/>
            <a:gd name="adj2" fmla="val 25000"/>
          </a:avLst>
        </a:prstGeom>
        <a:gradFill rotWithShape="0">
          <a:gsLst>
            <a:gs pos="20849">
              <a:srgbClr val="AFDC7F">
                <a:lumMod val="94000"/>
                <a:lumOff val="6000"/>
              </a:srgbClr>
            </a:gs>
            <a:gs pos="73750">
              <a:srgbClr val="92D050">
                <a:lumMod val="25000"/>
                <a:lumOff val="75000"/>
              </a:srgbClr>
            </a:gs>
            <a:gs pos="9000">
              <a:srgbClr val="92D050">
                <a:lumMod val="87000"/>
                <a:lumOff val="13000"/>
              </a:srgbClr>
            </a:gs>
            <a:gs pos="91259">
              <a:srgbClr val="C6E5B5">
                <a:lumMod val="55000"/>
                <a:lumOff val="45000"/>
              </a:srgbClr>
            </a:gs>
            <a:gs pos="50000">
              <a:srgbClr val="92D050">
                <a:lumMod val="29000"/>
                <a:lumOff val="71000"/>
              </a:srgbClr>
            </a:gs>
            <a:gs pos="98000">
              <a:srgbClr val="92D050">
                <a:lumMod val="54000"/>
                <a:lumOff val="46000"/>
              </a:srgbClr>
            </a:gs>
          </a:gsLst>
          <a:lin ang="5400000" scaled="0"/>
        </a:gradFill>
        <a:ln>
          <a:noFill/>
        </a:ln>
        <a:effectLst/>
      </dsp:spPr>
      <dsp:style>
        <a:lnRef idx="0">
          <a:scrgbClr r="0" g="0" b="0"/>
        </a:lnRef>
        <a:fillRef idx="1">
          <a:scrgbClr r="0" g="0" b="0"/>
        </a:fillRef>
        <a:effectRef idx="0">
          <a:scrgbClr r="0" g="0" b="0"/>
        </a:effectRef>
        <a:fontRef idx="minor"/>
      </dsp:style>
    </dsp:sp>
    <dsp:sp modelId="{555C1699-3656-477D-B96A-DACE23EE97A5}">
      <dsp:nvSpPr>
        <dsp:cNvPr id="0" name=""/>
        <dsp:cNvSpPr/>
      </dsp:nvSpPr>
      <dsp:spPr>
        <a:xfrm>
          <a:off x="1331258" y="2953659"/>
          <a:ext cx="175785" cy="175785"/>
        </a:xfrm>
        <a:prstGeom prst="ellipse">
          <a:avLst/>
        </a:prstGeom>
        <a:solidFill>
          <a:srgbClr val="3C628F"/>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45D28-D491-4923-9F88-012A50307A2A}">
      <dsp:nvSpPr>
        <dsp:cNvPr id="0" name=""/>
        <dsp:cNvSpPr/>
      </dsp:nvSpPr>
      <dsp:spPr>
        <a:xfrm>
          <a:off x="695170" y="3180645"/>
          <a:ext cx="2848124" cy="113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45" tIns="0" rIns="0" bIns="0" numCol="1" spcCol="1270" anchor="t" anchorCtr="0">
          <a:noAutofit/>
        </a:bodyPr>
        <a:lstStyle/>
        <a:p>
          <a:pPr lvl="0" algn="l" defTabSz="800100">
            <a:lnSpc>
              <a:spcPct val="90000"/>
            </a:lnSpc>
            <a:spcBef>
              <a:spcPct val="0"/>
            </a:spcBef>
            <a:spcAft>
              <a:spcPct val="35000"/>
            </a:spcAft>
          </a:pPr>
          <a:r>
            <a:rPr lang="de-DE" sz="1800" kern="1200" spc="60" noProof="0" dirty="0" smtClean="0">
              <a:solidFill>
                <a:schemeClr val="tx1">
                  <a:lumMod val="75000"/>
                  <a:lumOff val="25000"/>
                </a:schemeClr>
              </a:solidFill>
              <a:latin typeface="Corbel" panose="020B0503020204020204" pitchFamily="34" charset="0"/>
              <a:ea typeface="+mn-ea"/>
              <a:cs typeface="+mn-cs"/>
            </a:rPr>
            <a:t>Erdöl- Abhängigkeit</a:t>
          </a:r>
          <a:endParaRPr lang="de-DE" sz="1800" kern="1200" spc="60" noProof="0" dirty="0">
            <a:solidFill>
              <a:schemeClr val="tx1">
                <a:lumMod val="75000"/>
                <a:lumOff val="25000"/>
              </a:schemeClr>
            </a:solidFill>
            <a:latin typeface="Corbel" panose="020B0503020204020204" pitchFamily="34" charset="0"/>
            <a:ea typeface="+mn-ea"/>
            <a:cs typeface="+mn-cs"/>
          </a:endParaRPr>
        </a:p>
      </dsp:txBody>
      <dsp:txXfrm>
        <a:off x="695170" y="3180645"/>
        <a:ext cx="2848124" cy="1136875"/>
      </dsp:txXfrm>
    </dsp:sp>
    <dsp:sp modelId="{413F5E0C-DCE2-4271-AA97-30E53B328F4B}">
      <dsp:nvSpPr>
        <dsp:cNvPr id="0" name=""/>
        <dsp:cNvSpPr/>
      </dsp:nvSpPr>
      <dsp:spPr>
        <a:xfrm>
          <a:off x="2103132" y="2089562"/>
          <a:ext cx="305714" cy="305714"/>
        </a:xfrm>
        <a:prstGeom prst="ellipse">
          <a:avLst/>
        </a:prstGeom>
        <a:solidFill>
          <a:srgbClr val="3C628F"/>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B86E1-E57A-4305-AF83-4F673E544AB9}">
      <dsp:nvSpPr>
        <dsp:cNvPr id="0" name=""/>
        <dsp:cNvSpPr/>
      </dsp:nvSpPr>
      <dsp:spPr>
        <a:xfrm>
          <a:off x="1272399" y="2370721"/>
          <a:ext cx="2342899" cy="2182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92" tIns="0" rIns="0" bIns="0" numCol="1" spcCol="1270" anchor="t" anchorCtr="0">
          <a:noAutofit/>
        </a:bodyPr>
        <a:lstStyle/>
        <a:p>
          <a:pPr lvl="0" algn="ctr" defTabSz="800100">
            <a:lnSpc>
              <a:spcPct val="90000"/>
            </a:lnSpc>
            <a:spcBef>
              <a:spcPct val="0"/>
            </a:spcBef>
            <a:spcAft>
              <a:spcPct val="35000"/>
            </a:spcAft>
          </a:pPr>
          <a:r>
            <a:rPr lang="de-DE" sz="1800" kern="1200" spc="60" noProof="0" dirty="0" smtClean="0">
              <a:solidFill>
                <a:schemeClr val="tx1">
                  <a:lumMod val="75000"/>
                  <a:lumOff val="25000"/>
                </a:schemeClr>
              </a:solidFill>
              <a:latin typeface="Corbel" panose="020B0503020204020204" pitchFamily="34" charset="0"/>
              <a:ea typeface="+mn-ea"/>
              <a:cs typeface="+mn-cs"/>
            </a:rPr>
            <a:t>Steigendes Transportvolumen</a:t>
          </a:r>
          <a:endParaRPr lang="de-DE" sz="1800" kern="1200" spc="60" noProof="0" dirty="0">
            <a:solidFill>
              <a:schemeClr val="tx1">
                <a:lumMod val="75000"/>
                <a:lumOff val="25000"/>
              </a:schemeClr>
            </a:solidFill>
            <a:latin typeface="Corbel" panose="020B0503020204020204" pitchFamily="34" charset="0"/>
            <a:ea typeface="+mn-ea"/>
            <a:cs typeface="+mn-cs"/>
          </a:endParaRPr>
        </a:p>
      </dsp:txBody>
      <dsp:txXfrm>
        <a:off x="1272399" y="2370721"/>
        <a:ext cx="2342899" cy="2182991"/>
      </dsp:txXfrm>
    </dsp:sp>
    <dsp:sp modelId="{868A50B4-E6E0-4F0E-9F31-267493AB309A}">
      <dsp:nvSpPr>
        <dsp:cNvPr id="0" name=""/>
        <dsp:cNvSpPr/>
      </dsp:nvSpPr>
      <dsp:spPr>
        <a:xfrm>
          <a:off x="3111246" y="1369484"/>
          <a:ext cx="405071" cy="405071"/>
        </a:xfrm>
        <a:prstGeom prst="ellipse">
          <a:avLst/>
        </a:prstGeom>
        <a:solidFill>
          <a:srgbClr val="3C628F"/>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960B7-5D8A-4F3D-9DE7-C76A59EAAA2C}">
      <dsp:nvSpPr>
        <dsp:cNvPr id="0" name=""/>
        <dsp:cNvSpPr/>
      </dsp:nvSpPr>
      <dsp:spPr>
        <a:xfrm>
          <a:off x="2685076" y="1824724"/>
          <a:ext cx="2075875" cy="295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639" tIns="0" rIns="0" bIns="0" numCol="1" spcCol="1270" anchor="t" anchorCtr="0">
          <a:noAutofit/>
        </a:bodyPr>
        <a:lstStyle/>
        <a:p>
          <a:pPr lvl="0" algn="ctr" defTabSz="800100">
            <a:lnSpc>
              <a:spcPct val="90000"/>
            </a:lnSpc>
            <a:spcBef>
              <a:spcPct val="0"/>
            </a:spcBef>
            <a:spcAft>
              <a:spcPct val="35000"/>
            </a:spcAft>
          </a:pPr>
          <a:r>
            <a:rPr lang="de-DE" sz="1800" kern="1200" spc="60" noProof="0" smtClean="0">
              <a:solidFill>
                <a:schemeClr val="tx1">
                  <a:lumMod val="75000"/>
                  <a:lumOff val="25000"/>
                </a:schemeClr>
              </a:solidFill>
              <a:latin typeface="Corbel" panose="020B0503020204020204" pitchFamily="34" charset="0"/>
              <a:ea typeface="+mn-ea"/>
              <a:cs typeface="+mn-cs"/>
            </a:rPr>
            <a:t>Treibhausgase </a:t>
          </a:r>
          <a:endParaRPr lang="de-DE" sz="2000" kern="1200" noProof="0" dirty="0">
            <a:solidFill>
              <a:schemeClr val="tx1">
                <a:lumMod val="75000"/>
                <a:lumOff val="25000"/>
              </a:schemeClr>
            </a:solidFill>
            <a:latin typeface="Corbel" panose="020B0503020204020204" pitchFamily="34" charset="0"/>
          </a:endParaRPr>
        </a:p>
      </dsp:txBody>
      <dsp:txXfrm>
        <a:off x="2685076" y="1824724"/>
        <a:ext cx="2075875" cy="2952054"/>
      </dsp:txXfrm>
    </dsp:sp>
    <dsp:sp modelId="{E3C270F2-C95C-4927-B5C0-7056CC993D52}">
      <dsp:nvSpPr>
        <dsp:cNvPr id="0" name=""/>
        <dsp:cNvSpPr/>
      </dsp:nvSpPr>
      <dsp:spPr>
        <a:xfrm>
          <a:off x="4280081" y="945760"/>
          <a:ext cx="542643" cy="542643"/>
        </a:xfrm>
        <a:prstGeom prst="ellipse">
          <a:avLst/>
        </a:prstGeom>
        <a:solidFill>
          <a:srgbClr val="3C628F"/>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D1F71-6484-4367-9AA8-DD1F7A865A95}">
      <dsp:nvSpPr>
        <dsp:cNvPr id="0" name=""/>
        <dsp:cNvSpPr/>
      </dsp:nvSpPr>
      <dsp:spPr>
        <a:xfrm>
          <a:off x="4279215" y="1351830"/>
          <a:ext cx="2207052" cy="342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535" tIns="0" rIns="0" bIns="0" numCol="1" spcCol="1270" anchor="t" anchorCtr="0">
          <a:noAutofit/>
        </a:bodyPr>
        <a:lstStyle/>
        <a:p>
          <a:pPr lvl="0" algn="ctr" defTabSz="800100">
            <a:lnSpc>
              <a:spcPct val="90000"/>
            </a:lnSpc>
            <a:spcBef>
              <a:spcPct val="0"/>
            </a:spcBef>
            <a:spcAft>
              <a:spcPct val="35000"/>
            </a:spcAft>
          </a:pPr>
          <a:r>
            <a:rPr lang="de-DE" sz="1800" kern="1200" spc="60" noProof="0" dirty="0" smtClean="0">
              <a:solidFill>
                <a:schemeClr val="tx1">
                  <a:lumMod val="75000"/>
                  <a:lumOff val="25000"/>
                </a:schemeClr>
              </a:solidFill>
              <a:latin typeface="Corbel" panose="020B0503020204020204" pitchFamily="34" charset="0"/>
              <a:ea typeface="+mn-ea"/>
              <a:cs typeface="+mn-cs"/>
            </a:rPr>
            <a:t>Multimodalität*</a:t>
          </a:r>
          <a:br>
            <a:rPr lang="de-DE" sz="1800" kern="1200" spc="60" noProof="0" dirty="0" smtClean="0">
              <a:solidFill>
                <a:schemeClr val="tx1">
                  <a:lumMod val="75000"/>
                  <a:lumOff val="25000"/>
                </a:schemeClr>
              </a:solidFill>
              <a:latin typeface="Corbel" panose="020B0503020204020204" pitchFamily="34" charset="0"/>
              <a:ea typeface="+mn-ea"/>
              <a:cs typeface="+mn-cs"/>
            </a:rPr>
          </a:br>
          <a:r>
            <a:rPr lang="de-DE" sz="1800" kern="1200" spc="60" noProof="0" dirty="0" smtClean="0">
              <a:solidFill>
                <a:schemeClr val="tx1">
                  <a:lumMod val="75000"/>
                  <a:lumOff val="25000"/>
                </a:schemeClr>
              </a:solidFill>
              <a:latin typeface="Corbel" panose="020B0503020204020204" pitchFamily="34" charset="0"/>
              <a:ea typeface="+mn-ea"/>
              <a:cs typeface="+mn-cs"/>
            </a:rPr>
            <a:t>/modal </a:t>
          </a:r>
          <a:r>
            <a:rPr lang="de-DE" sz="1800" kern="1200" spc="60" noProof="0" dirty="0" err="1" smtClean="0">
              <a:solidFill>
                <a:schemeClr val="tx1">
                  <a:lumMod val="75000"/>
                  <a:lumOff val="25000"/>
                </a:schemeClr>
              </a:solidFill>
              <a:latin typeface="Corbel" panose="020B0503020204020204" pitchFamily="34" charset="0"/>
              <a:ea typeface="+mn-ea"/>
              <a:cs typeface="+mn-cs"/>
            </a:rPr>
            <a:t>shift</a:t>
          </a:r>
          <a:endParaRPr lang="de-DE" sz="1800" kern="1200" spc="60" noProof="0" dirty="0">
            <a:solidFill>
              <a:schemeClr val="tx1">
                <a:lumMod val="75000"/>
                <a:lumOff val="25000"/>
              </a:schemeClr>
            </a:solidFill>
            <a:latin typeface="Corbel" panose="020B0503020204020204" pitchFamily="34" charset="0"/>
            <a:ea typeface="+mn-ea"/>
            <a:cs typeface="+mn-cs"/>
          </a:endParaRPr>
        </a:p>
      </dsp:txBody>
      <dsp:txXfrm>
        <a:off x="4279215" y="1351830"/>
        <a:ext cx="2207052" cy="34249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F9135-6FF4-45BE-B17D-96E483AB800B}">
      <dsp:nvSpPr>
        <dsp:cNvPr id="0" name=""/>
        <dsp:cNvSpPr/>
      </dsp:nvSpPr>
      <dsp:spPr>
        <a:xfrm>
          <a:off x="2039" y="1059524"/>
          <a:ext cx="1815139" cy="726055"/>
        </a:xfrm>
        <a:prstGeom prst="chevr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noProof="0" dirty="0" smtClean="0">
              <a:latin typeface="Corbel" panose="020B0503020204020204" pitchFamily="34" charset="0"/>
            </a:rPr>
            <a:t>Gewinnung &amp; Produktion</a:t>
          </a:r>
          <a:endParaRPr lang="de-DE" sz="1400" kern="1200" noProof="0" dirty="0">
            <a:latin typeface="Corbel" panose="020B0503020204020204" pitchFamily="34" charset="0"/>
          </a:endParaRPr>
        </a:p>
      </dsp:txBody>
      <dsp:txXfrm>
        <a:off x="365067" y="1059524"/>
        <a:ext cx="1089084" cy="726055"/>
      </dsp:txXfrm>
    </dsp:sp>
    <dsp:sp modelId="{9427095A-6691-40B6-A172-8B9265E3369E}">
      <dsp:nvSpPr>
        <dsp:cNvPr id="0" name=""/>
        <dsp:cNvSpPr/>
      </dsp:nvSpPr>
      <dsp:spPr>
        <a:xfrm>
          <a:off x="1635665" y="1059524"/>
          <a:ext cx="1815139" cy="726055"/>
        </a:xfrm>
        <a:prstGeom prst="chevr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noProof="0" dirty="0" smtClean="0">
              <a:latin typeface="Corbel" panose="020B0503020204020204" pitchFamily="34" charset="0"/>
            </a:rPr>
            <a:t>Verflüssigung</a:t>
          </a:r>
          <a:endParaRPr lang="de-DE" sz="1400" kern="1200" noProof="0" dirty="0">
            <a:latin typeface="Corbel" panose="020B0503020204020204" pitchFamily="34" charset="0"/>
          </a:endParaRPr>
        </a:p>
      </dsp:txBody>
      <dsp:txXfrm>
        <a:off x="1998693" y="1059524"/>
        <a:ext cx="1089084" cy="726055"/>
      </dsp:txXfrm>
    </dsp:sp>
    <dsp:sp modelId="{B05E6BA3-9DCC-4B77-AF7D-767E27F42CCC}">
      <dsp:nvSpPr>
        <dsp:cNvPr id="0" name=""/>
        <dsp:cNvSpPr/>
      </dsp:nvSpPr>
      <dsp:spPr>
        <a:xfrm>
          <a:off x="3269291" y="1059524"/>
          <a:ext cx="1815139" cy="726055"/>
        </a:xfrm>
        <a:prstGeom prst="chevr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noProof="0" dirty="0" smtClean="0">
              <a:latin typeface="Corbel" panose="020B0503020204020204" pitchFamily="34" charset="0"/>
            </a:rPr>
            <a:t>Transport</a:t>
          </a:r>
          <a:endParaRPr lang="de-DE" sz="1400" kern="1200" noProof="0" dirty="0">
            <a:latin typeface="Corbel" panose="020B0503020204020204" pitchFamily="34" charset="0"/>
          </a:endParaRPr>
        </a:p>
      </dsp:txBody>
      <dsp:txXfrm>
        <a:off x="3632319" y="1059524"/>
        <a:ext cx="1089084" cy="726055"/>
      </dsp:txXfrm>
    </dsp:sp>
    <dsp:sp modelId="{46DA2BBB-9A50-4CB3-8E2C-0B8EE50F8E35}">
      <dsp:nvSpPr>
        <dsp:cNvPr id="0" name=""/>
        <dsp:cNvSpPr/>
      </dsp:nvSpPr>
      <dsp:spPr>
        <a:xfrm>
          <a:off x="4902916" y="1059524"/>
          <a:ext cx="1815139" cy="726055"/>
        </a:xfrm>
        <a:prstGeom prst="chevr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noProof="0" dirty="0" smtClean="0">
              <a:latin typeface="Corbel" panose="020B0503020204020204" pitchFamily="34" charset="0"/>
            </a:rPr>
            <a:t>Lagerung &amp; Wieder-verdampfung</a:t>
          </a:r>
          <a:endParaRPr lang="de-DE" sz="1400" kern="1200" noProof="0" dirty="0">
            <a:latin typeface="Corbel" panose="020B0503020204020204" pitchFamily="34" charset="0"/>
          </a:endParaRPr>
        </a:p>
      </dsp:txBody>
      <dsp:txXfrm>
        <a:off x="5265944" y="1059524"/>
        <a:ext cx="1089084" cy="726055"/>
      </dsp:txXfrm>
    </dsp:sp>
    <dsp:sp modelId="{C382C5D7-7C7B-4A3A-8DD4-00568E703BF8}">
      <dsp:nvSpPr>
        <dsp:cNvPr id="0" name=""/>
        <dsp:cNvSpPr/>
      </dsp:nvSpPr>
      <dsp:spPr>
        <a:xfrm>
          <a:off x="6536542" y="1059524"/>
          <a:ext cx="1815139" cy="726055"/>
        </a:xfrm>
        <a:prstGeom prst="chevr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noProof="0" dirty="0" smtClean="0">
              <a:latin typeface="Corbel" panose="020B0503020204020204" pitchFamily="34" charset="0"/>
            </a:rPr>
            <a:t>End-konsument</a:t>
          </a:r>
          <a:endParaRPr lang="de-DE" sz="1400" kern="1200" noProof="0" dirty="0">
            <a:latin typeface="Corbel" panose="020B0503020204020204" pitchFamily="34" charset="0"/>
          </a:endParaRPr>
        </a:p>
      </dsp:txBody>
      <dsp:txXfrm>
        <a:off x="6899570" y="1059524"/>
        <a:ext cx="1089084" cy="7260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3982A-6F8D-4741-9B30-8B2AF46C679D}">
      <dsp:nvSpPr>
        <dsp:cNvPr id="0" name=""/>
        <dsp:cNvSpPr/>
      </dsp:nvSpPr>
      <dsp:spPr>
        <a:xfrm>
          <a:off x="2464181" y="-37511"/>
          <a:ext cx="1840388" cy="111251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noProof="0" dirty="0" smtClean="0">
              <a:latin typeface="Corbel" panose="020B0503020204020204" pitchFamily="34" charset="0"/>
            </a:rPr>
            <a:t>System-bedingt</a:t>
          </a:r>
          <a:endParaRPr lang="de-DE" sz="2400" kern="1200" noProof="0" dirty="0">
            <a:latin typeface="Corbel" panose="020B0503020204020204" pitchFamily="34" charset="0"/>
          </a:endParaRPr>
        </a:p>
      </dsp:txBody>
      <dsp:txXfrm>
        <a:off x="2518489" y="16797"/>
        <a:ext cx="1731772" cy="1003896"/>
      </dsp:txXfrm>
    </dsp:sp>
    <dsp:sp modelId="{57451B01-5A61-4B7E-9CF3-B4E5AA0432B3}">
      <dsp:nvSpPr>
        <dsp:cNvPr id="0" name=""/>
        <dsp:cNvSpPr/>
      </dsp:nvSpPr>
      <dsp:spPr>
        <a:xfrm>
          <a:off x="1450169" y="518745"/>
          <a:ext cx="3868413" cy="3868413"/>
        </a:xfrm>
        <a:custGeom>
          <a:avLst/>
          <a:gdLst/>
          <a:ahLst/>
          <a:cxnLst/>
          <a:rect l="0" t="0" r="0" b="0"/>
          <a:pathLst>
            <a:path>
              <a:moveTo>
                <a:pt x="2861747" y="236907"/>
              </a:moveTo>
              <a:arcTo wR="1934206" hR="1934206" stAng="17919343" swAng="146816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D28108-4FA1-4AD2-83B1-9BE1B7659023}">
      <dsp:nvSpPr>
        <dsp:cNvPr id="0" name=""/>
        <dsp:cNvSpPr/>
      </dsp:nvSpPr>
      <dsp:spPr>
        <a:xfrm>
          <a:off x="4303721" y="1298993"/>
          <a:ext cx="1840388" cy="111251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noProof="0" dirty="0" smtClean="0">
              <a:latin typeface="Corbel" panose="020B0503020204020204" pitchFamily="34" charset="0"/>
            </a:rPr>
            <a:t>Operational</a:t>
          </a:r>
          <a:endParaRPr lang="de-DE" sz="2400" kern="1200" noProof="0" dirty="0">
            <a:latin typeface="Corbel" panose="020B0503020204020204" pitchFamily="34" charset="0"/>
          </a:endParaRPr>
        </a:p>
      </dsp:txBody>
      <dsp:txXfrm>
        <a:off x="4358029" y="1353301"/>
        <a:ext cx="1731772" cy="1003896"/>
      </dsp:txXfrm>
    </dsp:sp>
    <dsp:sp modelId="{87B1C4C2-C6E0-41AF-875F-070C3AF0D24C}">
      <dsp:nvSpPr>
        <dsp:cNvPr id="0" name=""/>
        <dsp:cNvSpPr/>
      </dsp:nvSpPr>
      <dsp:spPr>
        <a:xfrm>
          <a:off x="1450169" y="518745"/>
          <a:ext cx="3868413" cy="3868413"/>
        </a:xfrm>
        <a:custGeom>
          <a:avLst/>
          <a:gdLst/>
          <a:ahLst/>
          <a:cxnLst/>
          <a:rect l="0" t="0" r="0" b="0"/>
          <a:pathLst>
            <a:path>
              <a:moveTo>
                <a:pt x="3868172" y="1903634"/>
              </a:moveTo>
              <a:arcTo wR="1934206" hR="1934206" stAng="21545659" swAng="192069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790999-3EE3-45DE-804B-8AC944DAF281}">
      <dsp:nvSpPr>
        <dsp:cNvPr id="0" name=""/>
        <dsp:cNvSpPr/>
      </dsp:nvSpPr>
      <dsp:spPr>
        <a:xfrm>
          <a:off x="3601079" y="3461502"/>
          <a:ext cx="1840388" cy="111251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noProof="0" dirty="0" smtClean="0">
              <a:latin typeface="Corbel" panose="020B0503020204020204" pitchFamily="34" charset="0"/>
            </a:rPr>
            <a:t>Technisch</a:t>
          </a:r>
          <a:endParaRPr lang="de-DE" sz="2400" kern="1200" noProof="0" dirty="0">
            <a:latin typeface="Corbel" panose="020B0503020204020204" pitchFamily="34" charset="0"/>
          </a:endParaRPr>
        </a:p>
      </dsp:txBody>
      <dsp:txXfrm>
        <a:off x="3655387" y="3515810"/>
        <a:ext cx="1731772" cy="1003896"/>
      </dsp:txXfrm>
    </dsp:sp>
    <dsp:sp modelId="{2D15F2BA-C14C-4EC0-9B5E-66CCA1B2B323}">
      <dsp:nvSpPr>
        <dsp:cNvPr id="0" name=""/>
        <dsp:cNvSpPr/>
      </dsp:nvSpPr>
      <dsp:spPr>
        <a:xfrm>
          <a:off x="1450169" y="518745"/>
          <a:ext cx="3868413" cy="3868413"/>
        </a:xfrm>
        <a:custGeom>
          <a:avLst/>
          <a:gdLst/>
          <a:ahLst/>
          <a:cxnLst/>
          <a:rect l="0" t="0" r="0" b="0"/>
          <a:pathLst>
            <a:path>
              <a:moveTo>
                <a:pt x="2146603" y="3856716"/>
              </a:moveTo>
              <a:arcTo wR="1934206" hR="1934206" stAng="5021736" swAng="7565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EF85E4-D767-406E-9F3B-3E8682542541}">
      <dsp:nvSpPr>
        <dsp:cNvPr id="0" name=""/>
        <dsp:cNvSpPr/>
      </dsp:nvSpPr>
      <dsp:spPr>
        <a:xfrm>
          <a:off x="1327283" y="3461502"/>
          <a:ext cx="1840388" cy="111251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noProof="0" dirty="0" smtClean="0">
              <a:latin typeface="Corbel" panose="020B0503020204020204" pitchFamily="34" charset="0"/>
            </a:rPr>
            <a:t>Sicherheit</a:t>
          </a:r>
          <a:endParaRPr lang="de-DE" sz="2400" kern="1200" noProof="0" dirty="0">
            <a:latin typeface="Corbel" panose="020B0503020204020204" pitchFamily="34" charset="0"/>
          </a:endParaRPr>
        </a:p>
      </dsp:txBody>
      <dsp:txXfrm>
        <a:off x="1381591" y="3515810"/>
        <a:ext cx="1731772" cy="1003896"/>
      </dsp:txXfrm>
    </dsp:sp>
    <dsp:sp modelId="{529D4BDF-0094-499F-B5E7-EC17E8FC254F}">
      <dsp:nvSpPr>
        <dsp:cNvPr id="0" name=""/>
        <dsp:cNvSpPr/>
      </dsp:nvSpPr>
      <dsp:spPr>
        <a:xfrm>
          <a:off x="1450169" y="518745"/>
          <a:ext cx="3868413" cy="3868413"/>
        </a:xfrm>
        <a:custGeom>
          <a:avLst/>
          <a:gdLst/>
          <a:ahLst/>
          <a:cxnLst/>
          <a:rect l="0" t="0" r="0" b="0"/>
          <a:pathLst>
            <a:path>
              <a:moveTo>
                <a:pt x="278112" y="2933461"/>
              </a:moveTo>
              <a:arcTo wR="1934206" hR="1934206" stAng="8933644" swAng="192069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306FC5-643B-4FB4-A4C5-3729827D083C}">
      <dsp:nvSpPr>
        <dsp:cNvPr id="0" name=""/>
        <dsp:cNvSpPr/>
      </dsp:nvSpPr>
      <dsp:spPr>
        <a:xfrm>
          <a:off x="624641" y="1298993"/>
          <a:ext cx="1840388" cy="111251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noProof="0" dirty="0" smtClean="0">
              <a:latin typeface="Corbel" panose="020B0503020204020204" pitchFamily="34" charset="0"/>
            </a:rPr>
            <a:t>Finanziell</a:t>
          </a:r>
          <a:endParaRPr lang="de-DE" sz="2400" kern="1200" noProof="0" dirty="0">
            <a:latin typeface="Corbel" panose="020B0503020204020204" pitchFamily="34" charset="0"/>
          </a:endParaRPr>
        </a:p>
      </dsp:txBody>
      <dsp:txXfrm>
        <a:off x="678949" y="1353301"/>
        <a:ext cx="1731772" cy="1003896"/>
      </dsp:txXfrm>
    </dsp:sp>
    <dsp:sp modelId="{10C8A310-E399-4749-A101-DA84439B53F9}">
      <dsp:nvSpPr>
        <dsp:cNvPr id="0" name=""/>
        <dsp:cNvSpPr/>
      </dsp:nvSpPr>
      <dsp:spPr>
        <a:xfrm>
          <a:off x="1450169" y="518745"/>
          <a:ext cx="3868413" cy="3868413"/>
        </a:xfrm>
        <a:custGeom>
          <a:avLst/>
          <a:gdLst/>
          <a:ahLst/>
          <a:cxnLst/>
          <a:rect l="0" t="0" r="0" b="0"/>
          <a:pathLst>
            <a:path>
              <a:moveTo>
                <a:pt x="386942" y="773548"/>
              </a:moveTo>
              <a:arcTo wR="1934206" hR="1934206" stAng="13012492" swAng="146816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F259A-7330-4E01-AE6F-A97E9DF2A3E3}">
      <dsp:nvSpPr>
        <dsp:cNvPr id="0" name=""/>
        <dsp:cNvSpPr/>
      </dsp:nvSpPr>
      <dsp:spPr>
        <a:xfrm>
          <a:off x="-5780666" y="-884761"/>
          <a:ext cx="6882091" cy="6882091"/>
        </a:xfrm>
        <a:prstGeom prst="blockArc">
          <a:avLst>
            <a:gd name="adj1" fmla="val 18900000"/>
            <a:gd name="adj2" fmla="val 2700000"/>
            <a:gd name="adj3" fmla="val 314"/>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DBF14-BE3F-46D1-AE02-5F14BA301DB9}">
      <dsp:nvSpPr>
        <dsp:cNvPr id="0" name=""/>
        <dsp:cNvSpPr/>
      </dsp:nvSpPr>
      <dsp:spPr>
        <a:xfrm>
          <a:off x="410367" y="269227"/>
          <a:ext cx="6862700"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solidFill>
                <a:schemeClr val="bg1"/>
              </a:solidFill>
              <a:latin typeface="Corbel" panose="020B0503020204020204" pitchFamily="34" charset="0"/>
            </a:rPr>
            <a:t>Aktuelle Entwicklungstrends im Güterverkehr</a:t>
          </a:r>
          <a:endParaRPr lang="de-DE" sz="1900" kern="1200" dirty="0">
            <a:solidFill>
              <a:schemeClr val="bg1"/>
            </a:solidFill>
            <a:latin typeface="Corbel" panose="020B0503020204020204" pitchFamily="34" charset="0"/>
          </a:endParaRPr>
        </a:p>
      </dsp:txBody>
      <dsp:txXfrm>
        <a:off x="410367" y="269227"/>
        <a:ext cx="6862700" cy="538251"/>
      </dsp:txXfrm>
    </dsp:sp>
    <dsp:sp modelId="{95AC3833-F1B9-415F-82FA-E58CA2EC990A}">
      <dsp:nvSpPr>
        <dsp:cNvPr id="0" name=""/>
        <dsp:cNvSpPr/>
      </dsp:nvSpPr>
      <dsp:spPr>
        <a:xfrm>
          <a:off x="73960" y="201946"/>
          <a:ext cx="672813" cy="672813"/>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7F927-B2BE-4B1D-91C9-8562D5999322}">
      <dsp:nvSpPr>
        <dsp:cNvPr id="0" name=""/>
        <dsp:cNvSpPr/>
      </dsp:nvSpPr>
      <dsp:spPr>
        <a:xfrm>
          <a:off x="853115" y="1076502"/>
          <a:ext cx="6419952"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Nachhaltigkeit im Güterverkehr</a:t>
          </a:r>
          <a:endParaRPr lang="de-DE" sz="1900" kern="1200" dirty="0">
            <a:latin typeface="Corbel" panose="020B0503020204020204" pitchFamily="34" charset="0"/>
          </a:endParaRPr>
        </a:p>
      </dsp:txBody>
      <dsp:txXfrm>
        <a:off x="853115" y="1076502"/>
        <a:ext cx="6419952" cy="538251"/>
      </dsp:txXfrm>
    </dsp:sp>
    <dsp:sp modelId="{4FCED2D1-6A8A-47A2-8960-FBA384C1A511}">
      <dsp:nvSpPr>
        <dsp:cNvPr id="0" name=""/>
        <dsp:cNvSpPr/>
      </dsp:nvSpPr>
      <dsp:spPr>
        <a:xfrm>
          <a:off x="516708" y="1009220"/>
          <a:ext cx="672813" cy="672813"/>
        </a:xfrm>
        <a:prstGeom prst="ellipse">
          <a:avLst/>
        </a:prstGeom>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4712D-4404-419E-9788-3F71FA7612A0}">
      <dsp:nvSpPr>
        <dsp:cNvPr id="0" name=""/>
        <dsp:cNvSpPr/>
      </dsp:nvSpPr>
      <dsp:spPr>
        <a:xfrm>
          <a:off x="1055573" y="1883776"/>
          <a:ext cx="6217494"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Digitalisierung/Vernetzung der Logistik</a:t>
          </a:r>
          <a:endParaRPr lang="de-DE" sz="1900" kern="1200" dirty="0">
            <a:latin typeface="Corbel" panose="020B0503020204020204" pitchFamily="34" charset="0"/>
          </a:endParaRPr>
        </a:p>
      </dsp:txBody>
      <dsp:txXfrm>
        <a:off x="1055573" y="1883776"/>
        <a:ext cx="6217494" cy="538251"/>
      </dsp:txXfrm>
    </dsp:sp>
    <dsp:sp modelId="{7CBF11C8-FB07-436B-98BC-7AF97BE2F9B4}">
      <dsp:nvSpPr>
        <dsp:cNvPr id="0" name=""/>
        <dsp:cNvSpPr/>
      </dsp:nvSpPr>
      <dsp:spPr>
        <a:xfrm>
          <a:off x="719166" y="1816495"/>
          <a:ext cx="672813" cy="672813"/>
        </a:xfrm>
        <a:prstGeom prst="ellipse">
          <a:avLst/>
        </a:prstGeom>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9B042B-E517-4BC3-8A57-D004E9481C31}">
      <dsp:nvSpPr>
        <dsp:cNvPr id="0" name=""/>
        <dsp:cNvSpPr/>
      </dsp:nvSpPr>
      <dsp:spPr>
        <a:xfrm>
          <a:off x="1055573" y="2690540"/>
          <a:ext cx="6217494"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Innovative Transportkonzepte</a:t>
          </a:r>
          <a:endParaRPr lang="de-DE" sz="1900" kern="1200" dirty="0">
            <a:latin typeface="Corbel" panose="020B0503020204020204" pitchFamily="34" charset="0"/>
          </a:endParaRPr>
        </a:p>
      </dsp:txBody>
      <dsp:txXfrm>
        <a:off x="1055573" y="2690540"/>
        <a:ext cx="6217494" cy="538251"/>
      </dsp:txXfrm>
    </dsp:sp>
    <dsp:sp modelId="{82CDFC03-F782-44E7-8A18-9D57C2B4F96C}">
      <dsp:nvSpPr>
        <dsp:cNvPr id="0" name=""/>
        <dsp:cNvSpPr/>
      </dsp:nvSpPr>
      <dsp:spPr>
        <a:xfrm>
          <a:off x="719166" y="2623258"/>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56AB65-421B-42F4-B435-733291DD2E29}">
      <dsp:nvSpPr>
        <dsp:cNvPr id="0" name=""/>
        <dsp:cNvSpPr/>
      </dsp:nvSpPr>
      <dsp:spPr>
        <a:xfrm>
          <a:off x="853115" y="3497814"/>
          <a:ext cx="6419952"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Individualisierung und steigende Komplexität der Logistik</a:t>
          </a:r>
          <a:endParaRPr lang="de-DE" sz="1900" kern="1200" dirty="0">
            <a:latin typeface="Corbel" panose="020B0503020204020204" pitchFamily="34" charset="0"/>
          </a:endParaRPr>
        </a:p>
      </dsp:txBody>
      <dsp:txXfrm>
        <a:off x="853115" y="3497814"/>
        <a:ext cx="6419952" cy="538251"/>
      </dsp:txXfrm>
    </dsp:sp>
    <dsp:sp modelId="{25B119B3-5852-470A-813F-5696F06C1055}">
      <dsp:nvSpPr>
        <dsp:cNvPr id="0" name=""/>
        <dsp:cNvSpPr/>
      </dsp:nvSpPr>
      <dsp:spPr>
        <a:xfrm>
          <a:off x="516708" y="3430533"/>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C3E592-8218-44BB-9AA6-015625A7C5F1}">
      <dsp:nvSpPr>
        <dsp:cNvPr id="0" name=""/>
        <dsp:cNvSpPr/>
      </dsp:nvSpPr>
      <dsp:spPr>
        <a:xfrm>
          <a:off x="410367" y="4305089"/>
          <a:ext cx="6862700"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Kooperation im Logistikbereich</a:t>
          </a:r>
          <a:endParaRPr lang="de-DE" sz="1900" kern="1200" dirty="0">
            <a:latin typeface="Corbel" panose="020B0503020204020204" pitchFamily="34" charset="0"/>
          </a:endParaRPr>
        </a:p>
      </dsp:txBody>
      <dsp:txXfrm>
        <a:off x="410367" y="4305089"/>
        <a:ext cx="6862700" cy="538251"/>
      </dsp:txXfrm>
    </dsp:sp>
    <dsp:sp modelId="{7430B402-FB00-4E5D-ABCE-83B230BF8E1E}">
      <dsp:nvSpPr>
        <dsp:cNvPr id="0" name=""/>
        <dsp:cNvSpPr/>
      </dsp:nvSpPr>
      <dsp:spPr>
        <a:xfrm>
          <a:off x="73960" y="4237807"/>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F259A-7330-4E01-AE6F-A97E9DF2A3E3}">
      <dsp:nvSpPr>
        <dsp:cNvPr id="0" name=""/>
        <dsp:cNvSpPr/>
      </dsp:nvSpPr>
      <dsp:spPr>
        <a:xfrm>
          <a:off x="-5780666" y="-884761"/>
          <a:ext cx="6882091" cy="6882091"/>
        </a:xfrm>
        <a:prstGeom prst="blockArc">
          <a:avLst>
            <a:gd name="adj1" fmla="val 18900000"/>
            <a:gd name="adj2" fmla="val 2700000"/>
            <a:gd name="adj3" fmla="val 314"/>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DBF14-BE3F-46D1-AE02-5F14BA301DB9}">
      <dsp:nvSpPr>
        <dsp:cNvPr id="0" name=""/>
        <dsp:cNvSpPr/>
      </dsp:nvSpPr>
      <dsp:spPr>
        <a:xfrm>
          <a:off x="410367" y="269227"/>
          <a:ext cx="6862700"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solidFill>
                <a:schemeClr val="bg1"/>
              </a:solidFill>
              <a:latin typeface="Corbel" panose="020B0503020204020204" pitchFamily="34" charset="0"/>
            </a:rPr>
            <a:t>Aktuelle Entwicklungstrends im Güterverkehr</a:t>
          </a:r>
          <a:endParaRPr lang="de-DE" sz="1900" kern="1200" dirty="0">
            <a:solidFill>
              <a:schemeClr val="bg1"/>
            </a:solidFill>
            <a:latin typeface="Corbel" panose="020B0503020204020204" pitchFamily="34" charset="0"/>
          </a:endParaRPr>
        </a:p>
      </dsp:txBody>
      <dsp:txXfrm>
        <a:off x="410367" y="269227"/>
        <a:ext cx="6862700" cy="538251"/>
      </dsp:txXfrm>
    </dsp:sp>
    <dsp:sp modelId="{95AC3833-F1B9-415F-82FA-E58CA2EC990A}">
      <dsp:nvSpPr>
        <dsp:cNvPr id="0" name=""/>
        <dsp:cNvSpPr/>
      </dsp:nvSpPr>
      <dsp:spPr>
        <a:xfrm>
          <a:off x="73960" y="201946"/>
          <a:ext cx="672813" cy="672813"/>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7F927-B2BE-4B1D-91C9-8562D5999322}">
      <dsp:nvSpPr>
        <dsp:cNvPr id="0" name=""/>
        <dsp:cNvSpPr/>
      </dsp:nvSpPr>
      <dsp:spPr>
        <a:xfrm>
          <a:off x="853115" y="1076502"/>
          <a:ext cx="6419952"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Nachhaltigkeit im Güterverkehr</a:t>
          </a:r>
          <a:endParaRPr lang="de-DE" sz="1900" kern="1200" dirty="0">
            <a:latin typeface="Corbel" panose="020B0503020204020204" pitchFamily="34" charset="0"/>
          </a:endParaRPr>
        </a:p>
      </dsp:txBody>
      <dsp:txXfrm>
        <a:off x="853115" y="1076502"/>
        <a:ext cx="6419952" cy="538251"/>
      </dsp:txXfrm>
    </dsp:sp>
    <dsp:sp modelId="{4FCED2D1-6A8A-47A2-8960-FBA384C1A511}">
      <dsp:nvSpPr>
        <dsp:cNvPr id="0" name=""/>
        <dsp:cNvSpPr/>
      </dsp:nvSpPr>
      <dsp:spPr>
        <a:xfrm>
          <a:off x="516708" y="1009220"/>
          <a:ext cx="672813" cy="672813"/>
        </a:xfrm>
        <a:prstGeom prst="ellipse">
          <a:avLst/>
        </a:prstGeom>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4712D-4404-419E-9788-3F71FA7612A0}">
      <dsp:nvSpPr>
        <dsp:cNvPr id="0" name=""/>
        <dsp:cNvSpPr/>
      </dsp:nvSpPr>
      <dsp:spPr>
        <a:xfrm>
          <a:off x="1055573" y="1883776"/>
          <a:ext cx="6217494"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Digitalisierung/Vernetzung der Logistik</a:t>
          </a:r>
          <a:endParaRPr lang="de-DE" sz="1900" kern="1200" dirty="0">
            <a:latin typeface="Corbel" panose="020B0503020204020204" pitchFamily="34" charset="0"/>
          </a:endParaRPr>
        </a:p>
      </dsp:txBody>
      <dsp:txXfrm>
        <a:off x="1055573" y="1883776"/>
        <a:ext cx="6217494" cy="538251"/>
      </dsp:txXfrm>
    </dsp:sp>
    <dsp:sp modelId="{7CBF11C8-FB07-436B-98BC-7AF97BE2F9B4}">
      <dsp:nvSpPr>
        <dsp:cNvPr id="0" name=""/>
        <dsp:cNvSpPr/>
      </dsp:nvSpPr>
      <dsp:spPr>
        <a:xfrm>
          <a:off x="719166" y="1816495"/>
          <a:ext cx="672813" cy="672813"/>
        </a:xfrm>
        <a:prstGeom prst="ellipse">
          <a:avLst/>
        </a:prstGeom>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9B042B-E517-4BC3-8A57-D004E9481C31}">
      <dsp:nvSpPr>
        <dsp:cNvPr id="0" name=""/>
        <dsp:cNvSpPr/>
      </dsp:nvSpPr>
      <dsp:spPr>
        <a:xfrm>
          <a:off x="1055573" y="2690540"/>
          <a:ext cx="6217494"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Innovative Transportkonzepte</a:t>
          </a:r>
          <a:endParaRPr lang="de-DE" sz="1900" kern="1200" dirty="0">
            <a:latin typeface="Corbel" panose="020B0503020204020204" pitchFamily="34" charset="0"/>
          </a:endParaRPr>
        </a:p>
      </dsp:txBody>
      <dsp:txXfrm>
        <a:off x="1055573" y="2690540"/>
        <a:ext cx="6217494" cy="538251"/>
      </dsp:txXfrm>
    </dsp:sp>
    <dsp:sp modelId="{82CDFC03-F782-44E7-8A18-9D57C2B4F96C}">
      <dsp:nvSpPr>
        <dsp:cNvPr id="0" name=""/>
        <dsp:cNvSpPr/>
      </dsp:nvSpPr>
      <dsp:spPr>
        <a:xfrm>
          <a:off x="719166" y="2623258"/>
          <a:ext cx="672813" cy="672813"/>
        </a:xfrm>
        <a:prstGeom prst="ellipse">
          <a:avLst/>
        </a:prstGeom>
        <a:blipFill rotWithShape="0">
          <a:blip xmlns:r="http://schemas.openxmlformats.org/officeDocument/2006/relationships" r:embed="rId4" cstate="screen">
            <a:extLst>
              <a:ext uri="{28A0092B-C50C-407E-A947-70E740481C1C}">
                <a14:useLocalDpi xmlns:a14="http://schemas.microsoft.com/office/drawing/2010/main"/>
              </a:ext>
            </a:extLst>
          </a:blip>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56AB65-421B-42F4-B435-733291DD2E29}">
      <dsp:nvSpPr>
        <dsp:cNvPr id="0" name=""/>
        <dsp:cNvSpPr/>
      </dsp:nvSpPr>
      <dsp:spPr>
        <a:xfrm>
          <a:off x="853115" y="3497814"/>
          <a:ext cx="6419952"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Individualisierung und steigende Komplexität der Logistik</a:t>
          </a:r>
          <a:endParaRPr lang="de-DE" sz="1900" kern="1200" dirty="0">
            <a:latin typeface="Corbel" panose="020B0503020204020204" pitchFamily="34" charset="0"/>
          </a:endParaRPr>
        </a:p>
      </dsp:txBody>
      <dsp:txXfrm>
        <a:off x="853115" y="3497814"/>
        <a:ext cx="6419952" cy="538251"/>
      </dsp:txXfrm>
    </dsp:sp>
    <dsp:sp modelId="{25B119B3-5852-470A-813F-5696F06C1055}">
      <dsp:nvSpPr>
        <dsp:cNvPr id="0" name=""/>
        <dsp:cNvSpPr/>
      </dsp:nvSpPr>
      <dsp:spPr>
        <a:xfrm>
          <a:off x="516708" y="3430533"/>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C3E592-8218-44BB-9AA6-015625A7C5F1}">
      <dsp:nvSpPr>
        <dsp:cNvPr id="0" name=""/>
        <dsp:cNvSpPr/>
      </dsp:nvSpPr>
      <dsp:spPr>
        <a:xfrm>
          <a:off x="410367" y="4305089"/>
          <a:ext cx="6862700" cy="53825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latin typeface="Corbel" panose="020B0503020204020204" pitchFamily="34" charset="0"/>
            </a:rPr>
            <a:t>Kooperation im Logistikbereich</a:t>
          </a:r>
          <a:endParaRPr lang="de-DE" sz="1900" kern="1200" dirty="0">
            <a:latin typeface="Corbel" panose="020B0503020204020204" pitchFamily="34" charset="0"/>
          </a:endParaRPr>
        </a:p>
      </dsp:txBody>
      <dsp:txXfrm>
        <a:off x="410367" y="4305089"/>
        <a:ext cx="6862700" cy="538251"/>
      </dsp:txXfrm>
    </dsp:sp>
    <dsp:sp modelId="{7430B402-FB00-4E5D-ABCE-83B230BF8E1E}">
      <dsp:nvSpPr>
        <dsp:cNvPr id="0" name=""/>
        <dsp:cNvSpPr/>
      </dsp:nvSpPr>
      <dsp:spPr>
        <a:xfrm>
          <a:off x="73960" y="4237807"/>
          <a:ext cx="672813" cy="67281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800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778250" y="0"/>
            <a:ext cx="2889250" cy="498008"/>
          </a:xfrm>
          <a:prstGeom prst="rect">
            <a:avLst/>
          </a:prstGeom>
        </p:spPr>
        <p:txBody>
          <a:bodyPr vert="horz" lIns="91440" tIns="45720" rIns="91440" bIns="45720" rtlCol="0"/>
          <a:lstStyle>
            <a:lvl1pPr algn="r">
              <a:defRPr sz="1200"/>
            </a:lvl1pPr>
          </a:lstStyle>
          <a:p>
            <a:fld id="{2D62A519-6707-4B7E-B9EF-DE14F15B4C0F}" type="datetimeFigureOut">
              <a:rPr lang="de-AT" smtClean="0"/>
              <a:t>18.12.2018</a:t>
            </a:fld>
            <a:endParaRPr lang="de-AT"/>
          </a:p>
        </p:txBody>
      </p:sp>
      <p:sp>
        <p:nvSpPr>
          <p:cNvPr id="4" name="Fußzeilenplatzhalter 3"/>
          <p:cNvSpPr>
            <a:spLocks noGrp="1"/>
          </p:cNvSpPr>
          <p:nvPr>
            <p:ph type="ftr" sz="quarter" idx="2"/>
          </p:nvPr>
        </p:nvSpPr>
        <p:spPr>
          <a:xfrm>
            <a:off x="0" y="9428630"/>
            <a:ext cx="2889250" cy="498008"/>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778250" y="9428630"/>
            <a:ext cx="2889250" cy="498008"/>
          </a:xfrm>
          <a:prstGeom prst="rect">
            <a:avLst/>
          </a:prstGeom>
        </p:spPr>
        <p:txBody>
          <a:bodyPr vert="horz" lIns="91440" tIns="45720" rIns="91440" bIns="45720" rtlCol="0" anchor="b"/>
          <a:lstStyle>
            <a:lvl1pPr algn="r">
              <a:defRPr sz="1200"/>
            </a:lvl1pPr>
          </a:lstStyle>
          <a:p>
            <a:fld id="{5328CA77-BA4E-4F28-97A9-B0E0C9BE354A}" type="slidenum">
              <a:rPr lang="de-AT" smtClean="0"/>
              <a:t>‹Nr.›</a:t>
            </a:fld>
            <a:endParaRPr lang="de-AT"/>
          </a:p>
        </p:txBody>
      </p:sp>
    </p:spTree>
    <p:extLst>
      <p:ext uri="{BB962C8B-B14F-4D97-AF65-F5344CB8AC3E}">
        <p14:creationId xmlns:p14="http://schemas.microsoft.com/office/powerpoint/2010/main" val="844791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3"/>
          </a:xfrm>
          <a:prstGeom prst="rect">
            <a:avLst/>
          </a:prstGeom>
        </p:spPr>
        <p:txBody>
          <a:bodyPr vert="horz" lIns="91110" tIns="45554" rIns="91110" bIns="45554" rtlCol="0"/>
          <a:lstStyle>
            <a:lvl1pPr algn="l">
              <a:defRPr sz="1200"/>
            </a:lvl1pPr>
          </a:lstStyle>
          <a:p>
            <a:endParaRPr lang="de-AT" dirty="0"/>
          </a:p>
        </p:txBody>
      </p:sp>
      <p:sp>
        <p:nvSpPr>
          <p:cNvPr id="3" name="Date Placeholder 2"/>
          <p:cNvSpPr>
            <a:spLocks noGrp="1"/>
          </p:cNvSpPr>
          <p:nvPr>
            <p:ph type="dt" idx="1"/>
          </p:nvPr>
        </p:nvSpPr>
        <p:spPr>
          <a:xfrm>
            <a:off x="3777608" y="0"/>
            <a:ext cx="2889938" cy="496333"/>
          </a:xfrm>
          <a:prstGeom prst="rect">
            <a:avLst/>
          </a:prstGeom>
        </p:spPr>
        <p:txBody>
          <a:bodyPr vert="horz" lIns="91110" tIns="45554" rIns="91110" bIns="45554" rtlCol="0"/>
          <a:lstStyle>
            <a:lvl1pPr algn="r">
              <a:defRPr sz="1200"/>
            </a:lvl1pPr>
          </a:lstStyle>
          <a:p>
            <a:fld id="{CCFC2A34-98BB-4C93-A97D-162B0DCA04A7}" type="datetimeFigureOut">
              <a:rPr lang="de-AT" smtClean="0"/>
              <a:t>18.12.2018</a:t>
            </a:fld>
            <a:endParaRPr lang="de-AT" dirty="0"/>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1110" tIns="45554" rIns="91110" bIns="45554" rtlCol="0" anchor="ctr"/>
          <a:lstStyle/>
          <a:p>
            <a:endParaRPr lang="de-AT" dirty="0"/>
          </a:p>
        </p:txBody>
      </p:sp>
      <p:sp>
        <p:nvSpPr>
          <p:cNvPr id="5" name="Notes Placeholder 4"/>
          <p:cNvSpPr>
            <a:spLocks noGrp="1"/>
          </p:cNvSpPr>
          <p:nvPr>
            <p:ph type="body" sz="quarter" idx="3"/>
          </p:nvPr>
        </p:nvSpPr>
        <p:spPr>
          <a:xfrm>
            <a:off x="666909" y="4715155"/>
            <a:ext cx="5335270" cy="4466988"/>
          </a:xfrm>
          <a:prstGeom prst="rect">
            <a:avLst/>
          </a:prstGeom>
        </p:spPr>
        <p:txBody>
          <a:bodyPr vert="horz" lIns="91110" tIns="45554" rIns="91110" bIns="455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1" y="9428584"/>
            <a:ext cx="2889938" cy="496333"/>
          </a:xfrm>
          <a:prstGeom prst="rect">
            <a:avLst/>
          </a:prstGeom>
        </p:spPr>
        <p:txBody>
          <a:bodyPr vert="horz" lIns="91110" tIns="45554" rIns="91110" bIns="45554" rtlCol="0" anchor="b"/>
          <a:lstStyle>
            <a:lvl1pPr algn="l">
              <a:defRPr sz="1200"/>
            </a:lvl1pPr>
          </a:lstStyle>
          <a:p>
            <a:endParaRPr lang="de-AT" dirty="0"/>
          </a:p>
        </p:txBody>
      </p:sp>
      <p:sp>
        <p:nvSpPr>
          <p:cNvPr id="7" name="Slide Number Placeholder 6"/>
          <p:cNvSpPr>
            <a:spLocks noGrp="1"/>
          </p:cNvSpPr>
          <p:nvPr>
            <p:ph type="sldNum" sz="quarter" idx="5"/>
          </p:nvPr>
        </p:nvSpPr>
        <p:spPr>
          <a:xfrm>
            <a:off x="3777608" y="9428584"/>
            <a:ext cx="2889938" cy="496333"/>
          </a:xfrm>
          <a:prstGeom prst="rect">
            <a:avLst/>
          </a:prstGeom>
        </p:spPr>
        <p:txBody>
          <a:bodyPr vert="horz" lIns="91110" tIns="45554" rIns="91110" bIns="45554" rtlCol="0" anchor="b"/>
          <a:lstStyle>
            <a:lvl1pPr algn="r">
              <a:defRPr sz="1200"/>
            </a:lvl1pPr>
          </a:lstStyle>
          <a:p>
            <a:fld id="{56F06DAA-0A4E-4110-9797-3FB8CA0FEA93}" type="slidenum">
              <a:rPr lang="de-AT" smtClean="0"/>
              <a:t>‹Nr.›</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ur-lex.europa.eu/legal-content/de/TXT/PDF/?uri=CELEX:52011DC014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unmanned-ship.org/munin/about/the-autonomus-ship/"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youtube.com/watch?v=Z5cTxSjjEXI"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springer.com/cda/content/document/cda_downloaddocument/9783642193323-c1.pdf?SGWID=0-0-45-1199838-p174123868"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ko.at/Content.Node/iv/presse/wkoe_presse/presseaussendungen/Studie__FriendsOnTheRoad_Transpoteure_pwk_116_022014.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oecd-ilibrary.org/docserver/download/7414021e.pdf?expires=1457012730&amp;id=id&amp;accname=ocid56027859&amp;checksum=F3F96F396835D30F46A01AD6921DC83C" TargetMode="External"/><Relationship Id="rId5" Type="http://schemas.openxmlformats.org/officeDocument/2006/relationships/hyperlink" Target="http://ec.europa.eu/transport/media/publications/doc/trends-to-2050-update-2013.pdf" TargetMode="External"/><Relationship Id="rId4" Type="http://schemas.openxmlformats.org/officeDocument/2006/relationships/hyperlink" Target="http://www.europarl.europa.eu/RegData/etudes/note/join/2010/431578/IPOL-TRAN_NT(2010)431578_DE.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92163"/>
            <a:ext cx="4991100" cy="3744912"/>
          </a:xfrm>
        </p:spPr>
      </p:sp>
      <p:sp>
        <p:nvSpPr>
          <p:cNvPr id="3" name="Notes Placeholder 2"/>
          <p:cNvSpPr>
            <a:spLocks noGrp="1"/>
          </p:cNvSpPr>
          <p:nvPr>
            <p:ph type="body" idx="1"/>
          </p:nvPr>
        </p:nvSpPr>
        <p:spPr/>
        <p:txBody>
          <a:bodyPr/>
          <a:lstStyle/>
          <a:p>
            <a:r>
              <a:rPr lang="de-DE" noProof="0" dirty="0" smtClean="0"/>
              <a:t>Wie</a:t>
            </a:r>
            <a:r>
              <a:rPr lang="de-DE" baseline="0" noProof="0" dirty="0" smtClean="0"/>
              <a:t> in der vorhergehenden Folie beschrieben wird, ist ein Wechsel zu nachhaltigen Verkehrsträgern notwendig. </a:t>
            </a:r>
          </a:p>
          <a:p>
            <a:r>
              <a:rPr lang="de-DE" baseline="0" noProof="0" dirty="0" smtClean="0"/>
              <a:t>Deshalb versucht die EU-Politik mit Hilfe von unterschiedlichen Maßnahmen einen Wechsel zu solchen Verkehrsträgern zu fördern. Im Weißbuch der Europäischen Kommission von 2011 “Fahrplan zu einem einheitlichen europäischen Verkehrsraum – hin zu einem wettbewerbsorientierten und ressourcenschonenden Verkehrssystem“ wurde die Vision der EU für den Transport in der Zukunft vorgestellt. Dieses Weißbuch enthält Vorschläge für Maßnahmen von Seiten der EU, um den Transport zukünftig nachhaltiger zu gestalten. Da Schiene und Binnenwasser als nachhaltige Verkehrsträger anerkannt sind soll auch eine Verkehrsverlagerung hin zu diesen Verkehrsträgern erfolgen. Ziel bis 2030 ist es 30 % vom Straßenverkehr, der eine Transportstrecke von 300 km überschreitet auf die Schiene oder das Binnenwasser zu verlagern. Bis 2050 soll der Wert bei 50 % liegen. </a:t>
            </a:r>
          </a:p>
          <a:p>
            <a:endParaRPr lang="de-DE" dirty="0" smtClean="0"/>
          </a:p>
          <a:p>
            <a:endParaRPr lang="de-DE" dirty="0" smtClean="0"/>
          </a:p>
          <a:p>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Europäische</a:t>
            </a:r>
            <a:r>
              <a:rPr lang="en-US" sz="1200" dirty="0" smtClean="0"/>
              <a:t> </a:t>
            </a:r>
            <a:r>
              <a:rPr lang="en-US" sz="1200" dirty="0" err="1" smtClean="0"/>
              <a:t>Komission</a:t>
            </a:r>
            <a:r>
              <a:rPr lang="en-US" sz="1200" dirty="0" smtClean="0"/>
              <a:t>, “</a:t>
            </a:r>
            <a:r>
              <a:rPr lang="en-US" sz="1200" dirty="0" err="1" smtClean="0"/>
              <a:t>Weissbuch</a:t>
            </a:r>
            <a:r>
              <a:rPr lang="en-US" sz="1200" dirty="0" smtClean="0"/>
              <a:t> - </a:t>
            </a:r>
            <a:r>
              <a:rPr lang="de-DE" sz="1200" dirty="0" smtClean="0"/>
              <a:t>Fahrplan zu einem einheitlichen europäischen Verkehrsraum – Hin zu einem wettbewerbsorientierten und ressourcenschonenden Verkehrssystem</a:t>
            </a:r>
            <a:r>
              <a:rPr lang="en-US" sz="1200" dirty="0" smtClean="0"/>
              <a:t>” (2011), </a:t>
            </a:r>
            <a:r>
              <a:rPr lang="de-DE" baseline="0" dirty="0" smtClean="0"/>
              <a:t>S. 3ff</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Online: </a:t>
            </a:r>
            <a:r>
              <a:rPr lang="en-US" sz="1200" dirty="0" smtClean="0">
                <a:hlinkClick r:id="rId3"/>
              </a:rPr>
              <a:t>http://eur-lex.europa.eu/legal-content/de/TXT/PDF/?uri=CELEX:52011DC0144</a:t>
            </a:r>
            <a:r>
              <a:rPr lang="en-US" sz="1200" dirty="0" smtClean="0"/>
              <a:t> </a:t>
            </a:r>
            <a:r>
              <a:rPr lang="de-DE" sz="1200" dirty="0" smtClean="0"/>
              <a:t>[05.08.2016]</a:t>
            </a:r>
            <a:endParaRPr lang="en-US" sz="1200"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10</a:t>
            </a:fld>
            <a:endParaRPr lang="de-AT" dirty="0"/>
          </a:p>
        </p:txBody>
      </p:sp>
    </p:spTree>
    <p:extLst>
      <p:ext uri="{BB962C8B-B14F-4D97-AF65-F5344CB8AC3E}">
        <p14:creationId xmlns:p14="http://schemas.microsoft.com/office/powerpoint/2010/main" val="1525171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kern="1200" dirty="0" smtClean="0">
                <a:solidFill>
                  <a:schemeClr val="tx1"/>
                </a:solidFill>
                <a:effectLst/>
                <a:latin typeface="+mn-lt"/>
                <a:ea typeface="+mn-ea"/>
                <a:cs typeface="+mn-cs"/>
              </a:rPr>
              <a:t>Beim Vergleich der Verkehrsträger unter dem Aspekt der Nachhaltigkeit können verschiedene Bewertungskriterien identifiziert werden. Im Umweltkontext können der spezifische Energieverbrauch, die Frachtkapazitäten, die externen Kosten und die Infrastrukturkosten als wichtige Bewertungsindikatoren genannt werden.</a:t>
            </a:r>
          </a:p>
          <a:p>
            <a:r>
              <a:rPr lang="de-AT" sz="1200" kern="1200" dirty="0" smtClean="0">
                <a:solidFill>
                  <a:schemeClr val="tx1"/>
                </a:solidFill>
                <a:effectLst/>
                <a:latin typeface="+mn-lt"/>
                <a:ea typeface="+mn-ea"/>
                <a:cs typeface="+mn-cs"/>
              </a:rPr>
              <a:t>Die Europäische Kommission erkennt die Schiene und die Binnenwasserstraßen als nachhaltige Verkehrsträger an. Dies entspricht ebenfalls der in den Abbildungen dargestellten sozialen Sichtweise, die die Ergebnisse einer Umfrage mit 500 Teilnehmern zeigt. Obwohl der Zug als das nachhaltigste Verkehrsmittel der Gesellschaft gilt, werden Schiffe und damit auch Binnenschiffe im Vergleich zu Lastkraftwagen oder Flugzeugen als nachhaltigere Verkehrsmittel angesehen. In den folgenden zwei Folien werden die aufgelisteten Bewertungsindikatoren verwendet, um einen Vergleich der Transportmittel zu schaffen.</a:t>
            </a:r>
          </a:p>
          <a:p>
            <a:endParaRPr lang="de-DE" dirty="0" smtClean="0"/>
          </a:p>
          <a:p>
            <a:r>
              <a:rPr lang="en-US" noProof="0" dirty="0" err="1" smtClean="0"/>
              <a:t>Quelle</a:t>
            </a:r>
            <a:r>
              <a:rPr lang="de-DE" dirty="0" smtClean="0"/>
              <a:t>:</a:t>
            </a:r>
          </a:p>
          <a:p>
            <a:r>
              <a:rPr lang="en-US" altLang="de-DE" noProof="0" dirty="0" smtClean="0"/>
              <a:t>Viadonau,</a:t>
            </a:r>
            <a:r>
              <a:rPr lang="en-US" altLang="de-DE" baseline="0" noProof="0" dirty="0" smtClean="0"/>
              <a:t> „</a:t>
            </a:r>
            <a:r>
              <a:rPr lang="en-US" altLang="de-DE" baseline="0" noProof="0" dirty="0" err="1" smtClean="0"/>
              <a:t>Handbuch</a:t>
            </a:r>
            <a:r>
              <a:rPr lang="en-US" altLang="de-DE" baseline="0" noProof="0" dirty="0" smtClean="0"/>
              <a:t> der </a:t>
            </a:r>
            <a:r>
              <a:rPr lang="en-US" altLang="de-DE" baseline="0" noProof="0" dirty="0" err="1" smtClean="0"/>
              <a:t>Donauschifffahrt</a:t>
            </a:r>
            <a:r>
              <a:rPr lang="en-US" altLang="de-DE" baseline="0" noProof="0" dirty="0" smtClean="0"/>
              <a:t>“, </a:t>
            </a:r>
            <a:r>
              <a:rPr lang="de-DE" altLang="de-DE" baseline="0" noProof="0" dirty="0" smtClean="0">
                <a:solidFill>
                  <a:srgbClr val="FF0000"/>
                </a:solidFill>
              </a:rPr>
              <a:t>S</a:t>
            </a:r>
            <a:r>
              <a:rPr lang="de-DE" dirty="0" smtClean="0">
                <a:solidFill>
                  <a:srgbClr val="FF0000"/>
                </a:solidFill>
              </a:rPr>
              <a:t>.18-22</a:t>
            </a:r>
          </a:p>
          <a:p>
            <a:r>
              <a:rPr lang="en-US" dirty="0" smtClean="0">
                <a:solidFill>
                  <a:srgbClr val="FF0000"/>
                </a:solidFill>
              </a:rPr>
              <a:t>https://www.pwc.be/en/transport-logistics/pdf/truck-industry-s-green-challenge-2008-09-23.pdf S.45-46</a:t>
            </a:r>
          </a:p>
          <a:p>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11</a:t>
            </a:fld>
            <a:endParaRPr lang="de-AT" dirty="0"/>
          </a:p>
        </p:txBody>
      </p:sp>
    </p:spTree>
    <p:extLst>
      <p:ext uri="{BB962C8B-B14F-4D97-AF65-F5344CB8AC3E}">
        <p14:creationId xmlns:p14="http://schemas.microsoft.com/office/powerpoint/2010/main" val="218065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kern="1200" dirty="0" smtClean="0">
                <a:solidFill>
                  <a:schemeClr val="tx1"/>
                </a:solidFill>
                <a:effectLst/>
                <a:latin typeface="+mn-lt"/>
                <a:ea typeface="+mn-ea"/>
                <a:cs typeface="+mn-cs"/>
              </a:rPr>
              <a:t>In Bezug auf den spezifischen Energieverbrauch kann die Binnenschifffahrt als der effektivste und somit umweltfreundlichste Verkehrsträger bezeichnet werden. Das Binnenschiff kann eine Tonne Ladung bei gleichem Energieverbrauch beinahe viermal so weit transportieren wie der LKW. </a:t>
            </a:r>
          </a:p>
          <a:p>
            <a:endParaRPr lang="de-AT"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Auch die externen Kosten, also jene Kosten, die aus Klimagasen, Luftschadstoffen, Unfällen und Lärm resultieren, sind beim Binnenschiff am geringsten. Insbesondere der CO2-Ausstoß ist vergleichsweise niedrig, wodurch die Binnenschifffahrt einen Beitrag zur Erreichung der Klimaziele der Europäischen Union leisten kann.</a:t>
            </a:r>
          </a:p>
          <a:p>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de-DE" noProof="0" dirty="0" smtClean="0"/>
              <a:t>Viadonau,</a:t>
            </a:r>
            <a:r>
              <a:rPr lang="en-US" altLang="de-DE" baseline="0" noProof="0" dirty="0" smtClean="0"/>
              <a:t> „</a:t>
            </a:r>
            <a:r>
              <a:rPr lang="en-US" altLang="de-DE" baseline="0" noProof="0" dirty="0" err="1" smtClean="0"/>
              <a:t>Handbuch</a:t>
            </a:r>
            <a:r>
              <a:rPr lang="en-US" altLang="de-DE" baseline="0" noProof="0" dirty="0" smtClean="0"/>
              <a:t> der </a:t>
            </a:r>
            <a:r>
              <a:rPr lang="en-US" altLang="de-DE" baseline="0" noProof="0" dirty="0" err="1" smtClean="0"/>
              <a:t>Donauschifffahrt</a:t>
            </a:r>
            <a:r>
              <a:rPr lang="en-US" altLang="de-DE" baseline="0" noProof="0" dirty="0" smtClean="0"/>
              <a:t> “, </a:t>
            </a:r>
            <a:r>
              <a:rPr lang="de-DE" altLang="de-DE" baseline="0" noProof="0" dirty="0" smtClean="0"/>
              <a:t>S</a:t>
            </a:r>
            <a:r>
              <a:rPr lang="de-DE" baseline="0" dirty="0" smtClean="0"/>
              <a:t>.18-22</a:t>
            </a:r>
          </a:p>
          <a:p>
            <a:endParaRPr lang="de-DE" dirty="0"/>
          </a:p>
        </p:txBody>
      </p:sp>
      <p:sp>
        <p:nvSpPr>
          <p:cNvPr id="4" name="Slide Number Placeholder 3"/>
          <p:cNvSpPr>
            <a:spLocks noGrp="1"/>
          </p:cNvSpPr>
          <p:nvPr>
            <p:ph type="sldNum" sz="quarter" idx="10"/>
          </p:nvPr>
        </p:nvSpPr>
        <p:spPr/>
        <p:txBody>
          <a:bodyPr/>
          <a:lstStyle/>
          <a:p>
            <a:fld id="{56F06DAA-0A4E-4110-9797-3FB8CA0FEA93}" type="slidenum">
              <a:rPr lang="de-AT" smtClean="0"/>
              <a:t>12</a:t>
            </a:fld>
            <a:endParaRPr lang="de-AT" dirty="0"/>
          </a:p>
        </p:txBody>
      </p:sp>
    </p:spTree>
    <p:extLst>
      <p:ext uri="{BB962C8B-B14F-4D97-AF65-F5344CB8AC3E}">
        <p14:creationId xmlns:p14="http://schemas.microsoft.com/office/powerpoint/2010/main" val="371867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kern="1200" dirty="0" smtClean="0">
                <a:solidFill>
                  <a:schemeClr val="tx1"/>
                </a:solidFill>
                <a:effectLst/>
                <a:latin typeface="+mn-lt"/>
                <a:ea typeface="+mn-ea"/>
                <a:cs typeface="+mn-cs"/>
              </a:rPr>
              <a:t>D</a:t>
            </a:r>
            <a:r>
              <a:rPr lang="de-DE" sz="1200" kern="1200" dirty="0" err="1" smtClean="0">
                <a:solidFill>
                  <a:schemeClr val="tx1"/>
                </a:solidFill>
                <a:effectLst/>
                <a:latin typeface="+mn-lt"/>
                <a:ea typeface="+mn-ea"/>
                <a:cs typeface="+mn-cs"/>
              </a:rPr>
              <a:t>as</a:t>
            </a:r>
            <a:r>
              <a:rPr lang="de-DE" sz="1200" kern="1200" dirty="0" smtClean="0">
                <a:solidFill>
                  <a:schemeClr val="tx1"/>
                </a:solidFill>
                <a:effectLst/>
                <a:latin typeface="+mn-lt"/>
                <a:ea typeface="+mn-ea"/>
                <a:cs typeface="+mn-cs"/>
              </a:rPr>
              <a:t> Binnenschiff bietet verglichen mit den anderen Verkehrsträgern eine deutlich größere Transportkapazität je Transporteinheit und kann, beziehungsweise könnte so einen wichtigen Beitrag zur Entlastung von Straße und Schiene leisten. Zur Veranschaulichung der </a:t>
            </a:r>
            <a:r>
              <a:rPr lang="de-DE" sz="1200" b="1" kern="1200" dirty="0" smtClean="0">
                <a:solidFill>
                  <a:schemeClr val="tx1"/>
                </a:solidFill>
                <a:effectLst/>
                <a:latin typeface="+mn-lt"/>
                <a:ea typeface="+mn-ea"/>
                <a:cs typeface="+mn-cs"/>
              </a:rPr>
              <a:t>Massenleistungsfähigkeit</a:t>
            </a:r>
            <a:r>
              <a:rPr lang="de-DE" sz="1200" kern="1200" dirty="0" smtClean="0">
                <a:solidFill>
                  <a:schemeClr val="tx1"/>
                </a:solidFill>
                <a:effectLst/>
                <a:latin typeface="+mn-lt"/>
                <a:ea typeface="+mn-ea"/>
                <a:cs typeface="+mn-cs"/>
              </a:rPr>
              <a:t> der Binnenschifffahrt: Ein </a:t>
            </a:r>
            <a:r>
              <a:rPr lang="de-DE" sz="1200" b="1" kern="1200" dirty="0" smtClean="0">
                <a:solidFill>
                  <a:schemeClr val="tx1"/>
                </a:solidFill>
                <a:effectLst/>
                <a:latin typeface="+mn-lt"/>
                <a:ea typeface="+mn-ea"/>
                <a:cs typeface="+mn-cs"/>
              </a:rPr>
              <a:t>Binnenschiff</a:t>
            </a:r>
            <a:r>
              <a:rPr lang="de-DE" sz="1200" kern="1200" dirty="0" smtClean="0">
                <a:solidFill>
                  <a:schemeClr val="tx1"/>
                </a:solidFill>
                <a:effectLst/>
                <a:latin typeface="+mn-lt"/>
                <a:ea typeface="+mn-ea"/>
                <a:cs typeface="+mn-cs"/>
              </a:rPr>
              <a:t> mit 4 Leichtern (7.000 Nettotonnen) kann so viel transportieren wie </a:t>
            </a:r>
            <a:r>
              <a:rPr lang="de-DE" sz="1200" b="1" kern="1200" dirty="0" smtClean="0">
                <a:solidFill>
                  <a:schemeClr val="tx1"/>
                </a:solidFill>
                <a:effectLst/>
                <a:latin typeface="+mn-lt"/>
                <a:ea typeface="+mn-ea"/>
                <a:cs typeface="+mn-cs"/>
              </a:rPr>
              <a:t>175 Eisenbahnwaggons </a:t>
            </a:r>
            <a:r>
              <a:rPr lang="de-DE" sz="1200" kern="1200" dirty="0" smtClean="0">
                <a:solidFill>
                  <a:schemeClr val="tx1"/>
                </a:solidFill>
                <a:effectLst/>
                <a:latin typeface="+mn-lt"/>
                <a:ea typeface="+mn-ea"/>
                <a:cs typeface="+mn-cs"/>
              </a:rPr>
              <a:t>oder </a:t>
            </a:r>
            <a:r>
              <a:rPr lang="de-DE" sz="1200" b="1" kern="1200" dirty="0" smtClean="0">
                <a:solidFill>
                  <a:schemeClr val="tx1"/>
                </a:solidFill>
                <a:effectLst/>
                <a:latin typeface="+mn-lt"/>
                <a:ea typeface="+mn-ea"/>
                <a:cs typeface="+mn-cs"/>
              </a:rPr>
              <a:t>280 LKW</a:t>
            </a:r>
            <a:r>
              <a:rPr lang="de-DE" sz="1200" kern="1200" dirty="0" smtClean="0">
                <a:solidFill>
                  <a:schemeClr val="tx1"/>
                </a:solidFill>
                <a:effectLst/>
                <a:latin typeface="+mn-lt"/>
                <a:ea typeface="+mn-ea"/>
                <a:cs typeface="+mn-cs"/>
              </a:rPr>
              <a:t>. Das entspricht einer </a:t>
            </a:r>
            <a:r>
              <a:rPr lang="de-DE" sz="1200" b="1" kern="1200" dirty="0" smtClean="0">
                <a:solidFill>
                  <a:schemeClr val="tx1"/>
                </a:solidFill>
                <a:effectLst/>
                <a:latin typeface="+mn-lt"/>
                <a:ea typeface="+mn-ea"/>
                <a:cs typeface="+mn-cs"/>
              </a:rPr>
              <a:t>LKW-Kolonne</a:t>
            </a:r>
            <a:r>
              <a:rPr lang="de-DE" sz="1200" kern="1200" dirty="0" smtClean="0">
                <a:solidFill>
                  <a:schemeClr val="tx1"/>
                </a:solidFill>
                <a:effectLst/>
                <a:latin typeface="+mn-lt"/>
                <a:ea typeface="+mn-ea"/>
                <a:cs typeface="+mn-cs"/>
              </a:rPr>
              <a:t> von rund </a:t>
            </a:r>
            <a:r>
              <a:rPr lang="de-DE" sz="1200" b="1" kern="1200" dirty="0" smtClean="0">
                <a:solidFill>
                  <a:schemeClr val="tx1"/>
                </a:solidFill>
                <a:effectLst/>
                <a:latin typeface="+mn-lt"/>
                <a:ea typeface="+mn-ea"/>
                <a:cs typeface="+mn-cs"/>
              </a:rPr>
              <a:t>20 km </a:t>
            </a:r>
            <a:r>
              <a:rPr lang="de-DE" sz="1200" kern="1200" dirty="0" smtClean="0">
                <a:solidFill>
                  <a:schemeClr val="tx1"/>
                </a:solidFill>
                <a:effectLst/>
                <a:latin typeface="+mn-lt"/>
                <a:ea typeface="+mn-ea"/>
                <a:cs typeface="+mn-cs"/>
              </a:rPr>
              <a:t>auf der Autobahn! Eine Steigerung des Gütertransportes auf der Donau bedeutet</a:t>
            </a:r>
            <a:r>
              <a:rPr lang="de-AT"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daher eine deutliche Verringerung von Staus, Lärmbelastung, Umweltverschmutzung</a:t>
            </a:r>
            <a:r>
              <a:rPr lang="de-AT"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und Unfällen auf der Straße und eine Entlastung der Schiene.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Infrastrukturkosten setzen sich aus den Kosten für die Errichtung und die Instandhaltung von Verkehrswegen zusammen. Da im Falle von Binnenwasserstraßen meist auf eine natürliche Infrastruktur zurückgegriffen werden kann, sind die Kosten für die Infrastruktur sowie der Flächenverbrauch entsprechend niedrig. Detaillierte diesbezügliche Vergleiche zu den Landverkehrsträgern liegen aus Deutschland vor: Demnach sind die Infrastrukturkosten je Tonnenkilometer bei Schiene oder Straße rund viermal so hoch wie bei der Wasserstraße. Die Verbesserung der gesamten Infrastruktur der knapp 2.415 km langen Wasserstraße Donau würde gemäß aktueller Kostenschätzungen für Infrastrukturprojekte der Anrainer-Staaten in Summe 1,2 Mrd. EUR betragen. Dies entspricht in etwa jenen Kosten, die für die Errichtung von rund 50 km Straßen- oder Schieneninfrastruktur anfallen. Aktuelle europäische Eisenbahntunnel-Projekte kosten in etwa je 10 bis 20 Mrd. EUR.</a:t>
            </a:r>
            <a:endParaRPr lang="de-AT" sz="1200"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de-DE" dirty="0" smtClean="0"/>
              <a:t>Quelle: </a:t>
            </a:r>
          </a:p>
          <a:p>
            <a:r>
              <a:rPr lang="en-US" altLang="de-DE" noProof="0" dirty="0" smtClean="0"/>
              <a:t>Viadonau,</a:t>
            </a:r>
            <a:r>
              <a:rPr lang="en-US" altLang="de-DE" baseline="0" noProof="0" dirty="0" smtClean="0"/>
              <a:t> „</a:t>
            </a:r>
            <a:r>
              <a:rPr lang="en-US" altLang="de-DE" baseline="0" noProof="0" dirty="0" err="1" smtClean="0"/>
              <a:t>Handbuch</a:t>
            </a:r>
            <a:r>
              <a:rPr lang="en-US" altLang="de-DE" baseline="0" noProof="0" dirty="0" smtClean="0"/>
              <a:t> der </a:t>
            </a:r>
            <a:r>
              <a:rPr lang="en-US" altLang="de-DE" baseline="0" noProof="0" dirty="0" err="1" smtClean="0"/>
              <a:t>Donauschifffahrt</a:t>
            </a:r>
            <a:r>
              <a:rPr lang="en-US" altLang="de-DE" baseline="0" noProof="0" dirty="0" smtClean="0"/>
              <a:t> “, </a:t>
            </a:r>
            <a:r>
              <a:rPr lang="de-DE" altLang="de-DE" baseline="0" noProof="0" dirty="0" smtClean="0"/>
              <a:t>S</a:t>
            </a:r>
            <a:r>
              <a:rPr lang="de-DE" baseline="0" dirty="0" smtClean="0"/>
              <a:t>.19-22</a:t>
            </a:r>
          </a:p>
        </p:txBody>
      </p:sp>
      <p:sp>
        <p:nvSpPr>
          <p:cNvPr id="4" name="Slide Number Placeholder 3"/>
          <p:cNvSpPr>
            <a:spLocks noGrp="1"/>
          </p:cNvSpPr>
          <p:nvPr>
            <p:ph type="sldNum" sz="quarter" idx="10"/>
          </p:nvPr>
        </p:nvSpPr>
        <p:spPr/>
        <p:txBody>
          <a:bodyPr/>
          <a:lstStyle/>
          <a:p>
            <a:fld id="{56F06DAA-0A4E-4110-9797-3FB8CA0FEA93}" type="slidenum">
              <a:rPr lang="de-AT" smtClean="0"/>
              <a:t>13</a:t>
            </a:fld>
            <a:endParaRPr lang="de-AT" dirty="0"/>
          </a:p>
        </p:txBody>
      </p:sp>
    </p:spTree>
    <p:extLst>
      <p:ext uri="{BB962C8B-B14F-4D97-AF65-F5344CB8AC3E}">
        <p14:creationId xmlns:p14="http://schemas.microsoft.com/office/powerpoint/2010/main" val="3637098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Wie bereits erwähnt, kann die Verkehrsverlagerung zugunsten nachhaltiger Verkehrsträger wie Schiene und Binnenwasserstraßen durch verschiedene Faktoren begrenzt werden.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Zugänglichkeit kann als der erste und wichtigste Faktor bezeichnet werden: bezieht man sich auf die Topografie Europas, haben einige Länder Zugang zu einem breiten Binnenwasserstraßensystem, während andere diese Möglichkeit nicht haben. Aus diesem Grund haben Länder wie die Niederlande, Rumänien und Bulgarien im Modal Split einen höheren Anteil an Binnenschifffahrt als Länder wie Lettland oder Litauen. Ein weiterer Aspekt der Zugänglichkeit ist, dass der Transport per Bahn oder Binnenschiff Terminals erfordert, wodurch ein Umschlag ermöglicht</a:t>
            </a:r>
            <a:r>
              <a:rPr lang="de-DE" sz="1200" kern="1200" baseline="0" dirty="0" smtClean="0">
                <a:solidFill>
                  <a:schemeClr val="tx1"/>
                </a:solidFill>
                <a:effectLst/>
                <a:latin typeface="+mn-lt"/>
                <a:ea typeface="+mn-ea"/>
                <a:cs typeface="+mn-cs"/>
              </a:rPr>
              <a:t> wird</a:t>
            </a:r>
            <a:r>
              <a:rPr lang="de-DE" sz="1200" kern="1200" dirty="0" smtClean="0">
                <a:solidFill>
                  <a:schemeClr val="tx1"/>
                </a:solidFill>
                <a:effectLst/>
                <a:latin typeface="+mn-lt"/>
                <a:ea typeface="+mn-ea"/>
                <a:cs typeface="+mn-cs"/>
              </a:rPr>
              <a:t>. Umschlagseinrichtungen werden insbesondere für den Vor- und Nachlauf, welcher in den meisten Fällen auf der Straße stattfindet, benötigt.</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Ein weiterer limitierender Faktor ist die Transportdistanz: Da Umladungen zu zusätzlichen Umschlagskosten für Schiene und Binnenschifffahrt führen, ist eine lange Transportdistanz erforderlich, damit sich der Transport per Bahn oder Binnenschiff rentiert. Daher sind gleiche Transportdistanzen in Abhängigkeit von Produkt und Markt erforderlich, damit die Binnenschifffahrt oder die Schiene mit dem Straßenverkehr konkurrieren können.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Die Eigenschaften der versendeten Produkte können sich auch auf die Entscheidung für das Transportmittel auswirken. Während Produkte mit einem hohen Wert und einem geringen Volumen bevorzugt mit dem LKW transportiert werden, sollten Produkte mit geringem Wert und großem Volumen für den Transport mittels Binnenschiffen oder Zügen in Betracht gezogen werden. Dies führt uns zu dem nächsten limitierenden Faktor: </a:t>
            </a:r>
            <a:r>
              <a:rPr lang="de-DE" dirty="0" smtClean="0"/>
              <a:t>Nutzung von neuen Technologien,</a:t>
            </a:r>
            <a:r>
              <a:rPr lang="de-DE" baseline="0" dirty="0" smtClean="0"/>
              <a:t> ist in den meisten Fällen in der Binnenschifffahrt noch nicht im kommerziellen Sinne möglich.</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Als letzter limitierender Faktor kann die Lieferzeit genannt werden: Für kurze Lieferzeiten wie den 24h-Service sind andere Verkehrsträger dem Straßentransport gegenüber derzeit nicht konkurrenzfähig. Daher wird die Binnenschifffahrt hauptsächlich für Transporte mit einer längeren Lieferzeit genutzt.</a:t>
            </a:r>
            <a:br>
              <a:rPr lang="de-DE" sz="1200" kern="1200" dirty="0" smtClean="0">
                <a:solidFill>
                  <a:schemeClr val="tx1"/>
                </a:solidFill>
                <a:effectLst/>
                <a:latin typeface="+mn-lt"/>
                <a:ea typeface="+mn-ea"/>
                <a:cs typeface="+mn-cs"/>
              </a:rPr>
            </a:br>
            <a:endParaRPr lang="de-DE" dirty="0" smtClean="0"/>
          </a:p>
          <a:p>
            <a:r>
              <a:rPr lang="de-DE" dirty="0" smtClean="0"/>
              <a:t>Quellen: </a:t>
            </a:r>
          </a:p>
          <a:p>
            <a:r>
              <a:rPr lang="en-US" dirty="0" smtClean="0"/>
              <a:t>https://www.acea.be/uploads/publications/SAG_17.pdf S.10</a:t>
            </a:r>
          </a:p>
          <a:p>
            <a:r>
              <a:rPr lang="en-US" dirty="0" smtClean="0"/>
              <a:t>http://ec.europa.eu/eurostat/statistics-explained/index.php/Freight_transport_statistics_-_modal_split</a:t>
            </a:r>
          </a:p>
        </p:txBody>
      </p:sp>
      <p:sp>
        <p:nvSpPr>
          <p:cNvPr id="4" name="Slide Number Placeholder 3"/>
          <p:cNvSpPr>
            <a:spLocks noGrp="1"/>
          </p:cNvSpPr>
          <p:nvPr>
            <p:ph type="sldNum" sz="quarter" idx="10"/>
          </p:nvPr>
        </p:nvSpPr>
        <p:spPr/>
        <p:txBody>
          <a:bodyPr/>
          <a:lstStyle/>
          <a:p>
            <a:fld id="{56F06DAA-0A4E-4110-9797-3FB8CA0FEA93}" type="slidenum">
              <a:rPr lang="de-AT" smtClean="0"/>
              <a:t>14</a:t>
            </a:fld>
            <a:endParaRPr lang="de-AT" dirty="0"/>
          </a:p>
        </p:txBody>
      </p:sp>
    </p:spTree>
    <p:extLst>
      <p:ext uri="{BB962C8B-B14F-4D97-AF65-F5344CB8AC3E}">
        <p14:creationId xmlns:p14="http://schemas.microsoft.com/office/powerpoint/2010/main" val="3766436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a:t>
            </a:r>
            <a:r>
              <a:rPr lang="de-DE" baseline="0" dirty="0" smtClean="0"/>
              <a:t> Zuge der Realisierung eines nachhaltigen Güterverkehrs lassen sich unterschiedliche Herausforderungen identifizieren: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Die Nutzung</a:t>
            </a:r>
            <a:r>
              <a:rPr lang="de-DE" baseline="0" dirty="0" smtClean="0"/>
              <a:t> von neuen Technologien beispielsweise noch nicht im kommerziellen Sinne möglich.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Die Transportwahl ist sehr abhängig von dem Wert der transportierten Ware sowie von der Transportzeit. Durch den Kostenvorteil des Lkw-Transportes wird dieser noch immer häufig als Transportmittel genutzt.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Der Trend weg von der Massenfertigung hin zur Individualisierung führt dazu, dass die Sendungen zunehmen und das Transportaufkommen weiter steigt.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Die</a:t>
            </a:r>
            <a:r>
              <a:rPr lang="de-DE" baseline="0" dirty="0" smtClean="0"/>
              <a:t> Schiene hat den Nachteil das der Personenverkehr oftmals bevorzugt behandelt wird und weniger Innovationen im technischen Bereich verfügbar sind. Dadurch verliert dieser Verkehrsträger an Attraktivität als Alternative zum Lkw.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Da die lokale Entsorgung zurück geht folgt durch den Bedarf an „Umkehrlogistik“ für Recycling-Prozesse oder im Zuge des Abfallmanagements ein höheres Transportaufkommen.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Institute for Transport Studies, “Die </a:t>
            </a:r>
            <a:r>
              <a:rPr lang="en-GB" dirty="0" err="1" smtClean="0"/>
              <a:t>Zukunft</a:t>
            </a:r>
            <a:r>
              <a:rPr lang="en-GB" dirty="0" smtClean="0"/>
              <a:t> der </a:t>
            </a:r>
            <a:r>
              <a:rPr lang="en-GB" dirty="0" err="1" smtClean="0"/>
              <a:t>Nachhaltigkeit</a:t>
            </a:r>
            <a:r>
              <a:rPr lang="en-GB" baseline="0" dirty="0" smtClean="0"/>
              <a:t> in </a:t>
            </a:r>
            <a:r>
              <a:rPr lang="en-GB" baseline="0" dirty="0" err="1" smtClean="0"/>
              <a:t>Güterverkehr</a:t>
            </a:r>
            <a:r>
              <a:rPr lang="en-GB" baseline="0" dirty="0" smtClean="0"/>
              <a:t> und </a:t>
            </a:r>
            <a:r>
              <a:rPr lang="en-GB" baseline="0" dirty="0" err="1" smtClean="0"/>
              <a:t>Logistik</a:t>
            </a:r>
            <a:r>
              <a:rPr lang="en-GB" baseline="0" dirty="0" smtClean="0"/>
              <a:t>” (2010). </a:t>
            </a:r>
            <a:r>
              <a:rPr lang="en-GB" dirty="0" smtClean="0"/>
              <a:t>S.15</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Online: </a:t>
            </a:r>
            <a:r>
              <a:rPr lang="en-GB" dirty="0" smtClean="0"/>
              <a:t>http://www.europarl.europa.eu/RegData/etudes/note/join/2010/431578/IPOL-TRAN_NT(2010)431578_DE.pdf [05.08.2016]</a:t>
            </a:r>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15</a:t>
            </a:fld>
            <a:endParaRPr lang="de-AT" dirty="0"/>
          </a:p>
        </p:txBody>
      </p:sp>
    </p:spTree>
    <p:extLst>
      <p:ext uri="{BB962C8B-B14F-4D97-AF65-F5344CB8AC3E}">
        <p14:creationId xmlns:p14="http://schemas.microsoft.com/office/powerpoint/2010/main" val="2125325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LNG oder verflüssigtes Erdgas ist Erdgas, das auf mindestens -162 ° C abgekühlt wird und somit 600-mal weniger Platz einnimmt als unbearbeitetes Erdgas. Dies ist auch der Hauptvorteil in Verbindung mit dem Transport! Neben der Verwendung als Treibstoff für Binnenschiffe und LKW kann LNG auch für industrielle Prozesse in </a:t>
            </a:r>
            <a:r>
              <a:rPr lang="de-DE" dirty="0" err="1" smtClean="0"/>
              <a:t>Gasform</a:t>
            </a:r>
            <a:r>
              <a:rPr lang="de-DE" dirty="0" smtClean="0"/>
              <a:t> verwendet werden.</a:t>
            </a:r>
          </a:p>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Die Unternehmen RAG, </a:t>
            </a:r>
            <a:r>
              <a:rPr lang="de-AT" dirty="0" err="1" smtClean="0"/>
              <a:t>Ennshafen</a:t>
            </a:r>
            <a:r>
              <a:rPr lang="de-AT" dirty="0" smtClean="0"/>
              <a:t> OÖ GmbH und IVECO Austria haben am 26. September 2017 im Rahmen des Zukunftsforums LNG im oberösterreichischen </a:t>
            </a:r>
            <a:r>
              <a:rPr lang="de-AT" dirty="0" err="1" smtClean="0"/>
              <a:t>Ennshafen</a:t>
            </a:r>
            <a:r>
              <a:rPr lang="de-AT" dirty="0" smtClean="0"/>
              <a:t> die österreichweit erste Tankstelle für LNG (</a:t>
            </a:r>
            <a:r>
              <a:rPr lang="de-AT" dirty="0" err="1" smtClean="0"/>
              <a:t>Liquefied</a:t>
            </a:r>
            <a:r>
              <a:rPr lang="de-AT" dirty="0" smtClean="0"/>
              <a:t> Natural Gas) eröffnet.</a:t>
            </a:r>
            <a:r>
              <a:rPr lang="de-DE" dirty="0" smtClean="0"/>
              <a:t/>
            </a:r>
            <a:br>
              <a:rPr lang="de-DE" dirty="0" smtClean="0"/>
            </a:br>
            <a:r>
              <a:rPr lang="de-DE" dirty="0" smtClean="0"/>
              <a:t>Im Rahmen der Binnenschifffahrt gibt es bereits zwei Bunkerstationen auf dem Rhein - im Hafen von Rotterdam und im Hafen von Amsterdam. Dies sind LKW-zu-Schiff-Bunkerstationen, was bedeutet, dass der LKW mit dem Schiff verbunden ist, das ihn betankt. Norwegen und andere skandinavische Länder können als Vorreiter für LNG angesehen werden. Im Jahr 2009 gab es weltweit bereits 336 Schiffe in der LNG-Tankerflotte.</a:t>
            </a:r>
          </a:p>
          <a:p>
            <a:endParaRPr lang="en-US" noProof="0" dirty="0" smtClean="0"/>
          </a:p>
          <a:p>
            <a:r>
              <a:rPr lang="en-US" noProof="0" dirty="0" err="1" smtClean="0"/>
              <a:t>Quelle</a:t>
            </a:r>
            <a:r>
              <a:rPr lang="en-US" noProof="0" dirty="0" smtClean="0"/>
              <a:t>:</a:t>
            </a:r>
          </a:p>
          <a:p>
            <a:r>
              <a:rPr lang="en-US" noProof="0" dirty="0" smtClean="0"/>
              <a:t>https://www.youtube.com/watch?v=WyZTuzUzR68</a:t>
            </a:r>
          </a:p>
          <a:p>
            <a:r>
              <a:rPr lang="en-US" noProof="0" dirty="0" smtClean="0"/>
              <a:t>http://www.lngmasterplan.eu/images/D_111__Status_Quo__Trend_Analysis_-_Danube_and_Italy_v2.1_FINAL_2015-3-12.pdf  S.24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https://www.researchgate.net/profile/Murat_Aymelek/publication/274379729_Challenges_and_opportunities_for_LNG_as_a_ship_fuel_source_and_an_application_to_bunkering_network_optimisation/links/55e5bf9f08aecb1a7ccd4ab6.pdf S.768</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http://www.google.at/url?sa=t&amp;rct=j&amp;q=&amp;esrc=s&amp;source=web&amp;cd=1&amp;ved=0ahUKEwiH-4PAgZ3LAhVI2SwKHbsvAoQQFgggMAA&amp;url=http%3A%2F%2Fwww.firstmagazine.com%2FDownloadSpecialistPublicationDetail.475.ashx&amp;usg=AFQjCNHA3p1tXvou2G-mum2mVn9-M0sVCA&amp;bvm=bv.115339255,d.bGs S.92</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http://www.ennshafen.at/mediencorner/presseberichte/26_09_2017_eroeffnung_der_ersten_lng_tankstelle_oesterreichs_im_ennshafen</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https://www.rag-austria.at/presse/downloads/fotos/lng-tankstelle-ennshafen.html#prettyPhoto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16</a:t>
            </a:fld>
            <a:endParaRPr lang="de-AT" dirty="0"/>
          </a:p>
        </p:txBody>
      </p:sp>
    </p:spTree>
    <p:extLst>
      <p:ext uri="{BB962C8B-B14F-4D97-AF65-F5344CB8AC3E}">
        <p14:creationId xmlns:p14="http://schemas.microsoft.com/office/powerpoint/2010/main" val="2794763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noProof="0" dirty="0" smtClean="0"/>
              <a:t>Wie die Abbildung zeigt, beginnt die LNG-Wertschöpfungskette mit der Gewinnung und Produktion von Erdgas. Im nächsten Schritt wird das Gas verflüssigt und ist somit bereit für den Transport auf das Schiff. Nach dem Transport wird LNG wieder verdampft und gelagert, bis der Endverbraucher es benötigt.</a:t>
            </a:r>
          </a:p>
          <a:p>
            <a:r>
              <a:rPr lang="de-AT" noProof="0" dirty="0" smtClean="0"/>
              <a:t>Der größte Lieferant für LNG ist Katar mit einem Anteil von einem Drittel an der weltweiten LNG-Produktion (stand</a:t>
            </a:r>
            <a:r>
              <a:rPr lang="de-AT" baseline="0" noProof="0" dirty="0" smtClean="0"/>
              <a:t> </a:t>
            </a:r>
            <a:r>
              <a:rPr lang="de-AT" noProof="0" dirty="0" smtClean="0"/>
              <a:t>2015). Japan</a:t>
            </a:r>
            <a:r>
              <a:rPr lang="de-AT" baseline="0" noProof="0" dirty="0" smtClean="0"/>
              <a:t> hingegen ist </a:t>
            </a:r>
            <a:r>
              <a:rPr lang="de-AT" noProof="0" dirty="0" smtClean="0"/>
              <a:t>der größte Importeur mit einem Anteil von 37% an der weltweiten Nachfrage (Stand 2015). </a:t>
            </a:r>
          </a:p>
          <a:p>
            <a:endParaRPr lang="de-DE" dirty="0" smtClean="0"/>
          </a:p>
          <a:p>
            <a:r>
              <a:rPr lang="de-DE" dirty="0" smtClean="0"/>
              <a:t>Quelle:</a:t>
            </a:r>
          </a:p>
          <a:p>
            <a:r>
              <a:rPr lang="en-US" dirty="0" smtClean="0"/>
              <a:t>https://www.youtube.com/watch?v=WyZTuzUzR68</a:t>
            </a:r>
          </a:p>
        </p:txBody>
      </p:sp>
      <p:sp>
        <p:nvSpPr>
          <p:cNvPr id="4" name="Slide Number Placeholder 3"/>
          <p:cNvSpPr>
            <a:spLocks noGrp="1"/>
          </p:cNvSpPr>
          <p:nvPr>
            <p:ph type="sldNum" sz="quarter" idx="10"/>
          </p:nvPr>
        </p:nvSpPr>
        <p:spPr/>
        <p:txBody>
          <a:bodyPr/>
          <a:lstStyle/>
          <a:p>
            <a:fld id="{56F06DAA-0A4E-4110-9797-3FB8CA0FEA93}" type="slidenum">
              <a:rPr lang="de-AT" smtClean="0"/>
              <a:t>17</a:t>
            </a:fld>
            <a:endParaRPr lang="de-AT" dirty="0"/>
          </a:p>
        </p:txBody>
      </p:sp>
    </p:spTree>
    <p:extLst>
      <p:ext uri="{BB962C8B-B14F-4D97-AF65-F5344CB8AC3E}">
        <p14:creationId xmlns:p14="http://schemas.microsoft.com/office/powerpoint/2010/main" val="294783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smtClean="0">
                <a:solidFill>
                  <a:schemeClr val="tx1"/>
                </a:solidFill>
                <a:effectLst/>
                <a:latin typeface="+mn-lt"/>
                <a:ea typeface="+mn-ea"/>
                <a:cs typeface="+mn-cs"/>
              </a:rPr>
              <a:t>Neben den Vorteilen und Chancen die durch LNG geboten werden, gibt es auch Herausforderungen, die in verschiedenen Bereichen berücksichtigt werden müssen:</a:t>
            </a:r>
            <a:endParaRPr lang="de-AT"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Politische Instabilitäten auf nationaler Ebene oder wirtschaftliche Instabilitäten im Zusammenhang mit Preisen und Nachfrage.</a:t>
            </a:r>
            <a:endParaRPr lang="de-AT"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LNG-Bunkeranlagen sind mit hohen Investitionen verbunden. Daher ist es wichtig, an den richtigen Stellen zu investieren, was jedoch nicht immer vorhersehbar ist.</a:t>
            </a:r>
            <a:endParaRPr lang="de-AT"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Bestehende Schiffe müssen umgerüstet werden und neue Schiffe müssen angemessen geplant werden, dies ist mit Investitionskosten und Entwicklungs- / Rekonstruktionszeiten verbunden.</a:t>
            </a:r>
            <a:endParaRPr lang="de-AT"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Da die Handhabung</a:t>
            </a:r>
            <a:r>
              <a:rPr lang="de-DE" sz="1200" kern="1200" baseline="0" dirty="0" smtClean="0">
                <a:solidFill>
                  <a:schemeClr val="tx1"/>
                </a:solidFill>
                <a:effectLst/>
                <a:latin typeface="+mn-lt"/>
                <a:ea typeface="+mn-ea"/>
                <a:cs typeface="+mn-cs"/>
              </a:rPr>
              <a:t> von </a:t>
            </a:r>
            <a:r>
              <a:rPr lang="de-DE" sz="1200" kern="1200" dirty="0" smtClean="0">
                <a:solidFill>
                  <a:schemeClr val="tx1"/>
                </a:solidFill>
                <a:effectLst/>
                <a:latin typeface="+mn-lt"/>
                <a:ea typeface="+mn-ea"/>
                <a:cs typeface="+mn-cs"/>
              </a:rPr>
              <a:t>LNG mit sehr geringen Temperaturen verbunden ist, ist eine Schulung der Mitarbeiter erforderlich, um</a:t>
            </a:r>
            <a:r>
              <a:rPr lang="de-DE" sz="1200" kern="1200" baseline="0" dirty="0" smtClean="0">
                <a:solidFill>
                  <a:schemeClr val="tx1"/>
                </a:solidFill>
                <a:effectLst/>
                <a:latin typeface="+mn-lt"/>
                <a:ea typeface="+mn-ea"/>
                <a:cs typeface="+mn-cs"/>
              </a:rPr>
              <a:t> den richtigen Umgang sicherzustellen</a:t>
            </a:r>
            <a:r>
              <a:rPr lang="de-DE" sz="1200" kern="1200" dirty="0" smtClean="0">
                <a:solidFill>
                  <a:schemeClr val="tx1"/>
                </a:solidFill>
                <a:effectLst/>
                <a:latin typeface="+mn-lt"/>
                <a:ea typeface="+mn-ea"/>
                <a:cs typeface="+mn-cs"/>
              </a:rPr>
              <a:t>. Darüber hinaus sind weitere Untersuchungen zur Gewährleistung der Sicherheit erforderlich.</a:t>
            </a:r>
            <a:endParaRPr lang="de-AT"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Wie bereits erwähnt wurde, sind zahlreiche Investitionen erforderlich. Daher muss definiert werden, von wem die Kosten getragen werden.</a:t>
            </a:r>
            <a:endParaRPr lang="de-AT"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noProof="0" dirty="0" smtClean="0"/>
          </a:p>
          <a:p>
            <a:r>
              <a:rPr lang="en-US" noProof="0" dirty="0" err="1" smtClean="0"/>
              <a:t>Quelle</a:t>
            </a:r>
            <a:r>
              <a:rPr lang="en-US" noProof="0" dirty="0" smtClean="0"/>
              <a:t>:</a:t>
            </a:r>
          </a:p>
          <a:p>
            <a:r>
              <a:rPr lang="en-US" noProof="0" dirty="0" smtClean="0"/>
              <a:t>https://www.researchgate.net/profile/Murat_Aymelek/publication/274379729_Challenges_and_opportunities_for_LNG_as_a_ship_fuel_source_and_an_application_to_bunkering_network_optimisation/links/55e5bf9f08aecb1a7ccd4ab6.pdf</a:t>
            </a:r>
          </a:p>
          <a:p>
            <a:r>
              <a:rPr lang="en-US" noProof="0" dirty="0" smtClean="0"/>
              <a:t>S.770</a:t>
            </a:r>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18</a:t>
            </a:fld>
            <a:endParaRPr lang="de-AT" dirty="0"/>
          </a:p>
        </p:txBody>
      </p:sp>
    </p:spTree>
    <p:extLst>
      <p:ext uri="{BB962C8B-B14F-4D97-AF65-F5344CB8AC3E}">
        <p14:creationId xmlns:p14="http://schemas.microsoft.com/office/powerpoint/2010/main" val="233979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19</a:t>
            </a:fld>
            <a:endParaRPr lang="de-AT" dirty="0"/>
          </a:p>
        </p:txBody>
      </p:sp>
    </p:spTree>
    <p:extLst>
      <p:ext uri="{BB962C8B-B14F-4D97-AF65-F5344CB8AC3E}">
        <p14:creationId xmlns:p14="http://schemas.microsoft.com/office/powerpoint/2010/main" val="307701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smtClean="0">
                <a:solidFill>
                  <a:schemeClr val="tx1"/>
                </a:solidFill>
                <a:effectLst/>
                <a:latin typeface="+mn-lt"/>
                <a:ea typeface="+mn-ea"/>
                <a:cs typeface="+mn-cs"/>
              </a:rPr>
              <a:t>Die in dieser Folie genannten Fragen können als Aufwärmübung zum Thema „aktuelle Entwicklungstrends" dienen.</a:t>
            </a:r>
            <a:endParaRPr lang="de-AT"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Das Ziel ist es die Fragen in Form eines Plenums mit </a:t>
            </a:r>
            <a:r>
              <a:rPr lang="de-DE" sz="1200" kern="1200" dirty="0" err="1" smtClean="0">
                <a:solidFill>
                  <a:schemeClr val="tx1"/>
                </a:solidFill>
                <a:effectLst/>
                <a:latin typeface="+mn-lt"/>
                <a:ea typeface="+mn-ea"/>
                <a:cs typeface="+mn-cs"/>
              </a:rPr>
              <a:t>WirtschaftspartnerInnen</a:t>
            </a:r>
            <a:r>
              <a:rPr lang="de-DE" sz="1200" kern="1200" dirty="0" smtClean="0">
                <a:solidFill>
                  <a:schemeClr val="tx1"/>
                </a:solidFill>
                <a:effectLst/>
                <a:latin typeface="+mn-lt"/>
                <a:ea typeface="+mn-ea"/>
                <a:cs typeface="+mn-cs"/>
              </a:rPr>
              <a:t> zu diskutieren. Die Antworten auf diese Fragen können im weiteren Verlauf der Präsentation immer wieder</a:t>
            </a:r>
            <a:r>
              <a:rPr lang="de-DE" sz="1200" kern="1200" baseline="0" dirty="0" smtClean="0">
                <a:solidFill>
                  <a:schemeClr val="tx1"/>
                </a:solidFill>
                <a:effectLst/>
                <a:latin typeface="+mn-lt"/>
                <a:ea typeface="+mn-ea"/>
                <a:cs typeface="+mn-cs"/>
              </a:rPr>
              <a:t> aufgegriffen werden</a:t>
            </a:r>
            <a:r>
              <a:rPr lang="de-DE" sz="1200" kern="1200" dirty="0" smtClean="0">
                <a:solidFill>
                  <a:schemeClr val="tx1"/>
                </a:solidFill>
                <a:effectLst/>
                <a:latin typeface="+mn-lt"/>
                <a:ea typeface="+mn-ea"/>
                <a:cs typeface="+mn-cs"/>
              </a:rPr>
              <a:t>. Dem zufolge können diese im Anschluss an die Präsentation erneut aufgegriffen und diskutiert werden. </a:t>
            </a:r>
            <a:endParaRPr lang="de-A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b="1" baseline="0" dirty="0" smtClean="0"/>
              <a:t>Diskussionsfragen (5-10 Minuten Diskussion)</a:t>
            </a:r>
            <a:r>
              <a:rPr lang="de-AT" baseline="0" dirty="0" smtClean="0"/>
              <a:t>: </a:t>
            </a:r>
          </a:p>
          <a:p>
            <a:r>
              <a:rPr lang="de-AT" sz="1200" kern="1200" dirty="0" smtClean="0">
                <a:solidFill>
                  <a:schemeClr val="tx1"/>
                </a:solidFill>
                <a:effectLst/>
                <a:latin typeface="+mn-lt"/>
                <a:ea typeface="+mn-ea"/>
                <a:cs typeface="+mn-cs"/>
              </a:rPr>
              <a:t>Weshalb ist Innovation aus Ihrer Sicht in der Binnenschifffahrt bzw. in der Logistikbranche von großer Bedeutung? </a:t>
            </a:r>
          </a:p>
          <a:p>
            <a:r>
              <a:rPr lang="de-AT" sz="1200" kern="1200" dirty="0" smtClean="0">
                <a:solidFill>
                  <a:schemeClr val="tx1"/>
                </a:solidFill>
                <a:effectLst/>
                <a:latin typeface="+mn-lt"/>
                <a:ea typeface="+mn-ea"/>
                <a:cs typeface="+mn-cs"/>
              </a:rPr>
              <a:t>Welche aktuellen Trends sind für Sie im Logistiksektor aktuell relevant?</a:t>
            </a:r>
          </a:p>
          <a:p>
            <a:r>
              <a:rPr lang="de-AT" sz="1200" kern="1200" dirty="0" smtClean="0">
                <a:solidFill>
                  <a:schemeClr val="tx1"/>
                </a:solidFill>
                <a:effectLst/>
                <a:latin typeface="+mn-lt"/>
                <a:ea typeface="+mn-ea"/>
                <a:cs typeface="+mn-cs"/>
              </a:rPr>
              <a:t>Welchen Stellenwert hat das Thema Nachhaltigkeit in Ihrem Unternehmen?</a:t>
            </a:r>
          </a:p>
          <a:p>
            <a:endParaRPr lang="de-AT" sz="1200" kern="1200" dirty="0" smtClean="0">
              <a:solidFill>
                <a:schemeClr val="tx1"/>
              </a:solidFill>
              <a:effectLst/>
              <a:latin typeface="+mn-lt"/>
              <a:ea typeface="+mn-ea"/>
              <a:cs typeface="+mn-cs"/>
            </a:endParaRPr>
          </a:p>
          <a:p>
            <a:r>
              <a:rPr lang="de-AT" sz="1200" b="1" kern="1200" dirty="0" smtClean="0">
                <a:solidFill>
                  <a:schemeClr val="tx1"/>
                </a:solidFill>
                <a:effectLst/>
                <a:latin typeface="+mn-lt"/>
                <a:ea typeface="+mn-ea"/>
                <a:cs typeface="+mn-cs"/>
              </a:rPr>
              <a:t>Mögliche Hilfestellungen für eine Diskussion:</a:t>
            </a:r>
            <a:endParaRPr lang="de-AT"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smtClean="0">
                <a:solidFill>
                  <a:schemeClr val="tx1"/>
                </a:solidFill>
                <a:effectLst/>
                <a:latin typeface="+mn-lt"/>
                <a:ea typeface="+mn-ea"/>
                <a:cs typeface="+mn-cs"/>
              </a:rPr>
              <a:t>Treibstoff</a:t>
            </a:r>
          </a:p>
          <a:p>
            <a:pPr marL="171450" lvl="0" indent="-171450">
              <a:buFont typeface="Arial" panose="020B0604020202020204" pitchFamily="34" charset="0"/>
              <a:buChar char="•"/>
            </a:pPr>
            <a:r>
              <a:rPr lang="de-AT" sz="1200" kern="1200" dirty="0" smtClean="0">
                <a:solidFill>
                  <a:schemeClr val="tx1"/>
                </a:solidFill>
                <a:effectLst/>
                <a:latin typeface="+mn-lt"/>
                <a:ea typeface="+mn-ea"/>
                <a:cs typeface="+mn-cs"/>
              </a:rPr>
              <a:t>Transportwege</a:t>
            </a:r>
          </a:p>
          <a:p>
            <a:pPr marL="171450" lvl="0" indent="-171450">
              <a:buFont typeface="Arial" panose="020B0604020202020204" pitchFamily="34" charset="0"/>
              <a:buChar char="•"/>
            </a:pPr>
            <a:r>
              <a:rPr lang="de-AT" sz="1200" kern="1200" dirty="0" smtClean="0">
                <a:solidFill>
                  <a:schemeClr val="tx1"/>
                </a:solidFill>
                <a:effectLst/>
                <a:latin typeface="+mn-lt"/>
                <a:ea typeface="+mn-ea"/>
                <a:cs typeface="+mn-cs"/>
              </a:rPr>
              <a:t>Infrastruktur</a:t>
            </a:r>
          </a:p>
          <a:p>
            <a:pPr marL="171450" lvl="0" indent="-171450">
              <a:buFont typeface="Arial" panose="020B0604020202020204" pitchFamily="34" charset="0"/>
              <a:buChar char="•"/>
            </a:pPr>
            <a:r>
              <a:rPr lang="de-AT" sz="1200" kern="1200" dirty="0" smtClean="0">
                <a:solidFill>
                  <a:schemeClr val="tx1"/>
                </a:solidFill>
                <a:effectLst/>
                <a:latin typeface="+mn-lt"/>
                <a:ea typeface="+mn-ea"/>
                <a:cs typeface="+mn-cs"/>
              </a:rPr>
              <a:t>IT-Entwicklung</a:t>
            </a:r>
          </a:p>
          <a:p>
            <a:pPr marL="171450" lvl="0" indent="-171450">
              <a:buFont typeface="Arial" panose="020B0604020202020204" pitchFamily="34" charset="0"/>
              <a:buChar char="•"/>
            </a:pPr>
            <a:r>
              <a:rPr lang="de-AT" sz="1200" kern="1200" dirty="0" smtClean="0">
                <a:solidFill>
                  <a:schemeClr val="tx1"/>
                </a:solidFill>
                <a:effectLst/>
                <a:latin typeface="+mn-lt"/>
                <a:ea typeface="+mn-ea"/>
                <a:cs typeface="+mn-cs"/>
              </a:rPr>
              <a:t>Sicherheit</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Überwachung</a:t>
            </a:r>
            <a:endParaRPr lang="de-AT"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Schiffe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Green Logistics/Ports</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Transportkonzepte</a:t>
            </a:r>
            <a:endParaRPr lang="de-AT" sz="1200" kern="1200" dirty="0" smtClean="0">
              <a:solidFill>
                <a:schemeClr val="tx1"/>
              </a:solidFill>
              <a:effectLst/>
              <a:latin typeface="+mn-lt"/>
              <a:ea typeface="+mn-ea"/>
              <a:cs typeface="+mn-cs"/>
            </a:endParaRPr>
          </a:p>
          <a:p>
            <a:pPr defTabSz="914257">
              <a:defRPr/>
            </a:pPr>
            <a:endParaRPr lang="en-US" baseline="0" noProof="0"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2</a:t>
            </a:fld>
            <a:endParaRPr lang="de-AT" dirty="0"/>
          </a:p>
        </p:txBody>
      </p:sp>
    </p:spTree>
    <p:extLst>
      <p:ext uri="{BB962C8B-B14F-4D97-AF65-F5344CB8AC3E}">
        <p14:creationId xmlns:p14="http://schemas.microsoft.com/office/powerpoint/2010/main" val="1281078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smtClean="0">
                <a:solidFill>
                  <a:schemeClr val="tx1"/>
                </a:solidFill>
                <a:effectLst/>
                <a:latin typeface="+mn-lt"/>
                <a:ea typeface="+mn-ea"/>
                <a:cs typeface="+mn-cs"/>
              </a:rPr>
              <a:t>Auch das Thema Digitalisierung bzw. Vernetzung und die damit verbundenen Trends Industrie 4.0 und das Internet der Dinge sind aktuell relevante Themen in der Logistik. </a:t>
            </a:r>
            <a:r>
              <a:rPr lang="de-AT" sz="1200" b="0" i="0" u="none" strike="noStrike" kern="1200" baseline="0" dirty="0" smtClean="0">
                <a:solidFill>
                  <a:schemeClr val="tx1"/>
                </a:solidFill>
                <a:latin typeface="+mn-lt"/>
                <a:ea typeface="+mn-ea"/>
                <a:cs typeface="+mn-cs"/>
              </a:rPr>
              <a:t>Logistik 4.0 ist eine</a:t>
            </a:r>
          </a:p>
          <a:p>
            <a:r>
              <a:rPr lang="de-AT" sz="1200" b="0" i="0" u="none" strike="noStrike" kern="1200" baseline="0" dirty="0" smtClean="0">
                <a:solidFill>
                  <a:schemeClr val="tx1"/>
                </a:solidFill>
                <a:latin typeface="+mn-lt"/>
                <a:ea typeface="+mn-ea"/>
                <a:cs typeface="+mn-cs"/>
              </a:rPr>
              <a:t>Erweiterung der zugrunde liegenden Idee eines Internets der Dinge. </a:t>
            </a:r>
            <a:r>
              <a:rPr lang="de-AT" sz="1200" kern="1200" dirty="0" smtClean="0">
                <a:solidFill>
                  <a:schemeClr val="tx1"/>
                </a:solidFill>
                <a:effectLst/>
                <a:latin typeface="+mn-lt"/>
                <a:ea typeface="+mn-ea"/>
                <a:cs typeface="+mn-cs"/>
              </a:rPr>
              <a:t>Aufgrund der Digitalisierung der Gesellschaft im Allgemeinen und der zunehmenden Anzahl an Online-Einkäufen wird die Logistikbranche immer mehr vor neue Herausforderungen gestellt. Dementsprechend ist eine Vernetzung der Logistikdienstleister mit Kunden und anderen relevanten Akteuren entscheidend, um dem zunehmenden Transportaufkommen gerecht zu werden. Auch wenn die technischen Voraussetzungen möglicherweise oftmals bereits gegeben sind oder relativ rasch umgesetzt werden können, gilt es dennoch eine entsprechende Vertrauensbasis zwischen den Akteuren herzustellen. Vertrauen ist dabei wichtig, um einen Datenaustausch zu realisieren und sicher zu stellen, dass Akteure bereit sind alle relevanten Daten mit den Partnern zu teilen und diese nicht missbräuchlich für eigene Zwecke genutzt werden. Da die Bereitschaft zum Datenaustausch oftmals aufgrund des fehlenden Vertrauens noch nicht gegeben ist, gilt es auch die Einstellung der Akteure in Zukunft positiv zu beeinflussen. Darüber hinaus kann beispielsweise durch den Einsatz von (teils) autonomen Fahrzeugen (z.B. beim </a:t>
            </a:r>
            <a:r>
              <a:rPr lang="de-AT" sz="1200" kern="1200" dirty="0" err="1" smtClean="0">
                <a:solidFill>
                  <a:schemeClr val="tx1"/>
                </a:solidFill>
                <a:effectLst/>
                <a:latin typeface="+mn-lt"/>
                <a:ea typeface="+mn-ea"/>
                <a:cs typeface="+mn-cs"/>
              </a:rPr>
              <a:t>Platooning</a:t>
            </a:r>
            <a:r>
              <a:rPr lang="de-AT" sz="1200" kern="1200" dirty="0" smtClean="0">
                <a:solidFill>
                  <a:schemeClr val="tx1"/>
                </a:solidFill>
                <a:effectLst/>
                <a:latin typeface="+mn-lt"/>
                <a:ea typeface="+mn-ea"/>
                <a:cs typeface="+mn-cs"/>
              </a:rPr>
              <a:t>) die Verkehrsinfrastruktur besser bzw. effizienter genutzt werden. </a:t>
            </a:r>
          </a:p>
          <a:p>
            <a:endParaRPr lang="de-AT"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0" i="0" u="none" strike="noStrike" kern="1200" baseline="0" dirty="0" smtClean="0">
                <a:solidFill>
                  <a:schemeClr val="tx1"/>
                </a:solidFill>
                <a:latin typeface="+mn-lt"/>
                <a:ea typeface="+mn-ea"/>
                <a:cs typeface="+mn-cs"/>
              </a:rPr>
              <a:t>URL: https://www.vda.de/de/themen/innovation-und-technik/automatisiertes-fahren/platooning.html [13.03.2018] </a:t>
            </a:r>
          </a:p>
          <a:p>
            <a:r>
              <a:rPr lang="de-AT" sz="1200" b="0" i="0" u="none" strike="noStrike" kern="1200" baseline="0" dirty="0" smtClean="0">
                <a:solidFill>
                  <a:schemeClr val="tx1"/>
                </a:solidFill>
                <a:latin typeface="+mn-lt"/>
                <a:ea typeface="+mn-ea"/>
                <a:cs typeface="+mn-cs"/>
              </a:rPr>
              <a:t>URL: http://n.diemacher.at/1083/logistik-4 [20.04.2017] </a:t>
            </a:r>
          </a:p>
          <a:p>
            <a:r>
              <a:rPr lang="nb-NO" sz="1200" b="0" i="0" u="none" strike="noStrike" kern="1200" baseline="0" dirty="0" smtClean="0">
                <a:solidFill>
                  <a:schemeClr val="tx1"/>
                </a:solidFill>
                <a:latin typeface="+mn-lt"/>
                <a:ea typeface="+mn-ea"/>
                <a:cs typeface="+mn-cs"/>
              </a:rPr>
              <a:t>Kauder, Hasselfeldt, &amp; Oppermann, 2016, S. 1f </a:t>
            </a:r>
          </a:p>
          <a:p>
            <a:r>
              <a:rPr lang="de-AT" sz="1200" b="0" i="0" u="none" strike="noStrike" kern="1200" baseline="0" dirty="0" smtClean="0">
                <a:solidFill>
                  <a:schemeClr val="tx1"/>
                </a:solidFill>
                <a:latin typeface="+mn-lt"/>
                <a:ea typeface="+mn-ea"/>
                <a:cs typeface="+mn-cs"/>
              </a:rPr>
              <a:t>Bundesvereinigung Logistik (BVL) e. V., Digitalisierung in der Logistik S. 20 (https://www.bvl.de/positionspapier-digitalisierung)</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20</a:t>
            </a:fld>
            <a:endParaRPr lang="de-AT" dirty="0"/>
          </a:p>
        </p:txBody>
      </p:sp>
    </p:spTree>
    <p:extLst>
      <p:ext uri="{BB962C8B-B14F-4D97-AF65-F5344CB8AC3E}">
        <p14:creationId xmlns:p14="http://schemas.microsoft.com/office/powerpoint/2010/main" val="836910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Durch die Digitalisierung stehen mittlerweile innovative Lösungen zur Verfügung, um den Güterverkehr auf den Straßen weiter zu optimieren. </a:t>
            </a:r>
            <a:r>
              <a:rPr lang="de-DE" sz="1200" kern="1200" dirty="0" err="1" smtClean="0">
                <a:solidFill>
                  <a:schemeClr val="tx1"/>
                </a:solidFill>
                <a:effectLst/>
                <a:latin typeface="+mn-lt"/>
                <a:ea typeface="+mn-ea"/>
                <a:cs typeface="+mn-cs"/>
              </a:rPr>
              <a:t>Platooning</a:t>
            </a:r>
            <a:r>
              <a:rPr lang="de-DE" sz="1200" kern="1200" dirty="0" smtClean="0">
                <a:solidFill>
                  <a:schemeClr val="tx1"/>
                </a:solidFill>
                <a:effectLst/>
                <a:latin typeface="+mn-lt"/>
                <a:ea typeface="+mn-ea"/>
                <a:cs typeface="+mn-cs"/>
              </a:rPr>
              <a:t> ist eines der Konzepte, die den Transport auf Autobahnen revolutionieren können. Dabei werden mehrere LKW elektronisch miteinander verbunden, um in Echtzeit zu kommunizieren. Die Fahrzeuge werden in einem Konvoi angeordnet, dadurch kann das Führungsfahrzeug sein Fahrverhalten auf die Anderen übertragen. So ist der Konvoi im Stande, Manöver wie Beschleunigen und Bremsen für alle Fahrzeuge synchron zu vollziehen. Durch diese Technologie können LKW ohne Gefahr in einem Abstand von wenigen Metern hintereinander fahren und ihren Luftwiderstand wesentlich verringern. </a:t>
            </a:r>
          </a:p>
          <a:p>
            <a:endParaRPr lang="de-AT"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0" i="0" u="none" strike="noStrike" kern="1200" baseline="0" dirty="0" smtClean="0">
                <a:solidFill>
                  <a:schemeClr val="tx1"/>
                </a:solidFill>
                <a:latin typeface="+mn-lt"/>
                <a:ea typeface="+mn-ea"/>
                <a:cs typeface="+mn-cs"/>
              </a:rPr>
              <a:t>URL: https://www.vda.de/de/themen/innovation-und-technik/automatisiertes-fahren/platooning.html [13.03.2018] </a:t>
            </a:r>
          </a:p>
          <a:p>
            <a:endParaRPr lang="de-AT" sz="1200" kern="1200" dirty="0" smtClean="0">
              <a:solidFill>
                <a:schemeClr val="tx1"/>
              </a:solidFill>
              <a:effectLst/>
              <a:latin typeface="+mn-lt"/>
              <a:ea typeface="+mn-ea"/>
              <a:cs typeface="+mn-cs"/>
            </a:endParaRPr>
          </a:p>
          <a:p>
            <a:endParaRPr lang="de-AT"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6F06DAA-0A4E-4110-9797-3FB8CA0FEA93}" type="slidenum">
              <a:rPr lang="de-AT" smtClean="0"/>
              <a:t>21</a:t>
            </a:fld>
            <a:endParaRPr lang="de-AT" dirty="0"/>
          </a:p>
        </p:txBody>
      </p:sp>
    </p:spTree>
    <p:extLst>
      <p:ext uri="{BB962C8B-B14F-4D97-AF65-F5344CB8AC3E}">
        <p14:creationId xmlns:p14="http://schemas.microsoft.com/office/powerpoint/2010/main" val="1182895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Außerdem ist es den Fahrzeugen möglich, durch automatisierte Systeme vorausschauender auf Verkehrssituationen und topographische Gegebenheiten zu reagieren und so weiter Kraftstoff einzusparen.</a:t>
            </a:r>
            <a:endParaRPr lang="de-AT"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Effiziente Straßennutzung</a:t>
            </a:r>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Durch das </a:t>
            </a:r>
            <a:r>
              <a:rPr lang="de-DE" sz="1200" kern="1200" dirty="0" err="1" smtClean="0">
                <a:solidFill>
                  <a:schemeClr val="tx1"/>
                </a:solidFill>
                <a:effectLst/>
                <a:latin typeface="+mn-lt"/>
                <a:ea typeface="+mn-ea"/>
                <a:cs typeface="+mn-cs"/>
              </a:rPr>
              <a:t>Platooning</a:t>
            </a:r>
            <a:r>
              <a:rPr lang="de-DE" sz="1200" kern="1200" dirty="0" smtClean="0">
                <a:solidFill>
                  <a:schemeClr val="tx1"/>
                </a:solidFill>
                <a:effectLst/>
                <a:latin typeface="+mn-lt"/>
                <a:ea typeface="+mn-ea"/>
                <a:cs typeface="+mn-cs"/>
              </a:rPr>
              <a:t> wird eine signifikante Effizienzsteigerung im </a:t>
            </a:r>
            <a:r>
              <a:rPr lang="de-DE" sz="1200" kern="1200" dirty="0" err="1" smtClean="0">
                <a:solidFill>
                  <a:schemeClr val="tx1"/>
                </a:solidFill>
                <a:effectLst/>
                <a:latin typeface="+mn-lt"/>
                <a:ea typeface="+mn-ea"/>
                <a:cs typeface="+mn-cs"/>
              </a:rPr>
              <a:t>Gesamtplatoon</a:t>
            </a:r>
            <a:r>
              <a:rPr lang="de-DE" sz="1200" kern="1200" dirty="0" smtClean="0">
                <a:solidFill>
                  <a:schemeClr val="tx1"/>
                </a:solidFill>
                <a:effectLst/>
                <a:latin typeface="+mn-lt"/>
                <a:ea typeface="+mn-ea"/>
                <a:cs typeface="+mn-cs"/>
              </a:rPr>
              <a:t> erreicht, wodurch die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-Emissionen erheblich gesenkt werden. Darüber hinaus wird auch der zur Verfügung stehende Verkehrsraum besser genutzt und der Verkehrsfluss optimiert. Je mehr Fahrzeuge über die Technologie verfügen, desto effektiver trägt das </a:t>
            </a:r>
            <a:r>
              <a:rPr lang="de-DE" sz="1200" kern="1200" dirty="0" err="1" smtClean="0">
                <a:solidFill>
                  <a:schemeClr val="tx1"/>
                </a:solidFill>
                <a:effectLst/>
                <a:latin typeface="+mn-lt"/>
                <a:ea typeface="+mn-ea"/>
                <a:cs typeface="+mn-cs"/>
              </a:rPr>
              <a:t>Platooning</a:t>
            </a:r>
            <a:r>
              <a:rPr lang="de-DE" sz="1200" kern="1200" dirty="0" smtClean="0">
                <a:solidFill>
                  <a:schemeClr val="tx1"/>
                </a:solidFill>
                <a:effectLst/>
                <a:latin typeface="+mn-lt"/>
                <a:ea typeface="+mn-ea"/>
                <a:cs typeface="+mn-cs"/>
              </a:rPr>
              <a:t> zur Optimierung des Güterverkehrs bei. Ziel ist es ein herstellerübergreifendes System zu entwickeln, um noch flexiblere Einsatzmöglichkeiten zu gewährleisten.</a:t>
            </a:r>
            <a:endParaRPr lang="de-AT" sz="1200" kern="1200" dirty="0" smtClean="0">
              <a:solidFill>
                <a:schemeClr val="tx1"/>
              </a:solidFill>
              <a:effectLst/>
              <a:latin typeface="+mn-lt"/>
              <a:ea typeface="+mn-ea"/>
              <a:cs typeface="+mn-cs"/>
            </a:endParaRPr>
          </a:p>
          <a:p>
            <a:endParaRPr lang="de-AT"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0" i="0" u="none" strike="noStrike" kern="1200" baseline="0" dirty="0" smtClean="0">
                <a:solidFill>
                  <a:schemeClr val="tx1"/>
                </a:solidFill>
                <a:latin typeface="+mn-lt"/>
                <a:ea typeface="+mn-ea"/>
                <a:cs typeface="+mn-cs"/>
              </a:rPr>
              <a:t>URL: https://www.vda.de/de/themen/innovation-und-technik/automatisiertes-fahren/platooning.html [13.03.2018] </a:t>
            </a:r>
          </a:p>
          <a:p>
            <a:endParaRPr lang="de-AT" sz="1200" kern="1200" dirty="0" smtClean="0">
              <a:solidFill>
                <a:schemeClr val="tx1"/>
              </a:solidFill>
              <a:effectLst/>
              <a:latin typeface="+mn-lt"/>
              <a:ea typeface="+mn-ea"/>
              <a:cs typeface="+mn-cs"/>
            </a:endParaRPr>
          </a:p>
          <a:p>
            <a:endParaRPr lang="de-AT"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6F06DAA-0A4E-4110-9797-3FB8CA0FEA93}" type="slidenum">
              <a:rPr lang="de-AT" smtClean="0"/>
              <a:t>22</a:t>
            </a:fld>
            <a:endParaRPr lang="de-AT" dirty="0"/>
          </a:p>
        </p:txBody>
      </p:sp>
    </p:spTree>
    <p:extLst>
      <p:ext uri="{BB962C8B-B14F-4D97-AF65-F5344CB8AC3E}">
        <p14:creationId xmlns:p14="http://schemas.microsoft.com/office/powerpoint/2010/main" val="873098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kern="1200" dirty="0" smtClean="0">
                <a:solidFill>
                  <a:schemeClr val="tx1"/>
                </a:solidFill>
                <a:effectLst/>
                <a:latin typeface="+mn-lt"/>
                <a:ea typeface="+mn-ea"/>
                <a:cs typeface="+mn-cs"/>
              </a:rPr>
              <a:t>V</a:t>
            </a:r>
            <a:r>
              <a:rPr lang="de-DE" sz="1200" kern="1200" dirty="0" err="1" smtClean="0">
                <a:solidFill>
                  <a:schemeClr val="tx1"/>
                </a:solidFill>
                <a:effectLst/>
                <a:latin typeface="+mn-lt"/>
                <a:ea typeface="+mn-ea"/>
                <a:cs typeface="+mn-cs"/>
              </a:rPr>
              <a:t>iele</a:t>
            </a:r>
            <a:r>
              <a:rPr lang="de-DE" sz="1200" kern="1200" dirty="0" smtClean="0">
                <a:solidFill>
                  <a:schemeClr val="tx1"/>
                </a:solidFill>
                <a:effectLst/>
                <a:latin typeface="+mn-lt"/>
                <a:ea typeface="+mn-ea"/>
                <a:cs typeface="+mn-cs"/>
              </a:rPr>
              <a:t> landgestützte Verkehrssysteme sind bereits am neuesten Stand der Technik bezüglich autonome Fahrzeuge. </a:t>
            </a:r>
            <a:r>
              <a:rPr lang="de-AT" sz="1200" kern="1200" dirty="0" smtClean="0">
                <a:solidFill>
                  <a:schemeClr val="tx1"/>
                </a:solidFill>
                <a:effectLst/>
                <a:latin typeface="+mn-lt"/>
                <a:ea typeface="+mn-ea"/>
                <a:cs typeface="+mn-cs"/>
              </a:rPr>
              <a:t>Es gibt mehrere Beispiele für automatisierte U-Bahnen, selbstfahrende Intralogistik-Fahrzeuge oder fahrerlose Transportsysteme (AGV) auf modernen Containerterminals.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Auch in der modernen Luftfahrt gibt es sehr vielfältige Ansätze autonomer Steuerungskonzepte.</a:t>
            </a:r>
            <a:br>
              <a:rPr lang="de-DE"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Folglich wird Autonomie auch als Möglichkeit für den Schiffverkehr angesehen, die Herausforderungen von Wettbewerbsfähigkeit, Sicherheit und Nachhaltigkeit zu bewältigen.</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Dazu gehören fortschrittliche Systeme zur Entscheidungsunterstützung, die die Möglichkeit bieten, Schiffe unter halb- oder vollautomatischer Steuerung ferngesteuert zu betreiben. Für die Binnenschifffahrt ist der Trend der autonomen Fahrzeuge in naher Zukunft nicht so relevant wie beispielsweise für den Verkehrsträger Straße, da das Gefahrenpotential beim Binnenschiff noch überwiegt. Dennoch bietet ein offenes Datenmanagement den Akteuren der Binnenschifffahrt wie beispielsweise Reedereien oder Speditionen die Möglichkeit rasch einen Überblick über die Transportströme zu gewinnen. So können auch bei einzelnen Prozessen wie beispielsweise der Schleusung durch automatisierte Anmeldung und Bezahlung enorme Effizienzvorteile realisiert werden. Durch einen raschen Informationsaustausch können darüber hinaus die Transportprozesse wie Umschlag und Vor- und Nachlauf optimal geplant werden, um kostenintensive Wartezeiten zu vermeiden. Vor allem in Häfen mit Containerumschlag ist Digitalisierung bereits ein sehr präsentes Thema, da das Handling der vielen Container und deren Umschlag ohne den Einsatz von elektronischer Datenverarbeitung kaum möglich wären. Der Trend der Digitalisierung wird so beispielsweise bereits im Hafen Hamburg gelebt wobei hier ebenfalls noch Potential für Erweiterungen gegeben ist. Um diesen Trend in Zukunft auch im Bereich der Binnenschifffahrt nutzen zu können, müssen jedoch hohe Investitionen in Anlagen sowie im Bereich Aus- und Weiterbildung getätigt, die Sicherheit eines digitalen Netzwerkes sichergestellt sowie internationale Standards eingeführt werden. </a:t>
            </a:r>
            <a:endParaRPr lang="de-AT" dirty="0" smtClean="0"/>
          </a:p>
          <a:p>
            <a:endParaRPr lang="de-AT" dirty="0" smtClean="0"/>
          </a:p>
          <a:p>
            <a:r>
              <a:rPr lang="de-AT" dirty="0" smtClean="0"/>
              <a:t>Quelle:</a:t>
            </a:r>
            <a:r>
              <a:rPr lang="de-AT" baseline="0" dirty="0" smtClean="0"/>
              <a:t> </a:t>
            </a:r>
            <a:r>
              <a:rPr lang="de-AT" dirty="0" smtClean="0">
                <a:solidFill>
                  <a:srgbClr val="FF0000"/>
                </a:solidFill>
                <a:hlinkClick r:id="rId3"/>
              </a:rPr>
              <a:t>http://www.unmanned-ship.org/munin/about/the-autonomus-ship/</a:t>
            </a:r>
            <a:r>
              <a:rPr lang="de-AT" dirty="0" smtClean="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solidFill>
                  <a:srgbClr val="FF0000"/>
                </a:solidFill>
                <a:hlinkClick r:id="rId4"/>
              </a:rPr>
              <a:t>https://www.youtube.com/watch?v=Z5cTxSjjEXI</a:t>
            </a:r>
            <a:endParaRPr lang="de-AT" dirty="0" smtClean="0">
              <a:solidFill>
                <a:srgbClr val="FF0000"/>
              </a:solidFill>
            </a:endParaRPr>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23</a:t>
            </a:fld>
            <a:endParaRPr lang="de-AT" dirty="0"/>
          </a:p>
        </p:txBody>
      </p:sp>
    </p:spTree>
    <p:extLst>
      <p:ext uri="{BB962C8B-B14F-4D97-AF65-F5344CB8AC3E}">
        <p14:creationId xmlns:p14="http://schemas.microsoft.com/office/powerpoint/2010/main" val="4221843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smtClean="0">
                <a:solidFill>
                  <a:schemeClr val="tx1"/>
                </a:solidFill>
                <a:effectLst/>
                <a:latin typeface="+mn-lt"/>
                <a:ea typeface="+mn-ea"/>
                <a:cs typeface="+mn-cs"/>
              </a:rPr>
              <a:t>Ein Pionier auf dem Gebiet der Digitalisierung in Verbindung mit der Binnenschifffahrt ist der Hamburger Hafen. Ziel des Pioniers "</a:t>
            </a:r>
            <a:r>
              <a:rPr lang="de-DE" sz="1200" kern="1200" dirty="0" err="1" smtClean="0">
                <a:solidFill>
                  <a:schemeClr val="tx1"/>
                </a:solidFill>
                <a:effectLst/>
                <a:latin typeface="+mn-lt"/>
                <a:ea typeface="+mn-ea"/>
                <a:cs typeface="+mn-cs"/>
              </a:rPr>
              <a:t>smartPORT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Logistics</a:t>
            </a:r>
            <a:r>
              <a:rPr lang="de-DE" sz="1200" kern="1200" dirty="0" smtClean="0">
                <a:solidFill>
                  <a:schemeClr val="tx1"/>
                </a:solidFill>
                <a:effectLst/>
                <a:latin typeface="+mn-lt"/>
                <a:ea typeface="+mn-ea"/>
                <a:cs typeface="+mn-cs"/>
              </a:rPr>
              <a:t>" ist es, den Landverkehr aufgrund der begrenzten Straßenkapazität zu optimieren. </a:t>
            </a:r>
            <a:r>
              <a:rPr lang="de-DE" sz="1200" kern="1200" dirty="0" err="1" smtClean="0">
                <a:solidFill>
                  <a:schemeClr val="tx1"/>
                </a:solidFill>
                <a:effectLst/>
                <a:latin typeface="+mn-lt"/>
                <a:ea typeface="+mn-ea"/>
                <a:cs typeface="+mn-cs"/>
              </a:rPr>
              <a:t>smart­PORT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lo­gis­tics</a:t>
            </a:r>
            <a:r>
              <a:rPr lang="de-DE" sz="1200" kern="1200" dirty="0" smtClean="0">
                <a:solidFill>
                  <a:schemeClr val="tx1"/>
                </a:solidFill>
                <a:effectLst/>
                <a:latin typeface="+mn-lt"/>
                <a:ea typeface="+mn-ea"/>
                <a:cs typeface="+mn-cs"/>
              </a:rPr>
              <a:t> ver­bin­det öko­no­mi­sche und öko­lo­gi­sche As­pek­te in drei Teil­be­rei­chen: </a:t>
            </a:r>
            <a:r>
              <a:rPr lang="de-DE" sz="1200" b="1" kern="1200" dirty="0" smtClean="0">
                <a:solidFill>
                  <a:schemeClr val="tx1"/>
                </a:solidFill>
                <a:effectLst/>
                <a:latin typeface="+mn-lt"/>
                <a:ea typeface="+mn-ea"/>
                <a:cs typeface="+mn-cs"/>
              </a:rPr>
              <a:t>Ver­kehrs­strö­me, In­fra­struk­tur und Wa­ren­strö­me</a:t>
            </a:r>
            <a:r>
              <a:rPr lang="de-DE" sz="1200" kern="1200" dirty="0" smtClean="0">
                <a:solidFill>
                  <a:schemeClr val="tx1"/>
                </a:solidFill>
                <a:effectLst/>
                <a:latin typeface="+mn-lt"/>
                <a:ea typeface="+mn-ea"/>
                <a:cs typeface="+mn-cs"/>
              </a:rPr>
              <a:t>. Ein in­ter­mo­da­les </a:t>
            </a:r>
            <a:r>
              <a:rPr lang="de-DE" sz="1200" kern="1200" dirty="0" err="1" smtClean="0">
                <a:solidFill>
                  <a:schemeClr val="tx1"/>
                </a:solidFill>
                <a:effectLst/>
                <a:latin typeface="+mn-lt"/>
                <a:ea typeface="+mn-ea"/>
                <a:cs typeface="+mn-cs"/>
              </a:rPr>
              <a:t>Port­Traf­fic</a:t>
            </a:r>
            <a:r>
              <a:rPr lang="de-DE" sz="1200" kern="1200" dirty="0" smtClean="0">
                <a:solidFill>
                  <a:schemeClr val="tx1"/>
                </a:solidFill>
                <a:effectLst/>
                <a:latin typeface="+mn-lt"/>
                <a:ea typeface="+mn-ea"/>
                <a:cs typeface="+mn-cs"/>
              </a:rPr>
              <a:t> Cen­ter für den Schiffs-, Bahn- und Stra­ßen­ver­kehr bil­det die Grund­la­ge, um die Ver­kehrs­strö­me mit­ein­an­der zu ver­net­zen. Eine in­tel­li­gen­te Ver­net­zung ist Vor­aus­set­zung für den rei­bungs­lo­sen und ef­fi­zi­en­ten Ver­kehr im Ham­bur­ger Ha­fen so­wie letzt­end­lich auch der Wa­ren­strö­me: Op­ti­ma­le Da­ten­er­fas­sung und ein schnel­ler In­for­ma­ti­ons­aus­tausch er­mög­li­chen Lo­gis­ti­kern, Spe­di­teu­ren und Agen­ten, den je­weils ef­fi­zi­en­tes­ten Ver­kehrs­trä­ger für den Trans­port zu wäh­len. Eine cloudbasierte IT-Plattform, die von SAP bereitgestellt wird, wird verwendet, um alle Transport- und Logistikpartner zu vernetzten damit alle relevanten Informationen (z.B. Informationen über bestimmte Streckenabschnitte) übermittelt</a:t>
            </a:r>
            <a:r>
              <a:rPr lang="de-DE" sz="1200" kern="1200" baseline="0" dirty="0" smtClean="0">
                <a:solidFill>
                  <a:schemeClr val="tx1"/>
                </a:solidFill>
                <a:effectLst/>
                <a:latin typeface="+mn-lt"/>
                <a:ea typeface="+mn-ea"/>
                <a:cs typeface="+mn-cs"/>
              </a:rPr>
              <a:t> werden</a:t>
            </a:r>
            <a:r>
              <a:rPr lang="de-DE" sz="1200" kern="1200" dirty="0" smtClean="0">
                <a:solidFill>
                  <a:schemeClr val="tx1"/>
                </a:solidFill>
                <a:effectLst/>
                <a:latin typeface="+mn-lt"/>
                <a:ea typeface="+mn-ea"/>
                <a:cs typeface="+mn-cs"/>
              </a:rPr>
              <a:t>. Durch die Überwachung der Lkw-Bewegungen per GPS können alternative Routen in Echtzeit empfohlen werden und Wartezeiten, zum Beispiel verursacht durch Stauungen, vermieden werden. Darüber hinaus zeigt ein Kontrollinstrument den Weg in und aus dem Hafen und berücksichtigt gleichzeitig die aktuellen Verkehrsbewegungen. </a:t>
            </a:r>
            <a:endParaRPr lang="de-AT"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Des Weiteren ermöglichen Apps für LKW-Fahrer die Kommunikation mit anderen Parteien und vereinfachen somit die Übertragung von Frachtdokumenten. Damit dies realisiert werden kann ist die Zusammenarbeit mehrerer Partner wie z.B. SAP gefragt. </a:t>
            </a:r>
            <a:endParaRPr lang="de-AT" sz="1200" kern="1200" dirty="0" smtClean="0">
              <a:solidFill>
                <a:schemeClr val="tx1"/>
              </a:solidFill>
              <a:effectLst/>
              <a:latin typeface="+mn-lt"/>
              <a:ea typeface="+mn-ea"/>
              <a:cs typeface="+mn-cs"/>
            </a:endParaRPr>
          </a:p>
          <a:p>
            <a:endParaRPr lang="en-US" noProof="0" dirty="0" smtClean="0"/>
          </a:p>
          <a:p>
            <a:r>
              <a:rPr lang="en-US" noProof="0" dirty="0" err="1" smtClean="0"/>
              <a:t>Quelle</a:t>
            </a:r>
            <a:r>
              <a:rPr lang="en-US" noProof="0" dirty="0" smtClean="0"/>
              <a:t>:</a:t>
            </a:r>
          </a:p>
          <a:p>
            <a:r>
              <a:rPr lang="en-US" noProof="0" dirty="0" smtClean="0"/>
              <a:t>http://www.hamburg-port-authority.de/en/press/Brochures-and-publications/Documents/HPA_AnnualReport_image2012.pdf p.13-15</a:t>
            </a:r>
          </a:p>
        </p:txBody>
      </p:sp>
      <p:sp>
        <p:nvSpPr>
          <p:cNvPr id="4" name="Slide Number Placeholder 3"/>
          <p:cNvSpPr>
            <a:spLocks noGrp="1"/>
          </p:cNvSpPr>
          <p:nvPr>
            <p:ph type="sldNum" sz="quarter" idx="10"/>
          </p:nvPr>
        </p:nvSpPr>
        <p:spPr/>
        <p:txBody>
          <a:bodyPr/>
          <a:lstStyle/>
          <a:p>
            <a:fld id="{56F06DAA-0A4E-4110-9797-3FB8CA0FEA93}" type="slidenum">
              <a:rPr lang="de-AT" smtClean="0"/>
              <a:t>24</a:t>
            </a:fld>
            <a:endParaRPr lang="de-AT" dirty="0"/>
          </a:p>
        </p:txBody>
      </p:sp>
    </p:spTree>
    <p:extLst>
      <p:ext uri="{BB962C8B-B14F-4D97-AF65-F5344CB8AC3E}">
        <p14:creationId xmlns:p14="http://schemas.microsoft.com/office/powerpoint/2010/main" val="2538998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smtClean="0">
                <a:solidFill>
                  <a:schemeClr val="tx1"/>
                </a:solidFill>
                <a:effectLst/>
                <a:latin typeface="+mn-lt"/>
                <a:ea typeface="+mn-ea"/>
                <a:cs typeface="+mn-cs"/>
              </a:rPr>
              <a:t>Hochwertige kosten- und zeitsparende Transportleistungen sowie die Bereitstellung von elektronischen Informationen sind zu einem wesentlichen Erfolgsfaktor geworden. Damit die Binnenschifffahrt diesen Bedürfnissen gerecht werden kann, wurde in Europa ein Informations- und Managementdienst, die River Information Services (RIS) generiert. Die RIS sind in der Lage, sowohl den Gütertransport als auch die Personenschifffahrt auf den Wasserstraßen zu unterstützen. Durch die RIS wird die Sicherheit im Verkehr, die Wirtschaftlichkeit, Zuverlässigkeit und die Planbarkeit der Transporte verbessert. Grundidee ist, dass mittels RIS-Daten Informationsgrundlagen zur Unterstützung von verkehrs- und transportbezogenen Aufgabenstellungen zur Verfügung gestellt werden. Die RIS haben einen großen Wert für die gesamte europäische Binnenschifffahrt. Durch die RIS können die neuesten Fortschritte der Logistik auf den Wasserwegen genutzt werden. Darüber hinaus können verlässlich geplante Angebote ausgearbeitet werden. Die RIS sind ein entscheidender Faktor bezüglich des Ausbaues des europäischen Binnenschifffahrtsraums.</a:t>
            </a:r>
          </a:p>
          <a:p>
            <a:endParaRPr lang="de-AT"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Quelle: URL: http://eur-lex.europa.eu/legal-content/DE/TXT/?uri=CELEX%3A52004PC0392 [Stand: 29.03.2017]</a:t>
            </a:r>
          </a:p>
          <a:p>
            <a:r>
              <a:rPr lang="de-AT" sz="1200" kern="1200" dirty="0" smtClean="0">
                <a:solidFill>
                  <a:schemeClr val="tx1"/>
                </a:solidFill>
                <a:effectLst/>
                <a:latin typeface="+mn-lt"/>
                <a:ea typeface="+mn-ea"/>
                <a:cs typeface="+mn-cs"/>
              </a:rPr>
              <a:t>Handbuch der Donauschifffahrt, 2014, S.58 ff.</a:t>
            </a:r>
          </a:p>
          <a:p>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t>25</a:t>
            </a:fld>
            <a:endParaRPr lang="de-AT" dirty="0"/>
          </a:p>
        </p:txBody>
      </p:sp>
    </p:spTree>
    <p:extLst>
      <p:ext uri="{BB962C8B-B14F-4D97-AF65-F5344CB8AC3E}">
        <p14:creationId xmlns:p14="http://schemas.microsoft.com/office/powerpoint/2010/main" val="3756705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26</a:t>
            </a:fld>
            <a:endParaRPr lang="de-AT" dirty="0"/>
          </a:p>
        </p:txBody>
      </p:sp>
    </p:spTree>
    <p:extLst>
      <p:ext uri="{BB962C8B-B14F-4D97-AF65-F5344CB8AC3E}">
        <p14:creationId xmlns:p14="http://schemas.microsoft.com/office/powerpoint/2010/main" val="249996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smtClean="0">
                <a:solidFill>
                  <a:schemeClr val="tx1"/>
                </a:solidFill>
                <a:effectLst/>
                <a:latin typeface="+mn-lt"/>
                <a:ea typeface="+mn-ea"/>
                <a:cs typeface="+mn-cs"/>
              </a:rPr>
              <a:t>Da prognostiziert wird, dass das Verkehrsaufkommen zukünftig ansteigen wird, steht Europa vor der Herausforderung, dass in vielen Fällen nur zwei Verkehrsträger (Straße und Schiene) zur Verfügung stehen, da in vielen Bereichen das Binnenschiff und die dazugehörigen Wasserstraßen noch nicht adäquat ausgebaut sind. </a:t>
            </a:r>
            <a:r>
              <a:rPr lang="de-AT" sz="1200" kern="1200" dirty="0" smtClean="0">
                <a:solidFill>
                  <a:schemeClr val="tx1"/>
                </a:solidFill>
                <a:effectLst/>
                <a:latin typeface="+mn-lt"/>
                <a:ea typeface="+mn-ea"/>
                <a:cs typeface="+mn-cs"/>
              </a:rPr>
              <a:t>Dies hat zur Folge, dass die europäischen Transportketten oftmals nicht über ausreichende Kapazitäten verfügen, da die Infrastruktur bereits ihr Maximum erreicht hat.</a:t>
            </a:r>
          </a:p>
          <a:p>
            <a:r>
              <a:rPr lang="de-DE" sz="1200" kern="1200" dirty="0" smtClean="0">
                <a:solidFill>
                  <a:schemeClr val="tx1"/>
                </a:solidFill>
                <a:effectLst/>
                <a:latin typeface="+mn-lt"/>
                <a:ea typeface="+mn-ea"/>
                <a:cs typeface="+mn-cs"/>
              </a:rPr>
              <a:t>Des Weiteren tritt der Nachhaltigkeitsaspekt immer mehr in den Vordergrund. Dies Bedeutet, dass die optimale Nutzung der vorhandenen Transportressourcen für den Güterverkehr immer wichtiger wird, um einen effizienten und kostengünstigen Transport für die Zukunft zu gewährleisten. </a:t>
            </a:r>
            <a:r>
              <a:rPr lang="de-AT" sz="1200" kern="1200" dirty="0" smtClean="0">
                <a:solidFill>
                  <a:schemeClr val="tx1"/>
                </a:solidFill>
                <a:effectLst/>
                <a:latin typeface="+mn-lt"/>
                <a:ea typeface="+mn-ea"/>
                <a:cs typeface="+mn-cs"/>
              </a:rPr>
              <a:t>Damit eine optimale Ausnutzung der verschiedenen Transportmittel garantieren werden kann und somit den aufkommenden Herausforderungen entgegen wirken zu können sind in den letzten Jahren unterschiedliche Transportkonzepte entstanden.</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Der Einsatz unterschiedlicher Transportmittel, um die Stärken jedes Transportmodus zu bündeln, ist die Idee der Multimodalität. Intermodalität ermöglicht die Nutzung verschiedener Transportarten durch den Transport von Produkten in derselben Transporteinheit und senkt somit die Umschlagskosten. Die Idee der Co-Modalität ist es jene Transportmittel zu verwenden, die für die verschiedenen Transportwege am besten geeignet sind (abhängig beispielsweise von dem Produkt).</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Die </a:t>
            </a:r>
            <a:r>
              <a:rPr lang="de-AT" sz="1200" kern="1200" dirty="0" err="1" smtClean="0">
                <a:solidFill>
                  <a:schemeClr val="tx1"/>
                </a:solidFill>
                <a:effectLst/>
                <a:latin typeface="+mn-lt"/>
                <a:ea typeface="+mn-ea"/>
                <a:cs typeface="+mn-cs"/>
              </a:rPr>
              <a:t>Synchromodalität</a:t>
            </a:r>
            <a:r>
              <a:rPr lang="de-AT" sz="1200" kern="1200" dirty="0" smtClean="0">
                <a:solidFill>
                  <a:schemeClr val="tx1"/>
                </a:solidFill>
                <a:effectLst/>
                <a:latin typeface="+mn-lt"/>
                <a:ea typeface="+mn-ea"/>
                <a:cs typeface="+mn-cs"/>
              </a:rPr>
              <a:t> kombiniert die besten Aspekte der bisherigen Konzepte - standardisierte Transporteinheiten über alle Transportarten, bündelt die Stärken der verschiedenen Transportarten, vermeidet unimodalen Transport - durch Hinzufügen von Echtzeitdaten, um somit den effizientesten Transport gewährleisten zu können. </a:t>
            </a:r>
          </a:p>
          <a:p>
            <a:r>
              <a:rPr lang="de-DE" sz="1200" kern="1200" dirty="0" smtClean="0">
                <a:solidFill>
                  <a:schemeClr val="tx1"/>
                </a:solidFill>
                <a:effectLst/>
                <a:latin typeface="+mn-lt"/>
                <a:ea typeface="+mn-ea"/>
                <a:cs typeface="+mn-cs"/>
              </a:rPr>
              <a:t>Das Konzept der Synchronmodalität kann auch als erster Schritt in Richtung des </a:t>
            </a:r>
            <a:r>
              <a:rPr lang="de-DE" sz="1200" kern="1200" dirty="0" err="1" smtClean="0">
                <a:solidFill>
                  <a:schemeClr val="tx1"/>
                </a:solidFill>
                <a:effectLst/>
                <a:latin typeface="+mn-lt"/>
                <a:ea typeface="+mn-ea"/>
                <a:cs typeface="+mn-cs"/>
              </a:rPr>
              <a:t>Physical</a:t>
            </a:r>
            <a:r>
              <a:rPr lang="de-DE" sz="1200" kern="1200" dirty="0" smtClean="0">
                <a:solidFill>
                  <a:schemeClr val="tx1"/>
                </a:solidFill>
                <a:effectLst/>
                <a:latin typeface="+mn-lt"/>
                <a:ea typeface="+mn-ea"/>
                <a:cs typeface="+mn-cs"/>
              </a:rPr>
              <a:t> Internets gesehen werden, welches vom kanadischen Professor Benoit </a:t>
            </a:r>
            <a:r>
              <a:rPr lang="de-DE" sz="1200" kern="1200" dirty="0" err="1" smtClean="0">
                <a:solidFill>
                  <a:schemeClr val="tx1"/>
                </a:solidFill>
                <a:effectLst/>
                <a:latin typeface="+mn-lt"/>
                <a:ea typeface="+mn-ea"/>
                <a:cs typeface="+mn-cs"/>
              </a:rPr>
              <a:t>Montreuil</a:t>
            </a:r>
            <a:r>
              <a:rPr lang="de-DE" sz="1200" kern="1200" dirty="0" smtClean="0">
                <a:solidFill>
                  <a:schemeClr val="tx1"/>
                </a:solidFill>
                <a:effectLst/>
                <a:latin typeface="+mn-lt"/>
                <a:ea typeface="+mn-ea"/>
                <a:cs typeface="+mn-cs"/>
              </a:rPr>
              <a:t> entwickelt wurde. </a:t>
            </a:r>
            <a:r>
              <a:rPr lang="de-AT" sz="1200" kern="1200" dirty="0" smtClean="0">
                <a:solidFill>
                  <a:schemeClr val="tx1"/>
                </a:solidFill>
                <a:effectLst/>
                <a:latin typeface="+mn-lt"/>
                <a:ea typeface="+mn-ea"/>
                <a:cs typeface="+mn-cs"/>
              </a:rPr>
              <a:t>Im </a:t>
            </a:r>
            <a:r>
              <a:rPr lang="de-AT" sz="1200" kern="1200" dirty="0" err="1" smtClean="0">
                <a:solidFill>
                  <a:schemeClr val="tx1"/>
                </a:solidFill>
                <a:effectLst/>
                <a:latin typeface="+mn-lt"/>
                <a:ea typeface="+mn-ea"/>
                <a:cs typeface="+mn-cs"/>
              </a:rPr>
              <a:t>Physical</a:t>
            </a:r>
            <a:r>
              <a:rPr lang="de-AT" sz="1200" kern="1200" dirty="0" smtClean="0">
                <a:solidFill>
                  <a:schemeClr val="tx1"/>
                </a:solidFill>
                <a:effectLst/>
                <a:latin typeface="+mn-lt"/>
                <a:ea typeface="+mn-ea"/>
                <a:cs typeface="+mn-cs"/>
              </a:rPr>
              <a:t> Internet gibt es anonymisierte Sendungen und der Transport wird durch einen ständigen Datenaustausch selbstständig organisiert. Auf das Konzept des </a:t>
            </a:r>
            <a:r>
              <a:rPr lang="de-AT" sz="1200" kern="1200" dirty="0" err="1" smtClean="0">
                <a:solidFill>
                  <a:schemeClr val="tx1"/>
                </a:solidFill>
                <a:effectLst/>
                <a:latin typeface="+mn-lt"/>
                <a:ea typeface="+mn-ea"/>
                <a:cs typeface="+mn-cs"/>
              </a:rPr>
              <a:t>Physical</a:t>
            </a:r>
            <a:r>
              <a:rPr lang="de-AT" sz="1200" kern="1200" dirty="0" smtClean="0">
                <a:solidFill>
                  <a:schemeClr val="tx1"/>
                </a:solidFill>
                <a:effectLst/>
                <a:latin typeface="+mn-lt"/>
                <a:ea typeface="+mn-ea"/>
                <a:cs typeface="+mn-cs"/>
              </a:rPr>
              <a:t> Internets wird im laufe dieser Präsentation noch näher eingegangen!</a:t>
            </a:r>
          </a:p>
          <a:p>
            <a:endParaRPr lang="en-US" dirty="0" smtClean="0"/>
          </a:p>
          <a:p>
            <a:r>
              <a:rPr lang="en-US" dirty="0" err="1" smtClean="0"/>
              <a:t>Quelle</a:t>
            </a:r>
            <a:r>
              <a:rPr lang="en-US" dirty="0" smtClean="0"/>
              <a:t>:</a:t>
            </a:r>
          </a:p>
          <a:p>
            <a:r>
              <a:rPr lang="en-US" dirty="0" smtClean="0"/>
              <a:t>Results of Internal report „SynChain“ (2015)</a:t>
            </a:r>
            <a:r>
              <a:rPr lang="en-US" baseline="0" dirty="0" smtClean="0"/>
              <a:t> – for further information about the used source please contact us</a:t>
            </a:r>
          </a:p>
          <a:p>
            <a:r>
              <a:rPr lang="en-US" dirty="0" smtClean="0"/>
              <a:t>http://www.informatie.binnenvaart.nl/documenten/doc_view/158-the-future-of-freight-transport-ect-s-vision-on-sustainable-and-reliable-european-transport (slide</a:t>
            </a:r>
            <a:r>
              <a:rPr lang="en-US" baseline="0" dirty="0" smtClean="0"/>
              <a:t> 5-11)</a:t>
            </a:r>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27</a:t>
            </a:fld>
            <a:endParaRPr lang="de-AT" dirty="0"/>
          </a:p>
        </p:txBody>
      </p:sp>
    </p:spTree>
    <p:extLst>
      <p:ext uri="{BB962C8B-B14F-4D97-AF65-F5344CB8AC3E}">
        <p14:creationId xmlns:p14="http://schemas.microsoft.com/office/powerpoint/2010/main" val="720301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noProof="0" dirty="0" smtClean="0"/>
              <a:t>Wie in der Folie abgebildet ist, zielt </a:t>
            </a:r>
            <a:r>
              <a:rPr lang="de-AT" noProof="0" dirty="0" err="1" smtClean="0"/>
              <a:t>Synchromodalität</a:t>
            </a:r>
            <a:r>
              <a:rPr lang="de-AT" noProof="0" dirty="0" smtClean="0"/>
              <a:t> darauf ab, ein flexibles und kooperatives Verkehrsnetz zu schaffen, indem die verschiedenen verfügbaren Transportressourcen optimal genutzt werden. Die Hauptvoraussetzung für das Konzept der Synchronmodalität ist, dass das Transportmittel nicht vom Kunden definiert wird, und somit Bündelungseffekte ermöglicht werden. Bündelungseffekte, sorgen für eine effiziente Nutzung der Transportkapazitäten, somit können zusätzliche Transportwege vermieden werden, was zu einer Verringerung von CO2 und anderen Emissionen führt.  Der Kunde kann bei Anwendung dieses Konzeptes nur Grundanforderungen wie z.B. Transportkosten und Lieferzeit festlegen. Durch die Nutzung von Bündelungseffekten und der Beseitigung von Vorurteilen der Entscheidungsträger kann das Konzept zu einer zunehmenden Nutzung des Schienen- und Binnenschiffsverkehrs beitragen. Durch Hinzufügen der Echtzeitüberwachung wird eine vorteilhafte Transportmittel- und Routenwahl ermöglicht. Dies führt</a:t>
            </a:r>
            <a:r>
              <a:rPr lang="de-AT" baseline="0" noProof="0" dirty="0" smtClean="0"/>
              <a:t> zu</a:t>
            </a:r>
            <a:r>
              <a:rPr lang="de-AT" noProof="0" dirty="0" smtClean="0"/>
              <a:t> einer effektiven Nutzung der Infrastruktur und einer Reduzierung der Wartezeiten. Um den Erfolg dieses Konzepts zu gewährleisten, ist eine enge Zusammenarbeit aller Akteure entlang der Lieferkette erforderlich.</a:t>
            </a:r>
          </a:p>
          <a:p>
            <a:endParaRPr lang="de-DE" dirty="0" smtClean="0">
              <a:solidFill>
                <a:srgbClr val="FF0000"/>
              </a:solidFill>
            </a:endParaRPr>
          </a:p>
          <a:p>
            <a:r>
              <a:rPr lang="de-DE" dirty="0" smtClean="0">
                <a:solidFill>
                  <a:srgbClr val="FF0000"/>
                </a:solidFill>
              </a:rPr>
              <a:t>Quelle:</a:t>
            </a:r>
          </a:p>
          <a:p>
            <a:r>
              <a:rPr lang="de-DE" dirty="0" smtClean="0">
                <a:solidFill>
                  <a:srgbClr val="FF0000"/>
                </a:solidFill>
              </a:rPr>
              <a:t>http://www.intermodal-events.com/files/inland_navigation_paul_ham.pdf   Folie 12 </a:t>
            </a:r>
          </a:p>
        </p:txBody>
      </p:sp>
      <p:sp>
        <p:nvSpPr>
          <p:cNvPr id="4" name="Slide Number Placeholder 3"/>
          <p:cNvSpPr>
            <a:spLocks noGrp="1"/>
          </p:cNvSpPr>
          <p:nvPr>
            <p:ph type="sldNum" sz="quarter" idx="10"/>
          </p:nvPr>
        </p:nvSpPr>
        <p:spPr/>
        <p:txBody>
          <a:bodyPr/>
          <a:lstStyle/>
          <a:p>
            <a:fld id="{61F890E4-F22E-4145-AD93-D7A0E22AE499}" type="slidenum">
              <a:rPr lang="de-DE" smtClean="0"/>
              <a:pPr/>
              <a:t>28</a:t>
            </a:fld>
            <a:endParaRPr lang="de-DE"/>
          </a:p>
        </p:txBody>
      </p:sp>
    </p:spTree>
    <p:extLst>
      <p:ext uri="{BB962C8B-B14F-4D97-AF65-F5344CB8AC3E}">
        <p14:creationId xmlns:p14="http://schemas.microsoft.com/office/powerpoint/2010/main" val="3728528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kern="1200" dirty="0" smtClean="0">
                <a:solidFill>
                  <a:schemeClr val="tx1"/>
                </a:solidFill>
                <a:effectLst/>
                <a:latin typeface="+mn-lt"/>
                <a:ea typeface="+mn-ea"/>
                <a:cs typeface="+mn-cs"/>
              </a:rPr>
              <a:t>Die </a:t>
            </a:r>
            <a:r>
              <a:rPr lang="de-AT" sz="1200" kern="1200" dirty="0" err="1" smtClean="0">
                <a:solidFill>
                  <a:schemeClr val="tx1"/>
                </a:solidFill>
                <a:effectLst/>
                <a:latin typeface="+mn-lt"/>
                <a:ea typeface="+mn-ea"/>
                <a:cs typeface="+mn-cs"/>
              </a:rPr>
              <a:t>Synchromodalität</a:t>
            </a:r>
            <a:r>
              <a:rPr lang="de-AT" sz="1200" kern="1200" dirty="0" smtClean="0">
                <a:solidFill>
                  <a:schemeClr val="tx1"/>
                </a:solidFill>
                <a:effectLst/>
                <a:latin typeface="+mn-lt"/>
                <a:ea typeface="+mn-ea"/>
                <a:cs typeface="+mn-cs"/>
              </a:rPr>
              <a:t> bietet auch einige Potenziale für die Binnenschifffahrt: Durch die Errichtung von Umschlagspunkten werden Bündelungseffekte ermöglicht und somit können höhere Volumina transportiert werden. Da Binnenschiffe besonders für Massenguttransporte attraktiv sind, wirkt sich diese Bündelung positiv auf die Binnenschifffahrt aus.</a:t>
            </a:r>
          </a:p>
          <a:p>
            <a:r>
              <a:rPr lang="de-AT" sz="1200" kern="1200" dirty="0" smtClean="0">
                <a:solidFill>
                  <a:schemeClr val="tx1"/>
                </a:solidFill>
                <a:effectLst/>
                <a:latin typeface="+mn-lt"/>
                <a:ea typeface="+mn-ea"/>
                <a:cs typeface="+mn-cs"/>
              </a:rPr>
              <a:t>Darüber hinaus können aktuelle Vorurteile überwunden werden und das Image der Binnenschifffahrt als zuverlässige Transportmöglichkeit gestärkt werden.</a:t>
            </a:r>
          </a:p>
          <a:p>
            <a:r>
              <a:rPr lang="de-AT" sz="1200" kern="1200" dirty="0" smtClean="0">
                <a:solidFill>
                  <a:schemeClr val="tx1"/>
                </a:solidFill>
                <a:effectLst/>
                <a:latin typeface="+mn-lt"/>
                <a:ea typeface="+mn-ea"/>
                <a:cs typeface="+mn-cs"/>
              </a:rPr>
              <a:t>Des Weiteren entspricht die Verkehrsverlagerung auch den politischen Zielen.</a:t>
            </a:r>
          </a:p>
          <a:p>
            <a:r>
              <a:rPr lang="de-AT" sz="1200" kern="1200" dirty="0" smtClean="0">
                <a:solidFill>
                  <a:schemeClr val="tx1"/>
                </a:solidFill>
                <a:effectLst/>
                <a:latin typeface="+mn-lt"/>
                <a:ea typeface="+mn-ea"/>
                <a:cs typeface="+mn-cs"/>
              </a:rPr>
              <a:t>Da persönliche Präferenzen neben anderen Faktoren bei der Entscheidungsfindung für Transportarten wesentlich sind, werden durch die Zentralisierung des Entscheidungsprozesses persönliche Präferenzen vernachlässigt.</a:t>
            </a:r>
          </a:p>
          <a:p>
            <a:r>
              <a:rPr lang="de-AT" sz="1200" kern="1200" dirty="0" smtClean="0">
                <a:solidFill>
                  <a:schemeClr val="tx1"/>
                </a:solidFill>
                <a:effectLst/>
                <a:latin typeface="+mn-lt"/>
                <a:ea typeface="+mn-ea"/>
                <a:cs typeface="+mn-cs"/>
              </a:rPr>
              <a:t>Ein weiteres Potential für die Binnenschifffahrt besteht darin, dass es in Europa viele ungenutzte Wasserstraßen gibt, z.B. werden bislang nur 15% der Kapazität der Donau genutzt.</a:t>
            </a:r>
            <a:endParaRPr lang="en-US" dirty="0"/>
          </a:p>
          <a:p>
            <a:pPr defTabSz="902970"/>
            <a:endParaRPr lang="en-US" dirty="0"/>
          </a:p>
          <a:p>
            <a:pPr defTabSz="902970"/>
            <a:r>
              <a:rPr lang="en-US" dirty="0" err="1" smtClean="0"/>
              <a:t>Quellen</a:t>
            </a:r>
            <a:r>
              <a:rPr lang="en-US" dirty="0" smtClean="0"/>
              <a:t>:</a:t>
            </a:r>
          </a:p>
          <a:p>
            <a:pPr defTabSz="902970"/>
            <a:r>
              <a:rPr lang="en-US" dirty="0" smtClean="0"/>
              <a:t>http</a:t>
            </a:r>
            <a:r>
              <a:rPr lang="en-US" dirty="0"/>
              <a:t>://www.scs.fraunhofer.de/content/dam/scs/de/dokumente/studien/Wirtschaftliche_Rahmenbedingungen_des_Gueterverkehrs.pdf p.14</a:t>
            </a:r>
          </a:p>
          <a:p>
            <a:pPr defTabSz="902970"/>
            <a:r>
              <a:rPr lang="en-US" noProof="0" dirty="0" smtClean="0"/>
              <a:t>http://wirtschaftsblatt.at/home/nachrichten/oesterreich/1425681/85-Prozent-der-Donau-bleiben-ungenutzt</a:t>
            </a:r>
          </a:p>
          <a:p>
            <a:pPr defTabSz="902970"/>
            <a:r>
              <a:rPr lang="en-US" dirty="0" smtClean="0"/>
              <a:t>https://www.youtube.com/watch?v=5ofhMxRRyec </a:t>
            </a:r>
          </a:p>
          <a:p>
            <a:r>
              <a:rPr lang="en-US" noProof="0" dirty="0" smtClean="0"/>
              <a:t> </a:t>
            </a:r>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209450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smtClean="0">
                <a:solidFill>
                  <a:schemeClr val="tx1"/>
                </a:solidFill>
                <a:effectLst/>
                <a:latin typeface="+mn-lt"/>
                <a:ea typeface="+mn-ea"/>
                <a:cs typeface="+mn-cs"/>
              </a:rPr>
              <a:t>Der Erfolg der Niederlande auf dem Gebiet der </a:t>
            </a:r>
            <a:r>
              <a:rPr lang="de-DE" sz="1200" kern="1200" dirty="0" err="1" smtClean="0">
                <a:solidFill>
                  <a:schemeClr val="tx1"/>
                </a:solidFill>
                <a:effectLst/>
                <a:latin typeface="+mn-lt"/>
                <a:ea typeface="+mn-ea"/>
                <a:cs typeface="+mn-cs"/>
              </a:rPr>
              <a:t>Synchromodalität</a:t>
            </a:r>
            <a:r>
              <a:rPr lang="de-DE" sz="1200" kern="1200" dirty="0" smtClean="0">
                <a:solidFill>
                  <a:schemeClr val="tx1"/>
                </a:solidFill>
                <a:effectLst/>
                <a:latin typeface="+mn-lt"/>
                <a:ea typeface="+mn-ea"/>
                <a:cs typeface="+mn-cs"/>
              </a:rPr>
              <a:t> lässt sich durch ihre Kernkompetenz erklären. </a:t>
            </a:r>
            <a:r>
              <a:rPr lang="de-AT" sz="1200" kern="1200" dirty="0" smtClean="0">
                <a:solidFill>
                  <a:schemeClr val="tx1"/>
                </a:solidFill>
                <a:effectLst/>
                <a:latin typeface="+mn-lt"/>
                <a:ea typeface="+mn-ea"/>
                <a:cs typeface="+mn-cs"/>
              </a:rPr>
              <a:t>Aufgrund ihrer Handelserfahrung und ihres Pioniergeistes sind sie führend im Umschlag von Warenströmen. Darüber hinaus erfüllen die Niederlande, insbesondere der Rotterdamer Hafen, alle Bedingungen welche für den Erfolg von Synchronmodalität notwendig sind – dazu zählt die logistische Größe der Transporte und das ausgebaute Infrastrukturnetz, um den multimodalen Transport zu ermöglichen.</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Die Niederlande führten bereits ein erfolgreiches Modellprojekt im Zusammenhang mit </a:t>
            </a:r>
            <a:r>
              <a:rPr lang="de-AT" sz="1200" kern="1200" dirty="0" err="1" smtClean="0">
                <a:solidFill>
                  <a:schemeClr val="tx1"/>
                </a:solidFill>
                <a:effectLst/>
                <a:latin typeface="+mn-lt"/>
                <a:ea typeface="+mn-ea"/>
                <a:cs typeface="+mn-cs"/>
              </a:rPr>
              <a:t>Synchromodalität</a:t>
            </a:r>
            <a:r>
              <a:rPr lang="de-AT" sz="1200" kern="1200" dirty="0" smtClean="0">
                <a:solidFill>
                  <a:schemeClr val="tx1"/>
                </a:solidFill>
                <a:effectLst/>
                <a:latin typeface="+mn-lt"/>
                <a:ea typeface="+mn-ea"/>
                <a:cs typeface="+mn-cs"/>
              </a:rPr>
              <a:t> ein.</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Das „European Gateway Services“ wurde 2008 gegründet. Es bietet ein integriertes Netzwerk von Inlandterminals mit hochfrequentierten Zug- und Binnenschiffverbindungen.</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2011 wurde ein weiterer Pilot auf dem Korridor von Rotterdam nach Tilburg eingeführt, dieser umfasst ein trimodales Netzwerk, in dem Verlader Transporte buchen ohne vorab eine Auswahl des Transportmittels zu wählen. </a:t>
            </a:r>
          </a:p>
          <a:p>
            <a:r>
              <a:rPr lang="de-DE" sz="1200" kern="1200" dirty="0" smtClean="0">
                <a:solidFill>
                  <a:schemeClr val="tx1"/>
                </a:solidFill>
                <a:effectLst/>
                <a:latin typeface="+mn-lt"/>
                <a:ea typeface="+mn-ea"/>
                <a:cs typeface="+mn-cs"/>
              </a:rPr>
              <a:t>Wie in der oben angeführten Tabelle ersichtlich wird, übertreffen die Ergebnisse des Modal Split die angestrebten Prozentsätze für 2033.</a:t>
            </a:r>
            <a:br>
              <a:rPr lang="de-DE"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Während der Transport per Binnenschiff "nur" den angestrebten Prozentsatz erreicht, hat die Schiene einen noch höheren Anteil und der Anteil des Lkw wurde radikal reduziert.</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Dennoch muss berücksichtigt werden, dass sich die Topographie der Niederlande im Vergleich zu anderen Ländern in Europa unterscheidet. Daher lässt sich ableiten, dass die Infrastruktur zu einem größeren Erfolg der </a:t>
            </a:r>
            <a:r>
              <a:rPr lang="de-AT" sz="1200" kern="1200" dirty="0" err="1" smtClean="0">
                <a:solidFill>
                  <a:schemeClr val="tx1"/>
                </a:solidFill>
                <a:effectLst/>
                <a:latin typeface="+mn-lt"/>
                <a:ea typeface="+mn-ea"/>
                <a:cs typeface="+mn-cs"/>
              </a:rPr>
              <a:t>Synchromodalität</a:t>
            </a:r>
            <a:r>
              <a:rPr lang="de-AT" sz="1200" kern="1200" dirty="0" smtClean="0">
                <a:solidFill>
                  <a:schemeClr val="tx1"/>
                </a:solidFill>
                <a:effectLst/>
                <a:latin typeface="+mn-lt"/>
                <a:ea typeface="+mn-ea"/>
                <a:cs typeface="+mn-cs"/>
              </a:rPr>
              <a:t> beiträgt.</a:t>
            </a:r>
          </a:p>
          <a:p>
            <a:endParaRPr lang="en-US" dirty="0" smtClean="0"/>
          </a:p>
          <a:p>
            <a:r>
              <a:rPr lang="en-US" dirty="0" err="1" smtClean="0"/>
              <a:t>Quellen</a:t>
            </a:r>
            <a:r>
              <a:rPr lang="en-US" dirty="0" smtClean="0"/>
              <a:t>:</a:t>
            </a:r>
          </a:p>
          <a:p>
            <a:r>
              <a:rPr lang="en-US" dirty="0" smtClean="0"/>
              <a:t>http://www.synchromodaliteit.nl/en/opportunities/</a:t>
            </a:r>
          </a:p>
          <a:p>
            <a:r>
              <a:rPr lang="en-US" dirty="0" smtClean="0"/>
              <a:t>http://www.digitimes.com.tw/tw/B2B/Seminar/Service/download/0519802260/0226DAF-05B.pdf (slide</a:t>
            </a:r>
            <a:r>
              <a:rPr lang="en-US" baseline="0" dirty="0" smtClean="0"/>
              <a:t> 9)</a:t>
            </a:r>
          </a:p>
          <a:p>
            <a:r>
              <a:rPr lang="en-US" dirty="0" smtClean="0"/>
              <a:t>http://www.co3-project.eu/wo3/wp-content/uploads/2011/12/CO3-D-2-3-Position-Paper-on-Co-modality_def.pdf </a:t>
            </a:r>
            <a:r>
              <a:rPr lang="en-US" baseline="0" dirty="0" smtClean="0"/>
              <a:t> S.13</a:t>
            </a:r>
          </a:p>
          <a:p>
            <a:r>
              <a:rPr lang="en-US" dirty="0" smtClean="0"/>
              <a:t>http://www.europeangatewayservices.com/content/synchromodal-transport</a:t>
            </a:r>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30</a:t>
            </a:fld>
            <a:endParaRPr lang="de-AT" dirty="0"/>
          </a:p>
        </p:txBody>
      </p:sp>
    </p:spTree>
    <p:extLst>
      <p:ext uri="{BB962C8B-B14F-4D97-AF65-F5344CB8AC3E}">
        <p14:creationId xmlns:p14="http://schemas.microsoft.com/office/powerpoint/2010/main" val="424723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smtClean="0">
                <a:solidFill>
                  <a:schemeClr val="tx1"/>
                </a:solidFill>
                <a:effectLst/>
                <a:latin typeface="+mn-lt"/>
                <a:ea typeface="+mn-ea"/>
                <a:cs typeface="+mn-cs"/>
              </a:rPr>
              <a:t>Der kanadische Professor Benoit </a:t>
            </a:r>
            <a:r>
              <a:rPr lang="de-DE" sz="1200" kern="1200" dirty="0" err="1" smtClean="0">
                <a:solidFill>
                  <a:schemeClr val="tx1"/>
                </a:solidFill>
                <a:effectLst/>
                <a:latin typeface="+mn-lt"/>
                <a:ea typeface="+mn-ea"/>
                <a:cs typeface="+mn-cs"/>
              </a:rPr>
              <a:t>Montreuil</a:t>
            </a:r>
            <a:r>
              <a:rPr lang="de-DE" sz="1200" kern="1200" dirty="0" smtClean="0">
                <a:solidFill>
                  <a:schemeClr val="tx1"/>
                </a:solidFill>
                <a:effectLst/>
                <a:latin typeface="+mn-lt"/>
                <a:ea typeface="+mn-ea"/>
                <a:cs typeface="+mn-cs"/>
              </a:rPr>
              <a:t> gilt als Pionier auf dem Gebiet des </a:t>
            </a:r>
            <a:r>
              <a:rPr lang="de-DE" sz="1200" kern="1200" dirty="0" err="1" smtClean="0">
                <a:solidFill>
                  <a:schemeClr val="tx1"/>
                </a:solidFill>
                <a:effectLst/>
                <a:latin typeface="+mn-lt"/>
                <a:ea typeface="+mn-ea"/>
                <a:cs typeface="+mn-cs"/>
              </a:rPr>
              <a:t>Physical</a:t>
            </a:r>
            <a:r>
              <a:rPr lang="de-DE" sz="1200" kern="1200" dirty="0" smtClean="0">
                <a:solidFill>
                  <a:schemeClr val="tx1"/>
                </a:solidFill>
                <a:effectLst/>
                <a:latin typeface="+mn-lt"/>
                <a:ea typeface="+mn-ea"/>
                <a:cs typeface="+mn-cs"/>
              </a:rPr>
              <a:t> Internets. </a:t>
            </a:r>
            <a:r>
              <a:rPr lang="de-AT" sz="1200" kern="1200" dirty="0" smtClean="0">
                <a:solidFill>
                  <a:schemeClr val="tx1"/>
                </a:solidFill>
                <a:effectLst/>
                <a:latin typeface="+mn-lt"/>
                <a:ea typeface="+mn-ea"/>
                <a:cs typeface="+mn-cs"/>
              </a:rPr>
              <a:t>Er nennt dreizehn Elemente, die die Grundlage für das </a:t>
            </a:r>
            <a:r>
              <a:rPr lang="de-AT" sz="1200" kern="1200" dirty="0" err="1" smtClean="0">
                <a:solidFill>
                  <a:schemeClr val="tx1"/>
                </a:solidFill>
                <a:effectLst/>
                <a:latin typeface="+mn-lt"/>
                <a:ea typeface="+mn-ea"/>
                <a:cs typeface="+mn-cs"/>
              </a:rPr>
              <a:t>Physical</a:t>
            </a:r>
            <a:r>
              <a:rPr lang="de-AT" sz="1200" kern="1200" dirty="0" smtClean="0">
                <a:solidFill>
                  <a:schemeClr val="tx1"/>
                </a:solidFill>
                <a:effectLst/>
                <a:latin typeface="+mn-lt"/>
                <a:ea typeface="+mn-ea"/>
                <a:cs typeface="+mn-cs"/>
              </a:rPr>
              <a:t> Internet bilden. Diese können in sechs Kategorien zusammengefasst werden:</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Um einen barrierefreien und nahtlosen Transport zu gewährleisten, müssen standardisierte PI-Container, Pakete, Lager und Umschlagspunkte installiert werden. Des Weiteren müssen Prozesse standardisiert werden, um das Risiko von Diskrepanzen zu minimieren.</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Diese standardisierten Transporteinheiten und -prozesse führen zu einem zuverlässigen und belastbaren smart-Network, in dem die Einheiten nahezu unabhängig kommunizieren. Dieses intelligente Netzwerk sollte für alle Akteure der Lieferkette (auch auf globaler Ebene)</a:t>
            </a:r>
            <a:r>
              <a:rPr lang="de-AT" sz="1200" kern="1200" baseline="0" dirty="0" smtClean="0">
                <a:solidFill>
                  <a:schemeClr val="tx1"/>
                </a:solidFill>
                <a:effectLst/>
                <a:latin typeface="+mn-lt"/>
                <a:ea typeface="+mn-ea"/>
                <a:cs typeface="+mn-cs"/>
              </a:rPr>
              <a:t> </a:t>
            </a:r>
            <a:r>
              <a:rPr lang="de-AT" sz="1200" kern="1200" dirty="0" smtClean="0">
                <a:solidFill>
                  <a:schemeClr val="tx1"/>
                </a:solidFill>
                <a:effectLst/>
                <a:latin typeface="+mn-lt"/>
                <a:ea typeface="+mn-ea"/>
                <a:cs typeface="+mn-cs"/>
              </a:rPr>
              <a:t>zugänglich sein. Dadurch wird ermöglicht, dass die Transporteinheiten die beste Transportroute selbst wählen und mit anderen Transporteinheiten und Stationen interagieren. Dies macht eine menschliche Interaktion fast überflüssig (z. B. fällt das Planen eines Umschlagprozesses weg). Die Verbindung zwischen den Akteuren, der Infrastruktur und den verschiedenen Verkehrsträgern ist für das </a:t>
            </a:r>
            <a:r>
              <a:rPr lang="de-AT" sz="1200" kern="1200" dirty="0" err="1" smtClean="0">
                <a:solidFill>
                  <a:schemeClr val="tx1"/>
                </a:solidFill>
                <a:effectLst/>
                <a:latin typeface="+mn-lt"/>
                <a:ea typeface="+mn-ea"/>
                <a:cs typeface="+mn-cs"/>
              </a:rPr>
              <a:t>Physical</a:t>
            </a:r>
            <a:r>
              <a:rPr lang="de-AT" sz="1200" kern="1200" dirty="0" smtClean="0">
                <a:solidFill>
                  <a:schemeClr val="tx1"/>
                </a:solidFill>
                <a:effectLst/>
                <a:latin typeface="+mn-lt"/>
                <a:ea typeface="+mn-ea"/>
                <a:cs typeface="+mn-cs"/>
              </a:rPr>
              <a:t> Internet essentiell und führt zu einer umfassenden Interkonnektivität. Der Austausch aller relevanten Informationen und die Gewährleistung der Aktualität der Daten in Echtzeit sind ebenfalls entscheidende Elemente für das Konzept des </a:t>
            </a:r>
            <a:r>
              <a:rPr lang="de-AT" sz="1200" kern="1200" dirty="0" err="1" smtClean="0">
                <a:solidFill>
                  <a:schemeClr val="tx1"/>
                </a:solidFill>
                <a:effectLst/>
                <a:latin typeface="+mn-lt"/>
                <a:ea typeface="+mn-ea"/>
                <a:cs typeface="+mn-cs"/>
              </a:rPr>
              <a:t>Physical</a:t>
            </a:r>
            <a:r>
              <a:rPr lang="de-AT" sz="1200" kern="1200" dirty="0" smtClean="0">
                <a:solidFill>
                  <a:schemeClr val="tx1"/>
                </a:solidFill>
                <a:effectLst/>
                <a:latin typeface="+mn-lt"/>
                <a:ea typeface="+mn-ea"/>
                <a:cs typeface="+mn-cs"/>
              </a:rPr>
              <a:t> Internets. </a:t>
            </a:r>
          </a:p>
          <a:p>
            <a:r>
              <a:rPr lang="de-DE" sz="1200" kern="1200" dirty="0" smtClean="0">
                <a:solidFill>
                  <a:schemeClr val="tx1"/>
                </a:solidFill>
                <a:effectLst/>
                <a:latin typeface="+mn-lt"/>
                <a:ea typeface="+mn-ea"/>
                <a:cs typeface="+mn-cs"/>
              </a:rPr>
              <a:t>Innovationen in Verbindung mit neuen Geschäftsmodellen und der Infrastruktur müssen gefördert werden damit eine Weiterentwicklung des </a:t>
            </a:r>
            <a:r>
              <a:rPr lang="de-DE" sz="1200" kern="1200" dirty="0" err="1" smtClean="0">
                <a:solidFill>
                  <a:schemeClr val="tx1"/>
                </a:solidFill>
                <a:effectLst/>
                <a:latin typeface="+mn-lt"/>
                <a:ea typeface="+mn-ea"/>
                <a:cs typeface="+mn-cs"/>
              </a:rPr>
              <a:t>Physical</a:t>
            </a:r>
            <a:r>
              <a:rPr lang="de-DE" sz="1200" kern="1200" dirty="0" smtClean="0">
                <a:solidFill>
                  <a:schemeClr val="tx1"/>
                </a:solidFill>
                <a:effectLst/>
                <a:latin typeface="+mn-lt"/>
                <a:ea typeface="+mn-ea"/>
                <a:cs typeface="+mn-cs"/>
              </a:rPr>
              <a:t> Internets ermöglicht wird.</a:t>
            </a:r>
            <a:endParaRPr lang="de-AT" sz="1200" kern="1200" dirty="0" smtClean="0">
              <a:solidFill>
                <a:schemeClr val="tx1"/>
              </a:solidFill>
              <a:effectLst/>
              <a:latin typeface="+mn-lt"/>
              <a:ea typeface="+mn-ea"/>
              <a:cs typeface="+mn-cs"/>
            </a:endParaRPr>
          </a:p>
          <a:p>
            <a:pPr marL="0" indent="0">
              <a:buNone/>
            </a:pPr>
            <a:r>
              <a:rPr lang="en-US" baseline="0" noProof="0" dirty="0" smtClean="0"/>
              <a:t> </a:t>
            </a:r>
            <a:endParaRPr lang="en-US" noProof="0" dirty="0" smtClean="0"/>
          </a:p>
          <a:p>
            <a:endParaRPr lang="en-US" noProof="0" dirty="0" smtClean="0"/>
          </a:p>
          <a:p>
            <a:r>
              <a:rPr lang="en-US" noProof="0" dirty="0" err="1" smtClean="0"/>
              <a:t>Quelle</a:t>
            </a:r>
            <a:r>
              <a:rPr lang="en-US" noProof="0" dirty="0" smtClean="0"/>
              <a:t>:</a:t>
            </a:r>
          </a:p>
          <a:p>
            <a:r>
              <a:rPr lang="en-US" noProof="0" dirty="0" smtClean="0"/>
              <a:t>http://www.physicalinternetinitiative.org/Physical%20Internet%20Manifesto_ENG_Version%201.11.1%202012-11-28.pdf (slide 21)</a:t>
            </a:r>
          </a:p>
          <a:p>
            <a:pPr defTabSz="902970"/>
            <a:r>
              <a:rPr lang="en-US" baseline="0" noProof="0" dirty="0" smtClean="0"/>
              <a:t>http://physicalinternetinitiative.org/Towards%20a%20Physical%20Internet%20-%20Document%20-%20Benoit%20Montreuil.pdf  (S.7-23)</a:t>
            </a:r>
          </a:p>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31</a:t>
            </a:fld>
            <a:endParaRPr lang="de-AT" dirty="0"/>
          </a:p>
        </p:txBody>
      </p:sp>
    </p:spTree>
    <p:extLst>
      <p:ext uri="{BB962C8B-B14F-4D97-AF65-F5344CB8AC3E}">
        <p14:creationId xmlns:p14="http://schemas.microsoft.com/office/powerpoint/2010/main" val="525442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 Idee des </a:t>
            </a:r>
            <a:r>
              <a:rPr lang="de-DE" sz="1200" kern="1200" dirty="0" err="1" smtClean="0">
                <a:solidFill>
                  <a:schemeClr val="tx1"/>
                </a:solidFill>
                <a:effectLst/>
                <a:latin typeface="+mn-lt"/>
                <a:ea typeface="+mn-ea"/>
                <a:cs typeface="+mn-cs"/>
              </a:rPr>
              <a:t>Physical</a:t>
            </a:r>
            <a:r>
              <a:rPr lang="de-DE" sz="1200" kern="1200" dirty="0" smtClean="0">
                <a:solidFill>
                  <a:schemeClr val="tx1"/>
                </a:solidFill>
                <a:effectLst/>
                <a:latin typeface="+mn-lt"/>
                <a:ea typeface="+mn-ea"/>
                <a:cs typeface="+mn-cs"/>
              </a:rPr>
              <a:t> Internets besteht darin, Fracht wie Informationsflüsse über das Internet zu versenden. Zum Beispiel beim versenden einer E-Mail, ist in den meisten Fällen nicht bekannt, welcher Anbieter vom Empfänger verwendet wird oder über welche „Route“ die E-Mail zu diesem gelangt. Man verlässt sich darauf,</a:t>
            </a:r>
            <a:r>
              <a:rPr lang="de-DE" sz="1200" kern="1200" baseline="0" dirty="0" smtClean="0">
                <a:solidFill>
                  <a:schemeClr val="tx1"/>
                </a:solidFill>
                <a:effectLst/>
                <a:latin typeface="+mn-lt"/>
                <a:ea typeface="+mn-ea"/>
                <a:cs typeface="+mn-cs"/>
              </a:rPr>
              <a:t> dass das Internet die Email an den richtigen Empfänger senden wird</a:t>
            </a:r>
            <a:r>
              <a:rPr lang="de-DE" sz="1200" kern="1200" dirty="0" smtClean="0">
                <a:solidFill>
                  <a:schemeClr val="tx1"/>
                </a:solidFill>
                <a:effectLst/>
                <a:latin typeface="+mn-lt"/>
                <a:ea typeface="+mn-ea"/>
                <a:cs typeface="+mn-cs"/>
              </a:rPr>
              <a:t>. Im </a:t>
            </a:r>
            <a:r>
              <a:rPr lang="de-DE" sz="1200" kern="1200" dirty="0" err="1" smtClean="0">
                <a:solidFill>
                  <a:schemeClr val="tx1"/>
                </a:solidFill>
                <a:effectLst/>
                <a:latin typeface="+mn-lt"/>
                <a:ea typeface="+mn-ea"/>
                <a:cs typeface="+mn-cs"/>
              </a:rPr>
              <a:t>Physical</a:t>
            </a:r>
            <a:r>
              <a:rPr lang="de-DE" sz="1200" kern="1200" dirty="0" smtClean="0">
                <a:solidFill>
                  <a:schemeClr val="tx1"/>
                </a:solidFill>
                <a:effectLst/>
                <a:latin typeface="+mn-lt"/>
                <a:ea typeface="+mn-ea"/>
                <a:cs typeface="+mn-cs"/>
              </a:rPr>
              <a:t> Internet besteht diese Nachricht aus einem physischem Objekt wie z.B.</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einem Paket. Ein Netzwerk von Hubs, welche die Produkte senden und empfangen, bilden die Grundlage für das </a:t>
            </a:r>
            <a:r>
              <a:rPr lang="de-DE" sz="1200" kern="1200" dirty="0" err="1" smtClean="0">
                <a:solidFill>
                  <a:schemeClr val="tx1"/>
                </a:solidFill>
                <a:effectLst/>
                <a:latin typeface="+mn-lt"/>
                <a:ea typeface="+mn-ea"/>
                <a:cs typeface="+mn-cs"/>
              </a:rPr>
              <a:t>Physical</a:t>
            </a:r>
            <a:r>
              <a:rPr lang="de-DE" sz="1200" kern="1200" dirty="0" smtClean="0">
                <a:solidFill>
                  <a:schemeClr val="tx1"/>
                </a:solidFill>
                <a:effectLst/>
                <a:latin typeface="+mn-lt"/>
                <a:ea typeface="+mn-ea"/>
                <a:cs typeface="+mn-cs"/>
              </a:rPr>
              <a:t> Internet (dieses Netzwerk ist den verschiedenen Servern im Internet nachempfunden). Der nächstgelegene Hub zum Kunden / Empfänger führt die letzte Lieferung durch. Im </a:t>
            </a:r>
            <a:r>
              <a:rPr lang="de-DE" sz="1200" kern="1200" dirty="0" err="1" smtClean="0">
                <a:solidFill>
                  <a:schemeClr val="tx1"/>
                </a:solidFill>
                <a:effectLst/>
                <a:latin typeface="+mn-lt"/>
                <a:ea typeface="+mn-ea"/>
                <a:cs typeface="+mn-cs"/>
              </a:rPr>
              <a:t>Physical</a:t>
            </a:r>
            <a:r>
              <a:rPr lang="de-DE" sz="1200" kern="1200" dirty="0" smtClean="0">
                <a:solidFill>
                  <a:schemeClr val="tx1"/>
                </a:solidFill>
                <a:effectLst/>
                <a:latin typeface="+mn-lt"/>
                <a:ea typeface="+mn-ea"/>
                <a:cs typeface="+mn-cs"/>
              </a:rPr>
              <a:t> Internet sind alle Verkehrsträger und Dienstleister miteinander vernetzt, um eine effiziente Versendung und Nutzung des Netzes gewährleisten zu können.</a:t>
            </a:r>
            <a:endParaRPr lang="de-AT" sz="1200" kern="1200" dirty="0" smtClean="0">
              <a:solidFill>
                <a:schemeClr val="tx1"/>
              </a:solidFill>
              <a:effectLst/>
              <a:latin typeface="+mn-lt"/>
              <a:ea typeface="+mn-ea"/>
              <a:cs typeface="+mn-cs"/>
            </a:endParaRPr>
          </a:p>
          <a:p>
            <a:endParaRPr lang="en-US" noProof="0" dirty="0" smtClean="0"/>
          </a:p>
          <a:p>
            <a:r>
              <a:rPr lang="en-US" noProof="0" dirty="0" err="1" smtClean="0"/>
              <a:t>Quelle</a:t>
            </a:r>
            <a:r>
              <a:rPr lang="en-US" noProof="0" dirty="0" smtClean="0"/>
              <a:t>: </a:t>
            </a:r>
          </a:p>
          <a:p>
            <a:r>
              <a:rPr lang="en-US" noProof="0" dirty="0" smtClean="0"/>
              <a:t>https://www.youtube.com/watch?v=lltcWVNrjl0 </a:t>
            </a:r>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32</a:t>
            </a:fld>
            <a:endParaRPr lang="de-AT" dirty="0"/>
          </a:p>
        </p:txBody>
      </p:sp>
    </p:spTree>
    <p:extLst>
      <p:ext uri="{BB962C8B-B14F-4D97-AF65-F5344CB8AC3E}">
        <p14:creationId xmlns:p14="http://schemas.microsoft.com/office/powerpoint/2010/main" val="3757295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In einer </a:t>
            </a:r>
            <a:r>
              <a:rPr lang="de-AT" dirty="0" err="1" smtClean="0"/>
              <a:t>Blockchain</a:t>
            </a:r>
            <a:r>
              <a:rPr lang="de-AT" dirty="0" smtClean="0"/>
              <a:t> werden Daten in</a:t>
            </a:r>
            <a:r>
              <a:rPr lang="de-AT" baseline="0" dirty="0" smtClean="0"/>
              <a:t> Datenblöcken aneinandergereiht, fälschungssicher verschlüsselt (Hash = Algorithmus zur Umwandlung einer Zeichenfolge von beliebiger Länge in eine Zeichenfolge von fixer Länge) und redundant auf allen „</a:t>
            </a:r>
            <a:r>
              <a:rPr lang="de-AT" baseline="0" dirty="0" err="1" smtClean="0"/>
              <a:t>Full</a:t>
            </a:r>
            <a:r>
              <a:rPr lang="de-AT" baseline="0" dirty="0" smtClean="0"/>
              <a:t> Nodes“, also Rechenknoten im System, abgelegt. Für die Daten werden „Zugriffsschlüssel“ vergeben mit denen die Beteiligten der Transportkette auf die für sie relevanten Informationen (auch mit der Möglichkeit einer zeitlichen Beschränkung) zugreifen können. In dem verteilten Netzwerk wird die Validität der eingespielten Blöcke mithilfe von komplizierten Rechenaufgaben von den Rechenknoten geprüft und bei „gemeinsamen Konsens“ der Datenblock in die Kette hinzugefügt. Ein Datenblock, welcher bereits in die Kette eingefügt wurde, kann im nachhinein von niemandem mehr geändert werden, was die </a:t>
            </a:r>
            <a:r>
              <a:rPr lang="de-AT" baseline="0" dirty="0" err="1" smtClean="0"/>
              <a:t>Blockchain</a:t>
            </a:r>
            <a:r>
              <a:rPr lang="de-AT" baseline="0" dirty="0" smtClean="0"/>
              <a:t> zusätzlich transparent macht.</a:t>
            </a:r>
            <a:endParaRPr lang="de-AT" dirty="0" smtClean="0"/>
          </a:p>
          <a:p>
            <a:endParaRPr lang="de-AT" dirty="0" smtClean="0"/>
          </a:p>
          <a:p>
            <a:r>
              <a:rPr lang="de-AT" dirty="0" smtClean="0"/>
              <a:t>Quelle: https://www.openinsights.de/so-funktioniert-das-blockchain/</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33</a:t>
            </a:fld>
            <a:endParaRPr lang="de-AT" dirty="0"/>
          </a:p>
        </p:txBody>
      </p:sp>
    </p:spTree>
    <p:extLst>
      <p:ext uri="{BB962C8B-B14F-4D97-AF65-F5344CB8AC3E}">
        <p14:creationId xmlns:p14="http://schemas.microsoft.com/office/powerpoint/2010/main" val="4823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34</a:t>
            </a:fld>
            <a:endParaRPr lang="de-AT" dirty="0"/>
          </a:p>
        </p:txBody>
      </p:sp>
    </p:spTree>
    <p:extLst>
      <p:ext uri="{BB962C8B-B14F-4D97-AF65-F5344CB8AC3E}">
        <p14:creationId xmlns:p14="http://schemas.microsoft.com/office/powerpoint/2010/main" val="302089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Zentralisierte</a:t>
            </a:r>
            <a:r>
              <a:rPr lang="de-AT" baseline="0" dirty="0" smtClean="0"/>
              <a:t> Datenbanken sind etwa Serverfarmen auf denen an einer Instanz sämtliche Daten gespeichert werden. Bei Ausfällen oder Hackerangriffen sind somit alle Daten betroffen. In einem verteilten Datenregister werden die Daten redundant gehalten mit einer Verschlüsselung versehen, damit die Daten auf sämtlichen Speicherplätzen „</a:t>
            </a:r>
            <a:r>
              <a:rPr lang="de-AT" baseline="0" dirty="0" err="1" smtClean="0"/>
              <a:t>Full</a:t>
            </a:r>
            <a:r>
              <a:rPr lang="de-AT" baseline="0" dirty="0" smtClean="0"/>
              <a:t> Nodes“ vor unerlaubten Zugriffen sicher abgelegt sind. Dies hat den Vorteil, dass bei einem Angriff oder Fehler auf einem der </a:t>
            </a:r>
            <a:r>
              <a:rPr lang="de-AT" baseline="0" dirty="0" err="1" smtClean="0"/>
              <a:t>Full</a:t>
            </a:r>
            <a:r>
              <a:rPr lang="de-AT" baseline="0" dirty="0" smtClean="0"/>
              <a:t> Nodes die Daten auf allen anderen Instanzen in Echtzeit abgerufen werden können. Dies wird erst durch die Vernetzung durch das Internet möglich gemacht. Man kann also sagen, dass die </a:t>
            </a:r>
            <a:r>
              <a:rPr lang="de-AT" baseline="0" dirty="0" err="1" smtClean="0"/>
              <a:t>Blockchain</a:t>
            </a:r>
            <a:r>
              <a:rPr lang="de-AT" baseline="0" dirty="0" smtClean="0"/>
              <a:t> Technologie auf dem Internet aufbaut. </a:t>
            </a:r>
          </a:p>
          <a:p>
            <a:endParaRPr lang="de-AT" baseline="0" dirty="0" smtClean="0"/>
          </a:p>
          <a:p>
            <a:r>
              <a:rPr lang="de-AT" baseline="0" dirty="0" smtClean="0"/>
              <a:t>Durch die Verbindung von Warendaten mit Eventdaten kann beispielsweise die Echtheit von Gütern überprüft werden. </a:t>
            </a:r>
            <a:r>
              <a:rPr lang="de-AT" baseline="0" dirty="0" err="1" smtClean="0"/>
              <a:t>Everledger</a:t>
            </a:r>
            <a:r>
              <a:rPr lang="de-AT" baseline="0" dirty="0" smtClean="0"/>
              <a:t> bildet diesen Prozess etwa an Diamanten ab: Jeder offiziell geschürfte Diamant wird vermessen und mit seinen Attributen Nummeriert, also jede Nummer kann eindeutig einem bestimmten Diamanten zugeordnet werden. Durch die Verknüpfung dieser Nummer mit Eventdaten kann der Ursprung des Diamanten festgestellt werden und der Erkennung von sogenannten „Blutdiamanten“ dienen bzw. diese sofort auffliegen lassen.</a:t>
            </a:r>
          </a:p>
          <a:p>
            <a:endParaRPr lang="de-AT" baseline="0" dirty="0" smtClean="0"/>
          </a:p>
          <a:p>
            <a:r>
              <a:rPr lang="de-AT" baseline="0" dirty="0" smtClean="0"/>
              <a:t>In dem „Peer </a:t>
            </a:r>
            <a:r>
              <a:rPr lang="de-AT" baseline="0" dirty="0" err="1" smtClean="0"/>
              <a:t>to</a:t>
            </a:r>
            <a:r>
              <a:rPr lang="de-AT" baseline="0" dirty="0" smtClean="0"/>
              <a:t> Peer“ Netzwerk müssen alle Rechenknoten einer Transaktion zustimmen, was Vertrauen in das System schafft. Die Änderung eines Datensatzes würde zwangsläufig zu einer Veränderung des Hash-Wertes (kompliziertes Rechenergebnis) führen und von allen Knoten sofort erkannt und als Betrügerisch hervorgehoben werden. Damit ist die Kette unveränderbar und eine transparente Nachvollziehbarkeit gegeben. Diese Sicherheit über die Echtheit von Daten macht zentrale Autoritäten überflüssig und ebenfalls das Vertrauen der beteiligten Akteure. </a:t>
            </a:r>
          </a:p>
          <a:p>
            <a:endParaRPr lang="de-AT" baseline="0" dirty="0" smtClean="0"/>
          </a:p>
          <a:p>
            <a:r>
              <a:rPr lang="de-AT" baseline="0" dirty="0" smtClean="0"/>
              <a:t>Bildquelle: https://www.slideshare.net/AchimJedelsky/blockchain-in-der-immobilienwirtschaft</a:t>
            </a:r>
          </a:p>
          <a:p>
            <a:r>
              <a:rPr lang="de-AT" baseline="0" dirty="0" smtClean="0"/>
              <a:t>Quelle: Fraunhofer FIT (2016), </a:t>
            </a:r>
            <a:r>
              <a:rPr lang="de-AT" baseline="0" dirty="0" err="1" smtClean="0"/>
              <a:t>Blockchain</a:t>
            </a:r>
            <a:r>
              <a:rPr lang="de-AT" baseline="0" dirty="0" smtClean="0"/>
              <a:t>: </a:t>
            </a:r>
            <a:r>
              <a:rPr lang="de-AT" baseline="0" dirty="0" err="1" smtClean="0"/>
              <a:t>Gundlagen</a:t>
            </a:r>
            <a:r>
              <a:rPr lang="de-AT" baseline="0" dirty="0" smtClean="0"/>
              <a:t>, Anwendungen und Potenziale – White Paper</a:t>
            </a:r>
          </a:p>
          <a:p>
            <a:endParaRPr lang="de-AT" baseline="0" dirty="0" smtClean="0"/>
          </a:p>
          <a:p>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35</a:t>
            </a:fld>
            <a:endParaRPr lang="de-AT" dirty="0"/>
          </a:p>
        </p:txBody>
      </p:sp>
    </p:spTree>
    <p:extLst>
      <p:ext uri="{BB962C8B-B14F-4D97-AF65-F5344CB8AC3E}">
        <p14:creationId xmlns:p14="http://schemas.microsoft.com/office/powerpoint/2010/main" val="527842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36</a:t>
            </a:fld>
            <a:endParaRPr lang="de-AT" dirty="0"/>
          </a:p>
        </p:txBody>
      </p:sp>
    </p:spTree>
    <p:extLst>
      <p:ext uri="{BB962C8B-B14F-4D97-AF65-F5344CB8AC3E}">
        <p14:creationId xmlns:p14="http://schemas.microsoft.com/office/powerpoint/2010/main" val="2327610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Um aktuell im Wettbewerb zu bestehen, müssen viele Unternehmen die von ihnen angebotenen Produkte und Dienstleistungen individueller gestalten. Zusätzlich wird vom Kunden eine immer kürzere Lieferzeit gefordert. Dies führt schlussendlich zu einer steigenden Komplexität der Logistikketten und stellt eine große Herausforderung für die Logistik und deren Akteure dar. Diese Entwicklung ist auch auf die große Bedeutung des E-Commerce zurück zu führen – vor allem im Bereich B2C. Vor allem der Einzelhandel ist in Österreich durch den Online-Handel geprägt. Der Bruttojahresumsatz im Internet-Einzelhandel betrug im Jahr 2013 rund 2,9 Milliarden Euro und entspricht damit 4,5 % des gesamten Einzelhandelsvolumens. Dies entspricht einem Anstieg von 30 % innerhalb der letzten 3 Jahre. Auch die Anzahl der Online Shops hat drastisch zugenommen: Im Jahr 2014 verkauften 7.500 Handelsunternehmen ihre Waren online während es 2006 noch 3,200 waren. Untersuchungen zeigen, dass es eine gesteigerte Nachfrage nach höherwertigen Güterarten gibt wobei das Gewicht der Transportaufträge abnimmt. Dies bedeutet, dass von Seiten der Kunden kleinere, individualisierte Güter von höherem Wert nachgefragt werden. Für die Anbieter und die Akteure der Logistik bedeutet diese Entwicklung wiederum neue Anforderungen in Bezug auf Schnelligkeit, Termintreue, Flexibilität und Qualität der angebotenen Leistung, um die Wertsicherung zu garantieren. Durch dieses Bestellverhalten der Konsumenten werden auch die logistischen Prozesse beeinflusst, welche flexibel auf die geänderten Anforderungen reagieren müssen. Diese Entwicklung spiegelt sich auch in der zunehmenden Bedeutung der KEP-Verkehre wieder. </a:t>
            </a:r>
            <a:endParaRPr lang="de-AT" sz="1200" kern="1200" dirty="0" smtClean="0">
              <a:solidFill>
                <a:schemeClr val="tx1"/>
              </a:solidFill>
              <a:effectLst/>
              <a:latin typeface="+mn-lt"/>
              <a:ea typeface="+mn-ea"/>
              <a:cs typeface="+mn-cs"/>
            </a:endParaRPr>
          </a:p>
          <a:p>
            <a:endParaRPr lang="de-AT"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Quelle:</a:t>
            </a:r>
          </a:p>
          <a:p>
            <a:r>
              <a:rPr lang="de-AT" sz="1200" b="0" i="0" u="none" strike="noStrike" kern="1200" baseline="0" dirty="0" err="1" smtClean="0">
                <a:solidFill>
                  <a:schemeClr val="tx1"/>
                </a:solidFill>
                <a:latin typeface="+mn-lt"/>
                <a:ea typeface="+mn-ea"/>
                <a:cs typeface="+mn-cs"/>
              </a:rPr>
              <a:t>Wittenbrink</a:t>
            </a:r>
            <a:r>
              <a:rPr lang="de-AT" sz="1200" b="0" i="0" u="none" strike="noStrike" kern="1200" baseline="0" dirty="0" smtClean="0">
                <a:solidFill>
                  <a:schemeClr val="tx1"/>
                </a:solidFill>
                <a:latin typeface="+mn-lt"/>
                <a:ea typeface="+mn-ea"/>
                <a:cs typeface="+mn-cs"/>
              </a:rPr>
              <a:t> , 2014, S. 23f </a:t>
            </a:r>
          </a:p>
          <a:p>
            <a:r>
              <a:rPr lang="de-AT" sz="1200" b="0" i="0" u="none" strike="noStrike" kern="1200" baseline="0" dirty="0" err="1" smtClean="0">
                <a:solidFill>
                  <a:schemeClr val="tx1"/>
                </a:solidFill>
                <a:latin typeface="+mn-lt"/>
                <a:ea typeface="+mn-ea"/>
                <a:cs typeface="+mn-cs"/>
              </a:rPr>
              <a:t>Holderied</a:t>
            </a:r>
            <a:r>
              <a:rPr lang="de-AT" sz="1200" b="0" i="0" u="none" strike="noStrike" kern="1200" baseline="0" dirty="0" smtClean="0">
                <a:solidFill>
                  <a:schemeClr val="tx1"/>
                </a:solidFill>
                <a:latin typeface="+mn-lt"/>
                <a:ea typeface="+mn-ea"/>
                <a:cs typeface="+mn-cs"/>
              </a:rPr>
              <a:t>, 2005, S. 20 </a:t>
            </a:r>
          </a:p>
          <a:p>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37</a:t>
            </a:fld>
            <a:endParaRPr lang="de-AT" dirty="0"/>
          </a:p>
        </p:txBody>
      </p:sp>
    </p:spTree>
    <p:extLst>
      <p:ext uri="{BB962C8B-B14F-4D97-AF65-F5344CB8AC3E}">
        <p14:creationId xmlns:p14="http://schemas.microsoft.com/office/powerpoint/2010/main" val="2921682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b="0" i="0" u="none" strike="noStrike" kern="1200" baseline="0" dirty="0" smtClean="0">
                <a:solidFill>
                  <a:schemeClr val="tx1"/>
                </a:solidFill>
                <a:latin typeface="+mn-lt"/>
                <a:ea typeface="+mn-ea"/>
                <a:cs typeface="+mn-cs"/>
              </a:rPr>
              <a:t>Auch die Binnenschifffahrt ist vom Trend der Individualisierung und der steigenden Komplexität der Transportprozesse betroffen, da zunehmend individuelle Transportleistungen die Möglichkeiten von Transportbündelungen mindern. Dies ist wiederum ein Trend welcher für die Binnenschifffahrt von Nachteil ist, da in diesem Bereich der Verkehrsträger Straße den großen Vorteil der Netzdichte und Flexibilität bietet. Dennoch können sich vor allem in Ballungszentren, wie großen Städten, Möglichkeiten für den Einsatz des Binnenschiffs für den Transport von kleineres Sendungen ergeben. Als Beispiel kann hier das französische Unternehmen „</a:t>
            </a:r>
            <a:r>
              <a:rPr lang="de-AT" sz="1200" b="0" i="0" u="none" strike="noStrike" kern="1200" baseline="0" dirty="0" err="1" smtClean="0">
                <a:solidFill>
                  <a:schemeClr val="tx1"/>
                </a:solidFill>
                <a:latin typeface="+mn-lt"/>
                <a:ea typeface="+mn-ea"/>
                <a:cs typeface="+mn-cs"/>
              </a:rPr>
              <a:t>Vert</a:t>
            </a:r>
            <a:r>
              <a:rPr lang="de-AT" sz="1200" b="0" i="0" u="none" strike="noStrike" kern="1200" baseline="0" dirty="0" smtClean="0">
                <a:solidFill>
                  <a:schemeClr val="tx1"/>
                </a:solidFill>
                <a:latin typeface="+mn-lt"/>
                <a:ea typeface="+mn-ea"/>
                <a:cs typeface="+mn-cs"/>
              </a:rPr>
              <a:t> </a:t>
            </a:r>
            <a:r>
              <a:rPr lang="de-AT" sz="1200" b="0" i="0" u="none" strike="noStrike" kern="1200" baseline="0" dirty="0" err="1" smtClean="0">
                <a:solidFill>
                  <a:schemeClr val="tx1"/>
                </a:solidFill>
                <a:latin typeface="+mn-lt"/>
                <a:ea typeface="+mn-ea"/>
                <a:cs typeface="+mn-cs"/>
              </a:rPr>
              <a:t>Chez</a:t>
            </a:r>
            <a:r>
              <a:rPr lang="de-AT" sz="1200" b="0" i="0" u="none" strike="noStrike" kern="1200" baseline="0" dirty="0" smtClean="0">
                <a:solidFill>
                  <a:schemeClr val="tx1"/>
                </a:solidFill>
                <a:latin typeface="+mn-lt"/>
                <a:ea typeface="+mn-ea"/>
                <a:cs typeface="+mn-cs"/>
              </a:rPr>
              <a:t> </a:t>
            </a:r>
            <a:r>
              <a:rPr lang="de-AT" sz="1200" b="0" i="0" u="none" strike="noStrike" kern="1200" baseline="0" dirty="0" err="1" smtClean="0">
                <a:solidFill>
                  <a:schemeClr val="tx1"/>
                </a:solidFill>
                <a:latin typeface="+mn-lt"/>
                <a:ea typeface="+mn-ea"/>
                <a:cs typeface="+mn-cs"/>
              </a:rPr>
              <a:t>Vous</a:t>
            </a:r>
            <a:r>
              <a:rPr lang="de-AT" sz="1200" b="0" i="0" u="none" strike="noStrike" kern="1200" baseline="0" dirty="0" smtClean="0">
                <a:solidFill>
                  <a:schemeClr val="tx1"/>
                </a:solidFill>
                <a:latin typeface="+mn-lt"/>
                <a:ea typeface="+mn-ea"/>
                <a:cs typeface="+mn-cs"/>
              </a:rPr>
              <a:t>“ genannt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Quelle: URL: http://www.dvz.de/rubriken/landverkehr/single-view/nachricht/bild-grafikhaefen-suchen-ihre-rolle-in-der-stadt.html; https://www2.ffg.at/verkehr/projekte.php?id=1191, http://www.zukunft-mobilitaet.net/117213/binnenschifffahrt-seeschifffahrt/innenstadtlogistik-binnenschiff-lastenrad-amsterdam-utrecht-paris/ [21.04.2017] </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38</a:t>
            </a:fld>
            <a:endParaRPr lang="de-AT" dirty="0"/>
          </a:p>
        </p:txBody>
      </p:sp>
    </p:spTree>
    <p:extLst>
      <p:ext uri="{BB962C8B-B14F-4D97-AF65-F5344CB8AC3E}">
        <p14:creationId xmlns:p14="http://schemas.microsoft.com/office/powerpoint/2010/main" val="486200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39</a:t>
            </a:fld>
            <a:endParaRPr lang="de-AT" dirty="0"/>
          </a:p>
        </p:txBody>
      </p:sp>
    </p:spTree>
    <p:extLst>
      <p:ext uri="{BB962C8B-B14F-4D97-AF65-F5344CB8AC3E}">
        <p14:creationId xmlns:p14="http://schemas.microsoft.com/office/powerpoint/2010/main" val="7386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 zunehmende Globalisierung und damit auch die steigende Arbeitsteilung der Wirtschaft hat zu Folge, dass sich viele Unternehmen auf ihre Kernkompetenzen fokussieren. Dadurch gilt es in weiterer Folge vermehrt </a:t>
            </a:r>
            <a:r>
              <a:rPr lang="de-DE" sz="1200" kern="1200" dirty="0" err="1" smtClean="0">
                <a:solidFill>
                  <a:schemeClr val="tx1"/>
                </a:solidFill>
                <a:effectLst/>
                <a:latin typeface="+mn-lt"/>
                <a:ea typeface="+mn-ea"/>
                <a:cs typeface="+mn-cs"/>
              </a:rPr>
              <a:t>Make-or-Buy</a:t>
            </a:r>
            <a:r>
              <a:rPr lang="de-DE" sz="1200" kern="1200" dirty="0" smtClean="0">
                <a:solidFill>
                  <a:schemeClr val="tx1"/>
                </a:solidFill>
                <a:effectLst/>
                <a:latin typeface="+mn-lt"/>
                <a:ea typeface="+mn-ea"/>
                <a:cs typeface="+mn-cs"/>
              </a:rPr>
              <a:t> Entscheidungen zu treffen und so auch mit anderen Unternehmen global zusammen zu arbeiten. So haben sich komplexe Unternehmens- bzw. Zuliefernetzwerke gebildet welche wiederum vermehrte internationale Waren- und Güterströme zur Folge haben, welche schlussendlich zu einem steigenden Güterverkehr führen. Daher haben sich auch für den Güterverkehr unterschiedliche Herausforderungen ergeben wie beispielsweise die steigenden ökologischen Anforderungen an den Güterverkehr als auch die steigende Bedeutung der Zusammenarbeit der verschiedenen Verkehrsträger, um der gesteigerten Güterverkehrsnachfrage effizient nachzukommen. Dabei kann zwischen einer Kooperation von Akteuren auf der gleichen Stufe der Logistikkette (horizontale Kooperation) und einer Kooperation von Akteuren auf Folgestufen der Logistikkette (vertikale Kooperation) unterschieden werden.</a:t>
            </a:r>
            <a:endParaRPr lang="de-AT"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Aus Sicht der Logistikdienstleister lassen sich unterschiedliche Gründe für eine horizontale oder vertikale Kooperation identifizieren.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Quelle: </a:t>
            </a:r>
          </a:p>
          <a:p>
            <a:r>
              <a:rPr lang="de-AT" sz="1200" b="0" i="0" u="none" strike="noStrike" kern="1200" baseline="0" dirty="0" smtClean="0">
                <a:solidFill>
                  <a:schemeClr val="tx1"/>
                </a:solidFill>
                <a:latin typeface="+mn-lt"/>
                <a:ea typeface="+mn-ea"/>
                <a:cs typeface="+mn-cs"/>
              </a:rPr>
              <a:t>Pfohl, 2004, S. 141 </a:t>
            </a:r>
          </a:p>
          <a:p>
            <a:r>
              <a:rPr lang="de-AT" sz="1200" b="0" i="0" u="none" strike="noStrike" kern="1200" baseline="0" dirty="0" err="1" smtClean="0">
                <a:solidFill>
                  <a:schemeClr val="tx1"/>
                </a:solidFill>
                <a:latin typeface="+mn-lt"/>
                <a:ea typeface="+mn-ea"/>
                <a:cs typeface="+mn-cs"/>
              </a:rPr>
              <a:t>Vahrenkamp</a:t>
            </a:r>
            <a:r>
              <a:rPr lang="de-AT" sz="1200" b="0" i="0" u="none" strike="noStrike" kern="1200" baseline="0" dirty="0" smtClean="0">
                <a:solidFill>
                  <a:schemeClr val="tx1"/>
                </a:solidFill>
                <a:latin typeface="+mn-lt"/>
                <a:ea typeface="+mn-ea"/>
                <a:cs typeface="+mn-cs"/>
              </a:rPr>
              <a:t> &amp; </a:t>
            </a:r>
            <a:r>
              <a:rPr lang="de-AT" sz="1200" b="0" i="0" u="none" strike="noStrike" kern="1200" baseline="0" dirty="0" err="1" smtClean="0">
                <a:solidFill>
                  <a:schemeClr val="tx1"/>
                </a:solidFill>
                <a:latin typeface="+mn-lt"/>
                <a:ea typeface="+mn-ea"/>
                <a:cs typeface="+mn-cs"/>
              </a:rPr>
              <a:t>Kotzab</a:t>
            </a:r>
            <a:r>
              <a:rPr lang="de-AT" sz="1200" b="0" i="0" u="none" strike="noStrike" kern="1200" baseline="0" dirty="0" smtClean="0">
                <a:solidFill>
                  <a:schemeClr val="tx1"/>
                </a:solidFill>
                <a:latin typeface="+mn-lt"/>
                <a:ea typeface="+mn-ea"/>
                <a:cs typeface="+mn-cs"/>
              </a:rPr>
              <a:t>, 2012, S. 18 </a:t>
            </a:r>
            <a:r>
              <a:rPr lang="de-DE" sz="1200" kern="1200" dirty="0" smtClean="0">
                <a:solidFill>
                  <a:schemeClr val="tx1"/>
                </a:solidFill>
                <a:effectLst/>
                <a:latin typeface="+mn-lt"/>
                <a:ea typeface="+mn-ea"/>
                <a:cs typeface="+mn-cs"/>
              </a:rPr>
              <a:t>Formen der Unternehmenskooperation</a:t>
            </a:r>
            <a:r>
              <a:rPr lang="de-DE" sz="1200" kern="1200" baseline="0" dirty="0" smtClean="0">
                <a:solidFill>
                  <a:schemeClr val="tx1"/>
                </a:solidFill>
                <a:effectLst/>
                <a:latin typeface="+mn-lt"/>
                <a:ea typeface="+mn-ea"/>
                <a:cs typeface="+mn-cs"/>
              </a:rPr>
              <a:t> - </a:t>
            </a:r>
            <a:r>
              <a:rPr lang="de-AT" sz="1200" kern="1200" dirty="0" smtClean="0">
                <a:solidFill>
                  <a:schemeClr val="tx1"/>
                </a:solidFill>
                <a:effectLst/>
                <a:latin typeface="+mn-lt"/>
                <a:ea typeface="+mn-ea"/>
                <a:cs typeface="+mn-cs"/>
                <a:hlinkClick r:id="rId3"/>
              </a:rPr>
              <a:t>http://www.springer.com/cda/content/document/cda_downloaddocument/9783642193323-c1.pdf?SGWID=0-0-45-1199838-p174123868</a:t>
            </a:r>
            <a:r>
              <a:rPr lang="de-AT" sz="1200" kern="1200" dirty="0" smtClean="0">
                <a:solidFill>
                  <a:schemeClr val="tx1"/>
                </a:solidFill>
                <a:effectLst/>
                <a:latin typeface="+mn-lt"/>
                <a:ea typeface="+mn-ea"/>
                <a:cs typeface="+mn-cs"/>
              </a:rPr>
              <a:t>.</a:t>
            </a:r>
          </a:p>
          <a:p>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40</a:t>
            </a:fld>
            <a:endParaRPr lang="de-AT" dirty="0"/>
          </a:p>
        </p:txBody>
      </p:sp>
    </p:spTree>
    <p:extLst>
      <p:ext uri="{BB962C8B-B14F-4D97-AF65-F5344CB8AC3E}">
        <p14:creationId xmlns:p14="http://schemas.microsoft.com/office/powerpoint/2010/main" val="1231387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Für eine horizontale Kooperation sprechen die zunehmende Globalisierung und damit der steigende Kostendruck (Stichwort Billiglohnländer), die hohen Fixkosten im Transportbereich und auch die Deregulierung der Transportindustrie. Durch die horizontale Kooperation lassen sich neue geografische Märkte erschließen, da internationale Transportleistungen angeboten werden können. Zusätzlich können Skaleneffekte genutzt werden wodurch auch die bestehende Infrastruktur als auch die Transportmittel effizient ausgelastet werden können. Schlussendlich können so auch Kostenersparnisse realisiert werden. Darüber hinaus können durch horizontale Kooperationen unterschiedliche Logistikdienstleistungen angeboten werden wodurch unterschiedliche Kunden und Märkte angesprochen werden können. </a:t>
            </a:r>
          </a:p>
          <a:p>
            <a:r>
              <a:rPr lang="de-DE" sz="1200" kern="1200" dirty="0" smtClean="0">
                <a:solidFill>
                  <a:schemeClr val="tx1"/>
                </a:solidFill>
                <a:effectLst/>
                <a:latin typeface="+mn-lt"/>
                <a:ea typeface="+mn-ea"/>
                <a:cs typeface="+mn-cs"/>
              </a:rPr>
              <a:t>Für eine vertikale Kooperation sprechen die zunehmende Konzentration von Unternehmen auf deren Kernkompetenzen sowie die Zunahme des Wettbewerbs und damit der steigende Zeitdruck in der Transportbranche. Durch eine vertikale Kooperation können spezifische Dienstleistungen angeboten werden, um so auch einen Wettbewerbsvorteil zu erzielen. Durch eine enge Einbindung in die Wertschöpfungskette von vor- oder nachgelagerten Akteuren können auch Rationalisierungsgewinne realisiert werden. Vorteil für den Kunden ist beispielsweise die Verbesserung der Transportnachfrage-Prognosesicherheit durch eine längerfristige Zusammenarbeit.</a:t>
            </a:r>
            <a:endParaRPr lang="de-AT" sz="1200" kern="1200" dirty="0" smtClean="0">
              <a:solidFill>
                <a:schemeClr val="tx1"/>
              </a:solidFill>
              <a:effectLst/>
              <a:latin typeface="+mn-lt"/>
              <a:ea typeface="+mn-ea"/>
              <a:cs typeface="+mn-cs"/>
            </a:endParaRPr>
          </a:p>
          <a:p>
            <a:endParaRPr lang="de-AT" sz="1200" kern="1200" dirty="0" smtClean="0">
              <a:solidFill>
                <a:schemeClr val="tx1"/>
              </a:solidFill>
              <a:effectLst/>
              <a:latin typeface="+mn-lt"/>
              <a:ea typeface="+mn-ea"/>
              <a:cs typeface="+mn-cs"/>
            </a:endParaRPr>
          </a:p>
          <a:p>
            <a:r>
              <a:rPr lang="de-AT" dirty="0" smtClean="0"/>
              <a:t>Quelle: </a:t>
            </a:r>
            <a:r>
              <a:rPr lang="de-AT" sz="1200" b="0" i="0" u="none" strike="noStrike" kern="1200" baseline="0" dirty="0" smtClean="0">
                <a:solidFill>
                  <a:schemeClr val="tx1"/>
                </a:solidFill>
                <a:latin typeface="+mn-lt"/>
                <a:ea typeface="+mn-ea"/>
                <a:cs typeface="+mn-cs"/>
              </a:rPr>
              <a:t>Claus, 2015, S. 23ff </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41</a:t>
            </a:fld>
            <a:endParaRPr lang="de-AT" dirty="0"/>
          </a:p>
        </p:txBody>
      </p:sp>
    </p:spTree>
    <p:extLst>
      <p:ext uri="{BB962C8B-B14F-4D97-AF65-F5344CB8AC3E}">
        <p14:creationId xmlns:p14="http://schemas.microsoft.com/office/powerpoint/2010/main" val="635206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Auch für die Binnenschifffahrt könnten horizontale oder vertikale Kooperationen die Konkurrenzfähigkeit des Verkehrsträgers erhöhen. So könnten Skaleneffekte dazu führen, dass Binnenschiffe effizient ausgelastet werden und dadurch auch Kostenvorteile realisiert werden können. Da der Transport mit dem Binnenschiff oftmals international und nicht national ist, sind auch internationale Kooperationen durchaus möglich. Auch die Erschließung von neuen Märkten wäre durch Kooperationen möglicherweise einfacher. Durch eine vermehrte Ansiedlung von Betrieben in Hafennähe könnten so auch Kooperationen auf vertikaler Ebene vereinfacht werden. Dies könnte eine vermehrte Integration des Binnenschiffs in die Transportkette begünstigen. </a:t>
            </a:r>
          </a:p>
          <a:p>
            <a:endParaRPr lang="de-AT" sz="1200" kern="1200" dirty="0" smtClean="0">
              <a:solidFill>
                <a:schemeClr val="tx1"/>
              </a:solidFill>
              <a:effectLst/>
              <a:latin typeface="+mn-lt"/>
              <a:ea typeface="+mn-ea"/>
              <a:cs typeface="+mn-cs"/>
            </a:endParaRPr>
          </a:p>
          <a:p>
            <a:r>
              <a:rPr lang="de-AT" dirty="0" smtClean="0"/>
              <a:t>Quelle: </a:t>
            </a:r>
            <a:r>
              <a:rPr lang="de-AT" sz="1200" b="0" i="0" u="none" strike="noStrike" kern="1200" baseline="0" dirty="0" smtClean="0">
                <a:solidFill>
                  <a:schemeClr val="tx1"/>
                </a:solidFill>
                <a:latin typeface="+mn-lt"/>
                <a:ea typeface="+mn-ea"/>
                <a:cs typeface="+mn-cs"/>
              </a:rPr>
              <a:t>Claus, 2015, S. 23ff </a:t>
            </a:r>
            <a:endParaRPr lang="de-AT" dirty="0" smtClean="0"/>
          </a:p>
          <a:p>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42</a:t>
            </a:fld>
            <a:endParaRPr lang="de-AT" dirty="0"/>
          </a:p>
        </p:txBody>
      </p:sp>
    </p:spTree>
    <p:extLst>
      <p:ext uri="{BB962C8B-B14F-4D97-AF65-F5344CB8AC3E}">
        <p14:creationId xmlns:p14="http://schemas.microsoft.com/office/powerpoint/2010/main" val="549781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smtClean="0">
                <a:solidFill>
                  <a:schemeClr val="tx1"/>
                </a:solidFill>
                <a:effectLst/>
                <a:latin typeface="+mn-lt"/>
                <a:ea typeface="+mn-ea"/>
                <a:cs typeface="+mn-cs"/>
              </a:rPr>
              <a:t>Zusammenfassend sind neue Transportkonzepte, die den Güterverkehr und andere Entwicklungen beeinflussen (z. B. Allgemein ansteigender Güterverkehr, Engpässe in der Verkehrsinfrastruktur usw.), erforderlich. Vorhandene Infrastrukturengpässe und die negativen Auswirkungen des Transportvolumens führen zu neuen Trends in der Logistikbranche.</a:t>
            </a:r>
          </a:p>
          <a:p>
            <a:r>
              <a:rPr lang="de-AT" sz="1200" kern="1200" dirty="0" smtClean="0">
                <a:solidFill>
                  <a:schemeClr val="tx1"/>
                </a:solidFill>
                <a:effectLst/>
                <a:latin typeface="+mn-lt"/>
                <a:ea typeface="+mn-ea"/>
                <a:cs typeface="+mn-cs"/>
              </a:rPr>
              <a:t>Die aktuellen Entwicklungstrends sind in den folgenden Bereichen entstandenen:</a:t>
            </a:r>
          </a:p>
          <a:p>
            <a:r>
              <a:rPr lang="de-AT" sz="1200" kern="1200" dirty="0" smtClean="0">
                <a:solidFill>
                  <a:schemeClr val="tx1"/>
                </a:solidFill>
                <a:effectLst/>
                <a:latin typeface="+mn-lt"/>
                <a:ea typeface="+mn-ea"/>
                <a:cs typeface="+mn-cs"/>
              </a:rPr>
              <a:t>Nachhaltigkeit</a:t>
            </a:r>
          </a:p>
          <a:p>
            <a:r>
              <a:rPr lang="de-AT" sz="1200" kern="1200" dirty="0" smtClean="0">
                <a:solidFill>
                  <a:schemeClr val="tx1"/>
                </a:solidFill>
                <a:effectLst/>
                <a:latin typeface="+mn-lt"/>
                <a:ea typeface="+mn-ea"/>
                <a:cs typeface="+mn-cs"/>
              </a:rPr>
              <a:t>Digitalisierung/Vernetzung</a:t>
            </a:r>
          </a:p>
          <a:p>
            <a:r>
              <a:rPr lang="de-AT" sz="1200" kern="1200" dirty="0" smtClean="0">
                <a:solidFill>
                  <a:schemeClr val="tx1"/>
                </a:solidFill>
                <a:effectLst/>
                <a:latin typeface="+mn-lt"/>
                <a:ea typeface="+mn-ea"/>
                <a:cs typeface="+mn-cs"/>
              </a:rPr>
              <a:t>Individualisierung und steigende Komplexität </a:t>
            </a:r>
          </a:p>
          <a:p>
            <a:r>
              <a:rPr lang="de-AT" sz="1200" kern="1200" dirty="0" smtClean="0">
                <a:solidFill>
                  <a:schemeClr val="tx1"/>
                </a:solidFill>
                <a:effectLst/>
                <a:latin typeface="+mn-lt"/>
                <a:ea typeface="+mn-ea"/>
                <a:cs typeface="+mn-cs"/>
              </a:rPr>
              <a:t>Kooperation</a:t>
            </a:r>
          </a:p>
          <a:p>
            <a:r>
              <a:rPr lang="de-AT" sz="1200" kern="1200" dirty="0" smtClean="0">
                <a:solidFill>
                  <a:schemeClr val="tx1"/>
                </a:solidFill>
                <a:effectLst/>
                <a:latin typeface="+mn-lt"/>
                <a:ea typeface="+mn-ea"/>
                <a:cs typeface="+mn-cs"/>
              </a:rPr>
              <a:t>Innovative Transportkonzepte</a:t>
            </a:r>
          </a:p>
          <a:p>
            <a:r>
              <a:rPr lang="de-AT" sz="1200" kern="1200" dirty="0" smtClean="0">
                <a:solidFill>
                  <a:schemeClr val="tx1"/>
                </a:solidFill>
                <a:effectLst/>
                <a:latin typeface="+mn-lt"/>
                <a:ea typeface="+mn-ea"/>
                <a:cs typeface="+mn-cs"/>
              </a:rPr>
              <a:t>Neue Entwicklungstrends können eine vermehrte Integration des Binnenschiffs in multimodale Verkehrssysteme begünstigen. Wie die gezeigt wird, ist der Bereich der Binnenschifffahrt kein innovationsresistenter Bereich der Transportbranche, da sich bereits unterschiedliche innovative Lösungen, entwickelt haben.</a:t>
            </a:r>
          </a:p>
          <a:p>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43</a:t>
            </a:fld>
            <a:endParaRPr lang="de-AT" dirty="0"/>
          </a:p>
        </p:txBody>
      </p:sp>
    </p:spTree>
    <p:extLst>
      <p:ext uri="{BB962C8B-B14F-4D97-AF65-F5344CB8AC3E}">
        <p14:creationId xmlns:p14="http://schemas.microsoft.com/office/powerpoint/2010/main" val="313743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45</a:t>
            </a:fld>
            <a:endParaRPr lang="de-AT" dirty="0"/>
          </a:p>
        </p:txBody>
      </p:sp>
    </p:spTree>
    <p:extLst>
      <p:ext uri="{BB962C8B-B14F-4D97-AF65-F5344CB8AC3E}">
        <p14:creationId xmlns:p14="http://schemas.microsoft.com/office/powerpoint/2010/main" val="3785521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46</a:t>
            </a:fld>
            <a:endParaRPr lang="de-AT" dirty="0"/>
          </a:p>
        </p:txBody>
      </p:sp>
    </p:spTree>
    <p:extLst>
      <p:ext uri="{BB962C8B-B14F-4D97-AF65-F5344CB8AC3E}">
        <p14:creationId xmlns:p14="http://schemas.microsoft.com/office/powerpoint/2010/main" val="1079501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47</a:t>
            </a:fld>
            <a:endParaRPr lang="de-AT" dirty="0"/>
          </a:p>
        </p:txBody>
      </p:sp>
    </p:spTree>
    <p:extLst>
      <p:ext uri="{BB962C8B-B14F-4D97-AF65-F5344CB8AC3E}">
        <p14:creationId xmlns:p14="http://schemas.microsoft.com/office/powerpoint/2010/main" val="23062168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48</a:t>
            </a:fld>
            <a:endParaRPr lang="de-AT" dirty="0"/>
          </a:p>
        </p:txBody>
      </p:sp>
    </p:spTree>
    <p:extLst>
      <p:ext uri="{BB962C8B-B14F-4D97-AF65-F5344CB8AC3E}">
        <p14:creationId xmlns:p14="http://schemas.microsoft.com/office/powerpoint/2010/main" val="5931629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49</a:t>
            </a:fld>
            <a:endParaRPr lang="de-AT" dirty="0"/>
          </a:p>
        </p:txBody>
      </p:sp>
    </p:spTree>
    <p:extLst>
      <p:ext uri="{BB962C8B-B14F-4D97-AF65-F5344CB8AC3E}">
        <p14:creationId xmlns:p14="http://schemas.microsoft.com/office/powerpoint/2010/main" val="37305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kern="1200" dirty="0" smtClean="0">
                <a:solidFill>
                  <a:schemeClr val="tx1"/>
                </a:solidFill>
                <a:effectLst/>
                <a:latin typeface="+mn-lt"/>
                <a:ea typeface="+mn-ea"/>
                <a:cs typeface="+mn-cs"/>
              </a:rPr>
              <a:t>Allgemein steht der Transportbereich vor der Herausforderung, dass das Güteraufkommen in Zukunft stark zunehmen wird – bis 2030 ist ein Zuwachs von 50 % prognostiziert. Dabei ist der Verkehrsträger Straße bereits zum Großteil ausgelastet, was die Forderung nach einer nachhaltigen, multimodalen Transportlösung bestärkt. Aufgrund der zunehmenden Staus, Unfälle, Hürden und Ineffizienzen sind auch die Kosten des Transportes gestiegen, was wiederum die Konkurrenzfähigkeit des Verkehrsträgers Straße allgemein schwächt. Außerdem ist der Transportbereich weiterhin stark abhängig von Erdöl und ist für einen großen Anteil der CO</a:t>
            </a:r>
            <a:r>
              <a:rPr lang="de-AT" sz="1200" kern="1200" baseline="-25000" dirty="0" smtClean="0">
                <a:solidFill>
                  <a:schemeClr val="tx1"/>
                </a:solidFill>
                <a:effectLst/>
                <a:latin typeface="+mn-lt"/>
                <a:ea typeface="+mn-ea"/>
                <a:cs typeface="+mn-cs"/>
              </a:rPr>
              <a:t>2</a:t>
            </a:r>
            <a:r>
              <a:rPr lang="de-AT" sz="1200" kern="1200" dirty="0" smtClean="0">
                <a:solidFill>
                  <a:schemeClr val="tx1"/>
                </a:solidFill>
                <a:effectLst/>
                <a:latin typeface="+mn-lt"/>
                <a:ea typeface="+mn-ea"/>
                <a:cs typeface="+mn-cs"/>
              </a:rPr>
              <a:t>-Emissionen verantwortlich. Wie aus der Grafik (Jahr 2014) entnommen werden kann, nimmt der LKW bislang den größten Teil am Modal Split ein, gefolgt vom Zug. Das Binnenschiff hingegen weißt nur einen geringen Anteil am Modal Split auf. Der prognostizierte Anstieg des LKW-Verkehrs um 55% zwischen 2010 und 2050 in Kombination mit einer allgemeinen Zunahme der gesamten Güterverkehrsaktivität von 57% im selben Zeitraum zeigt, dass neue Transportkonzepte aufgrund aufkommender Engpässe in der Verkehrsinfrastruktur dringend benötigt werden. Da auch der internationale Güterverkehr weiter ansteigen wird, sind längere Transportwege von Rohstoffen und/oder Endprodukten die Folge. In Kombination mit den steigenden Energiekosten muss die Transportkette gut geplant werden, um minimale Kosten für den Versender aber auch für den Kunden garantieren zu können. Darüber hinaus machen es politische und öffentliche Ziele wie die Fokussierung auf nachhaltige Verkehrsträger notwendig, die derzeitige Struktur des Güterverkehrs zu überdenken.</a:t>
            </a:r>
          </a:p>
          <a:p>
            <a:r>
              <a:rPr lang="de-AT" sz="1200" kern="1200" dirty="0" smtClean="0">
                <a:solidFill>
                  <a:schemeClr val="tx1"/>
                </a:solidFill>
                <a:effectLst/>
                <a:latin typeface="+mn-lt"/>
                <a:ea typeface="+mn-ea"/>
                <a:cs typeface="+mn-cs"/>
              </a:rPr>
              <a:t> </a:t>
            </a:r>
          </a:p>
          <a:p>
            <a:r>
              <a:rPr lang="de-AT" sz="1200" kern="1200" dirty="0" smtClean="0">
                <a:solidFill>
                  <a:schemeClr val="tx1"/>
                </a:solidFill>
                <a:effectLst/>
                <a:latin typeface="+mn-lt"/>
                <a:ea typeface="+mn-ea"/>
                <a:cs typeface="+mn-cs"/>
              </a:rPr>
              <a:t>Um diesen Entwicklungen entgegen zu wirken haben sich unterschiedliche Trends entwickelt. Dabei ist vor allem der Trend der Nachhaltigkeit ein immer relevanterer Aspekt für den Transportbereich, um dessen negative Auswirkungen auf die Umwelt in Zukunft zu reduzieren. Um dem Ressourcenengpass hinsichtlich Verkehrsinfrastruktur gerecht zu werden, sind darüber hinaus Trends wie Innovationen und Kooperation ein wichtiges Thema im Transportbereich. Im Folgenden werden die für die Binnenschifffahrt wichtigsten Trends aus der Transportbranche näher beschrieben sowie auf deren Bedeutung für die Binnenschifffahrt eingegangen. Für die Auswahl der Trends wurden diese im Zuge eines internen Experten-Workshops gemeinsam diskutiert und deren Bedeutung für die Binnenschifffahrt bewertet. </a:t>
            </a:r>
          </a:p>
          <a:p>
            <a:endParaRPr lang="de-AT"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Quelle: INE, EBU und ESO, 2011, S. 4</a:t>
            </a:r>
            <a:endParaRPr lang="de-AT"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http://ec.europa.eu/eurostat/statistics-explained/index.php/Freight_transport_statistics_-_modal_split </a:t>
            </a:r>
          </a:p>
          <a:p>
            <a:r>
              <a:rPr lang="de-AT" sz="1200" kern="1200" dirty="0" smtClean="0">
                <a:solidFill>
                  <a:schemeClr val="tx1"/>
                </a:solidFill>
                <a:effectLst/>
                <a:latin typeface="+mn-lt"/>
                <a:ea typeface="+mn-ea"/>
                <a:cs typeface="+mn-cs"/>
              </a:rPr>
              <a:t>http://ec.europa.eu/transport/media/publications/doc/trends-to-2050-update-2013.pdf S.39</a:t>
            </a:r>
          </a:p>
          <a:p>
            <a:r>
              <a:rPr lang="de-AT" sz="1200" kern="1200" dirty="0" smtClean="0">
                <a:solidFill>
                  <a:schemeClr val="tx1"/>
                </a:solidFill>
                <a:effectLst/>
                <a:latin typeface="+mn-lt"/>
                <a:ea typeface="+mn-ea"/>
                <a:cs typeface="+mn-cs"/>
              </a:rPr>
              <a:t>http://www.oecd-http://www.oecd-ilibrary.org/docserver/download/7414021e.pdf?expires=1457012730&amp;id=id&amp;accname=ocid56027859&amp;checksum=F3F96F396835D30F46A01AD6921DC83C  S.28,75,76</a:t>
            </a:r>
          </a:p>
          <a:p>
            <a:r>
              <a:rPr lang="de-DE" sz="1200" kern="1200" dirty="0" err="1" smtClean="0">
                <a:solidFill>
                  <a:schemeClr val="tx1"/>
                </a:solidFill>
                <a:effectLst/>
                <a:latin typeface="+mn-lt"/>
                <a:ea typeface="+mn-ea"/>
                <a:cs typeface="+mn-cs"/>
              </a:rPr>
              <a:t>Bretzke</a:t>
            </a:r>
            <a:r>
              <a:rPr lang="de-DE" sz="1200" kern="1200" dirty="0" smtClean="0">
                <a:solidFill>
                  <a:schemeClr val="tx1"/>
                </a:solidFill>
                <a:effectLst/>
                <a:latin typeface="+mn-lt"/>
                <a:ea typeface="+mn-ea"/>
                <a:cs typeface="+mn-cs"/>
              </a:rPr>
              <a:t>, Wolf-Rüdiger/Karmin </a:t>
            </a:r>
            <a:r>
              <a:rPr lang="de-DE" sz="1200" kern="1200" dirty="0" err="1" smtClean="0">
                <a:solidFill>
                  <a:schemeClr val="tx1"/>
                </a:solidFill>
                <a:effectLst/>
                <a:latin typeface="+mn-lt"/>
                <a:ea typeface="+mn-ea"/>
                <a:cs typeface="+mn-cs"/>
              </a:rPr>
              <a:t>Barkawi</a:t>
            </a:r>
            <a:r>
              <a:rPr lang="de-DE" sz="1200" kern="1200" dirty="0" smtClean="0">
                <a:solidFill>
                  <a:schemeClr val="tx1"/>
                </a:solidFill>
                <a:effectLst/>
                <a:latin typeface="+mn-lt"/>
                <a:ea typeface="+mn-ea"/>
                <a:cs typeface="+mn-cs"/>
              </a:rPr>
              <a:t>: Nachhaltige Logistik: Antworten auf eine globale Herausforderung. </a:t>
            </a:r>
            <a:r>
              <a:rPr lang="de-AT" sz="1200" kern="1200" dirty="0" smtClean="0">
                <a:solidFill>
                  <a:schemeClr val="tx1"/>
                </a:solidFill>
                <a:effectLst/>
                <a:latin typeface="+mn-lt"/>
                <a:ea typeface="+mn-ea"/>
                <a:cs typeface="+mn-cs"/>
              </a:rPr>
              <a:t>Berlin Heidelberg, 2010</a:t>
            </a:r>
          </a:p>
          <a:p>
            <a:r>
              <a:rPr lang="de-DE" sz="1200" kern="1200" dirty="0" smtClean="0">
                <a:solidFill>
                  <a:schemeClr val="tx1"/>
                </a:solidFill>
                <a:effectLst/>
                <a:latin typeface="+mn-lt"/>
                <a:ea typeface="+mn-ea"/>
                <a:cs typeface="+mn-cs"/>
              </a:rPr>
              <a:t>S.33ff</a:t>
            </a:r>
            <a:endParaRPr lang="de-AT"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Bild: </a:t>
            </a:r>
            <a:r>
              <a:rPr lang="de-AT" sz="1200" kern="1200" dirty="0" smtClean="0">
                <a:solidFill>
                  <a:schemeClr val="tx1"/>
                </a:solidFill>
                <a:effectLst/>
                <a:latin typeface="+mn-lt"/>
                <a:ea typeface="+mn-ea"/>
                <a:cs typeface="+mn-cs"/>
              </a:rPr>
              <a:t>http://inrix.com/press/scorecard-report-united-kingdom/</a:t>
            </a:r>
          </a:p>
        </p:txBody>
      </p:sp>
      <p:sp>
        <p:nvSpPr>
          <p:cNvPr id="4" name="Slide Number Placeholder 3"/>
          <p:cNvSpPr>
            <a:spLocks noGrp="1"/>
          </p:cNvSpPr>
          <p:nvPr>
            <p:ph type="sldNum" sz="quarter" idx="10"/>
          </p:nvPr>
        </p:nvSpPr>
        <p:spPr/>
        <p:txBody>
          <a:bodyPr/>
          <a:lstStyle/>
          <a:p>
            <a:fld id="{56F06DAA-0A4E-4110-9797-3FB8CA0FEA93}" type="slidenum">
              <a:rPr lang="de-AT" smtClean="0"/>
              <a:t>5</a:t>
            </a:fld>
            <a:endParaRPr lang="de-AT" dirty="0"/>
          </a:p>
        </p:txBody>
      </p:sp>
    </p:spTree>
    <p:extLst>
      <p:ext uri="{BB962C8B-B14F-4D97-AF65-F5344CB8AC3E}">
        <p14:creationId xmlns:p14="http://schemas.microsoft.com/office/powerpoint/2010/main" val="41563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noProof="0" dirty="0" smtClean="0"/>
              <a:t>Folgende Megatrends führen bzw. unterstützen die Entwicklung von neuen Trends im Güterverkehr. </a:t>
            </a:r>
          </a:p>
          <a:p>
            <a:endParaRPr lang="de-DE" baseline="0" noProof="0" dirty="0" smtClean="0"/>
          </a:p>
          <a:p>
            <a:r>
              <a:rPr lang="de-DE" b="1" baseline="0" noProof="0" dirty="0" smtClean="0"/>
              <a:t>Sicherheit</a:t>
            </a:r>
            <a:r>
              <a:rPr lang="de-DE" baseline="0" noProof="0" dirty="0" smtClean="0"/>
              <a:t> ist ein immer entscheidender Faktor im Transportbereich. Sicherheitsüberprüfungen an unterschiedlichen Punkten der Transportkette gewinnen an Bedeutung. Zusätzlich müssen die unterschiedlichen Akteure gewährleisten, dass die Transportkette nicht für terroristische Zwecke genutzt werden. </a:t>
            </a:r>
            <a:endParaRPr lang="de-DE" noProof="0" dirty="0" smtClean="0"/>
          </a:p>
          <a:p>
            <a:r>
              <a:rPr lang="de-DE" noProof="0" dirty="0" smtClean="0"/>
              <a:t>Die Folgen</a:t>
            </a:r>
            <a:r>
              <a:rPr lang="de-DE" baseline="0" noProof="0" dirty="0" smtClean="0"/>
              <a:t> des </a:t>
            </a:r>
            <a:r>
              <a:rPr lang="de-DE" b="1" baseline="0" noProof="0" dirty="0" smtClean="0"/>
              <a:t>Klimawandels</a:t>
            </a:r>
            <a:r>
              <a:rPr lang="de-DE" baseline="0" noProof="0" dirty="0" smtClean="0"/>
              <a:t> werden zunehmend sichtbar, was nachhaltige Strategien notwendig macht. </a:t>
            </a:r>
          </a:p>
          <a:p>
            <a:r>
              <a:rPr lang="de-DE" baseline="0" noProof="0" dirty="0" smtClean="0"/>
              <a:t>Einige Maßnahmen wurden bereits gesetzt: Emissionslimits für Verkehrsmittel wie den Lkw oder vermehrte Nutzung von alternativen Treibstoffen wie Flüssigerdgas (LNG), welches vor allem in der Binnenschifffahrt Anwendung findet. </a:t>
            </a:r>
          </a:p>
          <a:p>
            <a:r>
              <a:rPr lang="de-DE" baseline="0" noProof="0" dirty="0" smtClean="0"/>
              <a:t>Die zunehmende </a:t>
            </a:r>
            <a:r>
              <a:rPr lang="de-DE" b="1" baseline="0" noProof="0" dirty="0" smtClean="0"/>
              <a:t>Größe von Städten </a:t>
            </a:r>
            <a:r>
              <a:rPr lang="de-DE" baseline="0" noProof="0" dirty="0" smtClean="0"/>
              <a:t>führt zu Engpässen der Infrastruktur in Ballungszentren und stellt Logistikdienstleister vor eine große Herausforderung. Durch die Bündelung von Warenströmen außerhalb der Städte (in Konsolidierungszentren) können die Warenströme in/aus den Städten optimal gestaltet werden. </a:t>
            </a:r>
            <a:endParaRPr lang="de-DE" noProof="0" dirty="0" smtClean="0"/>
          </a:p>
          <a:p>
            <a:r>
              <a:rPr lang="de-DE" b="1" baseline="0" noProof="0" dirty="0" smtClean="0"/>
              <a:t>E-</a:t>
            </a:r>
            <a:r>
              <a:rPr lang="de-DE" b="1" baseline="0" noProof="0" dirty="0" err="1" smtClean="0"/>
              <a:t>commerce</a:t>
            </a:r>
            <a:r>
              <a:rPr lang="de-DE" baseline="0" noProof="0" dirty="0" smtClean="0"/>
              <a:t> und damit der Online-Handel beeinflussen maßgeblich das Transportaufkommen, da der Versand der Ware einen entscheidenden Service für die Kunden darstellt. </a:t>
            </a:r>
          </a:p>
          <a:p>
            <a:r>
              <a:rPr lang="de-DE" baseline="0" noProof="0" dirty="0" smtClean="0"/>
              <a:t>Durch die steigende </a:t>
            </a:r>
            <a:r>
              <a:rPr lang="de-DE" b="1" baseline="0" noProof="0" dirty="0" smtClean="0"/>
              <a:t>Digitalisierung</a:t>
            </a:r>
            <a:r>
              <a:rPr lang="de-DE" baseline="0" noProof="0" dirty="0" smtClean="0"/>
              <a:t> können Transportstrecken beispielsweise minimiert werden. Durch den Zugang zu 3D-Druckern können Ersatzteile dort produziert werden, wo sie der Kunde benötigt, wodurch lange Transportstrecken vom Hersteller obsolet werden. </a:t>
            </a:r>
          </a:p>
          <a:p>
            <a:r>
              <a:rPr lang="de-DE" baseline="0" noProof="0" dirty="0" smtClean="0"/>
              <a:t>Ein Großteil der Verkehrsmittel ist bereits mit technischen Schnittstellen ausgestattet, wodurch eine Kommunikation zwischen diesen ermöglicht wird. Dadurch entsteht eine </a:t>
            </a:r>
            <a:r>
              <a:rPr lang="de-DE" b="1" baseline="0" noProof="0" dirty="0" smtClean="0"/>
              <a:t>mobile Welt</a:t>
            </a:r>
            <a:r>
              <a:rPr lang="de-DE" baseline="0" noProof="0" dirty="0" smtClean="0"/>
              <a:t>, in welcher Transporte beispielsweise über Smart </a:t>
            </a:r>
            <a:r>
              <a:rPr lang="de-DE" baseline="0" noProof="0" dirty="0" err="1" smtClean="0"/>
              <a:t>Phones</a:t>
            </a:r>
            <a:r>
              <a:rPr lang="de-DE" baseline="0" noProof="0" dirty="0" smtClean="0"/>
              <a:t> koordiniert werden können. So kann man beispielsweise am Handy benachrichtigt werden wenn ein Paket geliefert wird und kann dem Paketdienst die Türe öffnen. </a:t>
            </a:r>
          </a:p>
          <a:p>
            <a:endParaRPr lang="de-DE" baseline="0" noProof="0" dirty="0" smtClean="0"/>
          </a:p>
          <a:p>
            <a:pPr algn="l"/>
            <a:r>
              <a:rPr lang="de-DE" noProof="0" dirty="0" smtClean="0"/>
              <a:t>Quelle:</a:t>
            </a:r>
          </a:p>
          <a:p>
            <a:r>
              <a:rPr lang="de-DE" noProof="0" dirty="0" err="1" smtClean="0"/>
              <a:t>Lehmacher</a:t>
            </a:r>
            <a:r>
              <a:rPr lang="de-DE" baseline="0" noProof="0" dirty="0" smtClean="0"/>
              <a:t> W., „Wirtschaft, Gesellschaft und Logistik 2050 in Logistik – eine Industrie, die (sich) bewegt. Strategien und Lösungen entlang der Supply Chain 4.0“ (2015), S.9-15</a:t>
            </a:r>
            <a:endParaRPr lang="de-DE"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6</a:t>
            </a:fld>
            <a:endParaRPr lang="de-AT" dirty="0"/>
          </a:p>
        </p:txBody>
      </p:sp>
    </p:spTree>
    <p:extLst>
      <p:ext uri="{BB962C8B-B14F-4D97-AF65-F5344CB8AC3E}">
        <p14:creationId xmlns:p14="http://schemas.microsoft.com/office/powerpoint/2010/main" val="150257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kern="1200" dirty="0" smtClean="0">
                <a:solidFill>
                  <a:schemeClr val="tx1"/>
                </a:solidFill>
                <a:effectLst/>
                <a:latin typeface="+mn-lt"/>
                <a:ea typeface="+mn-ea"/>
                <a:cs typeface="+mn-cs"/>
              </a:rPr>
              <a:t>Zu den aktuellen und relevanten Trends für die Transportbranche zählen:</a:t>
            </a:r>
          </a:p>
          <a:p>
            <a:pPr marL="171450" indent="-171450">
              <a:buFont typeface="Arial" panose="020B0604020202020204" pitchFamily="34" charset="0"/>
              <a:buChar char="•"/>
            </a:pPr>
            <a:r>
              <a:rPr lang="de-AT" sz="1200" kern="1200" dirty="0" smtClean="0">
                <a:solidFill>
                  <a:schemeClr val="tx1"/>
                </a:solidFill>
                <a:effectLst/>
                <a:latin typeface="+mn-lt"/>
                <a:ea typeface="+mn-ea"/>
                <a:cs typeface="+mn-cs"/>
              </a:rPr>
              <a:t>Nachhaltigkeit,</a:t>
            </a:r>
          </a:p>
          <a:p>
            <a:pPr marL="171450" indent="-171450">
              <a:buFont typeface="Arial" panose="020B0604020202020204" pitchFamily="34" charset="0"/>
              <a:buChar char="•"/>
            </a:pPr>
            <a:r>
              <a:rPr lang="de-AT" sz="1200" kern="1200" dirty="0" smtClean="0">
                <a:solidFill>
                  <a:schemeClr val="tx1"/>
                </a:solidFill>
                <a:effectLst/>
                <a:latin typeface="+mn-lt"/>
                <a:ea typeface="+mn-ea"/>
                <a:cs typeface="+mn-cs"/>
              </a:rPr>
              <a:t>Digitalisierung/Vernetzung,</a:t>
            </a:r>
          </a:p>
          <a:p>
            <a:pPr marL="171450" indent="-171450">
              <a:buFont typeface="Arial" panose="020B0604020202020204" pitchFamily="34" charset="0"/>
              <a:buChar char="•"/>
            </a:pPr>
            <a:r>
              <a:rPr lang="de-AT" sz="1200" kern="1200" dirty="0" smtClean="0">
                <a:solidFill>
                  <a:schemeClr val="tx1"/>
                </a:solidFill>
                <a:effectLst/>
                <a:latin typeface="+mn-lt"/>
                <a:ea typeface="+mn-ea"/>
                <a:cs typeface="+mn-cs"/>
              </a:rPr>
              <a:t>Individualisierung und steigende Komplexität</a:t>
            </a:r>
          </a:p>
          <a:p>
            <a:pPr marL="171450" indent="-171450">
              <a:buFont typeface="Arial" panose="020B0604020202020204" pitchFamily="34" charset="0"/>
              <a:buChar char="•"/>
            </a:pPr>
            <a:r>
              <a:rPr lang="de-AT" sz="1200" kern="1200" dirty="0" smtClean="0">
                <a:solidFill>
                  <a:schemeClr val="tx1"/>
                </a:solidFill>
                <a:effectLst/>
                <a:latin typeface="+mn-lt"/>
                <a:ea typeface="+mn-ea"/>
                <a:cs typeface="+mn-cs"/>
              </a:rPr>
              <a:t>und Kooperation (auf diese Punkte wird später im Foliensatz noch genauer eingegangen).</a:t>
            </a:r>
          </a:p>
          <a:p>
            <a:r>
              <a:rPr lang="de-AT" sz="1200" kern="1200" dirty="0" smtClean="0">
                <a:solidFill>
                  <a:schemeClr val="tx1"/>
                </a:solidFill>
                <a:effectLst/>
                <a:latin typeface="+mn-lt"/>
                <a:ea typeface="+mn-ea"/>
                <a:cs typeface="+mn-cs"/>
              </a:rPr>
              <a:t>Die Megatrends welche in der vorherigen Folie näher erläutert wurden, können den aktuellen Entwicklungstrends zugeordnet werden (siehe Grafik).</a:t>
            </a:r>
          </a:p>
          <a:p>
            <a:r>
              <a:rPr lang="de-AT" sz="1200" kern="1200" dirty="0" smtClean="0">
                <a:solidFill>
                  <a:schemeClr val="tx1"/>
                </a:solidFill>
                <a:effectLst/>
                <a:latin typeface="+mn-lt"/>
                <a:ea typeface="+mn-ea"/>
                <a:cs typeface="+mn-cs"/>
              </a:rPr>
              <a:t>Für die Umsetzung dieser aktuellen Entwicklungstrends</a:t>
            </a:r>
            <a:r>
              <a:rPr lang="de-AT" sz="1200" kern="1200" baseline="0" dirty="0" smtClean="0">
                <a:solidFill>
                  <a:schemeClr val="tx1"/>
                </a:solidFill>
                <a:effectLst/>
                <a:latin typeface="+mn-lt"/>
                <a:ea typeface="+mn-ea"/>
                <a:cs typeface="+mn-cs"/>
              </a:rPr>
              <a:t> im Güterverkehr sind innovative Transportkonzepte essentiell. </a:t>
            </a:r>
            <a:endParaRPr lang="de-DE" baseline="0" noProof="0" dirty="0" smtClean="0"/>
          </a:p>
          <a:p>
            <a:endParaRPr lang="de-DE" baseline="0" noProof="0" dirty="0" smtClean="0"/>
          </a:p>
          <a:p>
            <a:pPr algn="l"/>
            <a:r>
              <a:rPr lang="de-DE" noProof="0" dirty="0" smtClean="0"/>
              <a:t>Quelle:</a:t>
            </a:r>
          </a:p>
          <a:p>
            <a:r>
              <a:rPr lang="de-DE" noProof="0" dirty="0" err="1" smtClean="0"/>
              <a:t>Lehmacher</a:t>
            </a:r>
            <a:r>
              <a:rPr lang="de-DE" baseline="0" noProof="0" dirty="0" smtClean="0"/>
              <a:t> W., „Wirtschaft, Gesellschaft und Logistik 2050 in Logistik – eine Industrie, die (sich) bewegt. Strategien und Lösungen entlang der Supply Chain 4.0“ (2015), S.9-15</a:t>
            </a:r>
            <a:endParaRPr lang="de-DE"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7</a:t>
            </a:fld>
            <a:endParaRPr lang="de-AT" dirty="0"/>
          </a:p>
        </p:txBody>
      </p:sp>
    </p:spTree>
    <p:extLst>
      <p:ext uri="{BB962C8B-B14F-4D97-AF65-F5344CB8AC3E}">
        <p14:creationId xmlns:p14="http://schemas.microsoft.com/office/powerpoint/2010/main" val="141330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349193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Die Logistik spielt</a:t>
            </a:r>
            <a:r>
              <a:rPr lang="de-DE" baseline="0" dirty="0" smtClean="0"/>
              <a:t> eine essenzielle Rolle in der Wirtschaft, da sie dafür sorgt, dass die Waren vom Rohstofflieferanten über den Produzenten bis zum Endkonsumenten transportiert werden. Obwohl die Logistik viele Prozesse und Tätigkeiten umfasst, kann der Transport und damit der Güterverkehr als der umweltschädlichste Bereich identifiziert werden. </a:t>
            </a:r>
          </a:p>
          <a:p>
            <a:r>
              <a:rPr lang="de-DE" dirty="0" smtClean="0"/>
              <a:t>Auf</a:t>
            </a:r>
            <a:r>
              <a:rPr lang="de-DE" baseline="0" dirty="0" smtClean="0"/>
              <a:t> globaler Ebene war der Transport 2005 für 23 % der CO2 Emissionen verantwortlich, über alle OECD Länder lag der Wert bei 30%. Auch auf europäischer Ebene ist der Transportbereich, nach der Kraftstoffverbrennung, der zweit-größte Treibhausgase-Verursacher (23,2 % der Treibhausgase). </a:t>
            </a:r>
          </a:p>
          <a:p>
            <a:r>
              <a:rPr lang="de-DE" baseline="0" dirty="0" smtClean="0"/>
              <a:t>Wie der Vergleich 2010 der Treibhausgasemissionen auf Verkehrsträgerebene in Deutschland zeigt, ist vor allem der Lkw für einen Großteil der Treibhausgase verantwortlich (über 50 %), gefolgt vom Binnenschiff mit einem Anteil von 22 %.  </a:t>
            </a:r>
            <a:endParaRPr lang="de-DE" dirty="0" smtClean="0"/>
          </a:p>
          <a:p>
            <a:endParaRPr lang="de-DE" dirty="0" smtClean="0"/>
          </a:p>
          <a:p>
            <a:r>
              <a:rPr lang="de-DE" dirty="0" smtClean="0"/>
              <a:t>Quellen:</a:t>
            </a:r>
          </a:p>
          <a:p>
            <a:r>
              <a:rPr lang="de-AT" sz="1200" dirty="0" err="1" smtClean="0"/>
              <a:t>Eurostat</a:t>
            </a:r>
            <a:r>
              <a:rPr lang="de-AT" sz="1200" dirty="0" smtClean="0"/>
              <a:t>, „</a:t>
            </a:r>
            <a:r>
              <a:rPr lang="de-AT" sz="1200" dirty="0" err="1" smtClean="0"/>
              <a:t>Greenhouse</a:t>
            </a:r>
            <a:r>
              <a:rPr lang="de-AT" sz="1200" dirty="0" smtClean="0"/>
              <a:t> gas </a:t>
            </a:r>
            <a:r>
              <a:rPr lang="de-AT" sz="1200" dirty="0" err="1" smtClean="0"/>
              <a:t>emission</a:t>
            </a:r>
            <a:r>
              <a:rPr lang="de-AT" sz="1200" baseline="0" dirty="0" smtClean="0"/>
              <a:t> </a:t>
            </a:r>
            <a:r>
              <a:rPr lang="de-AT" sz="1200" baseline="0" dirty="0" err="1" smtClean="0"/>
              <a:t>statistics</a:t>
            </a:r>
            <a:r>
              <a:rPr lang="de-AT" sz="1200" dirty="0" smtClean="0"/>
              <a:t>“, (2016), Online: </a:t>
            </a:r>
            <a:r>
              <a:rPr lang="en-GB" dirty="0" smtClean="0"/>
              <a:t>http://ec.europa.eu/eurostat/statistics-explained/index.php/Greenhouse_gas_emission_statistics</a:t>
            </a:r>
            <a:r>
              <a:rPr lang="en-GB" baseline="0" dirty="0" smtClean="0"/>
              <a:t> </a:t>
            </a:r>
            <a:r>
              <a:rPr lang="de-AT" sz="1200" dirty="0" smtClean="0"/>
              <a:t>[05.08.2016]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r>
              <a:rPr lang="en-US" altLang="de-DE" noProof="0" dirty="0" err="1" smtClean="0"/>
              <a:t>Umweltbundesamt</a:t>
            </a:r>
            <a:r>
              <a:rPr lang="en-US" altLang="de-DE" noProof="0" dirty="0" smtClean="0"/>
              <a:t> (UBA), “</a:t>
            </a:r>
            <a:r>
              <a:rPr lang="en-US" altLang="de-DE" noProof="0" dirty="0" err="1" smtClean="0"/>
              <a:t>Daten</a:t>
            </a:r>
            <a:r>
              <a:rPr lang="en-US" altLang="de-DE" baseline="0" noProof="0" dirty="0" smtClean="0"/>
              <a:t> </a:t>
            </a:r>
            <a:r>
              <a:rPr lang="en-US" altLang="de-DE" baseline="0" noProof="0" dirty="0" err="1" smtClean="0"/>
              <a:t>zum</a:t>
            </a:r>
            <a:r>
              <a:rPr lang="en-US" altLang="de-DE" baseline="0" noProof="0" dirty="0" smtClean="0"/>
              <a:t> </a:t>
            </a:r>
            <a:r>
              <a:rPr lang="en-US" altLang="de-DE" baseline="0" noProof="0" dirty="0" err="1" smtClean="0"/>
              <a:t>Verkehr</a:t>
            </a:r>
            <a:r>
              <a:rPr lang="en-US" altLang="de-DE" baseline="0" noProof="0" dirty="0" smtClean="0"/>
              <a:t> – </a:t>
            </a:r>
            <a:r>
              <a:rPr lang="en-US" altLang="de-DE" baseline="0" noProof="0" dirty="0" err="1" smtClean="0"/>
              <a:t>Ausgabe</a:t>
            </a:r>
            <a:r>
              <a:rPr lang="en-US" altLang="de-DE" baseline="0" noProof="0" dirty="0" smtClean="0"/>
              <a:t> 2012” (2012), S.14</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de-DE" baseline="0" noProof="0" dirty="0" smtClean="0"/>
              <a:t>Online: </a:t>
            </a:r>
            <a:r>
              <a:rPr lang="en-US" altLang="de-DE" noProof="0" dirty="0" smtClean="0"/>
              <a:t>https://www.umweltbundesamt.de/sites/default/files/medien/publikation/long/4364.pdf </a:t>
            </a:r>
            <a:r>
              <a:rPr lang="en-US" altLang="de-DE" sz="1200" dirty="0" smtClean="0"/>
              <a:t>[04.08.2016]</a:t>
            </a:r>
          </a:p>
          <a:p>
            <a:endParaRPr lang="de-DE"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International Transport Forum, “Reducing Transport Greenhouse Gas Emissions. Trends &amp; Data 2010.”, (2010), </a:t>
            </a:r>
            <a:r>
              <a:rPr lang="en-GB" dirty="0" smtClean="0"/>
              <a:t>S.7</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Online: </a:t>
            </a:r>
            <a:r>
              <a:rPr lang="en-GB" dirty="0" smtClean="0"/>
              <a:t>http://www.itf-oecd.org/sites/default/files/docs/10ghgtrends.pdf </a:t>
            </a:r>
            <a:r>
              <a:rPr lang="de-AT" sz="1200" dirty="0" smtClean="0"/>
              <a:t>[05.08.2016]</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Consent</a:t>
            </a:r>
            <a:r>
              <a:rPr lang="de-DE" sz="1200" kern="1200" dirty="0" smtClean="0">
                <a:solidFill>
                  <a:schemeClr val="tx1"/>
                </a:solidFill>
                <a:effectLst/>
                <a:latin typeface="+mn-lt"/>
                <a:ea typeface="+mn-ea"/>
                <a:cs typeface="+mn-cs"/>
              </a:rPr>
              <a:t> Markt- und Sozialforschung: Imageanalyse FRIENDS on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road</a:t>
            </a:r>
            <a:r>
              <a:rPr lang="de-DE" sz="1200" kern="1200" dirty="0" smtClean="0">
                <a:solidFill>
                  <a:schemeClr val="tx1"/>
                </a:solidFill>
                <a:effectLst/>
                <a:latin typeface="+mn-lt"/>
                <a:ea typeface="+mn-ea"/>
                <a:cs typeface="+mn-cs"/>
              </a:rPr>
              <a:t> (2014),</a:t>
            </a:r>
            <a:r>
              <a:rPr lang="de-DE" sz="1200" kern="1200" baseline="0" dirty="0" smtClean="0">
                <a:solidFill>
                  <a:schemeClr val="tx1"/>
                </a:solidFill>
                <a:effectLst/>
                <a:latin typeface="+mn-lt"/>
                <a:ea typeface="+mn-ea"/>
                <a:cs typeface="+mn-cs"/>
              </a:rPr>
              <a:t> S. 6 </a:t>
            </a:r>
            <a:r>
              <a:rPr lang="de-DE" sz="1200" kern="1200" dirty="0" smtClean="0">
                <a:solidFill>
                  <a:schemeClr val="tx1"/>
                </a:solidFill>
                <a:effectLst/>
                <a:latin typeface="+mn-lt"/>
                <a:ea typeface="+mn-ea"/>
                <a:cs typeface="+mn-cs"/>
              </a:rPr>
              <a:t>Online:</a:t>
            </a:r>
            <a:r>
              <a:rPr lang="de-DE" sz="1200" kern="1200" baseline="0" dirty="0" smtClean="0">
                <a:solidFill>
                  <a:schemeClr val="tx1"/>
                </a:solidFill>
                <a:effectLst/>
                <a:latin typeface="+mn-lt"/>
                <a:ea typeface="+mn-ea"/>
                <a:cs typeface="+mn-cs"/>
              </a:rPr>
              <a:t> </a:t>
            </a:r>
            <a:r>
              <a:rPr lang="de-DE" sz="1200" u="sng" kern="1200" dirty="0" smtClean="0">
                <a:solidFill>
                  <a:schemeClr val="tx1"/>
                </a:solidFill>
                <a:effectLst/>
                <a:latin typeface="+mn-lt"/>
                <a:ea typeface="+mn-ea"/>
                <a:cs typeface="+mn-cs"/>
                <a:hlinkClick r:id="rId3"/>
              </a:rPr>
              <a:t>https://www.wko.at/Content.Node/iv/presse/wkoe_presse/presseaussendungen/Studie__FriendsOnTheRoad_Transpoteure_pwk_116_022014.pdf</a:t>
            </a:r>
            <a:r>
              <a:rPr lang="de-DE" sz="1200" kern="1200" dirty="0" smtClean="0">
                <a:solidFill>
                  <a:schemeClr val="tx1"/>
                </a:solidFill>
                <a:effectLst/>
                <a:latin typeface="+mn-lt"/>
                <a:ea typeface="+mn-ea"/>
                <a:cs typeface="+mn-cs"/>
              </a:rPr>
              <a:t> [09.08.2016]</a:t>
            </a:r>
            <a:endParaRPr lang="en-GB" sz="1200"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err="1" smtClean="0"/>
              <a:t>Whiteing</a:t>
            </a:r>
            <a:r>
              <a:rPr lang="de-DE" sz="1200" dirty="0" smtClean="0"/>
              <a:t> A. :</a:t>
            </a:r>
            <a:r>
              <a:rPr lang="de-AT" sz="1200" dirty="0" smtClean="0"/>
              <a:t> „Die Zukunft der Nachhaltigkeit in </a:t>
            </a:r>
          </a:p>
          <a:p>
            <a:pPr marL="0" marR="0" indent="0" algn="l" defTabSz="914400" rtl="0" eaLnBrk="1" fontAlgn="auto" latinLnBrk="0" hangingPunct="1">
              <a:lnSpc>
                <a:spcPct val="100000"/>
              </a:lnSpc>
              <a:spcBef>
                <a:spcPts val="0"/>
              </a:spcBef>
              <a:spcAft>
                <a:spcPts val="0"/>
              </a:spcAft>
              <a:buClrTx/>
              <a:buSzTx/>
              <a:buFontTx/>
              <a:buNone/>
              <a:tabLst/>
              <a:defRPr/>
            </a:pPr>
            <a:r>
              <a:rPr lang="de-AT" sz="1200" dirty="0" smtClean="0"/>
              <a:t>Güterverkehr und Logistik“ (2010), </a:t>
            </a:r>
            <a:r>
              <a:rPr lang="en-GB" dirty="0" smtClean="0"/>
              <a:t>S.7</a:t>
            </a:r>
          </a:p>
          <a:p>
            <a:pPr marL="0" marR="0" indent="0" algn="l" defTabSz="914400" rtl="0" eaLnBrk="1" fontAlgn="auto" latinLnBrk="0" hangingPunct="1">
              <a:lnSpc>
                <a:spcPct val="100000"/>
              </a:lnSpc>
              <a:spcBef>
                <a:spcPts val="0"/>
              </a:spcBef>
              <a:spcAft>
                <a:spcPts val="0"/>
              </a:spcAft>
              <a:buClrTx/>
              <a:buSzTx/>
              <a:buFontTx/>
              <a:buNone/>
              <a:tabLst/>
              <a:defRPr/>
            </a:pPr>
            <a:r>
              <a:rPr lang="de-AT" sz="1200" dirty="0" smtClean="0"/>
              <a:t>Online: </a:t>
            </a:r>
            <a:r>
              <a:rPr lang="de-AT" sz="1200" b="0" u="none" dirty="0" smtClean="0">
                <a:hlinkClick r:id="rId4"/>
              </a:rPr>
              <a:t>http://www.europarl.europa.eu/RegData/etudes/note/join/2010/431578/IPOL-TRAN_NT(2010)431578_DE.pdf</a:t>
            </a:r>
            <a:r>
              <a:rPr lang="de-AT" sz="1200" b="0" u="none" dirty="0" smtClean="0"/>
              <a:t>  </a:t>
            </a:r>
            <a:r>
              <a:rPr lang="de-DE" sz="1200" b="0" u="none" dirty="0" smtClean="0"/>
              <a:t>[26.07.2016]</a:t>
            </a:r>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dirty="0" smtClean="0"/>
          </a:p>
          <a:p>
            <a:pPr defTabSz="902878">
              <a:defRPr/>
            </a:pPr>
            <a:r>
              <a:rPr lang="en-US" sz="1800" dirty="0" smtClean="0">
                <a:solidFill>
                  <a:schemeClr val="accent1"/>
                </a:solidFill>
              </a:rPr>
              <a:t>European Commission, “EU energy, transport and GHG emissions  - Trends to 2050 Reference Scenario 2013” (2013), </a:t>
            </a:r>
            <a:r>
              <a:rPr lang="en-US" sz="1800" spc="60" dirty="0" smtClean="0">
                <a:solidFill>
                  <a:schemeClr val="accent1"/>
                </a:solidFill>
              </a:rPr>
              <a:t>S.39</a:t>
            </a:r>
          </a:p>
          <a:p>
            <a:pPr marL="0" marR="0" indent="0" algn="l" defTabSz="902878"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Online:</a:t>
            </a:r>
            <a:r>
              <a:rPr lang="en-US" dirty="0" smtClean="0">
                <a:solidFill>
                  <a:schemeClr val="accent1"/>
                </a:solidFill>
              </a:rPr>
              <a:t> </a:t>
            </a:r>
            <a:r>
              <a:rPr lang="en-US" spc="60" dirty="0" smtClean="0">
                <a:solidFill>
                  <a:schemeClr val="accent1"/>
                </a:solidFill>
                <a:hlinkClick r:id="rId5"/>
              </a:rPr>
              <a:t>http://ec.europa.eu/transport/media/publications/doc/trends-to-2050-update-2013.pdf</a:t>
            </a:r>
            <a:r>
              <a:rPr lang="en-US" spc="60" dirty="0" smtClean="0">
                <a:solidFill>
                  <a:schemeClr val="accent1"/>
                </a:solidFill>
              </a:rPr>
              <a:t>  </a:t>
            </a:r>
            <a:r>
              <a:rPr lang="de-AT" sz="1200" dirty="0" smtClean="0"/>
              <a:t>[09.08.2016]</a:t>
            </a:r>
          </a:p>
          <a:p>
            <a:pPr defTabSz="902878">
              <a:defRPr/>
            </a:pPr>
            <a:endParaRPr lang="en-US" spc="60" dirty="0" smtClean="0">
              <a:solidFill>
                <a:schemeClr val="accent1"/>
              </a:solidFill>
            </a:endParaRPr>
          </a:p>
          <a:p>
            <a:pPr defTabSz="902878">
              <a:defRPr/>
            </a:pPr>
            <a:r>
              <a:rPr lang="en-US" sz="1800" dirty="0" smtClean="0">
                <a:solidFill>
                  <a:schemeClr val="accent1"/>
                </a:solidFill>
              </a:rPr>
              <a:t>International Transport Forum/ OECD, “ITF Transport Outlook 2015”, (2015), S</a:t>
            </a:r>
            <a:r>
              <a:rPr lang="en-US" sz="1800" spc="60" dirty="0" smtClean="0">
                <a:solidFill>
                  <a:schemeClr val="accent1"/>
                </a:solidFill>
              </a:rPr>
              <a:t>.28,75,76</a:t>
            </a:r>
          </a:p>
          <a:p>
            <a:pPr marL="0" marR="0" indent="0" algn="l" defTabSz="902878"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Online</a:t>
            </a:r>
            <a:r>
              <a:rPr lang="en-US" dirty="0" smtClean="0">
                <a:solidFill>
                  <a:schemeClr val="accent1"/>
                </a:solidFill>
              </a:rPr>
              <a:t>: </a:t>
            </a:r>
            <a:r>
              <a:rPr lang="en-US" spc="60" dirty="0" smtClean="0">
                <a:solidFill>
                  <a:schemeClr val="accent1"/>
                </a:solidFill>
                <a:hlinkClick r:id="rId6"/>
              </a:rPr>
              <a:t>http://www.oecd-ilibrary.org/docserver/download/7414021e.pdf?expires=1457012730&amp;id=id&amp;accname=ocid56027859&amp;checksum=F3F96F396835D30F46A01AD6921DC83C</a:t>
            </a:r>
            <a:r>
              <a:rPr lang="en-US" spc="60" dirty="0" smtClean="0">
                <a:solidFill>
                  <a:schemeClr val="accent1"/>
                </a:solidFill>
              </a:rPr>
              <a:t> </a:t>
            </a:r>
            <a:r>
              <a:rPr lang="de-AT" sz="1200" dirty="0" smtClean="0"/>
              <a:t>[09.08.2016]</a:t>
            </a:r>
            <a:endParaRPr lang="de-A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237161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tx2"/>
                </a:solidFill>
                <a:latin typeface="+mj-lt"/>
                <a:ea typeface="+mj-ea"/>
                <a:cs typeface="+mj-cs"/>
              </a:defRPr>
            </a:lvl1pPr>
          </a:lstStyle>
          <a:p>
            <a:r>
              <a:rPr lang="en-US" dirty="0" smtClean="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AT" dirty="0"/>
          </a:p>
        </p:txBody>
      </p:sp>
      <p:sp>
        <p:nvSpPr>
          <p:cNvPr id="4" name="Date Placeholder 3"/>
          <p:cNvSpPr>
            <a:spLocks noGrp="1"/>
          </p:cNvSpPr>
          <p:nvPr>
            <p:ph type="dt" sz="half" idx="10"/>
          </p:nvPr>
        </p:nvSpPr>
        <p:spPr/>
        <p:txBody>
          <a:bodyPr/>
          <a:lstStyle/>
          <a:p>
            <a:fld id="{CB2260D3-C30E-4672-9BC4-E875ABA2EE82}" type="datetime6">
              <a:rPr lang="de-AT" smtClean="0"/>
              <a:t>Dezember 18</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‹Nr.›</a:t>
            </a:fld>
            <a:endParaRPr lang="de-AT" dirty="0"/>
          </a:p>
        </p:txBody>
      </p:sp>
      <p:cxnSp>
        <p:nvCxnSpPr>
          <p:cNvPr id="8" name="Straight Connector 7"/>
          <p:cNvCxnSpPr/>
          <p:nvPr userDrawn="1"/>
        </p:nvCxnSpPr>
        <p:spPr>
          <a:xfrm>
            <a:off x="685800" y="3398520"/>
            <a:ext cx="7848600" cy="15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27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E1B64-A349-423D-A4C5-43827FE7BB9A}" type="datetime6">
              <a:rPr lang="de-AT" smtClean="0">
                <a:solidFill>
                  <a:prstClr val="white"/>
                </a:solidFill>
              </a:rPr>
              <a:t>Dezember 18</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718AE-A8C6-4463-B718-0A8C46CBCE45}" type="datetime6">
              <a:rPr lang="de-AT" smtClean="0">
                <a:solidFill>
                  <a:prstClr val="white"/>
                </a:solidFill>
              </a:rPr>
              <a:t>Dezember 18</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FE3FC7-A623-4273-9146-268EC6F2ADB1}" type="datetime6">
              <a:rPr lang="de-AT" smtClean="0">
                <a:solidFill>
                  <a:prstClr val="white"/>
                </a:solidFill>
              </a:rPr>
              <a:t>Dezember 18</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fld id="{F65D3A17-F3DF-403A-A5E6-37B592D79687}" type="datetime6">
              <a:rPr lang="de-AT" smtClean="0">
                <a:solidFill>
                  <a:prstClr val="white"/>
                </a:solidFill>
              </a:rPr>
              <a:t>Dezember 18</a:t>
            </a:fld>
            <a:endParaRPr lang="de-AT" dirty="0" smtClean="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C628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C628F"/>
                </a:solidFill>
              </a:defRPr>
            </a:lvl1pPr>
            <a:lvl2pPr>
              <a:defRPr>
                <a:solidFill>
                  <a:srgbClr val="3C628F"/>
                </a:solidFill>
              </a:defRPr>
            </a:lvl2pPr>
            <a:lvl3pPr>
              <a:defRPr>
                <a:solidFill>
                  <a:srgbClr val="3C628F"/>
                </a:solidFill>
              </a:defRPr>
            </a:lvl3pPr>
            <a:lvl4pPr>
              <a:defRPr>
                <a:solidFill>
                  <a:srgbClr val="3C628F"/>
                </a:solidFill>
              </a:defRPr>
            </a:lvl4pPr>
            <a:lvl5pPr>
              <a:defRPr>
                <a:solidFill>
                  <a:srgbClr val="3C628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D3E61E40-B63F-46D5-8043-32BA19620943}" type="datetime6">
              <a:rPr lang="de-AT" smtClean="0">
                <a:solidFill>
                  <a:prstClr val="white"/>
                </a:solidFill>
              </a:rPr>
              <a:t>Dezember 18</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E78387-95CF-4DB2-8B65-1742E5640B54}" type="datetime6">
              <a:rPr lang="de-AT" smtClean="0">
                <a:solidFill>
                  <a:prstClr val="black"/>
                </a:solidFill>
              </a:rPr>
              <a:t>Dezember 18</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‹Nr.›</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088F02-D34A-432A-A464-E051AE2A2891}" type="datetime6">
              <a:rPr lang="de-AT" smtClean="0">
                <a:solidFill>
                  <a:prstClr val="white"/>
                </a:solidFill>
              </a:rPr>
              <a:t>Dezember 18</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13875A-9937-4D8C-B251-383F219B64C9}" type="datetime6">
              <a:rPr lang="de-AT" smtClean="0">
                <a:solidFill>
                  <a:prstClr val="white"/>
                </a:solidFill>
              </a:rPr>
              <a:t>Dezember 18</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391F13D-D24C-4532-994E-C186FDB01FC5}" type="datetime6">
              <a:rPr lang="de-AT" smtClean="0">
                <a:solidFill>
                  <a:prstClr val="white"/>
                </a:solidFill>
              </a:rPr>
              <a:t>Dezember 18</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46305-76B7-42D2-B3FF-0C3835575A86}" type="datetime6">
              <a:rPr lang="de-AT" smtClean="0">
                <a:solidFill>
                  <a:prstClr val="white"/>
                </a:solidFill>
              </a:rPr>
              <a:t>Dezember 18</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E6BAA-CCA9-4D02-A385-6059E715B22E}" type="datetime6">
              <a:rPr lang="de-AT" smtClean="0">
                <a:solidFill>
                  <a:prstClr val="white"/>
                </a:solidFill>
              </a:rPr>
              <a:t>Dezember 18</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A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C156D-FDC2-480B-B243-4452A7048E82}" type="datetime6">
              <a:rPr lang="de-AT" smtClean="0"/>
              <a:t>Dezember 18</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F612-187A-48BF-B5EE-AA4BEE289BC1}" type="slidenum">
              <a:rPr lang="de-AT" smtClean="0"/>
              <a:t>‹Nr.›</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257" y="1566600"/>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bg1"/>
                </a:solidFill>
              </a:defRPr>
            </a:lvl1pPr>
          </a:lstStyle>
          <a:p>
            <a:fld id="{9414624F-A69E-479D-B8CE-6BD68C27BE69}" type="datetime6">
              <a:rPr lang="de-AT" smtClean="0">
                <a:solidFill>
                  <a:prstClr val="white"/>
                </a:solidFill>
              </a:rPr>
              <a:t>Dezember 18</a:t>
            </a:fld>
            <a:endParaRPr lang="de-AT" dirty="0" smtClean="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ftr="0"/>
  <p:txStyles>
    <p:titleStyle>
      <a:lvl1pPr algn="l" defTabSz="914400" rtl="0" eaLnBrk="1" latinLnBrk="0" hangingPunct="1">
        <a:spcBef>
          <a:spcPct val="0"/>
        </a:spcBef>
        <a:buNone/>
        <a:defRPr sz="2800" b="1"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doris.bmvit.gv.a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png"/><Relationship Id="rId7" Type="http://schemas.openxmlformats.org/officeDocument/2006/relationships/image" Target="../media/image35.wmf"/><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0.wmf"/></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8" Type="http://schemas.openxmlformats.org/officeDocument/2006/relationships/hyperlink" Target="http://ec.europa.eu/eurostat/statistics-explained/index.php/Greenhouse_gas_emission_statistics" TargetMode="External"/><Relationship Id="rId3" Type="http://schemas.openxmlformats.org/officeDocument/2006/relationships/hyperlink" Target="https://www.acea.be/uploads/publications/SAG_17.pdf" TargetMode="External"/><Relationship Id="rId7" Type="http://schemas.openxmlformats.org/officeDocument/2006/relationships/hyperlink" Target="http://www.ennshafen.at/mediencorner/presseberichte/26_09_2017_eroeffnung_der_ersten_lng_tankstelle_oesterreichs_im_ennshafen"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www.informatie.binnenvaart.nl/documenten/doc_view/158-the-future-of-freight-transport-ect-s-vision-on-sustainable-and-reliable-european-transport" TargetMode="External"/><Relationship Id="rId5" Type="http://schemas.openxmlformats.org/officeDocument/2006/relationships/hyperlink" Target="http://n.diemacher.at/1083/logistik-4" TargetMode="External"/><Relationship Id="rId4" Type="http://schemas.openxmlformats.org/officeDocument/2006/relationships/hyperlink" Target="https://www.bvl.de/positionspapier-digitalisierun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scs.fraunhofer.de/content/dam/scs/de/dokumente/studien/Wirtschaftliche_Rahmenbedingungen_des_Gueterverkehrs.pdf"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hyperlink" Target="http://www.itf-oecd.org/sites/default/files/docs/10ghgtrends.pdf" TargetMode="External"/><Relationship Id="rId4" Type="http://schemas.openxmlformats.org/officeDocument/2006/relationships/hyperlink" Target="http://www.digitimes.com.tw/tw/B2B/Seminar/Service/download/0519802260/0226DAF-05B.pdf"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www.researchgate.net/profile/Murat_Aymelek/publication/274379729_Challenges_and_opportunities_for_LNG_as_a_ship_fuel_source_and_an_application_to_bunkering_network_optimisation/links/55e5bf9f08aecb1a7ccd4ab6.pdf" TargetMode="External"/><Relationship Id="rId3" Type="http://schemas.openxmlformats.org/officeDocument/2006/relationships/hyperlink" Target="http://www.logcom.at/consent-studie-bestaetigt-positives-image-und-bekanntheit-der-marke-lkw-friends-on-the-road/" TargetMode="External"/><Relationship Id="rId7" Type="http://schemas.openxmlformats.org/officeDocument/2006/relationships/hyperlink" Target="https://www.pwc.be/en/transport-logistics/pdf/truck-industry-s-green-challenge-2008-09-23.pdf"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www.synchromodaliteit.nl/en/opportunities/" TargetMode="External"/><Relationship Id="rId5" Type="http://schemas.openxmlformats.org/officeDocument/2006/relationships/hyperlink" Target="http://www.oecd-ilibrary.org/docserver/download/7414021e.pdf?expires=1521023235&amp;id=id&amp;accname=ocid56027859&amp;checksum=5187CB22E7FB2BE95931A082A4A30501" TargetMode="External"/><Relationship Id="rId10" Type="http://schemas.openxmlformats.org/officeDocument/2006/relationships/hyperlink" Target="https://www.vda.de/de/themen/innovation-und-technik/automatisiertes-fahren/platooning.html" TargetMode="External"/><Relationship Id="rId4" Type="http://schemas.openxmlformats.org/officeDocument/2006/relationships/hyperlink" Target="http://www.unmanned-ship.org/munin/about/the-autonomus-ship/" TargetMode="External"/><Relationship Id="rId9" Type="http://schemas.openxmlformats.org/officeDocument/2006/relationships/hyperlink" Target="https://www.umweltbundesamt.de/sites/default/files/medien/publikation/long/4364.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at/url?sa=t&amp;rct=j&amp;q=&amp;esrc=s&amp;source=web&amp;cd=1&amp;ved=0ahUKEwiH-4PAgZ3LAhVI2SwKHbsvAoQQFgggMAA&amp;url=http://www.firstmagazine.com/DownloadSpecialistPublicationDetail.475.ashx&amp;usg=AFQjCNHA3p1tXvou2G-mum2mVn9-M0sVCA&amp;bvm=bv.115339255,d.bGs" TargetMode="External"/><Relationship Id="rId7" Type="http://schemas.openxmlformats.org/officeDocument/2006/relationships/hyperlink" Target="https://www.youtube.com/watch?v=5ofhMxRRyec"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www.youtube.com/watch?v=lltcWVNrjl0" TargetMode="External"/><Relationship Id="rId5" Type="http://schemas.openxmlformats.org/officeDocument/2006/relationships/hyperlink" Target="https://www.youtube.com/watch?v=WyZTuzUzR68" TargetMode="External"/><Relationship Id="rId4" Type="http://schemas.openxmlformats.org/officeDocument/2006/relationships/hyperlink" Target="https://www.youtube.com/watch?v=Z5cTxSjjEXI"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rewway@fh-steyr.at" TargetMode="External"/><Relationship Id="rId7" Type="http://schemas.openxmlformats.org/officeDocument/2006/relationships/image" Target="../media/image52.jpe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hyperlink" Target="http://www.rewway.at/de/services/" TargetMode="External"/><Relationship Id="rId4" Type="http://schemas.openxmlformats.org/officeDocument/2006/relationships/hyperlink" Target="http://www.rewway.at/de/lehrmittel/pakete/"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11560" y="1484784"/>
            <a:ext cx="8064896" cy="1470025"/>
          </a:xfrm>
        </p:spPr>
        <p:txBody>
          <a:bodyPr>
            <a:normAutofit/>
          </a:bodyPr>
          <a:lstStyle/>
          <a:p>
            <a:r>
              <a:rPr lang="de-AT" sz="3200" b="1" dirty="0" smtClean="0">
                <a:solidFill>
                  <a:srgbClr val="3C628F"/>
                </a:solidFill>
                <a:latin typeface="Corbel" panose="020B0503020204020204" pitchFamily="34" charset="0"/>
              </a:rPr>
              <a:t>Aktuelle Entwicklungstrends in der Logistik – Fokus Binnenschifffahrt </a:t>
            </a:r>
            <a:endParaRPr lang="en-US" sz="3200" b="1" dirty="0">
              <a:solidFill>
                <a:srgbClr val="3C628F"/>
              </a:solidFill>
              <a:latin typeface="Corbel" panose="020B0503020204020204" pitchFamily="34" charset="0"/>
            </a:endParaRPr>
          </a:p>
        </p:txBody>
      </p:sp>
      <p:pic>
        <p:nvPicPr>
          <p:cNvPr id="10"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8000"/>
                    </a14:imgEffect>
                  </a14:imgLayer>
                </a14:imgProps>
              </a:ext>
              <a:ext uri="{28A0092B-C50C-407E-A947-70E740481C1C}">
                <a14:useLocalDpi xmlns:a14="http://schemas.microsoft.com/office/drawing/2010/main"/>
              </a:ext>
            </a:extLst>
          </a:blip>
          <a:srcRect/>
          <a:stretch>
            <a:fillRect/>
          </a:stretch>
        </p:blipFill>
        <p:spPr bwMode="auto">
          <a:xfrm>
            <a:off x="4932040" y="3517918"/>
            <a:ext cx="2516190" cy="1548310"/>
          </a:xfrm>
          <a:prstGeom prst="rect">
            <a:avLst/>
          </a:prstGeom>
          <a:ln>
            <a:noFill/>
          </a:ln>
          <a:effectLst>
            <a:glow rad="2667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via-donau.org/typo3temp/pics/4d8a5a418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04226" y="3517918"/>
            <a:ext cx="2257189" cy="1563104"/>
          </a:xfrm>
          <a:prstGeom prst="rect">
            <a:avLst/>
          </a:prstGeom>
          <a:noFill/>
          <a:effectLst>
            <a:glow rad="266700">
              <a:schemeClr val="accent1">
                <a:alpha val="40000"/>
              </a:schemeClr>
            </a:glow>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91920" y="5270411"/>
            <a:ext cx="1939980" cy="79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C:\Users\p41662\AppData\Local\Microsoft\Windows\Temporary Internet Files\Content.Outlook\VDWGJMU4\RZ-Logo-Logistikum-hoch-cmyk-2000x2000px.jpg"/>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00257" y="5285100"/>
            <a:ext cx="705563" cy="664179"/>
          </a:xfrm>
          <a:prstGeom prst="rect">
            <a:avLst/>
          </a:prstGeom>
          <a:noFill/>
          <a:extLst/>
        </p:spPr>
      </p:pic>
      <p:pic>
        <p:nvPicPr>
          <p:cNvPr id="11" name="Picture 2" descr="C:\Users\p41662\AppData\Local\Microsoft\Windows\Temporary Internet Files\Content.Outlook\VDWGJMU4\REWWay (2).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11278" y="5414426"/>
            <a:ext cx="2102879" cy="53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69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8784976" cy="990600"/>
          </a:xfrm>
        </p:spPr>
        <p:txBody>
          <a:bodyPr>
            <a:normAutofit fontScale="90000"/>
          </a:bodyPr>
          <a:lstStyle/>
          <a:p>
            <a:r>
              <a:rPr lang="de-DE" sz="3100" dirty="0" smtClean="0">
                <a:solidFill>
                  <a:srgbClr val="3C628F"/>
                </a:solidFill>
                <a:latin typeface="Corbel" panose="020B0503020204020204" pitchFamily="34" charset="0"/>
              </a:rPr>
              <a:t>Treiber für eine nachhaltige Entwicklung -</a:t>
            </a:r>
            <a:br>
              <a:rPr lang="de-DE" sz="3100" dirty="0" smtClean="0">
                <a:solidFill>
                  <a:srgbClr val="3C628F"/>
                </a:solidFill>
                <a:latin typeface="Corbel" panose="020B0503020204020204" pitchFamily="34" charset="0"/>
              </a:rPr>
            </a:br>
            <a:r>
              <a:rPr lang="de-DE" sz="3100" dirty="0" smtClean="0">
                <a:solidFill>
                  <a:srgbClr val="3C628F"/>
                </a:solidFill>
                <a:latin typeface="Corbel" panose="020B0503020204020204" pitchFamily="34" charset="0"/>
              </a:rPr>
              <a:t>Weißbuch der Europäischen Kommission 2011</a:t>
            </a:r>
            <a:r>
              <a:rPr lang="de-DE" sz="2700" b="0" dirty="0" smtClean="0">
                <a:solidFill>
                  <a:srgbClr val="3C628F"/>
                </a:solidFill>
                <a:latin typeface="Corbel" panose="020B0503020204020204" pitchFamily="34" charset="0"/>
              </a:rPr>
              <a:t/>
            </a:r>
            <a:br>
              <a:rPr lang="de-DE" sz="2700" b="0" dirty="0" smtClean="0">
                <a:solidFill>
                  <a:srgbClr val="3C628F"/>
                </a:solidFill>
                <a:latin typeface="Corbel" panose="020B0503020204020204" pitchFamily="34" charset="0"/>
              </a:rPr>
            </a:br>
            <a:r>
              <a:rPr lang="de-DE" sz="2700" b="0" dirty="0">
                <a:latin typeface="Corbel" panose="020B0503020204020204" pitchFamily="34" charset="0"/>
              </a:rPr>
              <a:t>Nachhaltigkeit im Güterverkehr</a:t>
            </a:r>
            <a:endParaRPr lang="de-DE" sz="3100" b="0" dirty="0">
              <a:solidFill>
                <a:srgbClr val="3C628F"/>
              </a:solidFill>
              <a:latin typeface="Corbel" panose="020B0503020204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6960927"/>
              </p:ext>
            </p:extLst>
          </p:nvPr>
        </p:nvGraphicFramePr>
        <p:xfrm>
          <a:off x="107504" y="1555461"/>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5716760" y="1844824"/>
            <a:ext cx="2946376" cy="927720"/>
          </a:xfrm>
          <a:prstGeom prst="rect">
            <a:avLst/>
          </a:prstGeom>
          <a:ln w="19050">
            <a:solidFill>
              <a:srgbClr val="3C628F"/>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274320" lvl="1" indent="0">
              <a:buNone/>
            </a:pPr>
            <a:r>
              <a:rPr lang="de-DE" b="1" spc="60" dirty="0" smtClean="0">
                <a:solidFill>
                  <a:schemeClr val="tx1">
                    <a:lumMod val="75000"/>
                    <a:lumOff val="25000"/>
                  </a:schemeClr>
                </a:solidFill>
                <a:latin typeface="Corbel" panose="020B0503020204020204" pitchFamily="34" charset="0"/>
              </a:rPr>
              <a:t>Steigende Nachfrage nach nachhaltigen Verkehrsträgern</a:t>
            </a:r>
            <a:endParaRPr lang="de-DE" b="1" spc="60" dirty="0">
              <a:solidFill>
                <a:schemeClr val="tx1">
                  <a:lumMod val="75000"/>
                  <a:lumOff val="25000"/>
                </a:schemeClr>
              </a:solidFill>
              <a:latin typeface="Corbel" panose="020B0503020204020204" pitchFamily="34" charset="0"/>
            </a:endParaRPr>
          </a:p>
        </p:txBody>
      </p:sp>
      <p:sp>
        <p:nvSpPr>
          <p:cNvPr id="9" name="Content Placeholder 2"/>
          <p:cNvSpPr txBox="1">
            <a:spLocks/>
          </p:cNvSpPr>
          <p:nvPr/>
        </p:nvSpPr>
        <p:spPr>
          <a:xfrm>
            <a:off x="5480992" y="4589512"/>
            <a:ext cx="3635896" cy="711696"/>
          </a:xfrm>
          <a:prstGeom prst="rect">
            <a:avLst/>
          </a:prstGeom>
          <a:ln w="9525">
            <a:no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de-DE" sz="1200" spc="60" dirty="0" smtClean="0">
                <a:solidFill>
                  <a:schemeClr val="tx1">
                    <a:lumMod val="75000"/>
                    <a:lumOff val="25000"/>
                  </a:schemeClr>
                </a:solidFill>
                <a:latin typeface="Corbel" panose="020B0503020204020204" pitchFamily="34" charset="0"/>
              </a:rPr>
              <a:t>* Transport von Gütern bei dem zwei oder mehr Verkehrsträger zum Einsatz kommen</a:t>
            </a:r>
            <a:endParaRPr lang="en-US" sz="1200" spc="60" dirty="0">
              <a:solidFill>
                <a:schemeClr val="tx1">
                  <a:lumMod val="75000"/>
                  <a:lumOff val="25000"/>
                </a:schemeClr>
              </a:solidFill>
              <a:latin typeface="Corbel" panose="020B0503020204020204" pitchFamily="34" charset="0"/>
            </a:endParaRPr>
          </a:p>
        </p:txBody>
      </p:sp>
      <p:sp>
        <p:nvSpPr>
          <p:cNvPr id="2" name="Date Placeholder 1"/>
          <p:cNvSpPr>
            <a:spLocks noGrp="1"/>
          </p:cNvSpPr>
          <p:nvPr>
            <p:ph type="dt" sz="half" idx="10"/>
          </p:nvPr>
        </p:nvSpPr>
        <p:spPr/>
        <p:txBody>
          <a:bodyPr/>
          <a:lstStyle/>
          <a:p>
            <a:fld id="{1EEC8D8F-A5A3-480D-8C43-666F79C6712A}" type="datetime6">
              <a:rPr lang="de-AT" smtClean="0">
                <a:solidFill>
                  <a:prstClr val="white"/>
                </a:solidFill>
              </a:rPr>
              <a:t>Dezember 18</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10</a:t>
            </a:fld>
            <a:endParaRPr lang="de-AT" dirty="0">
              <a:solidFill>
                <a:prstClr val="white"/>
              </a:solidFill>
            </a:endParaRPr>
          </a:p>
        </p:txBody>
      </p:sp>
      <p:sp>
        <p:nvSpPr>
          <p:cNvPr id="11" name="Content Placeholder 2"/>
          <p:cNvSpPr txBox="1">
            <a:spLocks/>
          </p:cNvSpPr>
          <p:nvPr/>
        </p:nvSpPr>
        <p:spPr>
          <a:xfrm>
            <a:off x="611560" y="5233392"/>
            <a:ext cx="8424936" cy="1435968"/>
          </a:xfrm>
          <a:prstGeom prst="rect">
            <a:avLst/>
          </a:prstGeom>
          <a:ln w="19050">
            <a:solidFill>
              <a:srgbClr val="3C628F"/>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8640" lvl="2" indent="0">
              <a:buNone/>
            </a:pPr>
            <a:r>
              <a:rPr lang="de-DE" b="1" u="sng" spc="60" dirty="0" smtClean="0">
                <a:solidFill>
                  <a:schemeClr val="tx1">
                    <a:lumMod val="75000"/>
                    <a:lumOff val="25000"/>
                  </a:schemeClr>
                </a:solidFill>
                <a:latin typeface="Corbel" panose="020B0503020204020204" pitchFamily="34" charset="0"/>
              </a:rPr>
              <a:t>Ziele für Verkehrsverlagerung (Modal </a:t>
            </a:r>
            <a:r>
              <a:rPr lang="de-DE" b="1" u="sng" spc="60" dirty="0" err="1" smtClean="0">
                <a:solidFill>
                  <a:schemeClr val="tx1">
                    <a:lumMod val="75000"/>
                    <a:lumOff val="25000"/>
                  </a:schemeClr>
                </a:solidFill>
                <a:latin typeface="Corbel" panose="020B0503020204020204" pitchFamily="34" charset="0"/>
              </a:rPr>
              <a:t>Shift</a:t>
            </a:r>
            <a:r>
              <a:rPr lang="de-DE" b="1" u="sng" spc="60" dirty="0" smtClean="0">
                <a:solidFill>
                  <a:schemeClr val="tx1">
                    <a:lumMod val="75000"/>
                    <a:lumOff val="25000"/>
                  </a:schemeClr>
                </a:solidFill>
                <a:latin typeface="Corbel" panose="020B0503020204020204" pitchFamily="34" charset="0"/>
              </a:rPr>
              <a:t>)</a:t>
            </a:r>
          </a:p>
          <a:p>
            <a:pPr marL="548640" lvl="2" indent="0">
              <a:buNone/>
            </a:pPr>
            <a:r>
              <a:rPr lang="de-DE" b="1" spc="60" dirty="0" smtClean="0">
                <a:solidFill>
                  <a:schemeClr val="tx1">
                    <a:lumMod val="75000"/>
                    <a:lumOff val="25000"/>
                  </a:schemeClr>
                </a:solidFill>
                <a:latin typeface="Corbel" panose="020B0503020204020204" pitchFamily="34" charset="0"/>
              </a:rPr>
              <a:t>2030: 30 % </a:t>
            </a:r>
            <a:r>
              <a:rPr lang="de-DE" spc="60" dirty="0" smtClean="0">
                <a:solidFill>
                  <a:schemeClr val="tx1">
                    <a:lumMod val="75000"/>
                    <a:lumOff val="25000"/>
                  </a:schemeClr>
                </a:solidFill>
                <a:latin typeface="Corbel" panose="020B0503020204020204" pitchFamily="34" charset="0"/>
              </a:rPr>
              <a:t>vom Straßenverkehr </a:t>
            </a:r>
            <a:r>
              <a:rPr lang="de-DE" b="1" spc="60" dirty="0" smtClean="0">
                <a:solidFill>
                  <a:schemeClr val="tx1">
                    <a:lumMod val="75000"/>
                    <a:lumOff val="25000"/>
                  </a:schemeClr>
                </a:solidFill>
                <a:latin typeface="Corbel" panose="020B0503020204020204" pitchFamily="34" charset="0"/>
              </a:rPr>
              <a:t>&gt; 300 km </a:t>
            </a:r>
            <a:r>
              <a:rPr lang="de-DE" spc="60" dirty="0" smtClean="0">
                <a:solidFill>
                  <a:schemeClr val="tx1">
                    <a:lumMod val="75000"/>
                    <a:lumOff val="25000"/>
                  </a:schemeClr>
                </a:solidFill>
                <a:latin typeface="Corbel" panose="020B0503020204020204" pitchFamily="34" charset="0"/>
              </a:rPr>
              <a:t>auf Schiene/Binnenwasser</a:t>
            </a:r>
          </a:p>
          <a:p>
            <a:pPr marL="548640" lvl="2" indent="0">
              <a:buNone/>
            </a:pPr>
            <a:r>
              <a:rPr lang="de-DE" b="1" spc="60" dirty="0" smtClean="0">
                <a:solidFill>
                  <a:schemeClr val="tx1">
                    <a:lumMod val="75000"/>
                    <a:lumOff val="25000"/>
                  </a:schemeClr>
                </a:solidFill>
                <a:latin typeface="Corbel" panose="020B0503020204020204" pitchFamily="34" charset="0"/>
              </a:rPr>
              <a:t>2050: 50 % </a:t>
            </a:r>
            <a:r>
              <a:rPr lang="de-DE" spc="60" dirty="0" smtClean="0">
                <a:solidFill>
                  <a:schemeClr val="tx1">
                    <a:lumMod val="75000"/>
                    <a:lumOff val="25000"/>
                  </a:schemeClr>
                </a:solidFill>
                <a:latin typeface="Corbel" panose="020B0503020204020204" pitchFamily="34" charset="0"/>
              </a:rPr>
              <a:t>vom Straßenverkehr </a:t>
            </a:r>
            <a:r>
              <a:rPr lang="de-DE" b="1" spc="60" dirty="0" smtClean="0">
                <a:solidFill>
                  <a:schemeClr val="tx1">
                    <a:lumMod val="75000"/>
                    <a:lumOff val="25000"/>
                  </a:schemeClr>
                </a:solidFill>
                <a:latin typeface="Corbel" panose="020B0503020204020204" pitchFamily="34" charset="0"/>
              </a:rPr>
              <a:t>&gt;300 km </a:t>
            </a:r>
            <a:r>
              <a:rPr lang="de-DE" spc="60" dirty="0" smtClean="0">
                <a:solidFill>
                  <a:schemeClr val="tx1">
                    <a:lumMod val="75000"/>
                    <a:lumOff val="25000"/>
                  </a:schemeClr>
                </a:solidFill>
                <a:latin typeface="Corbel" panose="020B0503020204020204" pitchFamily="34" charset="0"/>
              </a:rPr>
              <a:t>auf Schiene/Binnenwasser</a:t>
            </a:r>
          </a:p>
          <a:p>
            <a:pPr marL="548640" lvl="2" indent="0">
              <a:buNone/>
            </a:pPr>
            <a:r>
              <a:rPr lang="de-DE" spc="60" dirty="0" smtClean="0">
                <a:solidFill>
                  <a:schemeClr val="tx1">
                    <a:lumMod val="75000"/>
                    <a:lumOff val="25000"/>
                  </a:schemeClr>
                </a:solidFill>
                <a:latin typeface="Corbel" panose="020B0503020204020204" pitchFamily="34" charset="0"/>
                <a:sym typeface="Wingdings" panose="05000000000000000000" pitchFamily="2" charset="2"/>
              </a:rPr>
              <a:t> </a:t>
            </a:r>
            <a:r>
              <a:rPr lang="de-DE" spc="60" dirty="0" smtClean="0">
                <a:solidFill>
                  <a:schemeClr val="tx1">
                    <a:lumMod val="75000"/>
                    <a:lumOff val="25000"/>
                  </a:schemeClr>
                </a:solidFill>
                <a:latin typeface="Corbel" panose="020B0503020204020204" pitchFamily="34" charset="0"/>
              </a:rPr>
              <a:t>Schiene &amp; Binnenwasser sind als nachhaltige Verkehrsträger anerkannt!</a:t>
            </a:r>
            <a:endParaRPr lang="de-DE" spc="60"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2051571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3C628F"/>
                </a:solidFill>
                <a:latin typeface="Corbel" panose="020B0503020204020204" pitchFamily="34" charset="0"/>
              </a:rPr>
              <a:t>Überblick</a:t>
            </a:r>
            <a:r>
              <a:rPr lang="en-US" sz="2400" b="0" dirty="0" smtClean="0">
                <a:solidFill>
                  <a:srgbClr val="3C628F"/>
                </a:solidFill>
                <a:latin typeface="Corbel" panose="020B0503020204020204" pitchFamily="34" charset="0"/>
              </a:rPr>
              <a:t/>
            </a:r>
            <a:br>
              <a:rPr lang="en-US" sz="2400" b="0" dirty="0" smtClean="0">
                <a:solidFill>
                  <a:srgbClr val="3C628F"/>
                </a:solidFill>
                <a:latin typeface="Corbel" panose="020B0503020204020204" pitchFamily="34" charset="0"/>
              </a:rPr>
            </a:br>
            <a:r>
              <a:rPr lang="de-DE" sz="2400" b="0" dirty="0">
                <a:latin typeface="Corbel" panose="020B0503020204020204" pitchFamily="34" charset="0"/>
              </a:rPr>
              <a:t>Nachhaltigkeit im Güterverkehr</a:t>
            </a:r>
            <a:endParaRPr lang="en-US" b="0" dirty="0">
              <a:solidFill>
                <a:srgbClr val="3C628F"/>
              </a:solidFill>
              <a:latin typeface="Corbel" panose="020B0503020204020204" pitchFamily="34" charset="0"/>
            </a:endParaRPr>
          </a:p>
        </p:txBody>
      </p:sp>
      <p:sp>
        <p:nvSpPr>
          <p:cNvPr id="3" name="Content Placeholder 2"/>
          <p:cNvSpPr>
            <a:spLocks noGrp="1"/>
          </p:cNvSpPr>
          <p:nvPr>
            <p:ph idx="1"/>
          </p:nvPr>
        </p:nvSpPr>
        <p:spPr/>
        <p:txBody>
          <a:bodyPr/>
          <a:lstStyle/>
          <a:p>
            <a:r>
              <a:rPr lang="de-AT" sz="2200" dirty="0">
                <a:solidFill>
                  <a:srgbClr val="3C628F"/>
                </a:solidFill>
                <a:latin typeface="Corbel" panose="020B0503020204020204" pitchFamily="34" charset="0"/>
              </a:rPr>
              <a:t>Wichtige </a:t>
            </a:r>
            <a:r>
              <a:rPr lang="de-AT" sz="2200" dirty="0" smtClean="0">
                <a:solidFill>
                  <a:srgbClr val="3C628F"/>
                </a:solidFill>
                <a:latin typeface="Corbel" panose="020B0503020204020204" pitchFamily="34" charset="0"/>
              </a:rPr>
              <a:t>Bewertungskriterien</a:t>
            </a:r>
          </a:p>
          <a:p>
            <a:pPr marL="274320" lvl="1" indent="0">
              <a:buNone/>
            </a:pPr>
            <a:r>
              <a:rPr lang="de-AT" sz="1800" dirty="0" smtClean="0">
                <a:solidFill>
                  <a:srgbClr val="3C628F"/>
                </a:solidFill>
                <a:latin typeface="Corbel" panose="020B0503020204020204" pitchFamily="34" charset="0"/>
              </a:rPr>
              <a:t>spezifischer Energieverbrauch        Kapazitäten </a:t>
            </a:r>
            <a:r>
              <a:rPr lang="de-AT" sz="1800" dirty="0">
                <a:solidFill>
                  <a:srgbClr val="3C628F"/>
                </a:solidFill>
                <a:latin typeface="Corbel" panose="020B0503020204020204" pitchFamily="34" charset="0"/>
              </a:rPr>
              <a:t>für Schütt- </a:t>
            </a:r>
            <a:r>
              <a:rPr lang="de-AT" sz="1800" dirty="0" smtClean="0">
                <a:solidFill>
                  <a:srgbClr val="3C628F"/>
                </a:solidFill>
                <a:latin typeface="Corbel" panose="020B0503020204020204" pitchFamily="34" charset="0"/>
              </a:rPr>
              <a:t>und Massengüter</a:t>
            </a:r>
          </a:p>
          <a:p>
            <a:pPr marL="274320" lvl="1" indent="0">
              <a:buNone/>
            </a:pPr>
            <a:r>
              <a:rPr lang="de-AT" sz="1800" dirty="0" smtClean="0">
                <a:solidFill>
                  <a:srgbClr val="3C628F"/>
                </a:solidFill>
                <a:latin typeface="Corbel" panose="020B0503020204020204" pitchFamily="34" charset="0"/>
              </a:rPr>
              <a:t>externe Kosten		                Infrastrukturkosten</a:t>
            </a:r>
          </a:p>
          <a:p>
            <a:pPr marL="274320" lvl="1" indent="0">
              <a:buNone/>
            </a:pPr>
            <a:endParaRPr lang="de-AT" sz="800" dirty="0">
              <a:solidFill>
                <a:srgbClr val="3C628F"/>
              </a:solidFill>
              <a:latin typeface="Corbel" panose="020B0503020204020204" pitchFamily="34" charset="0"/>
            </a:endParaRPr>
          </a:p>
          <a:p>
            <a:r>
              <a:rPr lang="de-AT" sz="2200" dirty="0" smtClean="0">
                <a:solidFill>
                  <a:srgbClr val="3C628F"/>
                </a:solidFill>
                <a:latin typeface="Corbel" panose="020B0503020204020204" pitchFamily="34" charset="0"/>
              </a:rPr>
              <a:t>Die </a:t>
            </a:r>
            <a:r>
              <a:rPr lang="de-AT" sz="2200" dirty="0">
                <a:solidFill>
                  <a:srgbClr val="3C628F"/>
                </a:solidFill>
                <a:latin typeface="Corbel" panose="020B0503020204020204" pitchFamily="34" charset="0"/>
              </a:rPr>
              <a:t>Gesellschaft erkennt Bahn und Binnenschifffahrt als nachhaltige Verkehrsträger an</a:t>
            </a:r>
          </a:p>
          <a:p>
            <a:endParaRPr lang="de-DE" dirty="0" smtClean="0">
              <a:solidFill>
                <a:srgbClr val="3C628F"/>
              </a:solidFill>
              <a:latin typeface="Corbel" panose="020B0503020204020204" pitchFamily="34" charset="0"/>
            </a:endParaRPr>
          </a:p>
          <a:p>
            <a:endParaRPr lang="de-DE" dirty="0" smtClean="0">
              <a:solidFill>
                <a:srgbClr val="3C628F"/>
              </a:solidFill>
              <a:latin typeface="Corbel" panose="020B0503020204020204" pitchFamily="34" charset="0"/>
            </a:endParaRPr>
          </a:p>
          <a:p>
            <a:pPr marL="0" indent="0">
              <a:buNone/>
            </a:pPr>
            <a:r>
              <a:rPr lang="de-DE" dirty="0">
                <a:solidFill>
                  <a:srgbClr val="3C628F"/>
                </a:solidFill>
                <a:latin typeface="Corbel" panose="020B0503020204020204" pitchFamily="34" charset="0"/>
              </a:rPr>
              <a:t>	</a:t>
            </a:r>
            <a:endParaRPr lang="de-DE" dirty="0" smtClean="0">
              <a:solidFill>
                <a:srgbClr val="3C628F"/>
              </a:solidFill>
              <a:latin typeface="Corbel" panose="020B0503020204020204" pitchFamily="34" charset="0"/>
            </a:endParaRPr>
          </a:p>
          <a:p>
            <a:pPr marL="0" indent="0">
              <a:buNone/>
            </a:pPr>
            <a:endParaRPr lang="en-US" dirty="0">
              <a:latin typeface="Corbel" panose="020B0503020204020204" pitchFamily="34" charset="0"/>
            </a:endParaRPr>
          </a:p>
        </p:txBody>
      </p:sp>
      <p:sp>
        <p:nvSpPr>
          <p:cNvPr id="4" name="Date Placeholder 3"/>
          <p:cNvSpPr>
            <a:spLocks noGrp="1"/>
          </p:cNvSpPr>
          <p:nvPr>
            <p:ph type="dt" sz="half" idx="10"/>
          </p:nvPr>
        </p:nvSpPr>
        <p:spPr/>
        <p:txBody>
          <a:bodyPr/>
          <a:lstStyle/>
          <a:p>
            <a:fld id="{6712417E-C97F-43CC-B866-0BA80DB73390}" type="datetime6">
              <a:rPr lang="de-AT"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11</a:t>
            </a:fld>
            <a:endParaRPr lang="de-AT" dirty="0">
              <a:solidFill>
                <a:prstClr val="white"/>
              </a:solidFill>
            </a:endParaRPr>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4322" y="3933056"/>
            <a:ext cx="4486005" cy="264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52503" y="3933056"/>
            <a:ext cx="4575101"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44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4664"/>
            <a:ext cx="7643192" cy="990600"/>
          </a:xfrm>
        </p:spPr>
        <p:txBody>
          <a:bodyPr>
            <a:normAutofit fontScale="90000"/>
          </a:bodyPr>
          <a:lstStyle/>
          <a:p>
            <a:r>
              <a:rPr lang="en-US" sz="3100" dirty="0" err="1" smtClean="0">
                <a:latin typeface="Corbel" panose="020B0503020204020204" pitchFamily="34" charset="0"/>
              </a:rPr>
              <a:t>Binnenschifffahrt</a:t>
            </a:r>
            <a:r>
              <a:rPr lang="en-US" sz="3100" dirty="0" smtClean="0">
                <a:latin typeface="Corbel" panose="020B0503020204020204" pitchFamily="34" charset="0"/>
              </a:rPr>
              <a:t> </a:t>
            </a:r>
            <a:r>
              <a:rPr lang="en-US" sz="3100" dirty="0" err="1">
                <a:latin typeface="Corbel" panose="020B0503020204020204" pitchFamily="34" charset="0"/>
              </a:rPr>
              <a:t>als</a:t>
            </a:r>
            <a:r>
              <a:rPr lang="en-US" sz="3100" dirty="0">
                <a:latin typeface="Corbel" panose="020B0503020204020204" pitchFamily="34" charset="0"/>
              </a:rPr>
              <a:t> </a:t>
            </a:r>
            <a:r>
              <a:rPr lang="en-US" sz="3100" dirty="0" err="1">
                <a:latin typeface="Corbel" panose="020B0503020204020204" pitchFamily="34" charset="0"/>
              </a:rPr>
              <a:t>nachhaltiges</a:t>
            </a:r>
            <a:r>
              <a:rPr lang="en-US" sz="3100" dirty="0">
                <a:latin typeface="Corbel" panose="020B0503020204020204" pitchFamily="34" charset="0"/>
              </a:rPr>
              <a:t> </a:t>
            </a:r>
            <a:r>
              <a:rPr lang="en-US" sz="3100" dirty="0" err="1">
                <a:latin typeface="Corbel" panose="020B0503020204020204" pitchFamily="34" charset="0"/>
              </a:rPr>
              <a:t>Transportmittel</a:t>
            </a:r>
            <a:r>
              <a:rPr lang="en-US" b="0" dirty="0">
                <a:latin typeface="Corbel" panose="020B0503020204020204" pitchFamily="34" charset="0"/>
              </a:rPr>
              <a:t/>
            </a:r>
            <a:br>
              <a:rPr lang="en-US" b="0" dirty="0">
                <a:latin typeface="Corbel" panose="020B0503020204020204" pitchFamily="34" charset="0"/>
              </a:rPr>
            </a:br>
            <a:r>
              <a:rPr lang="de-DE" sz="2700" b="0" dirty="0">
                <a:latin typeface="Corbel" panose="020B0503020204020204" pitchFamily="34" charset="0"/>
              </a:rPr>
              <a:t>Nachhaltigkeit im </a:t>
            </a:r>
            <a:r>
              <a:rPr lang="de-DE" sz="2700" b="0" dirty="0" smtClean="0">
                <a:latin typeface="Corbel" panose="020B0503020204020204" pitchFamily="34" charset="0"/>
              </a:rPr>
              <a:t>Güterverkehr</a:t>
            </a:r>
            <a:endParaRPr lang="en-US" sz="2700" b="0" dirty="0">
              <a:solidFill>
                <a:srgbClr val="3C628F"/>
              </a:solidFill>
              <a:latin typeface="Corbel" panose="020B0503020204020204" pitchFamily="34" charset="0"/>
            </a:endParaRPr>
          </a:p>
        </p:txBody>
      </p:sp>
      <p:sp>
        <p:nvSpPr>
          <p:cNvPr id="5" name="Content Placeholder 4"/>
          <p:cNvSpPr>
            <a:spLocks noGrp="1"/>
          </p:cNvSpPr>
          <p:nvPr>
            <p:ph idx="1"/>
          </p:nvPr>
        </p:nvSpPr>
        <p:spPr>
          <a:xfrm>
            <a:off x="323528" y="1689978"/>
            <a:ext cx="8229600" cy="4776192"/>
          </a:xfrm>
        </p:spPr>
        <p:txBody>
          <a:bodyPr/>
          <a:lstStyle/>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smtClean="0"/>
          </a:p>
          <a:p>
            <a:endParaRPr lang="de-DE" sz="1000" dirty="0"/>
          </a:p>
          <a:p>
            <a:pPr marL="0" indent="0">
              <a:buNone/>
            </a:pPr>
            <a:endParaRPr lang="de-DE" sz="1000" dirty="0"/>
          </a:p>
        </p:txBody>
      </p:sp>
      <p:sp>
        <p:nvSpPr>
          <p:cNvPr id="8" name="Textfeld 14"/>
          <p:cNvSpPr txBox="1"/>
          <p:nvPr/>
        </p:nvSpPr>
        <p:spPr>
          <a:xfrm>
            <a:off x="231726" y="4886578"/>
            <a:ext cx="4268266" cy="1477328"/>
          </a:xfrm>
          <a:prstGeom prst="rect">
            <a:avLst/>
          </a:prstGeom>
          <a:noFill/>
          <a:ln>
            <a:solidFill>
              <a:schemeClr val="accent1"/>
            </a:solidFill>
          </a:ln>
        </p:spPr>
        <p:txBody>
          <a:bodyPr wrap="square" rtlCol="0" anchor="ctr">
            <a:spAutoFit/>
          </a:bodyPr>
          <a:lstStyle/>
          <a:p>
            <a:pPr marL="546100" indent="0">
              <a:buNone/>
            </a:pPr>
            <a:r>
              <a:rPr lang="de-AT" spc="60" dirty="0">
                <a:solidFill>
                  <a:schemeClr val="accent1"/>
                </a:solidFill>
                <a:latin typeface="Corbel" panose="020B0503020204020204" pitchFamily="34" charset="0"/>
              </a:rPr>
              <a:t>Ein Binnenschiff kann </a:t>
            </a:r>
            <a:r>
              <a:rPr lang="de-AT" b="1" spc="60" dirty="0">
                <a:solidFill>
                  <a:schemeClr val="accent1"/>
                </a:solidFill>
                <a:latin typeface="Corbel" panose="020B0503020204020204" pitchFamily="34" charset="0"/>
              </a:rPr>
              <a:t>eine Tonne Ladung</a:t>
            </a:r>
            <a:r>
              <a:rPr lang="de-AT" spc="60" dirty="0">
                <a:solidFill>
                  <a:schemeClr val="accent1"/>
                </a:solidFill>
                <a:latin typeface="Corbel" panose="020B0503020204020204" pitchFamily="34" charset="0"/>
              </a:rPr>
              <a:t> bei gleichem Energieverbrauch beinahe </a:t>
            </a:r>
            <a:r>
              <a:rPr lang="de-AT" b="1" spc="60" dirty="0">
                <a:solidFill>
                  <a:schemeClr val="accent1"/>
                </a:solidFill>
                <a:latin typeface="Corbel" panose="020B0503020204020204" pitchFamily="34" charset="0"/>
              </a:rPr>
              <a:t>viermal so weit transportieren</a:t>
            </a:r>
            <a:r>
              <a:rPr lang="de-AT" spc="60" dirty="0">
                <a:solidFill>
                  <a:schemeClr val="accent1"/>
                </a:solidFill>
                <a:latin typeface="Corbel" panose="020B0503020204020204" pitchFamily="34" charset="0"/>
              </a:rPr>
              <a:t> wie ein LKW</a:t>
            </a:r>
          </a:p>
        </p:txBody>
      </p:sp>
      <p:sp>
        <p:nvSpPr>
          <p:cNvPr id="9" name="Textfeld 14"/>
          <p:cNvSpPr txBox="1"/>
          <p:nvPr/>
        </p:nvSpPr>
        <p:spPr>
          <a:xfrm>
            <a:off x="4581500" y="5163578"/>
            <a:ext cx="4454996" cy="923330"/>
          </a:xfrm>
          <a:prstGeom prst="rect">
            <a:avLst/>
          </a:prstGeom>
          <a:noFill/>
          <a:ln>
            <a:solidFill>
              <a:schemeClr val="accent1"/>
            </a:solidFill>
          </a:ln>
        </p:spPr>
        <p:txBody>
          <a:bodyPr wrap="square" rtlCol="0" anchor="ctr">
            <a:spAutoFit/>
          </a:bodyPr>
          <a:lstStyle/>
          <a:p>
            <a:pPr marL="546100" indent="0">
              <a:buNone/>
            </a:pPr>
            <a:r>
              <a:rPr lang="de-AT" spc="60" dirty="0">
                <a:solidFill>
                  <a:schemeClr val="accent1"/>
                </a:solidFill>
                <a:latin typeface="Corbel" panose="020B0503020204020204" pitchFamily="34" charset="0"/>
              </a:rPr>
              <a:t>Binnenschiffe verursachen die geringsten </a:t>
            </a:r>
            <a:r>
              <a:rPr lang="de-AT" b="1" spc="60" dirty="0">
                <a:solidFill>
                  <a:schemeClr val="accent1"/>
                </a:solidFill>
                <a:latin typeface="Corbel" panose="020B0503020204020204" pitchFamily="34" charset="0"/>
              </a:rPr>
              <a:t>Unfall-, Lärm-, Schadstoff- </a:t>
            </a:r>
            <a:r>
              <a:rPr lang="de-AT" spc="60" dirty="0">
                <a:solidFill>
                  <a:schemeClr val="accent1"/>
                </a:solidFill>
                <a:latin typeface="Corbel" panose="020B0503020204020204" pitchFamily="34" charset="0"/>
              </a:rPr>
              <a:t>und </a:t>
            </a:r>
            <a:r>
              <a:rPr lang="de-AT" b="1" spc="60" dirty="0">
                <a:solidFill>
                  <a:schemeClr val="accent1"/>
                </a:solidFill>
                <a:latin typeface="Corbel" panose="020B0503020204020204" pitchFamily="34" charset="0"/>
              </a:rPr>
              <a:t>Klimakosten</a:t>
            </a: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33955" y="5322431"/>
            <a:ext cx="412022" cy="47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7" y="5386788"/>
            <a:ext cx="412022" cy="47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3"/>
          <p:cNvSpPr txBox="1">
            <a:spLocks/>
          </p:cNvSpPr>
          <p:nvPr/>
        </p:nvSpPr>
        <p:spPr>
          <a:xfrm>
            <a:off x="4581500" y="1751112"/>
            <a:ext cx="4454996" cy="4953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400" dirty="0">
                <a:solidFill>
                  <a:srgbClr val="3C628F"/>
                </a:solidFill>
                <a:latin typeface="Corbel" panose="020B0503020204020204" pitchFamily="34" charset="0"/>
              </a:rPr>
              <a:t>Externe Kosten</a:t>
            </a:r>
          </a:p>
        </p:txBody>
      </p:sp>
      <p:sp>
        <p:nvSpPr>
          <p:cNvPr id="13" name="Title 3"/>
          <p:cNvSpPr txBox="1">
            <a:spLocks/>
          </p:cNvSpPr>
          <p:nvPr/>
        </p:nvSpPr>
        <p:spPr>
          <a:xfrm>
            <a:off x="323527" y="1792660"/>
            <a:ext cx="4176465" cy="453752"/>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400" dirty="0">
                <a:solidFill>
                  <a:srgbClr val="3C628F"/>
                </a:solidFill>
                <a:latin typeface="Corbel" panose="020B0503020204020204" pitchFamily="34" charset="0"/>
              </a:rPr>
              <a:t>Spezifischer Energieverbrauch</a:t>
            </a:r>
          </a:p>
        </p:txBody>
      </p:sp>
      <p:grpSp>
        <p:nvGrpSpPr>
          <p:cNvPr id="3" name="Group 2"/>
          <p:cNvGrpSpPr/>
          <p:nvPr/>
        </p:nvGrpSpPr>
        <p:grpSpPr>
          <a:xfrm>
            <a:off x="323526" y="2306112"/>
            <a:ext cx="4006131" cy="2520765"/>
            <a:chOff x="323527" y="2204864"/>
            <a:chExt cx="4006131" cy="2520765"/>
          </a:xfrm>
        </p:grpSpPr>
        <p:pic>
          <p:nvPicPr>
            <p:cNvPr id="7" name="Picture 6"/>
            <p:cNvPicPr/>
            <p:nvPr/>
          </p:nvPicPr>
          <p:blipFill rotWithShape="1">
            <a:blip r:embed="rId4" cstate="screen">
              <a:extLst>
                <a:ext uri="{28A0092B-C50C-407E-A947-70E740481C1C}">
                  <a14:useLocalDpi xmlns:a14="http://schemas.microsoft.com/office/drawing/2010/main"/>
                </a:ext>
              </a:extLst>
            </a:blip>
            <a:srcRect/>
            <a:stretch/>
          </p:blipFill>
          <p:spPr bwMode="auto">
            <a:xfrm>
              <a:off x="323527" y="2204864"/>
              <a:ext cx="4006131" cy="2376264"/>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324271" y="4464019"/>
              <a:ext cx="2117872" cy="261610"/>
            </a:xfrm>
            <a:prstGeom prst="rect">
              <a:avLst/>
            </a:prstGeom>
            <a:noFill/>
          </p:spPr>
          <p:txBody>
            <a:bodyPr wrap="square" rtlCol="0">
              <a:spAutoFit/>
            </a:bodyPr>
            <a:lstStyle/>
            <a:p>
              <a:r>
                <a:rPr lang="de-DE" sz="1050" dirty="0" smtClean="0">
                  <a:latin typeface="Corbel" panose="020B0503020204020204" pitchFamily="34" charset="0"/>
                </a:rPr>
                <a:t>Quelle: via donau</a:t>
              </a:r>
              <a:endParaRPr lang="en-US" sz="1050" dirty="0">
                <a:latin typeface="Corbel" panose="020B0503020204020204" pitchFamily="34" charset="0"/>
              </a:endParaRPr>
            </a:p>
          </p:txBody>
        </p:sp>
      </p:grpSp>
      <p:grpSp>
        <p:nvGrpSpPr>
          <p:cNvPr id="2" name="Group 1"/>
          <p:cNvGrpSpPr/>
          <p:nvPr/>
        </p:nvGrpSpPr>
        <p:grpSpPr>
          <a:xfrm>
            <a:off x="4499992" y="2205236"/>
            <a:ext cx="4427984" cy="2531718"/>
            <a:chOff x="4499992" y="2205236"/>
            <a:chExt cx="4427984" cy="2531718"/>
          </a:xfrm>
        </p:grpSpPr>
        <p:pic>
          <p:nvPicPr>
            <p:cNvPr id="6" name="Picture 5"/>
            <p:cNvPicPr/>
            <p:nvPr/>
          </p:nvPicPr>
          <p:blipFill rotWithShape="1">
            <a:blip r:embed="rId5" cstate="screen">
              <a:extLst>
                <a:ext uri="{28A0092B-C50C-407E-A947-70E740481C1C}">
                  <a14:useLocalDpi xmlns:a14="http://schemas.microsoft.com/office/drawing/2010/main"/>
                </a:ext>
              </a:extLst>
            </a:blip>
            <a:srcRect/>
            <a:stretch/>
          </p:blipFill>
          <p:spPr bwMode="auto">
            <a:xfrm>
              <a:off x="4499992" y="2205236"/>
              <a:ext cx="4288408" cy="2389588"/>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4527972" y="4483038"/>
              <a:ext cx="4400004" cy="253916"/>
            </a:xfrm>
            <a:prstGeom prst="rect">
              <a:avLst/>
            </a:prstGeom>
            <a:noFill/>
          </p:spPr>
          <p:txBody>
            <a:bodyPr wrap="square" rtlCol="0">
              <a:spAutoFit/>
            </a:bodyPr>
            <a:lstStyle/>
            <a:p>
              <a:r>
                <a:rPr lang="de-DE" sz="1050" dirty="0" smtClean="0">
                  <a:latin typeface="Corbel" panose="020B0503020204020204" pitchFamily="34" charset="0"/>
                </a:rPr>
                <a:t>Quelle: PLANCO Consulting &amp; Bundesanstalt für Gewässerkunde 2007</a:t>
              </a:r>
              <a:endParaRPr lang="en-US" sz="1050" dirty="0">
                <a:latin typeface="Corbel" panose="020B0503020204020204" pitchFamily="34" charset="0"/>
              </a:endParaRPr>
            </a:p>
          </p:txBody>
        </p:sp>
      </p:grpSp>
      <p:sp>
        <p:nvSpPr>
          <p:cNvPr id="16" name="Date Placeholder 15"/>
          <p:cNvSpPr>
            <a:spLocks noGrp="1"/>
          </p:cNvSpPr>
          <p:nvPr>
            <p:ph type="dt" sz="half" idx="10"/>
          </p:nvPr>
        </p:nvSpPr>
        <p:spPr/>
        <p:txBody>
          <a:bodyPr/>
          <a:lstStyle/>
          <a:p>
            <a:fld id="{1AB650AB-373F-40C2-AC6A-BA450008C114}" type="datetime6">
              <a:rPr lang="de-AT" smtClean="0">
                <a:solidFill>
                  <a:prstClr val="white"/>
                </a:solidFill>
              </a:rPr>
              <a:t>Dezember 18</a:t>
            </a:fld>
            <a:endParaRPr lang="de-AT" dirty="0">
              <a:solidFill>
                <a:prstClr val="white"/>
              </a:solidFill>
            </a:endParaRPr>
          </a:p>
        </p:txBody>
      </p:sp>
      <p:sp>
        <p:nvSpPr>
          <p:cNvPr id="17" name="Slide Number Placeholder 16"/>
          <p:cNvSpPr>
            <a:spLocks noGrp="1"/>
          </p:cNvSpPr>
          <p:nvPr>
            <p:ph type="sldNum" sz="quarter" idx="12"/>
          </p:nvPr>
        </p:nvSpPr>
        <p:spPr/>
        <p:txBody>
          <a:bodyPr/>
          <a:lstStyle/>
          <a:p>
            <a:fld id="{7D34D7BA-8E13-46FE-8871-8877FE7E3568}" type="slidenum">
              <a:rPr lang="de-AT" smtClean="0">
                <a:solidFill>
                  <a:prstClr val="white"/>
                </a:solidFill>
              </a:rPr>
              <a:pPr/>
              <a:t>12</a:t>
            </a:fld>
            <a:endParaRPr lang="de-AT" dirty="0">
              <a:solidFill>
                <a:prstClr val="white"/>
              </a:solidFill>
            </a:endParaRPr>
          </a:p>
        </p:txBody>
      </p:sp>
    </p:spTree>
    <p:extLst>
      <p:ext uri="{BB962C8B-B14F-4D97-AF65-F5344CB8AC3E}">
        <p14:creationId xmlns:p14="http://schemas.microsoft.com/office/powerpoint/2010/main" val="529974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4"/>
          <p:cNvSpPr txBox="1"/>
          <p:nvPr/>
        </p:nvSpPr>
        <p:spPr>
          <a:xfrm>
            <a:off x="398631" y="4932154"/>
            <a:ext cx="3705759" cy="1477328"/>
          </a:xfrm>
          <a:prstGeom prst="rect">
            <a:avLst/>
          </a:prstGeom>
          <a:noFill/>
          <a:ln>
            <a:solidFill>
              <a:schemeClr val="accent1"/>
            </a:solidFill>
          </a:ln>
        </p:spPr>
        <p:txBody>
          <a:bodyPr wrap="square" rtlCol="0" anchor="ctr">
            <a:spAutoFit/>
          </a:bodyPr>
          <a:lstStyle/>
          <a:p>
            <a:pPr lvl="1"/>
            <a:r>
              <a:rPr lang="de-AT" dirty="0">
                <a:solidFill>
                  <a:srgbClr val="3C628F"/>
                </a:solidFill>
                <a:latin typeface="Corbel" panose="020B0503020204020204" pitchFamily="34" charset="0"/>
              </a:rPr>
              <a:t>G</a:t>
            </a:r>
            <a:r>
              <a:rPr lang="de-AT" dirty="0" smtClean="0">
                <a:solidFill>
                  <a:srgbClr val="3C628F"/>
                </a:solidFill>
                <a:latin typeface="Corbel" panose="020B0503020204020204" pitchFamily="34" charset="0"/>
              </a:rPr>
              <a:t>rößte </a:t>
            </a:r>
            <a:r>
              <a:rPr lang="de-AT" dirty="0">
                <a:solidFill>
                  <a:srgbClr val="3C628F"/>
                </a:solidFill>
                <a:latin typeface="Corbel" panose="020B0503020204020204" pitchFamily="34" charset="0"/>
              </a:rPr>
              <a:t>Transportkapazität: Ein Schubverband mit  4 Schubleichtern </a:t>
            </a:r>
            <a:r>
              <a:rPr lang="de-AT" dirty="0" smtClean="0">
                <a:solidFill>
                  <a:srgbClr val="3C628F"/>
                </a:solidFill>
                <a:latin typeface="Corbel" panose="020B0503020204020204" pitchFamily="34" charset="0"/>
              </a:rPr>
              <a:t>= </a:t>
            </a:r>
            <a:r>
              <a:rPr lang="de-AT" b="1" dirty="0">
                <a:solidFill>
                  <a:srgbClr val="3C628F"/>
                </a:solidFill>
                <a:latin typeface="Corbel" panose="020B0503020204020204" pitchFamily="34" charset="0"/>
              </a:rPr>
              <a:t>175 Zugwaggons </a:t>
            </a:r>
            <a:r>
              <a:rPr lang="de-AT" dirty="0">
                <a:solidFill>
                  <a:srgbClr val="3C628F"/>
                </a:solidFill>
                <a:latin typeface="Corbel" panose="020B0503020204020204" pitchFamily="34" charset="0"/>
              </a:rPr>
              <a:t>= </a:t>
            </a:r>
            <a:r>
              <a:rPr lang="de-AT" b="1" dirty="0">
                <a:solidFill>
                  <a:srgbClr val="3C628F"/>
                </a:solidFill>
                <a:latin typeface="Corbel" panose="020B0503020204020204" pitchFamily="34" charset="0"/>
              </a:rPr>
              <a:t>280 LKWs </a:t>
            </a:r>
            <a:r>
              <a:rPr lang="de-AT" dirty="0">
                <a:solidFill>
                  <a:srgbClr val="3C628F"/>
                </a:solidFill>
                <a:latin typeface="Corbel" panose="020B0503020204020204" pitchFamily="34" charset="0"/>
              </a:rPr>
              <a:t>= </a:t>
            </a:r>
            <a:r>
              <a:rPr lang="de-AT" b="1" dirty="0">
                <a:solidFill>
                  <a:srgbClr val="3C628F"/>
                </a:solidFill>
                <a:latin typeface="Corbel" panose="020B0503020204020204" pitchFamily="34" charset="0"/>
              </a:rPr>
              <a:t>20 km LKW-Kolonne </a:t>
            </a:r>
            <a:r>
              <a:rPr lang="de-DE" sz="1400" dirty="0" smtClean="0">
                <a:solidFill>
                  <a:schemeClr val="tx2"/>
                </a:solidFill>
                <a:latin typeface="Corbel" panose="020B0503020204020204" pitchFamily="34" charset="0"/>
              </a:rPr>
              <a:t> </a:t>
            </a:r>
            <a:endParaRPr lang="en-US" sz="1400" dirty="0">
              <a:solidFill>
                <a:schemeClr val="tx2"/>
              </a:solidFill>
              <a:latin typeface="Corbel" panose="020B0503020204020204" pitchFamily="34" charset="0"/>
            </a:endParaRPr>
          </a:p>
        </p:txBody>
      </p:sp>
      <p:pic>
        <p:nvPicPr>
          <p:cNvPr id="1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5380980"/>
            <a:ext cx="412022" cy="47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2982" y="5380981"/>
            <a:ext cx="412022" cy="47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3"/>
          <p:cNvSpPr txBox="1">
            <a:spLocks/>
          </p:cNvSpPr>
          <p:nvPr/>
        </p:nvSpPr>
        <p:spPr>
          <a:xfrm>
            <a:off x="323527" y="1751112"/>
            <a:ext cx="4176465" cy="453752"/>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AT" sz="2400" dirty="0" smtClean="0">
                <a:solidFill>
                  <a:srgbClr val="3C628F"/>
                </a:solidFill>
                <a:latin typeface="Corbel" panose="020B0503020204020204" pitchFamily="34" charset="0"/>
              </a:rPr>
              <a:t>Massenleistungsfähigkeit</a:t>
            </a:r>
            <a:r>
              <a:rPr lang="de-AT" sz="2400" dirty="0" smtClean="0">
                <a:solidFill>
                  <a:schemeClr val="tx1"/>
                </a:solidFill>
                <a:latin typeface="Corbel" panose="020B0503020204020204" pitchFamily="34" charset="0"/>
              </a:rPr>
              <a:t> </a:t>
            </a:r>
            <a:endParaRPr lang="de-AT" sz="2400" dirty="0">
              <a:solidFill>
                <a:schemeClr val="tx1"/>
              </a:solidFill>
              <a:latin typeface="Corbel" panose="020B0503020204020204" pitchFamily="34" charset="0"/>
            </a:endParaRPr>
          </a:p>
        </p:txBody>
      </p:sp>
      <p:sp>
        <p:nvSpPr>
          <p:cNvPr id="15" name="Title 3"/>
          <p:cNvSpPr txBox="1">
            <a:spLocks/>
          </p:cNvSpPr>
          <p:nvPr/>
        </p:nvSpPr>
        <p:spPr>
          <a:xfrm>
            <a:off x="4581500" y="1751112"/>
            <a:ext cx="4454996" cy="4953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en-US" sz="2400" dirty="0" err="1" smtClean="0">
                <a:solidFill>
                  <a:srgbClr val="3C628F"/>
                </a:solidFill>
                <a:latin typeface="Corbel" panose="020B0503020204020204" pitchFamily="34" charset="0"/>
              </a:rPr>
              <a:t>Infrastrukturkosten</a:t>
            </a:r>
            <a:endParaRPr lang="en-US" sz="2400" dirty="0">
              <a:solidFill>
                <a:srgbClr val="3C628F"/>
              </a:solidFill>
              <a:latin typeface="Corbel" panose="020B0503020204020204" pitchFamily="34" charset="0"/>
            </a:endParaRPr>
          </a:p>
        </p:txBody>
      </p:sp>
      <p:sp>
        <p:nvSpPr>
          <p:cNvPr id="16" name="Textfeld 14"/>
          <p:cNvSpPr txBox="1"/>
          <p:nvPr/>
        </p:nvSpPr>
        <p:spPr>
          <a:xfrm>
            <a:off x="4581500" y="4898121"/>
            <a:ext cx="4268266" cy="1477328"/>
          </a:xfrm>
          <a:prstGeom prst="rect">
            <a:avLst/>
          </a:prstGeom>
          <a:noFill/>
          <a:ln>
            <a:solidFill>
              <a:schemeClr val="accent1"/>
            </a:solidFill>
          </a:ln>
        </p:spPr>
        <p:txBody>
          <a:bodyPr wrap="square" rtlCol="0" anchor="ctr">
            <a:spAutoFit/>
          </a:bodyPr>
          <a:lstStyle/>
          <a:p>
            <a:pPr lvl="1"/>
            <a:r>
              <a:rPr lang="de-AT" dirty="0" smtClean="0">
                <a:solidFill>
                  <a:srgbClr val="3C628F"/>
                </a:solidFill>
                <a:latin typeface="Corbel" panose="020B0503020204020204" pitchFamily="34" charset="0"/>
              </a:rPr>
              <a:t>Die </a:t>
            </a:r>
            <a:r>
              <a:rPr lang="de-AT" dirty="0">
                <a:solidFill>
                  <a:srgbClr val="3C628F"/>
                </a:solidFill>
                <a:latin typeface="Corbel" panose="020B0503020204020204" pitchFamily="34" charset="0"/>
              </a:rPr>
              <a:t>Verbesserung der Infrastruktur der </a:t>
            </a:r>
            <a:r>
              <a:rPr lang="de-AT" b="1" dirty="0">
                <a:solidFill>
                  <a:srgbClr val="3C628F"/>
                </a:solidFill>
                <a:latin typeface="Corbel" panose="020B0503020204020204" pitchFamily="34" charset="0"/>
              </a:rPr>
              <a:t>gesamten Donau </a:t>
            </a:r>
            <a:r>
              <a:rPr lang="de-AT" dirty="0">
                <a:solidFill>
                  <a:srgbClr val="3C628F"/>
                </a:solidFill>
                <a:latin typeface="Corbel" panose="020B0503020204020204" pitchFamily="34" charset="0"/>
              </a:rPr>
              <a:t>würde                      rund </a:t>
            </a:r>
            <a:r>
              <a:rPr lang="de-AT" b="1" dirty="0">
                <a:solidFill>
                  <a:srgbClr val="3C628F"/>
                </a:solidFill>
                <a:latin typeface="Corbel" panose="020B0503020204020204" pitchFamily="34" charset="0"/>
              </a:rPr>
              <a:t>1,2 Mrd. EUR </a:t>
            </a:r>
            <a:r>
              <a:rPr lang="de-AT" dirty="0">
                <a:solidFill>
                  <a:srgbClr val="3C628F"/>
                </a:solidFill>
                <a:latin typeface="Corbel" panose="020B0503020204020204" pitchFamily="34" charset="0"/>
              </a:rPr>
              <a:t>kosten</a:t>
            </a:r>
          </a:p>
          <a:p>
            <a:pPr lvl="1"/>
            <a:r>
              <a:rPr lang="de-AT" dirty="0">
                <a:solidFill>
                  <a:srgbClr val="3C628F"/>
                </a:solidFill>
                <a:latin typeface="Corbel" panose="020B0503020204020204" pitchFamily="34" charset="0"/>
              </a:rPr>
              <a:t>dies </a:t>
            </a:r>
            <a:r>
              <a:rPr lang="de-AT" b="1" dirty="0">
                <a:solidFill>
                  <a:srgbClr val="3C628F"/>
                </a:solidFill>
                <a:latin typeface="Corbel" panose="020B0503020204020204" pitchFamily="34" charset="0"/>
              </a:rPr>
              <a:t>entspricht</a:t>
            </a:r>
            <a:r>
              <a:rPr lang="de-AT" dirty="0">
                <a:solidFill>
                  <a:srgbClr val="3C628F"/>
                </a:solidFill>
                <a:latin typeface="Corbel" panose="020B0503020204020204" pitchFamily="34" charset="0"/>
              </a:rPr>
              <a:t> den Errichtungskosten von </a:t>
            </a:r>
            <a:r>
              <a:rPr lang="de-AT" b="1" dirty="0">
                <a:solidFill>
                  <a:srgbClr val="3C628F"/>
                </a:solidFill>
                <a:latin typeface="Corbel" panose="020B0503020204020204" pitchFamily="34" charset="0"/>
              </a:rPr>
              <a:t>NUR rund 50 Straßenkilometern</a:t>
            </a:r>
          </a:p>
        </p:txBody>
      </p:sp>
      <p:grpSp>
        <p:nvGrpSpPr>
          <p:cNvPr id="3" name="Group 2"/>
          <p:cNvGrpSpPr/>
          <p:nvPr/>
        </p:nvGrpSpPr>
        <p:grpSpPr>
          <a:xfrm>
            <a:off x="4427985" y="2101980"/>
            <a:ext cx="4553519" cy="2420669"/>
            <a:chOff x="4427985" y="2077656"/>
            <a:chExt cx="4553519" cy="2420669"/>
          </a:xfrm>
        </p:grpSpPr>
        <p:pic>
          <p:nvPicPr>
            <p:cNvPr id="8" name="Picture 7"/>
            <p:cNvPicPr/>
            <p:nvPr/>
          </p:nvPicPr>
          <p:blipFill rotWithShape="1">
            <a:blip r:embed="rId4" cstate="screen">
              <a:extLst>
                <a:ext uri="{28A0092B-C50C-407E-A947-70E740481C1C}">
                  <a14:useLocalDpi xmlns:a14="http://schemas.microsoft.com/office/drawing/2010/main"/>
                </a:ext>
              </a:extLst>
            </a:blip>
            <a:srcRect/>
            <a:stretch/>
          </p:blipFill>
          <p:spPr bwMode="auto">
            <a:xfrm>
              <a:off x="4427985" y="2077656"/>
              <a:ext cx="4421781" cy="2215440"/>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4581500" y="4244409"/>
              <a:ext cx="4400004" cy="253916"/>
            </a:xfrm>
            <a:prstGeom prst="rect">
              <a:avLst/>
            </a:prstGeom>
            <a:noFill/>
          </p:spPr>
          <p:txBody>
            <a:bodyPr wrap="square" rtlCol="0">
              <a:spAutoFit/>
            </a:bodyPr>
            <a:lstStyle/>
            <a:p>
              <a:r>
                <a:rPr lang="de-DE" sz="1050" dirty="0" smtClean="0">
                  <a:latin typeface="Corbel" panose="020B0503020204020204" pitchFamily="34" charset="0"/>
                </a:rPr>
                <a:t>Source: PLANCO Consulting &amp; Bundesanstalt für Gewässerkunde 2007</a:t>
              </a:r>
              <a:endParaRPr lang="en-US" sz="1050" dirty="0">
                <a:latin typeface="Corbel" panose="020B0503020204020204" pitchFamily="34" charset="0"/>
              </a:endParaRPr>
            </a:p>
          </p:txBody>
        </p:sp>
      </p:grpSp>
      <p:sp>
        <p:nvSpPr>
          <p:cNvPr id="5" name="Date Placeholder 4"/>
          <p:cNvSpPr>
            <a:spLocks noGrp="1"/>
          </p:cNvSpPr>
          <p:nvPr>
            <p:ph type="dt" sz="half" idx="10"/>
          </p:nvPr>
        </p:nvSpPr>
        <p:spPr/>
        <p:txBody>
          <a:bodyPr/>
          <a:lstStyle/>
          <a:p>
            <a:fld id="{CAE14D27-4039-417B-A981-9B5F3454B831}" type="datetime6">
              <a:rPr lang="de-AT" smtClean="0">
                <a:solidFill>
                  <a:prstClr val="white"/>
                </a:solidFill>
              </a:rPr>
              <a:t>Dezember 18</a:t>
            </a:fld>
            <a:endParaRPr lang="de-AT" dirty="0">
              <a:solidFill>
                <a:prstClr val="white"/>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13</a:t>
            </a:fld>
            <a:endParaRPr lang="de-AT" dirty="0">
              <a:solidFill>
                <a:prstClr val="white"/>
              </a:solidFill>
            </a:endParaRPr>
          </a:p>
        </p:txBody>
      </p:sp>
      <p:pic>
        <p:nvPicPr>
          <p:cNvPr id="9" name="Grafik 8"/>
          <p:cNvPicPr>
            <a:picLocks noChangeAspect="1"/>
          </p:cNvPicPr>
          <p:nvPr/>
        </p:nvPicPr>
        <p:blipFill>
          <a:blip r:embed="rId5"/>
          <a:stretch>
            <a:fillRect/>
          </a:stretch>
        </p:blipFill>
        <p:spPr>
          <a:xfrm>
            <a:off x="227462" y="2324262"/>
            <a:ext cx="4389500" cy="2328874"/>
          </a:xfrm>
          <a:prstGeom prst="rect">
            <a:avLst/>
          </a:prstGeom>
        </p:spPr>
      </p:pic>
      <p:sp>
        <p:nvSpPr>
          <p:cNvPr id="17" name="Title 3"/>
          <p:cNvSpPr>
            <a:spLocks noGrp="1"/>
          </p:cNvSpPr>
          <p:nvPr>
            <p:ph type="title"/>
          </p:nvPr>
        </p:nvSpPr>
        <p:spPr>
          <a:xfrm>
            <a:off x="457200" y="404664"/>
            <a:ext cx="7355160" cy="990600"/>
          </a:xfrm>
        </p:spPr>
        <p:txBody>
          <a:bodyPr>
            <a:normAutofit fontScale="90000"/>
          </a:bodyPr>
          <a:lstStyle/>
          <a:p>
            <a:r>
              <a:rPr lang="en-US" sz="3100" dirty="0" err="1" smtClean="0">
                <a:latin typeface="Corbel" panose="020B0503020204020204" pitchFamily="34" charset="0"/>
              </a:rPr>
              <a:t>Binnenschifffahrt</a:t>
            </a:r>
            <a:r>
              <a:rPr lang="en-US" sz="3100" dirty="0" smtClean="0">
                <a:latin typeface="Corbel" panose="020B0503020204020204" pitchFamily="34" charset="0"/>
              </a:rPr>
              <a:t> </a:t>
            </a:r>
            <a:r>
              <a:rPr lang="en-US" sz="3100" dirty="0" err="1">
                <a:latin typeface="Corbel" panose="020B0503020204020204" pitchFamily="34" charset="0"/>
              </a:rPr>
              <a:t>als</a:t>
            </a:r>
            <a:r>
              <a:rPr lang="en-US" sz="3100" dirty="0">
                <a:latin typeface="Corbel" panose="020B0503020204020204" pitchFamily="34" charset="0"/>
              </a:rPr>
              <a:t> </a:t>
            </a:r>
            <a:r>
              <a:rPr lang="en-US" sz="3100" dirty="0" err="1">
                <a:latin typeface="Corbel" panose="020B0503020204020204" pitchFamily="34" charset="0"/>
              </a:rPr>
              <a:t>nachhaltiges</a:t>
            </a:r>
            <a:r>
              <a:rPr lang="en-US" sz="3100" dirty="0">
                <a:latin typeface="Corbel" panose="020B0503020204020204" pitchFamily="34" charset="0"/>
              </a:rPr>
              <a:t> </a:t>
            </a:r>
            <a:r>
              <a:rPr lang="en-US" sz="3100" dirty="0" err="1">
                <a:latin typeface="Corbel" panose="020B0503020204020204" pitchFamily="34" charset="0"/>
              </a:rPr>
              <a:t>Transportmittel</a:t>
            </a:r>
            <a:r>
              <a:rPr lang="en-US" b="0" dirty="0">
                <a:latin typeface="Corbel" panose="020B0503020204020204" pitchFamily="34" charset="0"/>
              </a:rPr>
              <a:t/>
            </a:r>
            <a:br>
              <a:rPr lang="en-US" b="0" dirty="0">
                <a:latin typeface="Corbel" panose="020B0503020204020204" pitchFamily="34" charset="0"/>
              </a:rPr>
            </a:br>
            <a:r>
              <a:rPr lang="de-DE" sz="2700" b="0" dirty="0">
                <a:latin typeface="Corbel" panose="020B0503020204020204" pitchFamily="34" charset="0"/>
              </a:rPr>
              <a:t>Nachhaltigkeit im </a:t>
            </a:r>
            <a:r>
              <a:rPr lang="de-DE" sz="2700" b="0" dirty="0" smtClean="0">
                <a:latin typeface="Corbel" panose="020B0503020204020204" pitchFamily="34" charset="0"/>
              </a:rPr>
              <a:t>Güterverkehr</a:t>
            </a:r>
            <a:endParaRPr lang="en-US" sz="2700" b="0" dirty="0">
              <a:solidFill>
                <a:srgbClr val="3C628F"/>
              </a:solidFill>
              <a:latin typeface="Corbel" panose="020B0503020204020204" pitchFamily="34" charset="0"/>
            </a:endParaRPr>
          </a:p>
        </p:txBody>
      </p:sp>
    </p:spTree>
    <p:extLst>
      <p:ext uri="{BB962C8B-B14F-4D97-AF65-F5344CB8AC3E}">
        <p14:creationId xmlns:p14="http://schemas.microsoft.com/office/powerpoint/2010/main" val="3865039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579296" cy="990600"/>
          </a:xfrm>
        </p:spPr>
        <p:txBody>
          <a:bodyPr>
            <a:normAutofit fontScale="90000"/>
          </a:bodyPr>
          <a:lstStyle/>
          <a:p>
            <a:r>
              <a:rPr lang="de-AT" sz="3100" dirty="0" smtClean="0">
                <a:solidFill>
                  <a:srgbClr val="3C628F"/>
                </a:solidFill>
                <a:latin typeface="Corbel" panose="020B0503020204020204" pitchFamily="34" charset="0"/>
              </a:rPr>
              <a:t>Einschränkende </a:t>
            </a:r>
            <a:r>
              <a:rPr lang="de-AT" sz="3100" dirty="0">
                <a:solidFill>
                  <a:srgbClr val="3C628F"/>
                </a:solidFill>
                <a:latin typeface="Corbel" panose="020B0503020204020204" pitchFamily="34" charset="0"/>
              </a:rPr>
              <a:t>Faktoren für eine Verkehrsverlagerung zu </a:t>
            </a:r>
            <a:r>
              <a:rPr lang="de-AT" sz="3100" dirty="0" smtClean="0">
                <a:solidFill>
                  <a:srgbClr val="3C628F"/>
                </a:solidFill>
                <a:latin typeface="Corbel" panose="020B0503020204020204" pitchFamily="34" charset="0"/>
              </a:rPr>
              <a:t>Gunsten </a:t>
            </a:r>
            <a:r>
              <a:rPr lang="de-AT" sz="3100" dirty="0">
                <a:solidFill>
                  <a:srgbClr val="3C628F"/>
                </a:solidFill>
                <a:latin typeface="Corbel" panose="020B0503020204020204" pitchFamily="34" charset="0"/>
              </a:rPr>
              <a:t>der </a:t>
            </a:r>
            <a:r>
              <a:rPr lang="de-AT" sz="3100" dirty="0" smtClean="0">
                <a:solidFill>
                  <a:srgbClr val="3C628F"/>
                </a:solidFill>
                <a:latin typeface="Corbel" panose="020B0503020204020204" pitchFamily="34" charset="0"/>
              </a:rPr>
              <a:t>Binnenschifffahrt</a:t>
            </a:r>
            <a:r>
              <a:rPr lang="de-AT" dirty="0" smtClean="0">
                <a:solidFill>
                  <a:srgbClr val="3C628F"/>
                </a:solidFill>
                <a:latin typeface="Corbel" panose="020B0503020204020204" pitchFamily="34" charset="0"/>
              </a:rPr>
              <a:t/>
            </a:r>
            <a:br>
              <a:rPr lang="de-AT" dirty="0" smtClean="0">
                <a:solidFill>
                  <a:srgbClr val="3C628F"/>
                </a:solidFill>
                <a:latin typeface="Corbel" panose="020B0503020204020204" pitchFamily="34" charset="0"/>
              </a:rPr>
            </a:br>
            <a:r>
              <a:rPr lang="de-DE" sz="2700" b="0" dirty="0">
                <a:latin typeface="Corbel" panose="020B0503020204020204" pitchFamily="34" charset="0"/>
              </a:rPr>
              <a:t>Nachhaltigkeit im Güterverkehr</a:t>
            </a:r>
            <a:endParaRPr lang="en-US" sz="2700" dirty="0">
              <a:solidFill>
                <a:srgbClr val="3C628F"/>
              </a:solidFill>
              <a:latin typeface="Corbel" panose="020B0503020204020204" pitchFamily="34" charset="0"/>
            </a:endParaRPr>
          </a:p>
        </p:txBody>
      </p:sp>
      <p:sp>
        <p:nvSpPr>
          <p:cNvPr id="3" name="Content Placeholder 2"/>
          <p:cNvSpPr>
            <a:spLocks noGrp="1"/>
          </p:cNvSpPr>
          <p:nvPr>
            <p:ph idx="1"/>
          </p:nvPr>
        </p:nvSpPr>
        <p:spPr>
          <a:xfrm>
            <a:off x="433536" y="1798540"/>
            <a:ext cx="8229600" cy="4776192"/>
          </a:xfrm>
        </p:spPr>
        <p:txBody>
          <a:bodyPr>
            <a:normAutofit/>
          </a:bodyPr>
          <a:lstStyle/>
          <a:p>
            <a:pPr>
              <a:buClr>
                <a:srgbClr val="3C628F"/>
              </a:buClr>
            </a:pPr>
            <a:r>
              <a:rPr lang="de-DE" sz="2200" b="1" dirty="0">
                <a:solidFill>
                  <a:srgbClr val="3C628F"/>
                </a:solidFill>
                <a:latin typeface="Corbel" panose="020B0503020204020204" pitchFamily="34" charset="0"/>
              </a:rPr>
              <a:t>Zugänglichkeit</a:t>
            </a:r>
          </a:p>
          <a:p>
            <a:pPr lvl="1">
              <a:buClr>
                <a:srgbClr val="3C628F"/>
              </a:buClr>
              <a:buFont typeface="Symbol" panose="05050102010706020507" pitchFamily="18" charset="2"/>
              <a:buChar char="-"/>
            </a:pPr>
            <a:r>
              <a:rPr lang="de-DE" sz="1800" dirty="0">
                <a:solidFill>
                  <a:srgbClr val="3C628F"/>
                </a:solidFill>
                <a:latin typeface="Corbel" panose="020B0503020204020204" pitchFamily="34" charset="0"/>
              </a:rPr>
              <a:t>Zug und Binnenschiff benötigen Terminals </a:t>
            </a:r>
            <a:r>
              <a:rPr lang="de-DE" sz="1800" dirty="0">
                <a:solidFill>
                  <a:srgbClr val="3C628F"/>
                </a:solidFill>
                <a:latin typeface="Corbel" panose="020B0503020204020204" pitchFamily="34" charset="0"/>
                <a:sym typeface="Wingdings" panose="05000000000000000000" pitchFamily="2" charset="2"/>
              </a:rPr>
              <a:t> Vor- und Nachlauf notwendig</a:t>
            </a:r>
            <a:r>
              <a:rPr lang="de-DE" sz="1800" dirty="0">
                <a:solidFill>
                  <a:srgbClr val="3C628F"/>
                </a:solidFill>
                <a:latin typeface="Corbel" panose="020B0503020204020204" pitchFamily="34" charset="0"/>
              </a:rPr>
              <a:t> </a:t>
            </a:r>
          </a:p>
          <a:p>
            <a:pPr>
              <a:buClr>
                <a:srgbClr val="3C628F"/>
              </a:buClr>
            </a:pPr>
            <a:r>
              <a:rPr lang="de-DE" sz="2200" b="1" dirty="0">
                <a:solidFill>
                  <a:srgbClr val="3C628F"/>
                </a:solidFill>
                <a:latin typeface="Corbel" panose="020B0503020204020204" pitchFamily="34" charset="0"/>
              </a:rPr>
              <a:t>Transportdistanz</a:t>
            </a:r>
          </a:p>
          <a:p>
            <a:pPr lvl="1">
              <a:buClr>
                <a:srgbClr val="3C628F"/>
              </a:buClr>
              <a:buFont typeface="Symbol" panose="05050102010706020507" pitchFamily="18" charset="2"/>
              <a:buChar char="-"/>
            </a:pPr>
            <a:r>
              <a:rPr lang="de-DE" sz="1800" dirty="0">
                <a:solidFill>
                  <a:srgbClr val="3C628F"/>
                </a:solidFill>
                <a:latin typeface="Corbel" panose="020B0503020204020204" pitchFamily="34" charset="0"/>
              </a:rPr>
              <a:t>Umschlag </a:t>
            </a:r>
            <a:r>
              <a:rPr lang="de-DE" sz="1800" dirty="0">
                <a:solidFill>
                  <a:srgbClr val="3C628F"/>
                </a:solidFill>
                <a:latin typeface="Corbel" panose="020B0503020204020204" pitchFamily="34" charset="0"/>
                <a:sym typeface="Wingdings" panose="05000000000000000000" pitchFamily="2" charset="2"/>
              </a:rPr>
              <a:t> zusätzliche Kosten für Zug und Binnenschiff</a:t>
            </a:r>
          </a:p>
          <a:p>
            <a:pPr lvl="1">
              <a:buClr>
                <a:srgbClr val="3C628F"/>
              </a:buClr>
              <a:buFont typeface="Symbol" panose="05050102010706020507" pitchFamily="18" charset="2"/>
              <a:buChar char="-"/>
            </a:pPr>
            <a:r>
              <a:rPr lang="de-DE" sz="1800" dirty="0">
                <a:solidFill>
                  <a:srgbClr val="3C628F"/>
                </a:solidFill>
                <a:latin typeface="Corbel" panose="020B0503020204020204" pitchFamily="34" charset="0"/>
                <a:sym typeface="Wingdings" panose="05000000000000000000" pitchFamily="2" charset="2"/>
              </a:rPr>
              <a:t>Entsprechende Transportdistanz notwendig, um im Vergleich zum Lkw-Transport konkurrenzfähig zu sein</a:t>
            </a:r>
          </a:p>
          <a:p>
            <a:pPr>
              <a:buClr>
                <a:srgbClr val="3C628F"/>
              </a:buClr>
            </a:pPr>
            <a:r>
              <a:rPr lang="de-DE" sz="2200" b="1" dirty="0">
                <a:solidFill>
                  <a:srgbClr val="3C628F"/>
                </a:solidFill>
                <a:latin typeface="Corbel" panose="020B0503020204020204" pitchFamily="34" charset="0"/>
              </a:rPr>
              <a:t>Produktanforderungen</a:t>
            </a:r>
          </a:p>
          <a:p>
            <a:pPr lvl="1">
              <a:buClr>
                <a:srgbClr val="3C628F"/>
              </a:buClr>
              <a:buFont typeface="Symbol" panose="05050102010706020507" pitchFamily="18" charset="2"/>
              <a:buChar char="-"/>
            </a:pPr>
            <a:r>
              <a:rPr lang="de-DE" sz="1800" dirty="0">
                <a:solidFill>
                  <a:srgbClr val="3C628F"/>
                </a:solidFill>
                <a:latin typeface="Corbel" panose="020B0503020204020204" pitchFamily="34" charset="0"/>
              </a:rPr>
              <a:t>Wert der Güter und notwendige Verpackung</a:t>
            </a:r>
          </a:p>
          <a:p>
            <a:pPr>
              <a:buClr>
                <a:srgbClr val="3C628F"/>
              </a:buClr>
            </a:pPr>
            <a:r>
              <a:rPr lang="de-DE" sz="2200" b="1" dirty="0">
                <a:latin typeface="Corbel" panose="020B0503020204020204" pitchFamily="34" charset="0"/>
              </a:rPr>
              <a:t>Nutzung von neuen Technologien </a:t>
            </a:r>
          </a:p>
          <a:p>
            <a:pPr lvl="1">
              <a:buClr>
                <a:srgbClr val="3C628F"/>
              </a:buClr>
            </a:pPr>
            <a:r>
              <a:rPr lang="de-DE" sz="1800" dirty="0">
                <a:latin typeface="Corbel" panose="020B0503020204020204" pitchFamily="34" charset="0"/>
              </a:rPr>
              <a:t>In den meisten Fällen in der Binnenschifffahrt noch nicht kommerziell möglich</a:t>
            </a:r>
          </a:p>
          <a:p>
            <a:pPr>
              <a:buClr>
                <a:srgbClr val="3C628F"/>
              </a:buClr>
            </a:pPr>
            <a:r>
              <a:rPr lang="de-DE" sz="2200" b="1" dirty="0">
                <a:solidFill>
                  <a:srgbClr val="3C628F"/>
                </a:solidFill>
                <a:latin typeface="Corbel" panose="020B0503020204020204" pitchFamily="34" charset="0"/>
              </a:rPr>
              <a:t>Geschwindigkeit</a:t>
            </a:r>
          </a:p>
          <a:p>
            <a:pPr lvl="1">
              <a:buClr>
                <a:srgbClr val="3C628F"/>
              </a:buClr>
            </a:pPr>
            <a:r>
              <a:rPr lang="de-DE" sz="1800" dirty="0">
                <a:solidFill>
                  <a:srgbClr val="3C628F"/>
                </a:solidFill>
                <a:latin typeface="Corbel" panose="020B0503020204020204" pitchFamily="34" charset="0"/>
              </a:rPr>
              <a:t>Lieferzeit &gt; 1 Tag</a:t>
            </a:r>
          </a:p>
          <a:p>
            <a:pPr lvl="1"/>
            <a:endParaRPr lang="en-US" dirty="0">
              <a:latin typeface="Corbel" panose="020B0503020204020204" pitchFamily="34" charset="0"/>
            </a:endParaRPr>
          </a:p>
        </p:txBody>
      </p:sp>
      <p:sp>
        <p:nvSpPr>
          <p:cNvPr id="4" name="Date Placeholder 3"/>
          <p:cNvSpPr>
            <a:spLocks noGrp="1"/>
          </p:cNvSpPr>
          <p:nvPr>
            <p:ph type="dt" sz="half" idx="10"/>
          </p:nvPr>
        </p:nvSpPr>
        <p:spPr/>
        <p:txBody>
          <a:bodyPr/>
          <a:lstStyle/>
          <a:p>
            <a:fld id="{EC6F5767-4941-4E58-A9E5-CBDA7A12A6F2}" type="datetime6">
              <a:rPr lang="de-AT"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14</a:t>
            </a:fld>
            <a:endParaRPr lang="de-AT" dirty="0">
              <a:solidFill>
                <a:prstClr val="white"/>
              </a:solidFill>
            </a:endParaRPr>
          </a:p>
        </p:txBody>
      </p:sp>
    </p:spTree>
    <p:extLst>
      <p:ext uri="{BB962C8B-B14F-4D97-AF65-F5344CB8AC3E}">
        <p14:creationId xmlns:p14="http://schemas.microsoft.com/office/powerpoint/2010/main" val="2748705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6203032" cy="990600"/>
          </a:xfrm>
        </p:spPr>
        <p:txBody>
          <a:bodyPr/>
          <a:lstStyle/>
          <a:p>
            <a:r>
              <a:rPr lang="de-DE" b="1" dirty="0" smtClean="0">
                <a:latin typeface="Corbel" panose="020B0503020204020204" pitchFamily="34" charset="0"/>
              </a:rPr>
              <a:t>Herausforderungen</a:t>
            </a:r>
            <a:br>
              <a:rPr lang="de-DE" b="1" dirty="0" smtClean="0">
                <a:latin typeface="Corbel" panose="020B0503020204020204" pitchFamily="34" charset="0"/>
              </a:rPr>
            </a:br>
            <a:r>
              <a:rPr lang="de-DE" sz="2400" b="0" dirty="0">
                <a:latin typeface="Corbel" panose="020B0503020204020204" pitchFamily="34" charset="0"/>
              </a:rPr>
              <a:t>Nachhaltigkeit im Güterverkehr</a:t>
            </a:r>
            <a:endParaRPr lang="en-GB" b="1" dirty="0">
              <a:latin typeface="Corbel" panose="020B0503020204020204" pitchFamily="34" charset="0"/>
            </a:endParaRPr>
          </a:p>
        </p:txBody>
      </p:sp>
      <p:sp>
        <p:nvSpPr>
          <p:cNvPr id="3" name="Inhaltsplatzhalter 2"/>
          <p:cNvSpPr>
            <a:spLocks noGrp="1"/>
          </p:cNvSpPr>
          <p:nvPr>
            <p:ph idx="1"/>
          </p:nvPr>
        </p:nvSpPr>
        <p:spPr/>
        <p:txBody>
          <a:bodyPr>
            <a:normAutofit/>
          </a:bodyPr>
          <a:lstStyle/>
          <a:p>
            <a:r>
              <a:rPr lang="de-DE" sz="2200" dirty="0" smtClean="0">
                <a:latin typeface="Corbel" panose="020B0503020204020204" pitchFamily="34" charset="0"/>
              </a:rPr>
              <a:t>Nutzung von neuen Technologien </a:t>
            </a:r>
          </a:p>
          <a:p>
            <a:r>
              <a:rPr lang="de-DE" sz="2200" dirty="0" smtClean="0">
                <a:latin typeface="Corbel" panose="020B0503020204020204" pitchFamily="34" charset="0"/>
              </a:rPr>
              <a:t>Transportwahl abhängig von Gütern </a:t>
            </a:r>
          </a:p>
          <a:p>
            <a:pPr lvl="1">
              <a:buFont typeface="Symbol" panose="05050102010706020507" pitchFamily="18" charset="2"/>
              <a:buChar char="-"/>
            </a:pPr>
            <a:r>
              <a:rPr lang="de-DE" sz="1800" dirty="0" smtClean="0">
                <a:latin typeface="Corbel" panose="020B0503020204020204" pitchFamily="34" charset="0"/>
                <a:sym typeface="Wingdings" panose="05000000000000000000" pitchFamily="2" charset="2"/>
              </a:rPr>
              <a:t>Warenwert</a:t>
            </a:r>
          </a:p>
          <a:p>
            <a:pPr lvl="1">
              <a:buFont typeface="Symbol" panose="05050102010706020507" pitchFamily="18" charset="2"/>
              <a:buChar char="-"/>
            </a:pPr>
            <a:r>
              <a:rPr lang="de-DE" sz="1800" dirty="0" smtClean="0">
                <a:latin typeface="Corbel" panose="020B0503020204020204" pitchFamily="34" charset="0"/>
                <a:sym typeface="Wingdings" panose="05000000000000000000" pitchFamily="2" charset="2"/>
              </a:rPr>
              <a:t>Zeitfaktor</a:t>
            </a:r>
            <a:endParaRPr lang="de-DE" sz="1800" dirty="0">
              <a:latin typeface="Corbel" panose="020B0503020204020204" pitchFamily="34" charset="0"/>
              <a:sym typeface="Wingdings" panose="05000000000000000000" pitchFamily="2" charset="2"/>
            </a:endParaRPr>
          </a:p>
          <a:p>
            <a:r>
              <a:rPr lang="de-DE" sz="2200" dirty="0" smtClean="0">
                <a:latin typeface="Corbel" panose="020B0503020204020204" pitchFamily="34" charset="0"/>
                <a:sym typeface="Wingdings" panose="05000000000000000000" pitchFamily="2" charset="2"/>
              </a:rPr>
              <a:t>Trend hin zur Individualisierung  Transportaufkommen steigt</a:t>
            </a:r>
          </a:p>
          <a:p>
            <a:r>
              <a:rPr lang="de-DE" sz="2200" dirty="0" smtClean="0">
                <a:latin typeface="Corbel" panose="020B0503020204020204" pitchFamily="34" charset="0"/>
                <a:sym typeface="Wingdings" panose="05000000000000000000" pitchFamily="2" charset="2"/>
              </a:rPr>
              <a:t>Schiene</a:t>
            </a:r>
          </a:p>
          <a:p>
            <a:pPr lvl="1">
              <a:buFont typeface="Symbol" panose="05050102010706020507" pitchFamily="18" charset="2"/>
              <a:buChar char="-"/>
            </a:pPr>
            <a:r>
              <a:rPr lang="de-DE" dirty="0" smtClean="0">
                <a:latin typeface="Corbel" panose="020B0503020204020204" pitchFamily="34" charset="0"/>
                <a:sym typeface="Wingdings" panose="05000000000000000000" pitchFamily="2" charset="2"/>
              </a:rPr>
              <a:t>Personenverkehr hat Priorität</a:t>
            </a:r>
          </a:p>
          <a:p>
            <a:pPr lvl="1">
              <a:buFont typeface="Symbol" panose="05050102010706020507" pitchFamily="18" charset="2"/>
              <a:buChar char="-"/>
            </a:pPr>
            <a:r>
              <a:rPr lang="de-DE" dirty="0" smtClean="0">
                <a:latin typeface="Corbel" panose="020B0503020204020204" pitchFamily="34" charset="0"/>
                <a:sym typeface="Wingdings" panose="05000000000000000000" pitchFamily="2" charset="2"/>
              </a:rPr>
              <a:t>Weniger Innovationen </a:t>
            </a:r>
          </a:p>
          <a:p>
            <a:r>
              <a:rPr lang="de-DE" sz="2200" dirty="0" smtClean="0">
                <a:latin typeface="Corbel" panose="020B0503020204020204" pitchFamily="34" charset="0"/>
              </a:rPr>
              <a:t>Bedarf an Umkehrlogistik (Recycling, Abfallmanagement)</a:t>
            </a:r>
          </a:p>
          <a:p>
            <a:pPr lvl="1">
              <a:buFont typeface="Symbol" panose="05050102010706020507" pitchFamily="18" charset="2"/>
              <a:buChar char="-"/>
            </a:pPr>
            <a:r>
              <a:rPr lang="de-DE" dirty="0" smtClean="0">
                <a:latin typeface="Corbel" panose="020B0503020204020204" pitchFamily="34" charset="0"/>
              </a:rPr>
              <a:t>Lokale Entsorgung nimmt ab</a:t>
            </a:r>
            <a:endParaRPr lang="en-GB" dirty="0">
              <a:latin typeface="Corbel" panose="020B0503020204020204" pitchFamily="34" charset="0"/>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Dez-18</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15</a:t>
            </a:fld>
            <a:endParaRPr lang="de-AT" dirty="0">
              <a:solidFill>
                <a:prstClr val="white"/>
              </a:solidFill>
            </a:endParaRPr>
          </a:p>
        </p:txBody>
      </p:sp>
    </p:spTree>
    <p:extLst>
      <p:ext uri="{BB962C8B-B14F-4D97-AF65-F5344CB8AC3E}">
        <p14:creationId xmlns:p14="http://schemas.microsoft.com/office/powerpoint/2010/main" val="3964590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AT" dirty="0">
                <a:latin typeface="Corbel" panose="020B0503020204020204" pitchFamily="34" charset="0"/>
              </a:rPr>
              <a:t>Alternativer Treibstoff LNG</a:t>
            </a:r>
            <a:r>
              <a:rPr lang="en-US" b="0" dirty="0">
                <a:latin typeface="Corbel" panose="020B0503020204020204" pitchFamily="34" charset="0"/>
              </a:rPr>
              <a:t/>
            </a:r>
            <a:br>
              <a:rPr lang="en-US" b="0" dirty="0">
                <a:latin typeface="Corbel" panose="020B0503020204020204" pitchFamily="34" charset="0"/>
              </a:rPr>
            </a:br>
            <a:r>
              <a:rPr lang="en-US" sz="2400" b="0" dirty="0" err="1" smtClean="0">
                <a:latin typeface="Corbel" panose="020B0503020204020204" pitchFamily="34" charset="0"/>
              </a:rPr>
              <a:t>Nachhaltigkeit</a:t>
            </a:r>
            <a:r>
              <a:rPr lang="en-US" sz="2400" b="0" dirty="0" smtClean="0">
                <a:latin typeface="Corbel" panose="020B0503020204020204" pitchFamily="34" charset="0"/>
              </a:rPr>
              <a:t> </a:t>
            </a:r>
            <a:r>
              <a:rPr lang="en-US" sz="2400" b="0" dirty="0" err="1">
                <a:latin typeface="Corbel" panose="020B0503020204020204" pitchFamily="34" charset="0"/>
              </a:rPr>
              <a:t>im</a:t>
            </a:r>
            <a:r>
              <a:rPr lang="en-US" sz="2400" b="0" dirty="0">
                <a:latin typeface="Corbel" panose="020B0503020204020204" pitchFamily="34" charset="0"/>
              </a:rPr>
              <a:t> </a:t>
            </a:r>
            <a:r>
              <a:rPr lang="en-US" sz="2400" b="0" dirty="0" err="1" smtClean="0">
                <a:latin typeface="Corbel" panose="020B0503020204020204" pitchFamily="34" charset="0"/>
              </a:rPr>
              <a:t>Güterverkehr</a:t>
            </a:r>
            <a:endParaRPr lang="en-US" b="0" dirty="0">
              <a:solidFill>
                <a:srgbClr val="3C628F"/>
              </a:solidFill>
              <a:latin typeface="Corbel" panose="020B0503020204020204" pitchFamily="34" charset="0"/>
            </a:endParaRPr>
          </a:p>
        </p:txBody>
      </p:sp>
      <p:sp>
        <p:nvSpPr>
          <p:cNvPr id="3" name="Content Placeholder 2"/>
          <p:cNvSpPr>
            <a:spLocks noGrp="1"/>
          </p:cNvSpPr>
          <p:nvPr>
            <p:ph idx="1"/>
          </p:nvPr>
        </p:nvSpPr>
        <p:spPr>
          <a:xfrm>
            <a:off x="393704" y="1821160"/>
            <a:ext cx="7139136" cy="4776192"/>
          </a:xfrm>
        </p:spPr>
        <p:txBody>
          <a:bodyPr>
            <a:noAutofit/>
          </a:bodyPr>
          <a:lstStyle/>
          <a:p>
            <a:r>
              <a:rPr lang="de-DE" sz="2000" b="1" dirty="0" smtClean="0">
                <a:solidFill>
                  <a:srgbClr val="3C628F"/>
                </a:solidFill>
                <a:latin typeface="Corbel" panose="020B0503020204020204" pitchFamily="34" charset="0"/>
              </a:rPr>
              <a:t>LNG</a:t>
            </a:r>
            <a:r>
              <a:rPr lang="de-DE" sz="2000" dirty="0" smtClean="0">
                <a:solidFill>
                  <a:srgbClr val="3C628F"/>
                </a:solidFill>
                <a:latin typeface="Corbel" panose="020B0503020204020204" pitchFamily="34" charset="0"/>
              </a:rPr>
              <a:t> = </a:t>
            </a:r>
            <a:r>
              <a:rPr lang="de-DE" sz="2000" b="1" dirty="0" err="1" smtClean="0">
                <a:solidFill>
                  <a:srgbClr val="3C628F"/>
                </a:solidFill>
                <a:latin typeface="Corbel" panose="020B0503020204020204" pitchFamily="34" charset="0"/>
              </a:rPr>
              <a:t>L</a:t>
            </a:r>
            <a:r>
              <a:rPr lang="de-DE" sz="2000" dirty="0" err="1" smtClean="0">
                <a:solidFill>
                  <a:srgbClr val="3C628F"/>
                </a:solidFill>
                <a:latin typeface="Corbel" panose="020B0503020204020204" pitchFamily="34" charset="0"/>
              </a:rPr>
              <a:t>iquefied</a:t>
            </a:r>
            <a:r>
              <a:rPr lang="de-DE" sz="2000" dirty="0" smtClean="0">
                <a:solidFill>
                  <a:srgbClr val="3C628F"/>
                </a:solidFill>
                <a:latin typeface="Corbel" panose="020B0503020204020204" pitchFamily="34" charset="0"/>
              </a:rPr>
              <a:t> </a:t>
            </a:r>
            <a:r>
              <a:rPr lang="de-DE" sz="2000" b="1" dirty="0" smtClean="0">
                <a:solidFill>
                  <a:srgbClr val="3C628F"/>
                </a:solidFill>
                <a:latin typeface="Corbel" panose="020B0503020204020204" pitchFamily="34" charset="0"/>
              </a:rPr>
              <a:t>N</a:t>
            </a:r>
            <a:r>
              <a:rPr lang="de-DE" sz="2000" dirty="0" smtClean="0">
                <a:solidFill>
                  <a:srgbClr val="3C628F"/>
                </a:solidFill>
                <a:latin typeface="Corbel" panose="020B0503020204020204" pitchFamily="34" charset="0"/>
              </a:rPr>
              <a:t>atural </a:t>
            </a:r>
            <a:r>
              <a:rPr lang="de-DE" sz="2000" b="1" dirty="0" smtClean="0">
                <a:solidFill>
                  <a:srgbClr val="3C628F"/>
                </a:solidFill>
                <a:latin typeface="Corbel" panose="020B0503020204020204" pitchFamily="34" charset="0"/>
              </a:rPr>
              <a:t>G</a:t>
            </a:r>
            <a:r>
              <a:rPr lang="de-DE" sz="2000" dirty="0" smtClean="0">
                <a:solidFill>
                  <a:srgbClr val="3C628F"/>
                </a:solidFill>
                <a:latin typeface="Corbel" panose="020B0503020204020204" pitchFamily="34" charset="0"/>
              </a:rPr>
              <a:t>as (engl.) = Flüssiggas</a:t>
            </a:r>
          </a:p>
          <a:p>
            <a:r>
              <a:rPr lang="de-DE" sz="2000" dirty="0" smtClean="0">
                <a:solidFill>
                  <a:srgbClr val="3C628F"/>
                </a:solidFill>
                <a:latin typeface="Corbel" panose="020B0503020204020204" pitchFamily="34" charset="0"/>
              </a:rPr>
              <a:t>Volumen wird durch Abkühlung auf </a:t>
            </a:r>
            <a:r>
              <a:rPr lang="de-DE" sz="2000" b="1" dirty="0" smtClean="0">
                <a:solidFill>
                  <a:srgbClr val="3C628F"/>
                </a:solidFill>
                <a:latin typeface="Corbel" panose="020B0503020204020204" pitchFamily="34" charset="0"/>
              </a:rPr>
              <a:t>-162° </a:t>
            </a:r>
            <a:r>
              <a:rPr lang="de-DE" sz="2000" dirty="0" smtClean="0">
                <a:solidFill>
                  <a:srgbClr val="3C628F"/>
                </a:solidFill>
                <a:latin typeface="Corbel" panose="020B0503020204020204" pitchFamily="34" charset="0"/>
              </a:rPr>
              <a:t>reduziert </a:t>
            </a:r>
            <a:r>
              <a:rPr lang="de-DE" sz="2000" dirty="0" smtClean="0">
                <a:solidFill>
                  <a:srgbClr val="3C628F"/>
                </a:solidFill>
                <a:latin typeface="Corbel" panose="020B0503020204020204" pitchFamily="34" charset="0"/>
                <a:sym typeface="Wingdings" panose="05000000000000000000" pitchFamily="2" charset="2"/>
              </a:rPr>
              <a:t> LNG braucht 600 mal weniger Platz als natürliches Gas</a:t>
            </a:r>
            <a:endParaRPr lang="de-DE" sz="700" dirty="0" smtClean="0">
              <a:solidFill>
                <a:srgbClr val="3C628F"/>
              </a:solidFill>
              <a:latin typeface="Corbel" panose="020B0503020204020204" pitchFamily="34" charset="0"/>
            </a:endParaRPr>
          </a:p>
          <a:p>
            <a:r>
              <a:rPr lang="de-DE" sz="2000" b="1" dirty="0" smtClean="0">
                <a:solidFill>
                  <a:srgbClr val="3C628F"/>
                </a:solidFill>
                <a:latin typeface="Corbel" panose="020B0503020204020204" pitchFamily="34" charset="0"/>
              </a:rPr>
              <a:t>Anwendungsgebiete</a:t>
            </a:r>
            <a:r>
              <a:rPr lang="de-DE" sz="2000" dirty="0" smtClean="0">
                <a:solidFill>
                  <a:srgbClr val="3C628F"/>
                </a:solidFill>
                <a:latin typeface="Corbel" panose="020B0503020204020204" pitchFamily="34" charset="0"/>
              </a:rPr>
              <a:t>:</a:t>
            </a:r>
          </a:p>
          <a:p>
            <a:pPr lvl="1"/>
            <a:r>
              <a:rPr lang="de-DE" sz="1600" dirty="0" smtClean="0">
                <a:solidFill>
                  <a:srgbClr val="3C628F"/>
                </a:solidFill>
                <a:latin typeface="Corbel" panose="020B0503020204020204" pitchFamily="34" charset="0"/>
              </a:rPr>
              <a:t>Binnenschifffahrt (flüssig)</a:t>
            </a:r>
          </a:p>
          <a:p>
            <a:pPr lvl="1"/>
            <a:r>
              <a:rPr lang="de-DE" sz="1600" dirty="0" smtClean="0">
                <a:solidFill>
                  <a:srgbClr val="3C628F"/>
                </a:solidFill>
                <a:latin typeface="Corbel" panose="020B0503020204020204" pitchFamily="34" charset="0"/>
              </a:rPr>
              <a:t>Lkw (flüssig)</a:t>
            </a:r>
          </a:p>
          <a:p>
            <a:pPr lvl="1"/>
            <a:r>
              <a:rPr lang="de-DE" sz="1600" dirty="0" smtClean="0">
                <a:solidFill>
                  <a:srgbClr val="3C628F"/>
                </a:solidFill>
                <a:latin typeface="Corbel" panose="020B0503020204020204" pitchFamily="34" charset="0"/>
              </a:rPr>
              <a:t>Industrieprozesse (gasförmig)</a:t>
            </a:r>
            <a:endParaRPr lang="de-DE" sz="1800" dirty="0" smtClean="0">
              <a:solidFill>
                <a:srgbClr val="3C628F"/>
              </a:solidFill>
              <a:latin typeface="Corbel" panose="020B0503020204020204" pitchFamily="34" charset="0"/>
            </a:endParaRPr>
          </a:p>
          <a:p>
            <a:r>
              <a:rPr lang="de-DE" sz="2000" dirty="0">
                <a:latin typeface="Corbel" panose="020B0503020204020204" pitchFamily="34" charset="0"/>
              </a:rPr>
              <a:t>Erste LNG-Tankstelle Österreichs - </a:t>
            </a:r>
            <a:r>
              <a:rPr lang="de-DE" sz="2000" dirty="0" err="1" smtClean="0">
                <a:latin typeface="Corbel" panose="020B0503020204020204" pitchFamily="34" charset="0"/>
              </a:rPr>
              <a:t>Ennshafen</a:t>
            </a:r>
            <a:endParaRPr lang="de-DE" sz="700" dirty="0" smtClean="0">
              <a:solidFill>
                <a:srgbClr val="3C628F"/>
              </a:solidFill>
              <a:latin typeface="Corbel" panose="020B0503020204020204" pitchFamily="34" charset="0"/>
            </a:endParaRPr>
          </a:p>
          <a:p>
            <a:r>
              <a:rPr lang="de-DE" sz="2000" dirty="0" smtClean="0">
                <a:solidFill>
                  <a:srgbClr val="3C628F"/>
                </a:solidFill>
                <a:latin typeface="Corbel" panose="020B0503020204020204" pitchFamily="34" charset="0"/>
              </a:rPr>
              <a:t>2 Bunkerstationen am Rhein (Rotterdam, Amsterdam)</a:t>
            </a:r>
            <a:endParaRPr lang="de-DE" sz="700" dirty="0" smtClean="0">
              <a:solidFill>
                <a:srgbClr val="3C628F"/>
              </a:solidFill>
              <a:latin typeface="Corbel" panose="020B0503020204020204" pitchFamily="34" charset="0"/>
            </a:endParaRPr>
          </a:p>
          <a:p>
            <a:r>
              <a:rPr lang="de-DE" sz="2000" dirty="0" smtClean="0">
                <a:solidFill>
                  <a:srgbClr val="3C628F"/>
                </a:solidFill>
                <a:latin typeface="Corbel" panose="020B0503020204020204" pitchFamily="34" charset="0"/>
              </a:rPr>
              <a:t>Pioniere im Bereich Flüssiggas als Treibstoff für Schiffe </a:t>
            </a:r>
            <a:r>
              <a:rPr lang="de-DE" sz="2000" dirty="0" smtClean="0">
                <a:solidFill>
                  <a:srgbClr val="3C628F"/>
                </a:solidFill>
                <a:latin typeface="Corbel" panose="020B0503020204020204" pitchFamily="34" charset="0"/>
                <a:sym typeface="Wingdings" panose="05000000000000000000" pitchFamily="2" charset="2"/>
              </a:rPr>
              <a:t> Norwegen und skandinavische Länder (Hochseeschifffahrt)</a:t>
            </a:r>
            <a:endParaRPr lang="de-DE" sz="700" dirty="0" smtClean="0">
              <a:solidFill>
                <a:srgbClr val="3C628F"/>
              </a:solidFill>
              <a:latin typeface="Corbel" panose="020B0503020204020204" pitchFamily="34" charset="0"/>
              <a:sym typeface="Wingdings" panose="05000000000000000000" pitchFamily="2" charset="2"/>
            </a:endParaRPr>
          </a:p>
          <a:p>
            <a:pPr marL="182880" lvl="1"/>
            <a:r>
              <a:rPr lang="de-DE" dirty="0" smtClean="0">
                <a:solidFill>
                  <a:srgbClr val="3C628F"/>
                </a:solidFill>
                <a:latin typeface="Corbel" panose="020B0503020204020204" pitchFamily="34" charset="0"/>
                <a:sym typeface="Wingdings" panose="05000000000000000000" pitchFamily="2" charset="2"/>
              </a:rPr>
              <a:t>2009: 336 Schiffe mit Flüssiggas Tank Weltweit</a:t>
            </a:r>
            <a:endParaRPr lang="de-DE" dirty="0">
              <a:solidFill>
                <a:srgbClr val="3C628F"/>
              </a:solidFill>
              <a:latin typeface="Corbel" panose="020B0503020204020204" pitchFamily="34" charset="0"/>
              <a:sym typeface="Wingdings" panose="05000000000000000000" pitchFamily="2" charset="2"/>
            </a:endParaRPr>
          </a:p>
        </p:txBody>
      </p:sp>
      <p:sp>
        <p:nvSpPr>
          <p:cNvPr id="4" name="Date Placeholder 3"/>
          <p:cNvSpPr>
            <a:spLocks noGrp="1"/>
          </p:cNvSpPr>
          <p:nvPr>
            <p:ph type="dt" sz="half" idx="10"/>
          </p:nvPr>
        </p:nvSpPr>
        <p:spPr/>
        <p:txBody>
          <a:bodyPr/>
          <a:lstStyle/>
          <a:p>
            <a:fld id="{56FA99E6-F0E4-43F3-B244-88C3929C8655}" type="datetime6">
              <a:rPr lang="de-AT"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16</a:t>
            </a:fld>
            <a:endParaRPr lang="de-AT" dirty="0">
              <a:solidFill>
                <a:prstClr val="white"/>
              </a:solidFill>
            </a:endParaRPr>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8248" y="2564904"/>
            <a:ext cx="2816175" cy="1949930"/>
          </a:xfrm>
          <a:prstGeom prst="rect">
            <a:avLst/>
          </a:prstGeom>
        </p:spPr>
      </p:pic>
    </p:spTree>
    <p:extLst>
      <p:ext uri="{BB962C8B-B14F-4D97-AF65-F5344CB8AC3E}">
        <p14:creationId xmlns:p14="http://schemas.microsoft.com/office/powerpoint/2010/main" val="1692536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3140968"/>
            <a:ext cx="8640960" cy="1440160"/>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p>
          <a:p>
            <a:pPr algn="ctr"/>
            <a:endParaRPr lang="de-DE" dirty="0"/>
          </a:p>
          <a:p>
            <a:pPr algn="ctr"/>
            <a:endParaRPr lang="de-DE" dirty="0" smtClean="0"/>
          </a:p>
          <a:p>
            <a:pPr algn="ctr"/>
            <a:endParaRPr lang="de-DE" dirty="0"/>
          </a:p>
          <a:p>
            <a:pPr algn="ctr"/>
            <a:r>
              <a:rPr lang="de-DE" sz="2400" b="1" dirty="0" smtClean="0">
                <a:latin typeface="Corbel" panose="020B0503020204020204" pitchFamily="34" charset="0"/>
              </a:rPr>
              <a:t>LNG Value Chain</a:t>
            </a:r>
            <a:endParaRPr lang="en-US" sz="2400" b="1" dirty="0">
              <a:latin typeface="Corbel" panose="020B0503020204020204" pitchFamily="34" charset="0"/>
            </a:endParaRPr>
          </a:p>
        </p:txBody>
      </p:sp>
      <p:graphicFrame>
        <p:nvGraphicFramePr>
          <p:cNvPr id="3" name="Diagram 2"/>
          <p:cNvGraphicFramePr/>
          <p:nvPr>
            <p:extLst>
              <p:ext uri="{D42A27DB-BD31-4B8C-83A1-F6EECF244321}">
                <p14:modId xmlns:p14="http://schemas.microsoft.com/office/powerpoint/2010/main" val="3912669564"/>
              </p:ext>
            </p:extLst>
          </p:nvPr>
        </p:nvGraphicFramePr>
        <p:xfrm>
          <a:off x="323131" y="2229519"/>
          <a:ext cx="8353722" cy="2845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9C2366C-A71E-49E4-8D9C-AAE096B94F80}" type="datetime6">
              <a:rPr lang="de-AT"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17</a:t>
            </a:fld>
            <a:endParaRPr lang="de-AT" dirty="0">
              <a:solidFill>
                <a:prstClr val="white"/>
              </a:solidFill>
            </a:endParaRPr>
          </a:p>
        </p:txBody>
      </p:sp>
      <p:sp>
        <p:nvSpPr>
          <p:cNvPr id="6" name="TextBox 5"/>
          <p:cNvSpPr txBox="1"/>
          <p:nvPr/>
        </p:nvSpPr>
        <p:spPr>
          <a:xfrm>
            <a:off x="1763688" y="1844824"/>
            <a:ext cx="1296144" cy="369332"/>
          </a:xfrm>
          <a:prstGeom prst="rect">
            <a:avLst/>
          </a:prstGeom>
          <a:noFill/>
        </p:spPr>
        <p:txBody>
          <a:bodyPr wrap="square" rtlCol="0">
            <a:spAutoFit/>
          </a:bodyPr>
          <a:lstStyle/>
          <a:p>
            <a:endParaRPr lang="en-US" dirty="0"/>
          </a:p>
        </p:txBody>
      </p:sp>
      <p:sp>
        <p:nvSpPr>
          <p:cNvPr id="7" name="TextBox 6"/>
          <p:cNvSpPr txBox="1"/>
          <p:nvPr/>
        </p:nvSpPr>
        <p:spPr>
          <a:xfrm>
            <a:off x="1899678" y="1860213"/>
            <a:ext cx="1807790" cy="707886"/>
          </a:xfrm>
          <a:prstGeom prst="rect">
            <a:avLst/>
          </a:prstGeom>
          <a:noFill/>
        </p:spPr>
        <p:txBody>
          <a:bodyPr wrap="square" rtlCol="0">
            <a:spAutoFit/>
          </a:bodyPr>
          <a:lstStyle/>
          <a:p>
            <a:r>
              <a:rPr lang="de-DE" sz="2000" b="1" dirty="0" smtClean="0">
                <a:latin typeface="Corbel" panose="020B0503020204020204" pitchFamily="34" charset="0"/>
              </a:rPr>
              <a:t>Kühlung auf     -162°</a:t>
            </a:r>
            <a:endParaRPr lang="en-US" sz="2000" b="1" dirty="0">
              <a:latin typeface="Corbel" panose="020B0503020204020204" pitchFamily="34" charset="0"/>
            </a:endParaRPr>
          </a:p>
        </p:txBody>
      </p:sp>
      <p:sp>
        <p:nvSpPr>
          <p:cNvPr id="13" name="TextBox 12"/>
          <p:cNvSpPr txBox="1"/>
          <p:nvPr/>
        </p:nvSpPr>
        <p:spPr>
          <a:xfrm>
            <a:off x="402390" y="5298603"/>
            <a:ext cx="3169146" cy="1323439"/>
          </a:xfrm>
          <a:prstGeom prst="rect">
            <a:avLst/>
          </a:prstGeom>
          <a:noFill/>
        </p:spPr>
        <p:txBody>
          <a:bodyPr wrap="square" rtlCol="0">
            <a:spAutoFit/>
          </a:bodyPr>
          <a:lstStyle/>
          <a:p>
            <a:r>
              <a:rPr lang="de-DE" sz="2000" b="1" dirty="0" smtClean="0">
                <a:latin typeface="Corbel" panose="020B0503020204020204" pitchFamily="34" charset="0"/>
              </a:rPr>
              <a:t>Größter Lieferant: Katar (1/3 der globalen Flüssiggas Produktion 2015)</a:t>
            </a:r>
            <a:endParaRPr lang="de-DE" sz="2000" b="1" dirty="0">
              <a:latin typeface="Corbel" panose="020B0503020204020204" pitchFamily="34" charset="0"/>
            </a:endParaRPr>
          </a:p>
        </p:txBody>
      </p:sp>
      <p:sp>
        <p:nvSpPr>
          <p:cNvPr id="16" name="TextBox 15"/>
          <p:cNvSpPr txBox="1"/>
          <p:nvPr/>
        </p:nvSpPr>
        <p:spPr>
          <a:xfrm>
            <a:off x="5508104" y="5298603"/>
            <a:ext cx="3169146" cy="1015663"/>
          </a:xfrm>
          <a:prstGeom prst="rect">
            <a:avLst/>
          </a:prstGeom>
          <a:noFill/>
        </p:spPr>
        <p:txBody>
          <a:bodyPr wrap="square" rtlCol="0">
            <a:spAutoFit/>
          </a:bodyPr>
          <a:lstStyle/>
          <a:p>
            <a:r>
              <a:rPr lang="de-DE" sz="2000" b="1" dirty="0" smtClean="0">
                <a:latin typeface="Corbel" panose="020B0503020204020204" pitchFamily="34" charset="0"/>
              </a:rPr>
              <a:t>Größter Importeur: Japan (37% des globalen Bedarfs 2015)</a:t>
            </a:r>
            <a:endParaRPr lang="de-DE" sz="2000" b="1" dirty="0">
              <a:latin typeface="Corbel" panose="020B0503020204020204" pitchFamily="34" charset="0"/>
            </a:endParaRPr>
          </a:p>
        </p:txBody>
      </p:sp>
      <p:sp>
        <p:nvSpPr>
          <p:cNvPr id="14" name="Textfeld 15"/>
          <p:cNvSpPr txBox="1"/>
          <p:nvPr/>
        </p:nvSpPr>
        <p:spPr>
          <a:xfrm>
            <a:off x="6375648" y="4776716"/>
            <a:ext cx="2768352" cy="215444"/>
          </a:xfrm>
          <a:prstGeom prst="rect">
            <a:avLst/>
          </a:prstGeom>
          <a:noFill/>
        </p:spPr>
        <p:txBody>
          <a:bodyPr wrap="square" rtlCol="0">
            <a:spAutoFit/>
          </a:bodyPr>
          <a:lstStyle/>
          <a:p>
            <a:r>
              <a:rPr lang="de-AT" sz="800" dirty="0" smtClean="0">
                <a:solidFill>
                  <a:schemeClr val="bg1"/>
                </a:solidFill>
                <a:latin typeface="Gill Sans MT" panose="020B0502020104020203" pitchFamily="34" charset="0"/>
                <a:cs typeface="Arial" panose="020B0604020202020204" pitchFamily="34" charset="0"/>
              </a:rPr>
              <a:t>Source: </a:t>
            </a:r>
            <a:r>
              <a:rPr lang="en-US" sz="800" dirty="0">
                <a:solidFill>
                  <a:schemeClr val="bg1"/>
                </a:solidFill>
              </a:rPr>
              <a:t>https://</a:t>
            </a:r>
            <a:r>
              <a:rPr lang="en-US" sz="800" dirty="0" smtClean="0">
                <a:solidFill>
                  <a:schemeClr val="bg1"/>
                </a:solidFill>
              </a:rPr>
              <a:t>www.youtube.com/watch?v=WyZTuzUzR68</a:t>
            </a:r>
            <a:endParaRPr lang="en-US" sz="800" dirty="0">
              <a:solidFill>
                <a:schemeClr val="bg1"/>
              </a:solidFill>
            </a:endParaRPr>
          </a:p>
        </p:txBody>
      </p:sp>
      <p:sp>
        <p:nvSpPr>
          <p:cNvPr id="15" name="Up Arrow 14"/>
          <p:cNvSpPr/>
          <p:nvPr/>
        </p:nvSpPr>
        <p:spPr>
          <a:xfrm>
            <a:off x="971600" y="4339871"/>
            <a:ext cx="355874" cy="9552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Up Arrow 16"/>
          <p:cNvSpPr/>
          <p:nvPr/>
        </p:nvSpPr>
        <p:spPr>
          <a:xfrm>
            <a:off x="6019774" y="4343326"/>
            <a:ext cx="355874" cy="9552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rot="10800000">
            <a:off x="2625637" y="2636912"/>
            <a:ext cx="355874" cy="6059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457200" y="404664"/>
            <a:ext cx="4762872" cy="990600"/>
          </a:xfrm>
        </p:spPr>
        <p:txBody>
          <a:bodyPr>
            <a:normAutofit/>
          </a:bodyPr>
          <a:lstStyle/>
          <a:p>
            <a:r>
              <a:rPr lang="de-AT" dirty="0">
                <a:latin typeface="Corbel" panose="020B0503020204020204" pitchFamily="34" charset="0"/>
              </a:rPr>
              <a:t>Alternativer Treibstoff LNG</a:t>
            </a:r>
            <a:r>
              <a:rPr lang="en-US" b="0" dirty="0">
                <a:latin typeface="Corbel" panose="020B0503020204020204" pitchFamily="34" charset="0"/>
              </a:rPr>
              <a:t/>
            </a:r>
            <a:br>
              <a:rPr lang="en-US" b="0" dirty="0">
                <a:latin typeface="Corbel" panose="020B0503020204020204" pitchFamily="34" charset="0"/>
              </a:rPr>
            </a:br>
            <a:r>
              <a:rPr lang="en-US" sz="2400" b="0" dirty="0" err="1" smtClean="0">
                <a:latin typeface="Corbel" panose="020B0503020204020204" pitchFamily="34" charset="0"/>
              </a:rPr>
              <a:t>Nachhaltigkeit</a:t>
            </a:r>
            <a:r>
              <a:rPr lang="en-US" sz="2400" b="0" dirty="0" smtClean="0">
                <a:latin typeface="Corbel" panose="020B0503020204020204" pitchFamily="34" charset="0"/>
              </a:rPr>
              <a:t> </a:t>
            </a:r>
            <a:r>
              <a:rPr lang="en-US" sz="2400" b="0" dirty="0" err="1">
                <a:latin typeface="Corbel" panose="020B0503020204020204" pitchFamily="34" charset="0"/>
              </a:rPr>
              <a:t>im</a:t>
            </a:r>
            <a:r>
              <a:rPr lang="en-US" sz="2400" b="0" dirty="0">
                <a:latin typeface="Corbel" panose="020B0503020204020204" pitchFamily="34" charset="0"/>
              </a:rPr>
              <a:t> </a:t>
            </a:r>
            <a:r>
              <a:rPr lang="en-US" sz="2400" b="0" dirty="0" err="1" smtClean="0">
                <a:latin typeface="Corbel" panose="020B0503020204020204" pitchFamily="34" charset="0"/>
              </a:rPr>
              <a:t>Güterverkehr</a:t>
            </a:r>
            <a:endParaRPr lang="en-US" b="0" dirty="0">
              <a:solidFill>
                <a:srgbClr val="3C628F"/>
              </a:solidFill>
              <a:latin typeface="Corbel" panose="020B0503020204020204" pitchFamily="34" charset="0"/>
            </a:endParaRPr>
          </a:p>
        </p:txBody>
      </p:sp>
      <p:sp>
        <p:nvSpPr>
          <p:cNvPr id="2" name="Textfeld 1"/>
          <p:cNvSpPr txBox="1"/>
          <p:nvPr/>
        </p:nvSpPr>
        <p:spPr>
          <a:xfrm>
            <a:off x="7838736" y="6371894"/>
            <a:ext cx="1872208" cy="215444"/>
          </a:xfrm>
          <a:prstGeom prst="rect">
            <a:avLst/>
          </a:prstGeom>
          <a:noFill/>
        </p:spPr>
        <p:txBody>
          <a:bodyPr wrap="square" rtlCol="0">
            <a:spAutoFit/>
          </a:bodyPr>
          <a:lstStyle/>
          <a:p>
            <a:r>
              <a:rPr lang="en-GB" sz="800" dirty="0" err="1" smtClean="0">
                <a:latin typeface="Corbel" panose="020B0503020204020204" pitchFamily="34" charset="0"/>
              </a:rPr>
              <a:t>Quelle</a:t>
            </a:r>
            <a:r>
              <a:rPr lang="en-GB" sz="800" dirty="0" smtClean="0">
                <a:latin typeface="Corbel" panose="020B0503020204020204" pitchFamily="34" charset="0"/>
              </a:rPr>
              <a:t>: </a:t>
            </a:r>
            <a:r>
              <a:rPr lang="en-GB" sz="800" dirty="0" err="1" smtClean="0">
                <a:latin typeface="Corbel" panose="020B0503020204020204" pitchFamily="34" charset="0"/>
              </a:rPr>
              <a:t>Eigene</a:t>
            </a:r>
            <a:r>
              <a:rPr lang="en-GB" sz="800" dirty="0" smtClean="0">
                <a:latin typeface="Corbel" panose="020B0503020204020204" pitchFamily="34" charset="0"/>
              </a:rPr>
              <a:t> </a:t>
            </a:r>
            <a:r>
              <a:rPr lang="en-GB" sz="800" dirty="0" err="1" smtClean="0">
                <a:latin typeface="Corbel" panose="020B0503020204020204" pitchFamily="34" charset="0"/>
              </a:rPr>
              <a:t>Darstellung</a:t>
            </a:r>
            <a:endParaRPr lang="en-GB" sz="800" dirty="0">
              <a:latin typeface="Corbel" panose="020B0503020204020204" pitchFamily="34" charset="0"/>
            </a:endParaRPr>
          </a:p>
        </p:txBody>
      </p:sp>
    </p:spTree>
    <p:extLst>
      <p:ext uri="{BB962C8B-B14F-4D97-AF65-F5344CB8AC3E}">
        <p14:creationId xmlns:p14="http://schemas.microsoft.com/office/powerpoint/2010/main" val="3469675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6851104" cy="990600"/>
          </a:xfrm>
        </p:spPr>
        <p:txBody>
          <a:bodyPr>
            <a:normAutofit/>
          </a:bodyPr>
          <a:lstStyle/>
          <a:p>
            <a:r>
              <a:rPr lang="de-DE" dirty="0" smtClean="0">
                <a:solidFill>
                  <a:schemeClr val="accent1"/>
                </a:solidFill>
                <a:latin typeface="Corbel" panose="020B0503020204020204" pitchFamily="34" charset="0"/>
              </a:rPr>
              <a:t>Herausforderungen für </a:t>
            </a:r>
            <a:r>
              <a:rPr lang="de-AT" dirty="0" smtClean="0">
                <a:latin typeface="Corbel" panose="020B0503020204020204" pitchFamily="34" charset="0"/>
              </a:rPr>
              <a:t>LNG</a:t>
            </a:r>
            <a:r>
              <a:rPr lang="de-AT" sz="2400" b="0" dirty="0" smtClean="0">
                <a:latin typeface="Corbel" panose="020B0503020204020204" pitchFamily="34" charset="0"/>
              </a:rPr>
              <a:t/>
            </a:r>
            <a:br>
              <a:rPr lang="de-AT" sz="2400" b="0" dirty="0" smtClean="0">
                <a:latin typeface="Corbel" panose="020B0503020204020204" pitchFamily="34" charset="0"/>
              </a:rPr>
            </a:br>
            <a:r>
              <a:rPr lang="en-US" sz="2400" b="0" dirty="0" err="1">
                <a:latin typeface="Corbel" panose="020B0503020204020204" pitchFamily="34" charset="0"/>
              </a:rPr>
              <a:t>Nachhaltigkeit</a:t>
            </a:r>
            <a:r>
              <a:rPr lang="en-US" sz="2400" b="0" dirty="0">
                <a:latin typeface="Corbel" panose="020B0503020204020204" pitchFamily="34" charset="0"/>
              </a:rPr>
              <a:t> </a:t>
            </a:r>
            <a:r>
              <a:rPr lang="en-US" sz="2400" b="0" dirty="0" err="1">
                <a:latin typeface="Corbel" panose="020B0503020204020204" pitchFamily="34" charset="0"/>
              </a:rPr>
              <a:t>im</a:t>
            </a:r>
            <a:r>
              <a:rPr lang="en-US" sz="2400" b="0" dirty="0">
                <a:latin typeface="Corbel" panose="020B0503020204020204" pitchFamily="34" charset="0"/>
              </a:rPr>
              <a:t> </a:t>
            </a:r>
            <a:r>
              <a:rPr lang="en-US" sz="2400" b="0" dirty="0" err="1">
                <a:latin typeface="Corbel" panose="020B0503020204020204" pitchFamily="34" charset="0"/>
              </a:rPr>
              <a:t>Güterverkehr</a:t>
            </a:r>
            <a:endParaRPr lang="de-DE" sz="2400" b="0" dirty="0">
              <a:latin typeface="Corbel" panose="020B0503020204020204" pitchFamily="34" charset="0"/>
            </a:endParaRPr>
          </a:p>
        </p:txBody>
      </p:sp>
      <p:sp>
        <p:nvSpPr>
          <p:cNvPr id="4" name="Date Placeholder 3"/>
          <p:cNvSpPr>
            <a:spLocks noGrp="1"/>
          </p:cNvSpPr>
          <p:nvPr>
            <p:ph type="dt" sz="half" idx="10"/>
          </p:nvPr>
        </p:nvSpPr>
        <p:spPr/>
        <p:txBody>
          <a:bodyPr/>
          <a:lstStyle/>
          <a:p>
            <a:fld id="{D8CF35F6-8F28-4755-B717-74CA3174E585}" type="datetime6">
              <a:rPr lang="de-AT"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18</a:t>
            </a:fld>
            <a:endParaRPr lang="de-AT" dirty="0">
              <a:solidFill>
                <a:prstClr val="white"/>
              </a:solidFill>
            </a:endParaRPr>
          </a:p>
        </p:txBody>
      </p:sp>
      <p:graphicFrame>
        <p:nvGraphicFramePr>
          <p:cNvPr id="6" name="Diagram 5"/>
          <p:cNvGraphicFramePr/>
          <p:nvPr>
            <p:extLst>
              <p:ext uri="{D42A27DB-BD31-4B8C-83A1-F6EECF244321}">
                <p14:modId xmlns:p14="http://schemas.microsoft.com/office/powerpoint/2010/main" val="99367216"/>
              </p:ext>
            </p:extLst>
          </p:nvPr>
        </p:nvGraphicFramePr>
        <p:xfrm>
          <a:off x="1331640" y="1772816"/>
          <a:ext cx="676875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706194" y="1772816"/>
            <a:ext cx="2376264" cy="923330"/>
          </a:xfrm>
          <a:prstGeom prst="rect">
            <a:avLst/>
          </a:prstGeom>
          <a:noFill/>
          <a:ln>
            <a:noFill/>
          </a:ln>
        </p:spPr>
        <p:txBody>
          <a:bodyPr wrap="square" rtlCol="0">
            <a:spAutoFit/>
          </a:bodyPr>
          <a:lstStyle/>
          <a:p>
            <a:r>
              <a:rPr lang="de-DE" b="1" dirty="0" smtClean="0">
                <a:latin typeface="Corbel" panose="020B0503020204020204" pitchFamily="34" charset="0"/>
              </a:rPr>
              <a:t>Politische &amp; ökonomische Faktoren</a:t>
            </a:r>
            <a:endParaRPr lang="de-DE" b="1" dirty="0">
              <a:latin typeface="Corbel" panose="020B0503020204020204" pitchFamily="34" charset="0"/>
            </a:endParaRPr>
          </a:p>
        </p:txBody>
      </p:sp>
      <p:sp>
        <p:nvSpPr>
          <p:cNvPr id="10" name="TextBox 9"/>
          <p:cNvSpPr txBox="1"/>
          <p:nvPr/>
        </p:nvSpPr>
        <p:spPr>
          <a:xfrm>
            <a:off x="7452320" y="3284984"/>
            <a:ext cx="1656184" cy="923330"/>
          </a:xfrm>
          <a:prstGeom prst="rect">
            <a:avLst/>
          </a:prstGeom>
          <a:noFill/>
          <a:ln>
            <a:noFill/>
          </a:ln>
        </p:spPr>
        <p:txBody>
          <a:bodyPr wrap="square" rtlCol="0">
            <a:spAutoFit/>
          </a:bodyPr>
          <a:lstStyle/>
          <a:p>
            <a:r>
              <a:rPr lang="de-DE" b="1" dirty="0" smtClean="0">
                <a:latin typeface="Corbel" panose="020B0503020204020204" pitchFamily="34" charset="0"/>
              </a:rPr>
              <a:t>Verfügbarkeit &amp; Investitionen</a:t>
            </a:r>
            <a:endParaRPr lang="de-DE" b="1" dirty="0">
              <a:latin typeface="Corbel" panose="020B0503020204020204" pitchFamily="34" charset="0"/>
            </a:endParaRPr>
          </a:p>
        </p:txBody>
      </p:sp>
      <p:sp>
        <p:nvSpPr>
          <p:cNvPr id="11" name="TextBox 10"/>
          <p:cNvSpPr txBox="1"/>
          <p:nvPr/>
        </p:nvSpPr>
        <p:spPr>
          <a:xfrm>
            <a:off x="6767736" y="5539948"/>
            <a:ext cx="2376264" cy="646331"/>
          </a:xfrm>
          <a:prstGeom prst="rect">
            <a:avLst/>
          </a:prstGeom>
          <a:noFill/>
          <a:ln>
            <a:noFill/>
          </a:ln>
        </p:spPr>
        <p:txBody>
          <a:bodyPr wrap="square" rtlCol="0">
            <a:spAutoFit/>
          </a:bodyPr>
          <a:lstStyle/>
          <a:p>
            <a:r>
              <a:rPr lang="de-DE" b="1" dirty="0" smtClean="0">
                <a:latin typeface="Corbel" panose="020B0503020204020204" pitchFamily="34" charset="0"/>
              </a:rPr>
              <a:t>Bestehende &amp; neue Schiffe</a:t>
            </a:r>
            <a:endParaRPr lang="de-DE" b="1" dirty="0">
              <a:latin typeface="Corbel" panose="020B0503020204020204" pitchFamily="34" charset="0"/>
            </a:endParaRPr>
          </a:p>
        </p:txBody>
      </p:sp>
      <p:sp>
        <p:nvSpPr>
          <p:cNvPr id="12" name="TextBox 11"/>
          <p:cNvSpPr txBox="1"/>
          <p:nvPr/>
        </p:nvSpPr>
        <p:spPr>
          <a:xfrm>
            <a:off x="323528" y="5370730"/>
            <a:ext cx="2376264" cy="646331"/>
          </a:xfrm>
          <a:prstGeom prst="rect">
            <a:avLst/>
          </a:prstGeom>
          <a:noFill/>
          <a:ln>
            <a:noFill/>
          </a:ln>
        </p:spPr>
        <p:txBody>
          <a:bodyPr wrap="square" rtlCol="0">
            <a:spAutoFit/>
          </a:bodyPr>
          <a:lstStyle/>
          <a:p>
            <a:pPr algn="r"/>
            <a:r>
              <a:rPr lang="de-DE" b="1" dirty="0" smtClean="0">
                <a:latin typeface="Corbel" panose="020B0503020204020204" pitchFamily="34" charset="0"/>
              </a:rPr>
              <a:t>Mitarbeiterausbildung &amp; Forschung</a:t>
            </a:r>
            <a:endParaRPr lang="de-DE" b="1" dirty="0">
              <a:latin typeface="Corbel" panose="020B0503020204020204" pitchFamily="34" charset="0"/>
            </a:endParaRPr>
          </a:p>
        </p:txBody>
      </p:sp>
      <p:sp>
        <p:nvSpPr>
          <p:cNvPr id="13" name="TextBox 12"/>
          <p:cNvSpPr txBox="1"/>
          <p:nvPr/>
        </p:nvSpPr>
        <p:spPr>
          <a:xfrm>
            <a:off x="-374984" y="3234110"/>
            <a:ext cx="2376264" cy="923330"/>
          </a:xfrm>
          <a:prstGeom prst="rect">
            <a:avLst/>
          </a:prstGeom>
          <a:noFill/>
          <a:ln>
            <a:noFill/>
          </a:ln>
        </p:spPr>
        <p:txBody>
          <a:bodyPr wrap="square" rtlCol="0">
            <a:spAutoFit/>
          </a:bodyPr>
          <a:lstStyle/>
          <a:p>
            <a:pPr algn="r"/>
            <a:r>
              <a:rPr lang="de-DE" b="1" dirty="0" smtClean="0">
                <a:latin typeface="Corbel" panose="020B0503020204020204" pitchFamily="34" charset="0"/>
              </a:rPr>
              <a:t>Investitionen &amp; Definition des Kostenträgers </a:t>
            </a:r>
            <a:endParaRPr lang="de-DE" b="1" dirty="0">
              <a:latin typeface="Corbel" panose="020B0503020204020204" pitchFamily="34" charset="0"/>
            </a:endParaRPr>
          </a:p>
        </p:txBody>
      </p:sp>
      <p:sp>
        <p:nvSpPr>
          <p:cNvPr id="14" name="Textfeld 13"/>
          <p:cNvSpPr txBox="1"/>
          <p:nvPr/>
        </p:nvSpPr>
        <p:spPr>
          <a:xfrm>
            <a:off x="6767736" y="6245587"/>
            <a:ext cx="2448272" cy="415498"/>
          </a:xfrm>
          <a:prstGeom prst="rect">
            <a:avLst/>
          </a:prstGeom>
          <a:noFill/>
        </p:spPr>
        <p:txBody>
          <a:bodyPr wrap="square" rtlCol="0">
            <a:spAutoFit/>
          </a:bodyPr>
          <a:lstStyle/>
          <a:p>
            <a:r>
              <a:rPr lang="en-GB" sz="700" dirty="0" err="1" smtClean="0">
                <a:latin typeface="Corbel" panose="020B0503020204020204" pitchFamily="34" charset="0"/>
              </a:rPr>
              <a:t>Quelle</a:t>
            </a:r>
            <a:r>
              <a:rPr lang="en-GB" sz="700" dirty="0" smtClean="0">
                <a:latin typeface="Corbel" panose="020B0503020204020204" pitchFamily="34" charset="0"/>
              </a:rPr>
              <a:t>: </a:t>
            </a:r>
            <a:r>
              <a:rPr lang="en-GB" sz="700" dirty="0"/>
              <a:t>Maritime Technology and Engineering, Chapter: 79, Publisher: CRC Press, Editors: ed. / Carlos </a:t>
            </a:r>
            <a:r>
              <a:rPr lang="en-GB" sz="700" dirty="0" err="1"/>
              <a:t>Guedes</a:t>
            </a:r>
            <a:r>
              <a:rPr lang="en-GB" sz="700" dirty="0"/>
              <a:t> </a:t>
            </a:r>
            <a:r>
              <a:rPr lang="en-GB" sz="700" dirty="0" err="1"/>
              <a:t>Soares</a:t>
            </a:r>
            <a:r>
              <a:rPr lang="en-GB" sz="700" dirty="0"/>
              <a:t>; T. A. Santos, pp.767–776</a:t>
            </a:r>
            <a:endParaRPr lang="en-GB" sz="700" dirty="0">
              <a:latin typeface="Corbel" panose="020B0503020204020204" pitchFamily="34" charset="0"/>
            </a:endParaRPr>
          </a:p>
        </p:txBody>
      </p:sp>
    </p:spTree>
    <p:extLst>
      <p:ext uri="{BB962C8B-B14F-4D97-AF65-F5344CB8AC3E}">
        <p14:creationId xmlns:p14="http://schemas.microsoft.com/office/powerpoint/2010/main" val="3906140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chemeClr val="accent1"/>
                </a:solidFill>
                <a:latin typeface="Corbel" panose="020B0503020204020204" pitchFamily="34" charset="0"/>
              </a:rPr>
              <a:t>Agenda</a:t>
            </a:r>
            <a:br>
              <a:rPr lang="en-US" b="1" dirty="0" smtClean="0">
                <a:solidFill>
                  <a:schemeClr val="accent1"/>
                </a:solidFill>
                <a:latin typeface="Corbel" panose="020B0503020204020204" pitchFamily="34" charset="0"/>
              </a:rPr>
            </a:br>
            <a:r>
              <a:rPr lang="de-AT" sz="2400" b="0" dirty="0" smtClean="0">
                <a:solidFill>
                  <a:schemeClr val="accent1"/>
                </a:solidFill>
                <a:latin typeface="Corbel" panose="020B0503020204020204" pitchFamily="34" charset="0"/>
              </a:rPr>
              <a:t>aktuelle Entwicklungstrends</a:t>
            </a:r>
            <a:endParaRPr lang="en-US" sz="2400" dirty="0">
              <a:solidFill>
                <a:schemeClr val="accent1"/>
              </a:solidFill>
              <a:latin typeface="Corbel" panose="020B0503020204020204" pitchFamily="34" charset="0"/>
            </a:endParaRPr>
          </a:p>
        </p:txBody>
      </p:sp>
      <p:sp>
        <p:nvSpPr>
          <p:cNvPr id="2" name="Date Placeholder 1"/>
          <p:cNvSpPr>
            <a:spLocks noGrp="1"/>
          </p:cNvSpPr>
          <p:nvPr>
            <p:ph type="dt" sz="half" idx="10"/>
          </p:nvPr>
        </p:nvSpPr>
        <p:spPr/>
        <p:txBody>
          <a:bodyPr/>
          <a:lstStyle/>
          <a:p>
            <a:fld id="{04553200-0277-4887-910E-9F38DBADFC79}" type="datetime6">
              <a:rPr lang="de-AT" smtClean="0">
                <a:solidFill>
                  <a:prstClr val="white"/>
                </a:solidFill>
              </a:rPr>
              <a:t>Dezember 18</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19</a:t>
            </a:fld>
            <a:endParaRPr lang="de-AT" dirty="0">
              <a:solidFill>
                <a:prstClr val="white"/>
              </a:solidFill>
            </a:endParaRPr>
          </a:p>
        </p:txBody>
      </p:sp>
      <p:graphicFrame>
        <p:nvGraphicFramePr>
          <p:cNvPr id="9" name="Diagramm 8"/>
          <p:cNvGraphicFramePr/>
          <p:nvPr>
            <p:extLst>
              <p:ext uri="{D42A27DB-BD31-4B8C-83A1-F6EECF244321}">
                <p14:modId xmlns:p14="http://schemas.microsoft.com/office/powerpoint/2010/main" val="3287881228"/>
              </p:ext>
            </p:extLst>
          </p:nvPr>
        </p:nvGraphicFramePr>
        <p:xfrm>
          <a:off x="899592" y="1628800"/>
          <a:ext cx="734481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6761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6394524" cy="990600"/>
          </a:xfrm>
        </p:spPr>
        <p:txBody>
          <a:bodyPr>
            <a:normAutofit/>
          </a:bodyPr>
          <a:lstStyle/>
          <a:p>
            <a:r>
              <a:rPr lang="en-GB" dirty="0" smtClean="0">
                <a:solidFill>
                  <a:srgbClr val="3C628F"/>
                </a:solidFill>
              </a:rPr>
              <a:t>Warm-Up-</a:t>
            </a:r>
            <a:r>
              <a:rPr lang="en-GB" dirty="0" err="1" smtClean="0">
                <a:solidFill>
                  <a:srgbClr val="3C628F"/>
                </a:solidFill>
              </a:rPr>
              <a:t>Diskussion</a:t>
            </a:r>
            <a:r>
              <a:rPr lang="en-GB" dirty="0" smtClean="0">
                <a:solidFill>
                  <a:srgbClr val="3C628F"/>
                </a:solidFill>
              </a:rPr>
              <a:t/>
            </a:r>
            <a:br>
              <a:rPr lang="en-GB" dirty="0" smtClean="0">
                <a:solidFill>
                  <a:srgbClr val="3C628F"/>
                </a:solidFill>
              </a:rPr>
            </a:br>
            <a:r>
              <a:rPr lang="de-AT" sz="2400" b="0" dirty="0"/>
              <a:t>A</a:t>
            </a:r>
            <a:r>
              <a:rPr lang="de-AT" sz="2400" b="0" dirty="0" smtClean="0">
                <a:solidFill>
                  <a:srgbClr val="3C628F"/>
                </a:solidFill>
              </a:rPr>
              <a:t>ktuelle Entwicklungstrends</a:t>
            </a:r>
            <a:endParaRPr lang="en-GB" sz="2000" b="0" dirty="0">
              <a:solidFill>
                <a:srgbClr val="3C628F"/>
              </a:solidFill>
            </a:endParaRPr>
          </a:p>
        </p:txBody>
      </p:sp>
      <p:sp>
        <p:nvSpPr>
          <p:cNvPr id="4" name="Date Placeholder 3"/>
          <p:cNvSpPr>
            <a:spLocks noGrp="1"/>
          </p:cNvSpPr>
          <p:nvPr>
            <p:ph type="dt" sz="half" idx="10"/>
          </p:nvPr>
        </p:nvSpPr>
        <p:spPr/>
        <p:txBody>
          <a:bodyPr/>
          <a:lstStyle/>
          <a:p>
            <a:fld id="{1C2B4779-7827-46FD-AAA8-3A0E828B30B9}" type="datetime6">
              <a:rPr lang="de-AT"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a:t>
            </a:fld>
            <a:endParaRPr lang="de-AT" dirty="0">
              <a:solidFill>
                <a:prstClr val="white"/>
              </a:solidFill>
            </a:endParaRPr>
          </a:p>
        </p:txBody>
      </p:sp>
      <p:sp>
        <p:nvSpPr>
          <p:cNvPr id="7" name="Textfeld 6"/>
          <p:cNvSpPr txBox="1"/>
          <p:nvPr/>
        </p:nvSpPr>
        <p:spPr>
          <a:xfrm>
            <a:off x="4644008" y="3906570"/>
            <a:ext cx="3312368" cy="1569660"/>
          </a:xfrm>
          <a:prstGeom prst="rect">
            <a:avLst/>
          </a:prstGeom>
          <a:noFill/>
        </p:spPr>
        <p:txBody>
          <a:bodyPr wrap="square" rtlCol="0">
            <a:spAutoFit/>
          </a:bodyPr>
          <a:lstStyle/>
          <a:p>
            <a:r>
              <a:rPr lang="de-AT" sz="2400" b="1" spc="-100" dirty="0" smtClean="0">
                <a:solidFill>
                  <a:srgbClr val="3C628F"/>
                </a:solidFill>
                <a:latin typeface="Corbel" panose="020B0503020204020204" pitchFamily="34" charset="0"/>
                <a:ea typeface="+mj-ea"/>
                <a:cs typeface="+mj-cs"/>
              </a:rPr>
              <a:t>Welche aktuellen Trends sind für Sie im Logistiksektor aktuell relevant?</a:t>
            </a:r>
            <a:endParaRPr lang="de-AT" sz="2400" b="1" spc="-100" dirty="0">
              <a:solidFill>
                <a:srgbClr val="3C628F"/>
              </a:solidFill>
              <a:latin typeface="Corbel" panose="020B0503020204020204" pitchFamily="34" charset="0"/>
              <a:ea typeface="+mj-ea"/>
              <a:cs typeface="+mj-cs"/>
            </a:endParaRPr>
          </a:p>
        </p:txBody>
      </p:sp>
      <p:sp>
        <p:nvSpPr>
          <p:cNvPr id="8" name="Textfeld 7"/>
          <p:cNvSpPr txBox="1"/>
          <p:nvPr/>
        </p:nvSpPr>
        <p:spPr>
          <a:xfrm>
            <a:off x="1331640" y="1866087"/>
            <a:ext cx="4320480" cy="1569660"/>
          </a:xfrm>
          <a:prstGeom prst="rect">
            <a:avLst/>
          </a:prstGeom>
          <a:noFill/>
        </p:spPr>
        <p:txBody>
          <a:bodyPr wrap="square" rtlCol="0">
            <a:spAutoFit/>
          </a:bodyPr>
          <a:lstStyle/>
          <a:p>
            <a:r>
              <a:rPr lang="de-AT" sz="2400" b="1" spc="-100" dirty="0" smtClean="0">
                <a:solidFill>
                  <a:srgbClr val="3C628F"/>
                </a:solidFill>
                <a:latin typeface="Corbel" panose="020B0503020204020204" pitchFamily="34" charset="0"/>
                <a:ea typeface="+mj-ea"/>
                <a:cs typeface="+mj-cs"/>
              </a:rPr>
              <a:t>Weshalb ist Innovation aus Ihrer Sicht in der Binnenschifffahrt bzw. in der Logistikbranche von großer Bedeutung? </a:t>
            </a:r>
            <a:endParaRPr lang="de-AT" sz="2400" b="1" spc="-100" dirty="0">
              <a:solidFill>
                <a:srgbClr val="3C628F"/>
              </a:solidFill>
              <a:latin typeface="Corbel" panose="020B0503020204020204" pitchFamily="34" charset="0"/>
              <a:ea typeface="+mj-ea"/>
              <a:cs typeface="+mj-cs"/>
            </a:endParaRPr>
          </a:p>
        </p:txBody>
      </p:sp>
      <p:sp>
        <p:nvSpPr>
          <p:cNvPr id="11" name="TextBox 10"/>
          <p:cNvSpPr txBox="1"/>
          <p:nvPr/>
        </p:nvSpPr>
        <p:spPr>
          <a:xfrm>
            <a:off x="483926" y="6010909"/>
            <a:ext cx="3324150" cy="215444"/>
          </a:xfrm>
          <a:prstGeom prst="rect">
            <a:avLst/>
          </a:prstGeom>
          <a:noFill/>
        </p:spPr>
        <p:txBody>
          <a:bodyPr wrap="square" rtlCol="0">
            <a:spAutoFit/>
          </a:bodyPr>
          <a:lstStyle/>
          <a:p>
            <a:r>
              <a:rPr lang="de-DE" sz="800" dirty="0">
                <a:latin typeface="Corbel" panose="020B0503020204020204" pitchFamily="34" charset="0"/>
              </a:rPr>
              <a:t>Quelle: https://pixabay.com/en/lightbulb-bulb-light-idea-energy-1875255/</a:t>
            </a:r>
          </a:p>
        </p:txBody>
      </p:sp>
      <p:pic>
        <p:nvPicPr>
          <p:cNvPr id="12" name="Picture 11" descr="Lightbulb, Bulb, Light, Idea, Energy, Power, Innovatio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63141" y="3679776"/>
            <a:ext cx="1328457" cy="233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32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13967" y="1763869"/>
            <a:ext cx="2171540" cy="1589878"/>
          </a:xfrm>
          <a:prstGeom prst="rect">
            <a:avLst/>
          </a:prstGeom>
        </p:spPr>
      </p:pic>
      <p:sp>
        <p:nvSpPr>
          <p:cNvPr id="2" name="Titel 1"/>
          <p:cNvSpPr>
            <a:spLocks noGrp="1"/>
          </p:cNvSpPr>
          <p:nvPr>
            <p:ph type="title"/>
          </p:nvPr>
        </p:nvSpPr>
        <p:spPr>
          <a:xfrm>
            <a:off x="457200" y="404664"/>
            <a:ext cx="6491064" cy="990600"/>
          </a:xfrm>
        </p:spPr>
        <p:txBody>
          <a:bodyPr/>
          <a:lstStyle/>
          <a:p>
            <a:r>
              <a:rPr lang="de-AT" dirty="0" smtClean="0">
                <a:latin typeface="Corbel" panose="020B0503020204020204" pitchFamily="34" charset="0"/>
              </a:rPr>
              <a:t>Digitalisierung/Vernetzung </a:t>
            </a:r>
            <a:r>
              <a:rPr lang="de-AT" dirty="0">
                <a:latin typeface="Corbel" panose="020B0503020204020204" pitchFamily="34" charset="0"/>
              </a:rPr>
              <a:t>der </a:t>
            </a:r>
            <a:r>
              <a:rPr lang="de-AT" dirty="0" smtClean="0">
                <a:latin typeface="Corbel" panose="020B0503020204020204" pitchFamily="34" charset="0"/>
              </a:rPr>
              <a:t>Logistik</a:t>
            </a:r>
            <a:endParaRPr lang="de-AT" sz="2400" b="0" dirty="0">
              <a:latin typeface="Corbel" panose="020B0503020204020204" pitchFamily="34" charset="0"/>
            </a:endParaRPr>
          </a:p>
        </p:txBody>
      </p:sp>
      <p:sp>
        <p:nvSpPr>
          <p:cNvPr id="3" name="Inhaltsplatzhalter 2"/>
          <p:cNvSpPr>
            <a:spLocks noGrp="1"/>
          </p:cNvSpPr>
          <p:nvPr>
            <p:ph idx="1"/>
          </p:nvPr>
        </p:nvSpPr>
        <p:spPr>
          <a:xfrm>
            <a:off x="179512" y="1727701"/>
            <a:ext cx="8229600" cy="4776192"/>
          </a:xfrm>
        </p:spPr>
        <p:txBody>
          <a:bodyPr>
            <a:normAutofit lnSpcReduction="10000"/>
          </a:bodyPr>
          <a:lstStyle/>
          <a:p>
            <a:pPr lvl="1"/>
            <a:r>
              <a:rPr lang="de-AT" sz="2200" dirty="0" smtClean="0">
                <a:latin typeface="Corbel" panose="020B0503020204020204" pitchFamily="34" charset="0"/>
              </a:rPr>
              <a:t>Industrie 4.0 als Erweiterung des Internet der Dinge</a:t>
            </a:r>
          </a:p>
          <a:p>
            <a:pPr lvl="2">
              <a:buFont typeface="Symbol" panose="05050102010706020507" pitchFamily="18" charset="2"/>
              <a:buChar char="-"/>
            </a:pPr>
            <a:r>
              <a:rPr lang="de-DE" dirty="0">
                <a:latin typeface="Corbel" panose="020B0503020204020204" pitchFamily="34" charset="0"/>
              </a:rPr>
              <a:t>g</a:t>
            </a:r>
            <a:r>
              <a:rPr lang="de-DE" dirty="0" smtClean="0">
                <a:latin typeface="Corbel" panose="020B0503020204020204" pitchFamily="34" charset="0"/>
              </a:rPr>
              <a:t>esellschaftliche </a:t>
            </a:r>
            <a:r>
              <a:rPr lang="de-DE" dirty="0">
                <a:latin typeface="Corbel" panose="020B0503020204020204" pitchFamily="34" charset="0"/>
              </a:rPr>
              <a:t>Entwicklungen wie Onlinehandel führen zu </a:t>
            </a:r>
            <a:r>
              <a:rPr lang="de-DE" dirty="0" smtClean="0">
                <a:latin typeface="Corbel" panose="020B0503020204020204" pitchFamily="34" charset="0"/>
              </a:rPr>
              <a:t/>
            </a:r>
            <a:br>
              <a:rPr lang="de-DE" dirty="0" smtClean="0">
                <a:latin typeface="Corbel" panose="020B0503020204020204" pitchFamily="34" charset="0"/>
              </a:rPr>
            </a:br>
            <a:r>
              <a:rPr lang="de-DE" dirty="0" smtClean="0">
                <a:latin typeface="Corbel" panose="020B0503020204020204" pitchFamily="34" charset="0"/>
              </a:rPr>
              <a:t>einem </a:t>
            </a:r>
            <a:r>
              <a:rPr lang="de-DE" dirty="0">
                <a:latin typeface="Corbel" panose="020B0503020204020204" pitchFamily="34" charset="0"/>
              </a:rPr>
              <a:t>wachsenden </a:t>
            </a:r>
            <a:r>
              <a:rPr lang="de-DE" dirty="0" smtClean="0">
                <a:latin typeface="Corbel" panose="020B0503020204020204" pitchFamily="34" charset="0"/>
              </a:rPr>
              <a:t>Transportbedarf</a:t>
            </a:r>
            <a:endParaRPr lang="de-AT" dirty="0">
              <a:latin typeface="Corbel" panose="020B0503020204020204" pitchFamily="34" charset="0"/>
            </a:endParaRPr>
          </a:p>
          <a:p>
            <a:pPr lvl="2">
              <a:buFont typeface="Symbol" panose="05050102010706020507" pitchFamily="18" charset="2"/>
              <a:buChar char="-"/>
            </a:pPr>
            <a:r>
              <a:rPr lang="de-DE" dirty="0" smtClean="0">
                <a:latin typeface="Corbel" panose="020B0503020204020204" pitchFamily="34" charset="0"/>
              </a:rPr>
              <a:t>steigende Automatisierung von Logistikprozessen</a:t>
            </a:r>
          </a:p>
          <a:p>
            <a:pPr lvl="2">
              <a:buFont typeface="Symbol" panose="05050102010706020507" pitchFamily="18" charset="2"/>
              <a:buChar char="-"/>
            </a:pPr>
            <a:r>
              <a:rPr lang="de-AT" dirty="0">
                <a:latin typeface="Corbel" panose="020B0503020204020204" pitchFamily="34" charset="0"/>
              </a:rPr>
              <a:t>autonome, sich selbst </a:t>
            </a:r>
            <a:r>
              <a:rPr lang="de-AT" dirty="0" smtClean="0">
                <a:latin typeface="Corbel" panose="020B0503020204020204" pitchFamily="34" charset="0"/>
              </a:rPr>
              <a:t>organisierende Logistik</a:t>
            </a:r>
            <a:endParaRPr lang="de-DE" dirty="0" smtClean="0">
              <a:latin typeface="Corbel" panose="020B0503020204020204" pitchFamily="34" charset="0"/>
            </a:endParaRPr>
          </a:p>
          <a:p>
            <a:pPr marL="548640" lvl="2" indent="0">
              <a:buNone/>
            </a:pPr>
            <a:r>
              <a:rPr lang="de-DE" dirty="0" smtClean="0">
                <a:latin typeface="Corbel" panose="020B0503020204020204" pitchFamily="34" charset="0"/>
                <a:sym typeface="Wingdings" panose="05000000000000000000" pitchFamily="2" charset="2"/>
              </a:rPr>
              <a:t></a:t>
            </a:r>
            <a:r>
              <a:rPr lang="de-DE" dirty="0" smtClean="0">
                <a:latin typeface="Corbel" panose="020B0503020204020204" pitchFamily="34" charset="0"/>
              </a:rPr>
              <a:t>beeinflussen </a:t>
            </a:r>
            <a:r>
              <a:rPr lang="de-DE" dirty="0">
                <a:latin typeface="Corbel" panose="020B0503020204020204" pitchFamily="34" charset="0"/>
              </a:rPr>
              <a:t>maßgeblich das </a:t>
            </a:r>
            <a:r>
              <a:rPr lang="de-DE" dirty="0" smtClean="0">
                <a:latin typeface="Corbel" panose="020B0503020204020204" pitchFamily="34" charset="0"/>
              </a:rPr>
              <a:t>Transportaufkommen</a:t>
            </a:r>
          </a:p>
          <a:p>
            <a:pPr marL="548640" lvl="2" indent="0">
              <a:buNone/>
            </a:pPr>
            <a:endParaRPr lang="de-AT" sz="1000" dirty="0">
              <a:latin typeface="Corbel" panose="020B0503020204020204" pitchFamily="34" charset="0"/>
            </a:endParaRPr>
          </a:p>
          <a:p>
            <a:pPr lvl="1"/>
            <a:r>
              <a:rPr lang="de-AT" sz="2200" dirty="0">
                <a:latin typeface="Corbel" panose="020B0503020204020204" pitchFamily="34" charset="0"/>
              </a:rPr>
              <a:t>Vernetzung mit Kunden und anderen wichtigen </a:t>
            </a:r>
            <a:r>
              <a:rPr lang="de-AT" sz="2200" dirty="0" smtClean="0">
                <a:latin typeface="Corbel" panose="020B0503020204020204" pitchFamily="34" charset="0"/>
              </a:rPr>
              <a:t>Akteuren</a:t>
            </a:r>
          </a:p>
          <a:p>
            <a:pPr lvl="2">
              <a:buFont typeface="Symbol" panose="05050102010706020507" pitchFamily="18" charset="2"/>
              <a:buChar char="-"/>
            </a:pPr>
            <a:r>
              <a:rPr lang="de-AT" dirty="0" smtClean="0">
                <a:latin typeface="Corbel" panose="020B0503020204020204" pitchFamily="34" charset="0"/>
              </a:rPr>
              <a:t>um </a:t>
            </a:r>
            <a:r>
              <a:rPr lang="de-AT" dirty="0">
                <a:latin typeface="Corbel" panose="020B0503020204020204" pitchFamily="34" charset="0"/>
              </a:rPr>
              <a:t>dem zunehmenden Transportaufkommen gerecht zu </a:t>
            </a:r>
            <a:r>
              <a:rPr lang="de-AT" dirty="0" smtClean="0">
                <a:latin typeface="Corbel" panose="020B0503020204020204" pitchFamily="34" charset="0"/>
              </a:rPr>
              <a:t/>
            </a:r>
            <a:br>
              <a:rPr lang="de-AT" dirty="0" smtClean="0">
                <a:latin typeface="Corbel" panose="020B0503020204020204" pitchFamily="34" charset="0"/>
              </a:rPr>
            </a:br>
            <a:r>
              <a:rPr lang="de-AT" dirty="0" smtClean="0">
                <a:latin typeface="Corbel" panose="020B0503020204020204" pitchFamily="34" charset="0"/>
              </a:rPr>
              <a:t>werden</a:t>
            </a:r>
          </a:p>
          <a:p>
            <a:pPr lvl="2">
              <a:buFont typeface="Symbol" panose="05050102010706020507" pitchFamily="18" charset="2"/>
              <a:buChar char="-"/>
            </a:pPr>
            <a:r>
              <a:rPr lang="de-AT" dirty="0" smtClean="0">
                <a:latin typeface="Corbel" panose="020B0503020204020204" pitchFamily="34" charset="0"/>
              </a:rPr>
              <a:t>Schaffung einer Vertrauensbasis</a:t>
            </a:r>
          </a:p>
          <a:p>
            <a:pPr lvl="2">
              <a:buFont typeface="Symbol" panose="05050102010706020507" pitchFamily="18" charset="2"/>
              <a:buChar char="-"/>
            </a:pPr>
            <a:r>
              <a:rPr lang="de-AT" dirty="0">
                <a:latin typeface="Corbel" panose="020B0503020204020204" pitchFamily="34" charset="0"/>
              </a:rPr>
              <a:t>Bereitschaft zum Datenaustausch </a:t>
            </a:r>
            <a:endParaRPr lang="de-AT" dirty="0" smtClean="0">
              <a:latin typeface="Corbel" panose="020B0503020204020204" pitchFamily="34" charset="0"/>
            </a:endParaRPr>
          </a:p>
          <a:p>
            <a:pPr lvl="2">
              <a:buFont typeface="Symbol" panose="05050102010706020507" pitchFamily="18" charset="2"/>
              <a:buChar char="-"/>
            </a:pPr>
            <a:endParaRPr lang="de-AT" sz="1000" dirty="0" smtClean="0">
              <a:latin typeface="Corbel" panose="020B0503020204020204" pitchFamily="34" charset="0"/>
            </a:endParaRPr>
          </a:p>
          <a:p>
            <a:pPr lvl="1"/>
            <a:r>
              <a:rPr lang="de-AT" dirty="0">
                <a:latin typeface="Corbel" panose="020B0503020204020204" pitchFamily="34" charset="0"/>
              </a:rPr>
              <a:t>Einsatz von (teils) </a:t>
            </a:r>
            <a:r>
              <a:rPr lang="de-AT" dirty="0" smtClean="0">
                <a:latin typeface="Corbel" panose="020B0503020204020204" pitchFamily="34" charset="0"/>
              </a:rPr>
              <a:t>autonomen Fahrzeugen </a:t>
            </a:r>
            <a:br>
              <a:rPr lang="de-AT" dirty="0" smtClean="0">
                <a:latin typeface="Corbel" panose="020B0503020204020204" pitchFamily="34" charset="0"/>
              </a:rPr>
            </a:br>
            <a:r>
              <a:rPr lang="de-AT" dirty="0" smtClean="0">
                <a:latin typeface="Corbel" panose="020B0503020204020204" pitchFamily="34" charset="0"/>
              </a:rPr>
              <a:t>(</a:t>
            </a:r>
            <a:r>
              <a:rPr lang="de-AT" dirty="0">
                <a:latin typeface="Corbel" panose="020B0503020204020204" pitchFamily="34" charset="0"/>
              </a:rPr>
              <a:t>z.B. </a:t>
            </a:r>
            <a:r>
              <a:rPr lang="de-AT" dirty="0" err="1" smtClean="0">
                <a:latin typeface="Corbel" panose="020B0503020204020204" pitchFamily="34" charset="0"/>
              </a:rPr>
              <a:t>Platooning</a:t>
            </a:r>
            <a:r>
              <a:rPr lang="de-AT" dirty="0" smtClean="0">
                <a:latin typeface="Corbel" panose="020B0503020204020204" pitchFamily="34" charset="0"/>
              </a:rPr>
              <a:t>)</a:t>
            </a:r>
            <a:br>
              <a:rPr lang="de-AT" dirty="0" smtClean="0">
                <a:latin typeface="Corbel" panose="020B0503020204020204" pitchFamily="34" charset="0"/>
              </a:rPr>
            </a:br>
            <a:r>
              <a:rPr lang="de-AT" dirty="0" smtClean="0">
                <a:latin typeface="Corbel" panose="020B0503020204020204" pitchFamily="34" charset="0"/>
                <a:sym typeface="Wingdings" panose="05000000000000000000" pitchFamily="2" charset="2"/>
              </a:rPr>
              <a:t></a:t>
            </a:r>
            <a:r>
              <a:rPr lang="de-AT" dirty="0" smtClean="0">
                <a:latin typeface="Corbel" panose="020B0503020204020204" pitchFamily="34" charset="0"/>
              </a:rPr>
              <a:t>effizientere Nutzung der Verkehrsinfrastruktur</a:t>
            </a:r>
            <a:endParaRPr lang="de-AT" dirty="0">
              <a:latin typeface="Corbel" panose="020B0503020204020204" pitchFamily="34" charset="0"/>
            </a:endParaRPr>
          </a:p>
        </p:txBody>
      </p:sp>
      <p:sp>
        <p:nvSpPr>
          <p:cNvPr id="4" name="Datumsplatzhalter 3"/>
          <p:cNvSpPr>
            <a:spLocks noGrp="1"/>
          </p:cNvSpPr>
          <p:nvPr>
            <p:ph type="dt" sz="half" idx="10"/>
          </p:nvPr>
        </p:nvSpPr>
        <p:spPr/>
        <p:txBody>
          <a:bodyPr/>
          <a:lstStyle/>
          <a:p>
            <a:fld id="{D3E61E40-B63F-46D5-8043-32BA19620943}" type="datetime6">
              <a:rPr lang="de-AT" smtClean="0">
                <a:solidFill>
                  <a:prstClr val="white"/>
                </a:solidFill>
              </a:rPr>
              <a:t>Dezember 18</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20</a:t>
            </a:fld>
            <a:endParaRPr lang="de-AT" dirty="0">
              <a:solidFill>
                <a:prstClr val="white"/>
              </a:solidFill>
            </a:endParaRPr>
          </a:p>
        </p:txBody>
      </p:sp>
      <p:sp>
        <p:nvSpPr>
          <p:cNvPr id="7" name="Rechteck 6"/>
          <p:cNvSpPr/>
          <p:nvPr/>
        </p:nvSpPr>
        <p:spPr>
          <a:xfrm>
            <a:off x="6176200" y="3246025"/>
            <a:ext cx="3240360" cy="215444"/>
          </a:xfrm>
          <a:prstGeom prst="rect">
            <a:avLst/>
          </a:prstGeom>
        </p:spPr>
        <p:txBody>
          <a:bodyPr wrap="square">
            <a:spAutoFit/>
          </a:bodyPr>
          <a:lstStyle/>
          <a:p>
            <a:r>
              <a:rPr lang="de-AT" sz="800" dirty="0" smtClean="0">
                <a:latin typeface="Corbel" panose="020B0503020204020204" pitchFamily="34" charset="0"/>
              </a:rPr>
              <a:t>Quelle: </a:t>
            </a:r>
            <a:r>
              <a:rPr lang="de-AT" sz="800" dirty="0">
                <a:latin typeface="Corbel" panose="020B0503020204020204" pitchFamily="34" charset="0"/>
              </a:rPr>
              <a:t>https://pixabay.com/de/netzwerke-internet-sozial-3017389/</a:t>
            </a:r>
          </a:p>
        </p:txBody>
      </p:sp>
      <p:pic>
        <p:nvPicPr>
          <p:cNvPr id="9" name="Grafik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4208" y="4429880"/>
            <a:ext cx="2699792" cy="1735424"/>
          </a:xfrm>
          <a:prstGeom prst="rect">
            <a:avLst/>
          </a:prstGeom>
        </p:spPr>
      </p:pic>
      <p:sp>
        <p:nvSpPr>
          <p:cNvPr id="10" name="Rechteck 9"/>
          <p:cNvSpPr/>
          <p:nvPr/>
        </p:nvSpPr>
        <p:spPr>
          <a:xfrm>
            <a:off x="6629067" y="6159222"/>
            <a:ext cx="3001338" cy="338554"/>
          </a:xfrm>
          <a:prstGeom prst="rect">
            <a:avLst/>
          </a:prstGeom>
        </p:spPr>
        <p:txBody>
          <a:bodyPr wrap="square">
            <a:spAutoFit/>
          </a:bodyPr>
          <a:lstStyle/>
          <a:p>
            <a:r>
              <a:rPr lang="de-AT" sz="800" dirty="0" smtClean="0">
                <a:latin typeface="Corbel" panose="020B0503020204020204" pitchFamily="34" charset="0"/>
              </a:rPr>
              <a:t>Quelle: https</a:t>
            </a:r>
            <a:r>
              <a:rPr lang="de-AT" sz="800" dirty="0">
                <a:latin typeface="Corbel" panose="020B0503020204020204" pitchFamily="34" charset="0"/>
              </a:rPr>
              <a:t>://www.edriving.com/three60/jason-hodge-everything-you-need-to-know-about-truck-platooning/</a:t>
            </a:r>
          </a:p>
        </p:txBody>
      </p:sp>
    </p:spTree>
    <p:extLst>
      <p:ext uri="{BB962C8B-B14F-4D97-AF65-F5344CB8AC3E}">
        <p14:creationId xmlns:p14="http://schemas.microsoft.com/office/powerpoint/2010/main" val="2629731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363272" cy="990600"/>
          </a:xfrm>
        </p:spPr>
        <p:txBody>
          <a:bodyPr>
            <a:normAutofit/>
          </a:bodyPr>
          <a:lstStyle/>
          <a:p>
            <a:r>
              <a:rPr lang="de-AT" dirty="0">
                <a:latin typeface="Corbel" panose="020B0503020204020204" pitchFamily="34" charset="0"/>
              </a:rPr>
              <a:t>Automatisiertes Fahren</a:t>
            </a:r>
            <a:r>
              <a:rPr lang="de-AT" b="0" dirty="0">
                <a:latin typeface="Corbel" panose="020B0503020204020204" pitchFamily="34" charset="0"/>
              </a:rPr>
              <a:t/>
            </a:r>
            <a:br>
              <a:rPr lang="de-AT" b="0" dirty="0">
                <a:latin typeface="Corbel" panose="020B0503020204020204" pitchFamily="34" charset="0"/>
              </a:rPr>
            </a:br>
            <a:r>
              <a:rPr lang="de-AT" sz="2400" b="0" dirty="0" smtClean="0">
                <a:latin typeface="Corbel" panose="020B0503020204020204" pitchFamily="34" charset="0"/>
              </a:rPr>
              <a:t>Digitalisierung/Vernetzung der Logistik</a:t>
            </a:r>
            <a:endParaRPr lang="de-AT" sz="2400" b="0" dirty="0">
              <a:latin typeface="Corbel" panose="020B0503020204020204" pitchFamily="34" charset="0"/>
            </a:endParaRPr>
          </a:p>
        </p:txBody>
      </p:sp>
      <p:sp>
        <p:nvSpPr>
          <p:cNvPr id="3" name="Inhaltsplatzhalter 2"/>
          <p:cNvSpPr>
            <a:spLocks noGrp="1"/>
          </p:cNvSpPr>
          <p:nvPr>
            <p:ph idx="1"/>
          </p:nvPr>
        </p:nvSpPr>
        <p:spPr>
          <a:xfrm>
            <a:off x="433536" y="1689783"/>
            <a:ext cx="7427168" cy="4464496"/>
          </a:xfrm>
        </p:spPr>
        <p:txBody>
          <a:bodyPr>
            <a:normAutofit/>
          </a:bodyPr>
          <a:lstStyle/>
          <a:p>
            <a:pPr marL="0" indent="0">
              <a:buNone/>
            </a:pPr>
            <a:r>
              <a:rPr lang="de-DE" b="1" u="sng" dirty="0" err="1">
                <a:latin typeface="Corbel" panose="020B0503020204020204" pitchFamily="34" charset="0"/>
              </a:rPr>
              <a:t>Platooning</a:t>
            </a:r>
            <a:r>
              <a:rPr lang="de-DE" b="1" u="sng" dirty="0">
                <a:latin typeface="Corbel" panose="020B0503020204020204" pitchFamily="34" charset="0"/>
              </a:rPr>
              <a:t>:</a:t>
            </a:r>
            <a:endParaRPr lang="de-AT" sz="3200" dirty="0">
              <a:latin typeface="Corbel" panose="020B0503020204020204" pitchFamily="34" charset="0"/>
            </a:endParaRPr>
          </a:p>
          <a:p>
            <a:pPr lvl="0"/>
            <a:r>
              <a:rPr lang="de-DE" sz="2200" dirty="0">
                <a:latin typeface="Corbel" panose="020B0503020204020204" pitchFamily="34" charset="0"/>
              </a:rPr>
              <a:t>M</a:t>
            </a:r>
            <a:r>
              <a:rPr lang="de-DE" sz="2200" dirty="0" smtClean="0">
                <a:latin typeface="Corbel" panose="020B0503020204020204" pitchFamily="34" charset="0"/>
              </a:rPr>
              <a:t>ehrere </a:t>
            </a:r>
            <a:r>
              <a:rPr lang="de-DE" sz="2200" dirty="0">
                <a:latin typeface="Corbel" panose="020B0503020204020204" pitchFamily="34" charset="0"/>
              </a:rPr>
              <a:t>LKW werden elektronisch miteinander verbunden, um in Echtzeit zu kommunizieren</a:t>
            </a:r>
            <a:endParaRPr lang="de-AT" sz="2200" dirty="0">
              <a:latin typeface="Corbel" panose="020B0503020204020204" pitchFamily="34" charset="0"/>
            </a:endParaRPr>
          </a:p>
          <a:p>
            <a:pPr lvl="0"/>
            <a:r>
              <a:rPr lang="de-AT" sz="2200" dirty="0">
                <a:latin typeface="Corbel" panose="020B0503020204020204" pitchFamily="34" charset="0"/>
              </a:rPr>
              <a:t>Anordnung in </a:t>
            </a:r>
            <a:r>
              <a:rPr lang="de-DE" sz="2200" dirty="0">
                <a:latin typeface="Corbel" panose="020B0503020204020204" pitchFamily="34" charset="0"/>
              </a:rPr>
              <a:t>Konvois </a:t>
            </a:r>
            <a:endParaRPr lang="de-AT" sz="2200" dirty="0">
              <a:latin typeface="Corbel" panose="020B0503020204020204" pitchFamily="34" charset="0"/>
            </a:endParaRPr>
          </a:p>
          <a:p>
            <a:pPr lvl="1">
              <a:buFont typeface="Symbol" panose="05050102010706020507" pitchFamily="18" charset="2"/>
              <a:buChar char="-"/>
            </a:pPr>
            <a:r>
              <a:rPr lang="de-DE" sz="1800" dirty="0">
                <a:latin typeface="Corbel" panose="020B0503020204020204" pitchFamily="34" charset="0"/>
              </a:rPr>
              <a:t>Übertragung des Fahrverhaltens </a:t>
            </a:r>
            <a:endParaRPr lang="de-AT" sz="1800" dirty="0">
              <a:latin typeface="Corbel" panose="020B0503020204020204" pitchFamily="34" charset="0"/>
            </a:endParaRPr>
          </a:p>
          <a:p>
            <a:pPr lvl="2">
              <a:buFont typeface="Symbol" panose="05050102010706020507" pitchFamily="18" charset="2"/>
              <a:buChar char="-"/>
            </a:pPr>
            <a:r>
              <a:rPr lang="de-DE" sz="1600" dirty="0">
                <a:latin typeface="Corbel" panose="020B0503020204020204" pitchFamily="34" charset="0"/>
              </a:rPr>
              <a:t>synchrones Beschleunigen und Bremsen</a:t>
            </a:r>
            <a:endParaRPr lang="de-AT" sz="1600" dirty="0">
              <a:latin typeface="Corbel" panose="020B0503020204020204" pitchFamily="34" charset="0"/>
            </a:endParaRPr>
          </a:p>
          <a:p>
            <a:pPr lvl="2">
              <a:buFont typeface="Symbol" panose="05050102010706020507" pitchFamily="18" charset="2"/>
              <a:buChar char="-"/>
            </a:pPr>
            <a:r>
              <a:rPr lang="de-DE" sz="1600" dirty="0">
                <a:latin typeface="Corbel" panose="020B0503020204020204" pitchFamily="34" charset="0"/>
              </a:rPr>
              <a:t>Technologien ermöglichen einem Abstand von wenigen Metern</a:t>
            </a:r>
            <a:endParaRPr lang="de-AT" sz="1600" dirty="0">
              <a:latin typeface="Corbel" panose="020B0503020204020204" pitchFamily="34" charset="0"/>
            </a:endParaRPr>
          </a:p>
          <a:p>
            <a:pPr lvl="0"/>
            <a:r>
              <a:rPr lang="de-DE" sz="2200" dirty="0">
                <a:latin typeface="Corbel" panose="020B0503020204020204" pitchFamily="34" charset="0"/>
              </a:rPr>
              <a:t>Verringerung des Luftwiederstandes</a:t>
            </a:r>
            <a:endParaRPr lang="de-AT" sz="2200" dirty="0">
              <a:latin typeface="Corbel" panose="020B0503020204020204" pitchFamily="34" charset="0"/>
            </a:endParaRPr>
          </a:p>
          <a:p>
            <a:pPr marL="0" indent="0">
              <a:buNone/>
            </a:pPr>
            <a:endParaRPr lang="de-AT" dirty="0">
              <a:latin typeface="Corbel" panose="020B0503020204020204" pitchFamily="34" charset="0"/>
            </a:endParaRPr>
          </a:p>
        </p:txBody>
      </p:sp>
      <p:sp>
        <p:nvSpPr>
          <p:cNvPr id="4" name="Datumsplatzhalter 3"/>
          <p:cNvSpPr>
            <a:spLocks noGrp="1"/>
          </p:cNvSpPr>
          <p:nvPr>
            <p:ph type="dt" sz="half" idx="10"/>
          </p:nvPr>
        </p:nvSpPr>
        <p:spPr/>
        <p:txBody>
          <a:bodyPr/>
          <a:lstStyle/>
          <a:p>
            <a:fld id="{D3E61E40-B63F-46D5-8043-32BA19620943}" type="datetime6">
              <a:rPr lang="de-AT" smtClean="0">
                <a:solidFill>
                  <a:prstClr val="white"/>
                </a:solidFill>
              </a:rPr>
              <a:t>Dezember 18</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21</a:t>
            </a:fld>
            <a:endParaRPr lang="de-AT" dirty="0">
              <a:solidFill>
                <a:prstClr val="white"/>
              </a:solidFill>
            </a:endParaRPr>
          </a:p>
        </p:txBody>
      </p:sp>
      <p:sp>
        <p:nvSpPr>
          <p:cNvPr id="7" name="Rechteck 6"/>
          <p:cNvSpPr/>
          <p:nvPr/>
        </p:nvSpPr>
        <p:spPr>
          <a:xfrm>
            <a:off x="5739724" y="6279521"/>
            <a:ext cx="3227548" cy="338554"/>
          </a:xfrm>
          <a:prstGeom prst="rect">
            <a:avLst/>
          </a:prstGeom>
        </p:spPr>
        <p:txBody>
          <a:bodyPr wrap="square">
            <a:spAutoFit/>
          </a:bodyPr>
          <a:lstStyle/>
          <a:p>
            <a:r>
              <a:rPr lang="de-AT" sz="800" dirty="0" smtClean="0">
                <a:latin typeface="Corbel" panose="020B0503020204020204" pitchFamily="34" charset="0"/>
              </a:rPr>
              <a:t>Quelle: </a:t>
            </a:r>
            <a:r>
              <a:rPr lang="de-AT" sz="800" dirty="0">
                <a:latin typeface="Corbel" panose="020B0503020204020204" pitchFamily="34" charset="0"/>
              </a:rPr>
              <a:t>https://www.vda.de/de/themen/innovation-und-technik/automatisiertes-fahren/platooning.html</a:t>
            </a:r>
          </a:p>
        </p:txBody>
      </p:sp>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724" y="4573449"/>
            <a:ext cx="4801380" cy="2020417"/>
          </a:xfrm>
          <a:prstGeom prst="rect">
            <a:avLst/>
          </a:prstGeom>
        </p:spPr>
      </p:pic>
    </p:spTree>
    <p:extLst>
      <p:ext uri="{BB962C8B-B14F-4D97-AF65-F5344CB8AC3E}">
        <p14:creationId xmlns:p14="http://schemas.microsoft.com/office/powerpoint/2010/main" val="2963204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363272" cy="990600"/>
          </a:xfrm>
        </p:spPr>
        <p:txBody>
          <a:bodyPr>
            <a:normAutofit/>
          </a:bodyPr>
          <a:lstStyle/>
          <a:p>
            <a:r>
              <a:rPr lang="de-AT" dirty="0">
                <a:latin typeface="Corbel" panose="020B0503020204020204" pitchFamily="34" charset="0"/>
              </a:rPr>
              <a:t>Automatisiertes Fahren</a:t>
            </a:r>
            <a:r>
              <a:rPr lang="de-AT" b="0" dirty="0">
                <a:latin typeface="Corbel" panose="020B0503020204020204" pitchFamily="34" charset="0"/>
              </a:rPr>
              <a:t/>
            </a:r>
            <a:br>
              <a:rPr lang="de-AT" b="0" dirty="0">
                <a:latin typeface="Corbel" panose="020B0503020204020204" pitchFamily="34" charset="0"/>
              </a:rPr>
            </a:br>
            <a:r>
              <a:rPr lang="de-AT" sz="2400" b="0" dirty="0" smtClean="0">
                <a:latin typeface="Corbel" panose="020B0503020204020204" pitchFamily="34" charset="0"/>
              </a:rPr>
              <a:t>Digitalisierung/Vernetzung der Logistik</a:t>
            </a:r>
            <a:endParaRPr lang="de-AT" sz="2400" b="0" dirty="0">
              <a:latin typeface="Corbel" panose="020B0503020204020204" pitchFamily="34" charset="0"/>
            </a:endParaRPr>
          </a:p>
        </p:txBody>
      </p:sp>
      <p:sp>
        <p:nvSpPr>
          <p:cNvPr id="3" name="Inhaltsplatzhalter 2"/>
          <p:cNvSpPr>
            <a:spLocks noGrp="1"/>
          </p:cNvSpPr>
          <p:nvPr>
            <p:ph idx="1"/>
          </p:nvPr>
        </p:nvSpPr>
        <p:spPr>
          <a:xfrm>
            <a:off x="457200" y="1916832"/>
            <a:ext cx="7427168" cy="4464496"/>
          </a:xfrm>
        </p:spPr>
        <p:txBody>
          <a:bodyPr>
            <a:normAutofit/>
          </a:bodyPr>
          <a:lstStyle/>
          <a:p>
            <a:pPr marL="0" indent="0">
              <a:buNone/>
            </a:pPr>
            <a:r>
              <a:rPr lang="de-DE" b="1" u="sng" dirty="0" err="1"/>
              <a:t>Platooning</a:t>
            </a:r>
            <a:r>
              <a:rPr lang="de-DE" b="1" u="sng" dirty="0"/>
              <a:t>:</a:t>
            </a:r>
            <a:endParaRPr lang="de-AT" sz="3200" dirty="0"/>
          </a:p>
          <a:p>
            <a:pPr lvl="0"/>
            <a:r>
              <a:rPr lang="de-DE" sz="2200" dirty="0" smtClean="0"/>
              <a:t>automatisierte </a:t>
            </a:r>
            <a:r>
              <a:rPr lang="de-DE" sz="2200" dirty="0"/>
              <a:t>Systeme ermöglichen:</a:t>
            </a:r>
            <a:endParaRPr lang="de-AT" sz="2200" dirty="0"/>
          </a:p>
          <a:p>
            <a:pPr lvl="1">
              <a:buFont typeface="Symbol" panose="05050102010706020507" pitchFamily="18" charset="2"/>
              <a:buChar char="-"/>
            </a:pPr>
            <a:r>
              <a:rPr lang="de-DE" sz="1800" dirty="0"/>
              <a:t>vorausschauendes Fahren</a:t>
            </a:r>
            <a:endParaRPr lang="de-AT" sz="1800" dirty="0"/>
          </a:p>
          <a:p>
            <a:pPr lvl="1">
              <a:buFont typeface="Symbol" panose="05050102010706020507" pitchFamily="18" charset="2"/>
              <a:buChar char="-"/>
            </a:pPr>
            <a:r>
              <a:rPr lang="de-DE" sz="1800" dirty="0"/>
              <a:t>auf topographische </a:t>
            </a:r>
            <a:r>
              <a:rPr lang="de-DE" sz="1800" dirty="0" smtClean="0"/>
              <a:t/>
            </a:r>
            <a:br>
              <a:rPr lang="de-DE" sz="1800" dirty="0" smtClean="0"/>
            </a:br>
            <a:r>
              <a:rPr lang="de-DE" sz="1800" dirty="0" smtClean="0"/>
              <a:t>Gegebenheiten </a:t>
            </a:r>
            <a:r>
              <a:rPr lang="de-DE" sz="1800" dirty="0"/>
              <a:t>zu reagieren und</a:t>
            </a:r>
            <a:endParaRPr lang="de-AT" sz="1800" dirty="0"/>
          </a:p>
          <a:p>
            <a:pPr lvl="1">
              <a:buFont typeface="Symbol" panose="05050102010706020507" pitchFamily="18" charset="2"/>
              <a:buChar char="-"/>
            </a:pPr>
            <a:r>
              <a:rPr lang="de-DE" sz="1800" dirty="0"/>
              <a:t>Kraftstoff einzusparen</a:t>
            </a:r>
            <a:endParaRPr lang="de-AT" sz="1800" dirty="0"/>
          </a:p>
          <a:p>
            <a:pPr lvl="0"/>
            <a:r>
              <a:rPr lang="de-DE" sz="2200" dirty="0"/>
              <a:t>signifikante Effizienzsteigerung </a:t>
            </a:r>
            <a:endParaRPr lang="de-AT" sz="2200" dirty="0"/>
          </a:p>
          <a:p>
            <a:pPr lvl="1">
              <a:buFont typeface="Symbol" panose="05050102010706020507" pitchFamily="18" charset="2"/>
              <a:buChar char="-"/>
            </a:pPr>
            <a:r>
              <a:rPr lang="de-DE" sz="1800" dirty="0"/>
              <a:t>erhebliche Senkung von </a:t>
            </a:r>
            <a:r>
              <a:rPr lang="de-DE" sz="1800" dirty="0" smtClean="0"/>
              <a:t/>
            </a:r>
            <a:br>
              <a:rPr lang="de-DE" sz="1800" dirty="0" smtClean="0"/>
            </a:br>
            <a:r>
              <a:rPr lang="de-DE" sz="1800" dirty="0" smtClean="0"/>
              <a:t>CO</a:t>
            </a:r>
            <a:r>
              <a:rPr lang="de-DE" sz="1800" baseline="-25000" dirty="0" smtClean="0"/>
              <a:t>2</a:t>
            </a:r>
            <a:r>
              <a:rPr lang="de-DE" sz="1800" dirty="0" smtClean="0"/>
              <a:t>-Emissionen </a:t>
            </a:r>
            <a:endParaRPr lang="de-AT" sz="1800" dirty="0"/>
          </a:p>
          <a:p>
            <a:pPr lvl="1">
              <a:buFont typeface="Symbol" panose="05050102010706020507" pitchFamily="18" charset="2"/>
              <a:buChar char="-"/>
            </a:pPr>
            <a:r>
              <a:rPr lang="de-DE" sz="1800" dirty="0"/>
              <a:t>bessere Ausnutzung des </a:t>
            </a:r>
            <a:r>
              <a:rPr lang="de-DE" sz="1800" dirty="0" smtClean="0"/>
              <a:t/>
            </a:r>
            <a:br>
              <a:rPr lang="de-DE" sz="1800" dirty="0" smtClean="0"/>
            </a:br>
            <a:r>
              <a:rPr lang="de-DE" sz="1800" dirty="0" smtClean="0"/>
              <a:t>Verkehrsraum</a:t>
            </a:r>
            <a:endParaRPr lang="de-AT" sz="1800" dirty="0"/>
          </a:p>
          <a:p>
            <a:pPr marL="0" indent="0">
              <a:buNone/>
            </a:pPr>
            <a:endParaRPr lang="de-AT" dirty="0"/>
          </a:p>
        </p:txBody>
      </p:sp>
      <p:sp>
        <p:nvSpPr>
          <p:cNvPr id="4" name="Datumsplatzhalter 3"/>
          <p:cNvSpPr>
            <a:spLocks noGrp="1"/>
          </p:cNvSpPr>
          <p:nvPr>
            <p:ph type="dt" sz="half" idx="10"/>
          </p:nvPr>
        </p:nvSpPr>
        <p:spPr/>
        <p:txBody>
          <a:bodyPr/>
          <a:lstStyle/>
          <a:p>
            <a:fld id="{D3E61E40-B63F-46D5-8043-32BA19620943}" type="datetime6">
              <a:rPr lang="de-AT" smtClean="0">
                <a:solidFill>
                  <a:prstClr val="white"/>
                </a:solidFill>
              </a:rPr>
              <a:t>Dezember 18</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22</a:t>
            </a:fld>
            <a:endParaRPr lang="de-AT" dirty="0">
              <a:solidFill>
                <a:prstClr val="white"/>
              </a:solidFill>
            </a:endParaRPr>
          </a:p>
        </p:txBody>
      </p:sp>
      <p:sp>
        <p:nvSpPr>
          <p:cNvPr id="7" name="Rechteck 6"/>
          <p:cNvSpPr/>
          <p:nvPr/>
        </p:nvSpPr>
        <p:spPr>
          <a:xfrm>
            <a:off x="4499992" y="5981509"/>
            <a:ext cx="4644008" cy="338554"/>
          </a:xfrm>
          <a:prstGeom prst="rect">
            <a:avLst/>
          </a:prstGeom>
        </p:spPr>
        <p:txBody>
          <a:bodyPr wrap="square">
            <a:spAutoFit/>
          </a:bodyPr>
          <a:lstStyle/>
          <a:p>
            <a:r>
              <a:rPr lang="de-AT" sz="800" dirty="0" smtClean="0">
                <a:latin typeface="Corbel" panose="020B0503020204020204" pitchFamily="34" charset="0"/>
              </a:rPr>
              <a:t>Quelle: </a:t>
            </a:r>
            <a:r>
              <a:rPr lang="de-AT" sz="800" dirty="0">
                <a:latin typeface="Corbel" panose="020B0503020204020204" pitchFamily="34" charset="0"/>
              </a:rPr>
              <a:t>https://blog.mercedes-benz-passion.com/2016/04/european-truck-platooning-challenge-daimler-mit-3-actros-mit-highway-pilot-connect-am-start/</a:t>
            </a:r>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7446" y="2996952"/>
            <a:ext cx="4576554" cy="3045822"/>
          </a:xfrm>
          <a:prstGeom prst="rect">
            <a:avLst/>
          </a:prstGeom>
        </p:spPr>
      </p:pic>
    </p:spTree>
    <p:extLst>
      <p:ext uri="{BB962C8B-B14F-4D97-AF65-F5344CB8AC3E}">
        <p14:creationId xmlns:p14="http://schemas.microsoft.com/office/powerpoint/2010/main" val="315335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16832"/>
            <a:ext cx="8579296" cy="4464496"/>
          </a:xfrm>
        </p:spPr>
        <p:txBody>
          <a:bodyPr>
            <a:normAutofit/>
          </a:bodyPr>
          <a:lstStyle/>
          <a:p>
            <a:pPr marL="0" indent="0">
              <a:buNone/>
            </a:pPr>
            <a:r>
              <a:rPr lang="de-DE" b="1" u="sng" dirty="0" err="1">
                <a:solidFill>
                  <a:schemeClr val="accent1"/>
                </a:solidFill>
                <a:latin typeface="Corbel" panose="020B0503020204020204" pitchFamily="34" charset="0"/>
              </a:rPr>
              <a:t>Ship</a:t>
            </a:r>
            <a:r>
              <a:rPr lang="de-DE" b="1" u="sng" dirty="0">
                <a:solidFill>
                  <a:schemeClr val="accent1"/>
                </a:solidFill>
                <a:latin typeface="Corbel" panose="020B0503020204020204" pitchFamily="34" charset="0"/>
              </a:rPr>
              <a:t> </a:t>
            </a:r>
            <a:r>
              <a:rPr lang="de-DE" b="1" u="sng" dirty="0" err="1" smtClean="0">
                <a:solidFill>
                  <a:schemeClr val="accent1"/>
                </a:solidFill>
                <a:latin typeface="Corbel" panose="020B0503020204020204" pitchFamily="34" charset="0"/>
              </a:rPr>
              <a:t>Platooning</a:t>
            </a:r>
            <a:r>
              <a:rPr lang="de-DE" b="1" u="sng" dirty="0" smtClean="0">
                <a:solidFill>
                  <a:schemeClr val="accent1"/>
                </a:solidFill>
                <a:latin typeface="Corbel" panose="020B0503020204020204" pitchFamily="34" charset="0"/>
              </a:rPr>
              <a:t>:</a:t>
            </a:r>
          </a:p>
          <a:p>
            <a:pPr marL="0" indent="0">
              <a:buNone/>
            </a:pPr>
            <a:endParaRPr lang="de-DE" sz="900" b="1" u="sng" dirty="0" smtClean="0">
              <a:solidFill>
                <a:schemeClr val="accent1"/>
              </a:solidFill>
              <a:latin typeface="Corbel" panose="020B0503020204020204" pitchFamily="34" charset="0"/>
            </a:endParaRPr>
          </a:p>
          <a:p>
            <a:r>
              <a:rPr lang="de-AT" sz="2200" dirty="0">
                <a:solidFill>
                  <a:schemeClr val="accent1"/>
                </a:solidFill>
                <a:latin typeface="Corbel" panose="020B0503020204020204" pitchFamily="34" charset="0"/>
              </a:rPr>
              <a:t>Nicht nur bei LKWs forscht man nach autonomen Steuerungsmöglichkeiten </a:t>
            </a:r>
            <a:r>
              <a:rPr lang="de-AT" sz="2200" dirty="0" smtClean="0">
                <a:solidFill>
                  <a:schemeClr val="accent1"/>
                </a:solidFill>
                <a:latin typeface="Corbel" panose="020B0503020204020204" pitchFamily="34" charset="0"/>
                <a:sym typeface="Wingdings" panose="05000000000000000000" pitchFamily="2" charset="2"/>
              </a:rPr>
              <a:t></a:t>
            </a:r>
            <a:r>
              <a:rPr lang="de-AT" sz="2200" dirty="0" smtClean="0">
                <a:solidFill>
                  <a:schemeClr val="accent1"/>
                </a:solidFill>
                <a:latin typeface="Corbel" panose="020B0503020204020204" pitchFamily="34" charset="0"/>
              </a:rPr>
              <a:t>auch </a:t>
            </a:r>
            <a:r>
              <a:rPr lang="de-AT" sz="2200" dirty="0">
                <a:solidFill>
                  <a:schemeClr val="accent1"/>
                </a:solidFill>
                <a:latin typeface="Corbel" panose="020B0503020204020204" pitchFamily="34" charset="0"/>
              </a:rPr>
              <a:t>in der Schifffahrt werden </a:t>
            </a:r>
            <a:r>
              <a:rPr lang="de-AT" sz="2200" dirty="0" smtClean="0">
                <a:solidFill>
                  <a:schemeClr val="accent1"/>
                </a:solidFill>
                <a:latin typeface="Corbel" panose="020B0503020204020204" pitchFamily="34" charset="0"/>
              </a:rPr>
              <a:t>fahrerlose </a:t>
            </a:r>
            <a:r>
              <a:rPr lang="de-AT" sz="2200" dirty="0">
                <a:solidFill>
                  <a:schemeClr val="accent1"/>
                </a:solidFill>
                <a:latin typeface="Corbel" panose="020B0503020204020204" pitchFamily="34" charset="0"/>
              </a:rPr>
              <a:t>Boote immer </a:t>
            </a:r>
            <a:r>
              <a:rPr lang="de-AT" sz="2200" dirty="0" smtClean="0">
                <a:solidFill>
                  <a:schemeClr val="accent1"/>
                </a:solidFill>
                <a:latin typeface="Corbel" panose="020B0503020204020204" pitchFamily="34" charset="0"/>
              </a:rPr>
              <a:t>wahrscheinlicher</a:t>
            </a:r>
          </a:p>
          <a:p>
            <a:r>
              <a:rPr lang="de-AT" sz="2200" dirty="0">
                <a:solidFill>
                  <a:schemeClr val="accent1"/>
                </a:solidFill>
                <a:latin typeface="Corbel" panose="020B0503020204020204" pitchFamily="34" charset="0"/>
              </a:rPr>
              <a:t>Herausforderungen </a:t>
            </a:r>
            <a:r>
              <a:rPr lang="de-AT" sz="2200" dirty="0" smtClean="0">
                <a:solidFill>
                  <a:schemeClr val="accent1"/>
                </a:solidFill>
                <a:latin typeface="Corbel" panose="020B0503020204020204" pitchFamily="34" charset="0"/>
              </a:rPr>
              <a:t>wie:</a:t>
            </a:r>
          </a:p>
          <a:p>
            <a:pPr lvl="1">
              <a:buFont typeface="Symbol" panose="05050102010706020507" pitchFamily="18" charset="2"/>
              <a:buChar char="-"/>
            </a:pPr>
            <a:r>
              <a:rPr lang="de-AT" sz="1800" dirty="0" smtClean="0">
                <a:solidFill>
                  <a:schemeClr val="accent1"/>
                </a:solidFill>
                <a:latin typeface="Corbel" panose="020B0503020204020204" pitchFamily="34" charset="0"/>
              </a:rPr>
              <a:t>Wettbewerbsfähigkeit,</a:t>
            </a:r>
          </a:p>
          <a:p>
            <a:pPr lvl="1">
              <a:buFont typeface="Symbol" panose="05050102010706020507" pitchFamily="18" charset="2"/>
              <a:buChar char="-"/>
            </a:pPr>
            <a:r>
              <a:rPr lang="de-AT" sz="1800" dirty="0" smtClean="0">
                <a:solidFill>
                  <a:schemeClr val="accent1"/>
                </a:solidFill>
                <a:latin typeface="Corbel" panose="020B0503020204020204" pitchFamily="34" charset="0"/>
              </a:rPr>
              <a:t>Sicherheit </a:t>
            </a:r>
            <a:r>
              <a:rPr lang="de-AT" sz="1800" dirty="0">
                <a:solidFill>
                  <a:schemeClr val="accent1"/>
                </a:solidFill>
                <a:latin typeface="Corbel" panose="020B0503020204020204" pitchFamily="34" charset="0"/>
              </a:rPr>
              <a:t>und </a:t>
            </a:r>
            <a:endParaRPr lang="de-AT" sz="1800" dirty="0" smtClean="0">
              <a:solidFill>
                <a:schemeClr val="accent1"/>
              </a:solidFill>
              <a:latin typeface="Corbel" panose="020B0503020204020204" pitchFamily="34" charset="0"/>
            </a:endParaRPr>
          </a:p>
          <a:p>
            <a:pPr lvl="1">
              <a:buFont typeface="Symbol" panose="05050102010706020507" pitchFamily="18" charset="2"/>
              <a:buChar char="-"/>
            </a:pPr>
            <a:r>
              <a:rPr lang="de-AT" sz="1800" dirty="0" smtClean="0">
                <a:solidFill>
                  <a:schemeClr val="accent1"/>
                </a:solidFill>
                <a:latin typeface="Corbel" panose="020B0503020204020204" pitchFamily="34" charset="0"/>
              </a:rPr>
              <a:t>Nachhaltigkeit </a:t>
            </a:r>
            <a:r>
              <a:rPr lang="de-AT" sz="1800" dirty="0">
                <a:solidFill>
                  <a:schemeClr val="accent1"/>
                </a:solidFill>
                <a:latin typeface="Corbel" panose="020B0503020204020204" pitchFamily="34" charset="0"/>
              </a:rPr>
              <a:t>zu </a:t>
            </a:r>
            <a:r>
              <a:rPr lang="de-AT" sz="1800" dirty="0" smtClean="0">
                <a:solidFill>
                  <a:schemeClr val="accent1"/>
                </a:solidFill>
                <a:latin typeface="Corbel" panose="020B0503020204020204" pitchFamily="34" charset="0"/>
              </a:rPr>
              <a:t>bewältigen.</a:t>
            </a:r>
          </a:p>
          <a:p>
            <a:r>
              <a:rPr lang="de-AT" sz="2200" dirty="0" smtClean="0">
                <a:solidFill>
                  <a:schemeClr val="accent1"/>
                </a:solidFill>
                <a:latin typeface="Corbel" panose="020B0503020204020204" pitchFamily="34" charset="0"/>
              </a:rPr>
              <a:t>Fortschrittliche </a:t>
            </a:r>
            <a:r>
              <a:rPr lang="de-AT" sz="2200" dirty="0">
                <a:solidFill>
                  <a:schemeClr val="accent1"/>
                </a:solidFill>
                <a:latin typeface="Corbel" panose="020B0503020204020204" pitchFamily="34" charset="0"/>
              </a:rPr>
              <a:t>Systeme zur </a:t>
            </a:r>
            <a:r>
              <a:rPr lang="de-AT" sz="2200" dirty="0" smtClean="0">
                <a:solidFill>
                  <a:schemeClr val="accent1"/>
                </a:solidFill>
                <a:latin typeface="Corbel" panose="020B0503020204020204" pitchFamily="34" charset="0"/>
              </a:rPr>
              <a:t/>
            </a:r>
            <a:br>
              <a:rPr lang="de-AT" sz="2200" dirty="0" smtClean="0">
                <a:solidFill>
                  <a:schemeClr val="accent1"/>
                </a:solidFill>
                <a:latin typeface="Corbel" panose="020B0503020204020204" pitchFamily="34" charset="0"/>
              </a:rPr>
            </a:br>
            <a:r>
              <a:rPr lang="de-AT" sz="2200" dirty="0" smtClean="0">
                <a:solidFill>
                  <a:schemeClr val="accent1"/>
                </a:solidFill>
                <a:latin typeface="Corbel" panose="020B0503020204020204" pitchFamily="34" charset="0"/>
              </a:rPr>
              <a:t>Entscheidungsunterstützung</a:t>
            </a:r>
          </a:p>
          <a:p>
            <a:pPr lvl="1">
              <a:buFont typeface="Symbol" panose="05050102010706020507" pitchFamily="18" charset="2"/>
              <a:buChar char="-"/>
            </a:pPr>
            <a:r>
              <a:rPr lang="de-AT" sz="1800" dirty="0" smtClean="0">
                <a:solidFill>
                  <a:schemeClr val="accent1"/>
                </a:solidFill>
                <a:latin typeface="Corbel" panose="020B0503020204020204" pitchFamily="34" charset="0"/>
              </a:rPr>
              <a:t>Ferngesteuertes Manövrieren</a:t>
            </a:r>
          </a:p>
          <a:p>
            <a:endParaRPr lang="de-AT" dirty="0" smtClean="0">
              <a:solidFill>
                <a:schemeClr val="accent1"/>
              </a:solidFill>
              <a:latin typeface="Corbel" panose="020B0503020204020204" pitchFamily="34" charset="0"/>
            </a:endParaRPr>
          </a:p>
          <a:p>
            <a:pPr marL="0" indent="0">
              <a:buNone/>
            </a:pPr>
            <a:endParaRPr lang="de-AT" dirty="0">
              <a:solidFill>
                <a:schemeClr val="accent1"/>
              </a:solidFill>
              <a:latin typeface="Corbel" panose="020B0503020204020204" pitchFamily="34" charset="0"/>
            </a:endParaRPr>
          </a:p>
          <a:p>
            <a:pPr marL="0" indent="0">
              <a:buNone/>
            </a:pPr>
            <a:endParaRPr lang="de-AT" dirty="0">
              <a:solidFill>
                <a:schemeClr val="accent1"/>
              </a:solidFill>
              <a:latin typeface="Corbel" panose="020B0503020204020204" pitchFamily="34" charset="0"/>
            </a:endParaRPr>
          </a:p>
        </p:txBody>
      </p:sp>
      <p:sp>
        <p:nvSpPr>
          <p:cNvPr id="4" name="Datumsplatzhalter 3"/>
          <p:cNvSpPr>
            <a:spLocks noGrp="1"/>
          </p:cNvSpPr>
          <p:nvPr>
            <p:ph type="dt" sz="half" idx="10"/>
          </p:nvPr>
        </p:nvSpPr>
        <p:spPr/>
        <p:txBody>
          <a:bodyPr/>
          <a:lstStyle/>
          <a:p>
            <a:fld id="{D3E61E40-B63F-46D5-8043-32BA19620943}" type="datetime6">
              <a:rPr lang="de-AT" smtClean="0">
                <a:solidFill>
                  <a:prstClr val="white"/>
                </a:solidFill>
              </a:rPr>
              <a:t>Dezember 18</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23</a:t>
            </a:fld>
            <a:endParaRPr lang="de-AT" dirty="0">
              <a:solidFill>
                <a:prstClr val="white"/>
              </a:solidFill>
            </a:endParaRPr>
          </a:p>
        </p:txBody>
      </p:sp>
      <p:pic>
        <p:nvPicPr>
          <p:cNvPr id="7" name="Grafik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09431" y="3651240"/>
            <a:ext cx="4603819" cy="2630753"/>
          </a:xfrm>
          <a:prstGeom prst="rect">
            <a:avLst/>
          </a:prstGeom>
        </p:spPr>
      </p:pic>
      <p:sp>
        <p:nvSpPr>
          <p:cNvPr id="8" name="Rechteck 7"/>
          <p:cNvSpPr/>
          <p:nvPr/>
        </p:nvSpPr>
        <p:spPr>
          <a:xfrm>
            <a:off x="7164288" y="6239888"/>
            <a:ext cx="2724484" cy="215444"/>
          </a:xfrm>
          <a:prstGeom prst="rect">
            <a:avLst/>
          </a:prstGeom>
        </p:spPr>
        <p:txBody>
          <a:bodyPr wrap="square">
            <a:spAutoFit/>
          </a:bodyPr>
          <a:lstStyle/>
          <a:p>
            <a:r>
              <a:rPr lang="de-AT" sz="800" dirty="0" smtClean="0">
                <a:latin typeface="Corbel" panose="020B0503020204020204" pitchFamily="34" charset="0"/>
              </a:rPr>
              <a:t>Quelle: </a:t>
            </a:r>
            <a:r>
              <a:rPr lang="de-AT" sz="800" dirty="0" err="1" smtClean="0">
                <a:latin typeface="Corbel" panose="020B0503020204020204" pitchFamily="34" charset="0"/>
              </a:rPr>
              <a:t>softwarelogistico.files.wordpress</a:t>
            </a:r>
            <a:endParaRPr lang="de-AT" sz="800" dirty="0">
              <a:latin typeface="Corbel" panose="020B0503020204020204" pitchFamily="34" charset="0"/>
            </a:endParaRPr>
          </a:p>
        </p:txBody>
      </p:sp>
      <p:sp>
        <p:nvSpPr>
          <p:cNvPr id="9" name="Titel 1"/>
          <p:cNvSpPr>
            <a:spLocks noGrp="1"/>
          </p:cNvSpPr>
          <p:nvPr>
            <p:ph type="title"/>
          </p:nvPr>
        </p:nvSpPr>
        <p:spPr>
          <a:xfrm>
            <a:off x="457200" y="404664"/>
            <a:ext cx="8363272" cy="990600"/>
          </a:xfrm>
        </p:spPr>
        <p:txBody>
          <a:bodyPr>
            <a:normAutofit/>
          </a:bodyPr>
          <a:lstStyle/>
          <a:p>
            <a:r>
              <a:rPr lang="de-AT" dirty="0">
                <a:solidFill>
                  <a:schemeClr val="accent1"/>
                </a:solidFill>
                <a:latin typeface="Corbel" panose="020B0503020204020204" pitchFamily="34" charset="0"/>
              </a:rPr>
              <a:t>Automatisiertes Fahren</a:t>
            </a:r>
            <a:r>
              <a:rPr lang="de-AT" b="0" dirty="0">
                <a:solidFill>
                  <a:schemeClr val="accent1"/>
                </a:solidFill>
                <a:latin typeface="Corbel" panose="020B0503020204020204" pitchFamily="34" charset="0"/>
              </a:rPr>
              <a:t/>
            </a:r>
            <a:br>
              <a:rPr lang="de-AT" b="0" dirty="0">
                <a:solidFill>
                  <a:schemeClr val="accent1"/>
                </a:solidFill>
                <a:latin typeface="Corbel" panose="020B0503020204020204" pitchFamily="34" charset="0"/>
              </a:rPr>
            </a:br>
            <a:r>
              <a:rPr lang="de-AT" sz="2400" b="0" dirty="0" smtClean="0">
                <a:solidFill>
                  <a:schemeClr val="accent1"/>
                </a:solidFill>
                <a:latin typeface="Corbel" panose="020B0503020204020204" pitchFamily="34" charset="0"/>
              </a:rPr>
              <a:t>Digitalisierung/Vernetzung der Logistik</a:t>
            </a:r>
            <a:endParaRPr lang="de-AT" sz="2400" b="0"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3595972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solidFill>
                  <a:schemeClr val="accent1"/>
                </a:solidFill>
                <a:latin typeface="Corbel" panose="020B0503020204020204" pitchFamily="34" charset="0"/>
              </a:rPr>
              <a:t>Exkurs</a:t>
            </a:r>
            <a:r>
              <a:rPr lang="en-US" dirty="0" smtClean="0">
                <a:solidFill>
                  <a:schemeClr val="accent1"/>
                </a:solidFill>
                <a:latin typeface="Corbel" panose="020B0503020204020204" pitchFamily="34" charset="0"/>
              </a:rPr>
              <a:t>: Pioneer: „</a:t>
            </a:r>
            <a:r>
              <a:rPr lang="en-US" dirty="0" err="1" smtClean="0">
                <a:solidFill>
                  <a:schemeClr val="accent1"/>
                </a:solidFill>
                <a:latin typeface="Corbel" panose="020B0503020204020204" pitchFamily="34" charset="0"/>
              </a:rPr>
              <a:t>smartPORT</a:t>
            </a:r>
            <a:r>
              <a:rPr lang="en-US" dirty="0" smtClean="0">
                <a:solidFill>
                  <a:schemeClr val="accent1"/>
                </a:solidFill>
                <a:latin typeface="Corbel" panose="020B0503020204020204" pitchFamily="34" charset="0"/>
              </a:rPr>
              <a:t> </a:t>
            </a:r>
            <a:br>
              <a:rPr lang="en-US" dirty="0" smtClean="0">
                <a:solidFill>
                  <a:schemeClr val="accent1"/>
                </a:solidFill>
                <a:latin typeface="Corbel" panose="020B0503020204020204" pitchFamily="34" charset="0"/>
              </a:rPr>
            </a:br>
            <a:r>
              <a:rPr lang="en-US" dirty="0" smtClean="0">
                <a:solidFill>
                  <a:schemeClr val="accent1"/>
                </a:solidFill>
                <a:latin typeface="Corbel" panose="020B0503020204020204" pitchFamily="34" charset="0"/>
              </a:rPr>
              <a:t>Logistics“  - Hamburg (Deutschland)</a:t>
            </a:r>
            <a:endParaRPr lang="en-US"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457200" y="1700808"/>
            <a:ext cx="8229600" cy="4896544"/>
          </a:xfrm>
        </p:spPr>
        <p:txBody>
          <a:bodyPr>
            <a:noAutofit/>
          </a:bodyPr>
          <a:lstStyle/>
          <a:p>
            <a:pPr lvl="0"/>
            <a:r>
              <a:rPr lang="de-DE" sz="1800" b="1" dirty="0">
                <a:solidFill>
                  <a:srgbClr val="3C628F"/>
                </a:solidFill>
                <a:latin typeface="Corbel" panose="020B0503020204020204" pitchFamily="34" charset="0"/>
              </a:rPr>
              <a:t>Ziel</a:t>
            </a:r>
            <a:r>
              <a:rPr lang="de-DE" sz="1800" dirty="0">
                <a:solidFill>
                  <a:srgbClr val="3C628F"/>
                </a:solidFill>
                <a:latin typeface="Corbel" panose="020B0503020204020204" pitchFamily="34" charset="0"/>
              </a:rPr>
              <a:t>: Optimierung des Landverkehrs aufgrund begrenzter Kapazitäten auf Straßen (Vermeidung von Stauungen und Wartezeiten), Vernetzung von Ver­kehrs­strö­men </a:t>
            </a:r>
            <a:r>
              <a:rPr lang="de-DE" sz="1800" dirty="0">
                <a:solidFill>
                  <a:srgbClr val="3C628F"/>
                </a:solidFill>
                <a:latin typeface="Corbel" panose="020B0503020204020204" pitchFamily="34" charset="0"/>
                <a:sym typeface="Wingdings" panose="05000000000000000000" pitchFamily="2" charset="2"/>
              </a:rPr>
              <a:t></a:t>
            </a:r>
            <a:r>
              <a:rPr lang="de-DE" sz="1800" dirty="0">
                <a:solidFill>
                  <a:srgbClr val="3C628F"/>
                </a:solidFill>
                <a:latin typeface="Corbel" panose="020B0503020204020204" pitchFamily="34" charset="0"/>
              </a:rPr>
              <a:t> wissen wann ein Container bewegt werden </a:t>
            </a:r>
            <a:r>
              <a:rPr lang="de-DE" sz="1800" dirty="0" smtClean="0">
                <a:solidFill>
                  <a:srgbClr val="3C628F"/>
                </a:solidFill>
                <a:latin typeface="Corbel" panose="020B0503020204020204" pitchFamily="34" charset="0"/>
              </a:rPr>
              <a:t>muss</a:t>
            </a:r>
          </a:p>
          <a:p>
            <a:pPr marL="0" lvl="0" indent="0">
              <a:buNone/>
            </a:pPr>
            <a:endParaRPr lang="de-AT" sz="500" dirty="0">
              <a:solidFill>
                <a:srgbClr val="3C628F"/>
              </a:solidFill>
              <a:latin typeface="Corbel" panose="020B0503020204020204" pitchFamily="34" charset="0"/>
            </a:endParaRPr>
          </a:p>
          <a:p>
            <a:pPr lvl="0"/>
            <a:r>
              <a:rPr lang="de-DE" sz="1800" dirty="0">
                <a:solidFill>
                  <a:srgbClr val="3C628F"/>
                </a:solidFill>
                <a:latin typeface="Corbel" panose="020B0503020204020204" pitchFamily="34" charset="0"/>
              </a:rPr>
              <a:t>Cloud-basierte </a:t>
            </a:r>
            <a:r>
              <a:rPr lang="de-DE" sz="1800" b="1" dirty="0">
                <a:solidFill>
                  <a:srgbClr val="3C628F"/>
                </a:solidFill>
                <a:latin typeface="Corbel" panose="020B0503020204020204" pitchFamily="34" charset="0"/>
              </a:rPr>
              <a:t>IT-Plattform</a:t>
            </a:r>
            <a:r>
              <a:rPr lang="de-DE" sz="1800" dirty="0">
                <a:solidFill>
                  <a:srgbClr val="3C628F"/>
                </a:solidFill>
                <a:latin typeface="Corbel" panose="020B0503020204020204" pitchFamily="34" charset="0"/>
              </a:rPr>
              <a:t> (SAP), die von Transport- und Logistikpartnern genutzt </a:t>
            </a:r>
            <a:r>
              <a:rPr lang="de-DE" sz="1800" dirty="0" smtClean="0">
                <a:solidFill>
                  <a:srgbClr val="3C628F"/>
                </a:solidFill>
                <a:latin typeface="Corbel" panose="020B0503020204020204" pitchFamily="34" charset="0"/>
              </a:rPr>
              <a:t>wird</a:t>
            </a:r>
          </a:p>
          <a:p>
            <a:pPr marL="0" lvl="0" indent="0">
              <a:buNone/>
            </a:pPr>
            <a:endParaRPr lang="de-AT" sz="500" dirty="0">
              <a:solidFill>
                <a:srgbClr val="3C628F"/>
              </a:solidFill>
              <a:latin typeface="Corbel" panose="020B0503020204020204" pitchFamily="34" charset="0"/>
            </a:endParaRPr>
          </a:p>
          <a:p>
            <a:pPr lvl="0"/>
            <a:r>
              <a:rPr lang="de-DE" sz="1800" b="1" dirty="0">
                <a:solidFill>
                  <a:srgbClr val="3C628F"/>
                </a:solidFill>
                <a:latin typeface="Corbel" panose="020B0503020204020204" pitchFamily="34" charset="0"/>
              </a:rPr>
              <a:t>Kontrollinstrument</a:t>
            </a:r>
            <a:r>
              <a:rPr lang="de-DE" sz="1800" dirty="0">
                <a:solidFill>
                  <a:srgbClr val="3C628F"/>
                </a:solidFill>
                <a:latin typeface="Corbel" panose="020B0503020204020204" pitchFamily="34" charset="0"/>
              </a:rPr>
              <a:t> - Navigation innerhalb und außerhalb des Hafengebietes unter Berücksichtigung aller aktuellen </a:t>
            </a:r>
            <a:r>
              <a:rPr lang="de-DE" sz="1800" dirty="0" smtClean="0">
                <a:solidFill>
                  <a:srgbClr val="3C628F"/>
                </a:solidFill>
                <a:latin typeface="Corbel" panose="020B0503020204020204" pitchFamily="34" charset="0"/>
              </a:rPr>
              <a:t>Verkehrsbewegungen</a:t>
            </a:r>
          </a:p>
          <a:p>
            <a:pPr marL="0" lvl="0" indent="0">
              <a:buNone/>
            </a:pPr>
            <a:endParaRPr lang="de-AT" sz="500" dirty="0">
              <a:solidFill>
                <a:srgbClr val="3C628F"/>
              </a:solidFill>
              <a:latin typeface="Corbel" panose="020B0503020204020204" pitchFamily="34" charset="0"/>
            </a:endParaRPr>
          </a:p>
          <a:p>
            <a:pPr lvl="0"/>
            <a:r>
              <a:rPr lang="de-DE" sz="1800" b="1" dirty="0">
                <a:solidFill>
                  <a:srgbClr val="3C628F"/>
                </a:solidFill>
                <a:latin typeface="Corbel" panose="020B0503020204020204" pitchFamily="34" charset="0"/>
              </a:rPr>
              <a:t>Apps für LKW-Fahrer</a:t>
            </a:r>
            <a:r>
              <a:rPr lang="de-DE" sz="1800" dirty="0">
                <a:solidFill>
                  <a:srgbClr val="3C628F"/>
                </a:solidFill>
                <a:latin typeface="Corbel" panose="020B0503020204020204" pitchFamily="34" charset="0"/>
              </a:rPr>
              <a:t> – sorgen für die Umgehung von Staus, Stress und Wartezeiten, auch Frachtdokumente können mittels der App übertragen </a:t>
            </a:r>
            <a:r>
              <a:rPr lang="de-DE" sz="1800" dirty="0" smtClean="0">
                <a:solidFill>
                  <a:srgbClr val="3C628F"/>
                </a:solidFill>
                <a:latin typeface="Corbel" panose="020B0503020204020204" pitchFamily="34" charset="0"/>
              </a:rPr>
              <a:t>werden</a:t>
            </a:r>
          </a:p>
          <a:p>
            <a:pPr marL="0" lvl="0" indent="0">
              <a:buNone/>
            </a:pPr>
            <a:endParaRPr lang="de-AT" sz="500" dirty="0">
              <a:solidFill>
                <a:srgbClr val="3C628F"/>
              </a:solidFill>
              <a:latin typeface="Corbel" panose="020B0503020204020204" pitchFamily="34" charset="0"/>
            </a:endParaRPr>
          </a:p>
          <a:p>
            <a:pPr lvl="0"/>
            <a:r>
              <a:rPr lang="de-DE" sz="1800" dirty="0">
                <a:solidFill>
                  <a:srgbClr val="3C628F"/>
                </a:solidFill>
                <a:latin typeface="Corbel" panose="020B0503020204020204" pitchFamily="34" charset="0"/>
              </a:rPr>
              <a:t>Überwachung der LKWs mittels </a:t>
            </a:r>
            <a:r>
              <a:rPr lang="de-DE" sz="1800" b="1" dirty="0" smtClean="0">
                <a:solidFill>
                  <a:srgbClr val="3C628F"/>
                </a:solidFill>
                <a:latin typeface="Corbel" panose="020B0503020204020204" pitchFamily="34" charset="0"/>
              </a:rPr>
              <a:t>GPS</a:t>
            </a:r>
          </a:p>
          <a:p>
            <a:pPr marL="0" lvl="0" indent="0">
              <a:buNone/>
            </a:pPr>
            <a:endParaRPr lang="de-AT" sz="500" dirty="0">
              <a:solidFill>
                <a:srgbClr val="3C628F"/>
              </a:solidFill>
              <a:latin typeface="Corbel" panose="020B0503020204020204" pitchFamily="34" charset="0"/>
            </a:endParaRPr>
          </a:p>
          <a:p>
            <a:pPr lvl="0"/>
            <a:r>
              <a:rPr lang="de-DE" sz="1800" b="1" dirty="0">
                <a:solidFill>
                  <a:srgbClr val="3C628F"/>
                </a:solidFill>
                <a:latin typeface="Corbel" panose="020B0503020204020204" pitchFamily="34" charset="0"/>
              </a:rPr>
              <a:t>Partner</a:t>
            </a:r>
            <a:r>
              <a:rPr lang="de-DE" sz="1800" dirty="0">
                <a:solidFill>
                  <a:srgbClr val="3C628F"/>
                </a:solidFill>
                <a:latin typeface="Corbel" panose="020B0503020204020204" pitchFamily="34" charset="0"/>
              </a:rPr>
              <a:t>: T-System, SAP, ADAC, </a:t>
            </a:r>
            <a:r>
              <a:rPr lang="de-DE" sz="1800" dirty="0" err="1">
                <a:solidFill>
                  <a:srgbClr val="3C628F"/>
                </a:solidFill>
                <a:latin typeface="Corbel" panose="020B0503020204020204" pitchFamily="34" charset="0"/>
              </a:rPr>
              <a:t>TRUCKinform</a:t>
            </a:r>
            <a:r>
              <a:rPr lang="de-DE" sz="1800" dirty="0">
                <a:solidFill>
                  <a:srgbClr val="3C628F"/>
                </a:solidFill>
                <a:latin typeface="Corbel" panose="020B0503020204020204" pitchFamily="34" charset="0"/>
              </a:rPr>
              <a:t>, </a:t>
            </a:r>
            <a:r>
              <a:rPr lang="de-DE" sz="1800" dirty="0" smtClean="0">
                <a:solidFill>
                  <a:srgbClr val="3C628F"/>
                </a:solidFill>
                <a:latin typeface="Corbel" panose="020B0503020204020204" pitchFamily="34" charset="0"/>
              </a:rPr>
              <a:t/>
            </a:r>
            <a:br>
              <a:rPr lang="de-DE" sz="1800" dirty="0" smtClean="0">
                <a:solidFill>
                  <a:srgbClr val="3C628F"/>
                </a:solidFill>
                <a:latin typeface="Corbel" panose="020B0503020204020204" pitchFamily="34" charset="0"/>
              </a:rPr>
            </a:br>
            <a:r>
              <a:rPr lang="de-DE" sz="1800" dirty="0" smtClean="0">
                <a:solidFill>
                  <a:srgbClr val="3C628F"/>
                </a:solidFill>
                <a:latin typeface="Corbel" panose="020B0503020204020204" pitchFamily="34" charset="0"/>
              </a:rPr>
              <a:t>Hamburger </a:t>
            </a:r>
            <a:r>
              <a:rPr lang="de-DE" sz="1800" dirty="0">
                <a:solidFill>
                  <a:srgbClr val="3C628F"/>
                </a:solidFill>
                <a:latin typeface="Corbel" panose="020B0503020204020204" pitchFamily="34" charset="0"/>
              </a:rPr>
              <a:t>Hafenbehörde, EKB Container Logistik</a:t>
            </a:r>
            <a:r>
              <a:rPr lang="de-DE" sz="1800" dirty="0" smtClean="0">
                <a:solidFill>
                  <a:srgbClr val="3C628F"/>
                </a:solidFill>
                <a:latin typeface="Corbel" panose="020B0503020204020204" pitchFamily="34" charset="0"/>
              </a:rPr>
              <a:t>,</a:t>
            </a:r>
            <a:br>
              <a:rPr lang="de-DE" sz="1800" dirty="0" smtClean="0">
                <a:solidFill>
                  <a:srgbClr val="3C628F"/>
                </a:solidFill>
                <a:latin typeface="Corbel" panose="020B0503020204020204" pitchFamily="34" charset="0"/>
              </a:rPr>
            </a:br>
            <a:r>
              <a:rPr lang="de-DE" sz="1800" dirty="0" smtClean="0">
                <a:solidFill>
                  <a:srgbClr val="3C628F"/>
                </a:solidFill>
                <a:latin typeface="Corbel" panose="020B0503020204020204" pitchFamily="34" charset="0"/>
              </a:rPr>
              <a:t> </a:t>
            </a:r>
            <a:r>
              <a:rPr lang="de-DE" sz="1800" dirty="0">
                <a:solidFill>
                  <a:srgbClr val="3C628F"/>
                </a:solidFill>
                <a:latin typeface="Corbel" panose="020B0503020204020204" pitchFamily="34" charset="0"/>
              </a:rPr>
              <a:t>Stapelfeldt, GLOMB</a:t>
            </a:r>
            <a:r>
              <a:rPr lang="de-AT" sz="1800" dirty="0">
                <a:solidFill>
                  <a:srgbClr val="3C628F"/>
                </a:solidFill>
                <a:latin typeface="Corbel" panose="020B0503020204020204" pitchFamily="34" charset="0"/>
              </a:rPr>
              <a:t>.</a:t>
            </a:r>
          </a:p>
        </p:txBody>
      </p:sp>
      <p:sp>
        <p:nvSpPr>
          <p:cNvPr id="4" name="Date Placeholder 3"/>
          <p:cNvSpPr>
            <a:spLocks noGrp="1"/>
          </p:cNvSpPr>
          <p:nvPr>
            <p:ph type="dt" sz="half" idx="10"/>
          </p:nvPr>
        </p:nvSpPr>
        <p:spPr/>
        <p:txBody>
          <a:bodyPr/>
          <a:lstStyle/>
          <a:p>
            <a:fld id="{F549B26E-5783-4087-B144-42A4337656A2}" type="datetime6">
              <a:rPr lang="de-AT"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24</a:t>
            </a:fld>
            <a:endParaRPr lang="de-AT" dirty="0">
              <a:solidFill>
                <a:prstClr val="white"/>
              </a:solidFill>
            </a:endParaRPr>
          </a:p>
        </p:txBody>
      </p:sp>
      <p:sp>
        <p:nvSpPr>
          <p:cNvPr id="12" name="Content Placeholder 2"/>
          <p:cNvSpPr txBox="1">
            <a:spLocks/>
          </p:cNvSpPr>
          <p:nvPr/>
        </p:nvSpPr>
        <p:spPr>
          <a:xfrm>
            <a:off x="5004048" y="188640"/>
            <a:ext cx="4139254" cy="1296144"/>
          </a:xfrm>
          <a:prstGeom prst="rect">
            <a:avLst/>
          </a:prstGeom>
          <a:ln>
            <a:solidFill>
              <a:schemeClr val="accent1"/>
            </a:solidFill>
          </a:ln>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200" b="1" dirty="0" smtClean="0">
                <a:solidFill>
                  <a:schemeClr val="accent1"/>
                </a:solidFill>
                <a:latin typeface="Corbel" panose="020B0503020204020204" pitchFamily="34" charset="0"/>
              </a:rPr>
              <a:t>“Our aim is to gradually interconnect all modes of transport – from waterways and roads all the way to the railway”</a:t>
            </a:r>
          </a:p>
          <a:p>
            <a:pPr marL="0" indent="0">
              <a:buFont typeface="Arial" pitchFamily="34" charset="0"/>
              <a:buNone/>
            </a:pPr>
            <a:r>
              <a:rPr lang="en-US" sz="1600" dirty="0" smtClean="0">
                <a:solidFill>
                  <a:schemeClr val="accent1"/>
                </a:solidFill>
              </a:rPr>
              <a:t>Dr. Sebastian Saxe (2012)</a:t>
            </a:r>
            <a:endParaRPr lang="en-US" sz="1600" dirty="0">
              <a:solidFill>
                <a:schemeClr val="accent1"/>
              </a:solidFill>
            </a:endParaRPr>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2160" y="4797152"/>
            <a:ext cx="2369840" cy="1691473"/>
          </a:xfrm>
          <a:prstGeom prst="rect">
            <a:avLst/>
          </a:prstGeom>
        </p:spPr>
      </p:pic>
      <p:sp>
        <p:nvSpPr>
          <p:cNvPr id="7" name="Rechteck 6"/>
          <p:cNvSpPr/>
          <p:nvPr/>
        </p:nvSpPr>
        <p:spPr>
          <a:xfrm rot="16200000">
            <a:off x="7439151" y="4997607"/>
            <a:ext cx="2736304" cy="584775"/>
          </a:xfrm>
          <a:prstGeom prst="rect">
            <a:avLst/>
          </a:prstGeom>
        </p:spPr>
        <p:txBody>
          <a:bodyPr wrap="square">
            <a:spAutoFit/>
          </a:bodyPr>
          <a:lstStyle/>
          <a:p>
            <a:r>
              <a:rPr lang="de-AT" sz="800" dirty="0" smtClean="0"/>
              <a:t>Quelle: https</a:t>
            </a:r>
            <a:r>
              <a:rPr lang="de-AT" sz="800" dirty="0"/>
              <a:t>://www.logistik-heute.de/Logistik-News-Logistik-Nachrichten/Markt-News/12786/HPA-oeffnet-Projekt-smartPORT-logistics-und-steckt-250-Millionen-Euro-in-die</a:t>
            </a:r>
          </a:p>
        </p:txBody>
      </p:sp>
    </p:spTree>
    <p:extLst>
      <p:ext uri="{BB962C8B-B14F-4D97-AF65-F5344CB8AC3E}">
        <p14:creationId xmlns:p14="http://schemas.microsoft.com/office/powerpoint/2010/main" val="1633365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452650" y="693068"/>
            <a:ext cx="7916008" cy="647700"/>
          </a:xfrm>
          <a:prstGeom prst="rect">
            <a:avLst/>
          </a:prstGeom>
        </p:spPr>
        <p:txBody>
          <a:bodyPr>
            <a:normAutofit/>
          </a:bodyPr>
          <a:lstStyle/>
          <a:p>
            <a:r>
              <a:rPr lang="en-US" dirty="0" err="1" smtClean="0">
                <a:solidFill>
                  <a:schemeClr val="accent1"/>
                </a:solidFill>
                <a:latin typeface="Corbel" panose="020B0503020204020204" pitchFamily="34" charset="0"/>
              </a:rPr>
              <a:t>Exkurs</a:t>
            </a:r>
            <a:r>
              <a:rPr lang="en-US" dirty="0" smtClean="0">
                <a:solidFill>
                  <a:schemeClr val="accent1"/>
                </a:solidFill>
                <a:latin typeface="Corbel" panose="020B0503020204020204" pitchFamily="34" charset="0"/>
              </a:rPr>
              <a:t>: </a:t>
            </a:r>
            <a:r>
              <a:rPr lang="de-AT" dirty="0">
                <a:solidFill>
                  <a:schemeClr val="accent1"/>
                </a:solidFill>
                <a:latin typeface="Corbel" panose="020B0503020204020204" pitchFamily="34" charset="0"/>
              </a:rPr>
              <a:t>River Information Services (RIS) </a:t>
            </a:r>
            <a:endParaRPr lang="de-DE" dirty="0" smtClean="0">
              <a:latin typeface="Corbel" panose="020B0503020204020204" pitchFamily="34" charset="0"/>
            </a:endParaRPr>
          </a:p>
        </p:txBody>
      </p:sp>
      <p:sp>
        <p:nvSpPr>
          <p:cNvPr id="19461" name="Rectangle 3"/>
          <p:cNvSpPr>
            <a:spLocks noGrp="1" noChangeArrowheads="1"/>
          </p:cNvSpPr>
          <p:nvPr>
            <p:ph type="body" idx="4294967295"/>
          </p:nvPr>
        </p:nvSpPr>
        <p:spPr>
          <a:xfrm>
            <a:off x="600808" y="1846337"/>
            <a:ext cx="7916008" cy="5399087"/>
          </a:xfrm>
        </p:spPr>
        <p:txBody>
          <a:bodyPr>
            <a:normAutofit/>
          </a:bodyPr>
          <a:lstStyle/>
          <a:p>
            <a:r>
              <a:rPr lang="de-AT" sz="2200" spc="60" dirty="0" smtClean="0">
                <a:solidFill>
                  <a:schemeClr val="accent1"/>
                </a:solidFill>
                <a:latin typeface="Corbel" panose="020B0503020204020204" pitchFamily="34" charset="0"/>
              </a:rPr>
              <a:t>Unterstützung </a:t>
            </a:r>
            <a:r>
              <a:rPr lang="de-AT" sz="2200" spc="60" dirty="0">
                <a:solidFill>
                  <a:schemeClr val="accent1"/>
                </a:solidFill>
                <a:latin typeface="Corbel" panose="020B0503020204020204" pitchFamily="34" charset="0"/>
              </a:rPr>
              <a:t>von </a:t>
            </a:r>
            <a:r>
              <a:rPr lang="de-AT" sz="2200" spc="60" dirty="0" smtClean="0">
                <a:solidFill>
                  <a:schemeClr val="accent1"/>
                </a:solidFill>
                <a:latin typeface="Corbel" panose="020B0503020204020204" pitchFamily="34" charset="0"/>
              </a:rPr>
              <a:t>Gütertransporten, Personenschifffahrt </a:t>
            </a:r>
            <a:r>
              <a:rPr lang="de-AT" sz="2200" spc="60" dirty="0">
                <a:solidFill>
                  <a:schemeClr val="accent1"/>
                </a:solidFill>
                <a:latin typeface="Corbel" panose="020B0503020204020204" pitchFamily="34" charset="0"/>
              </a:rPr>
              <a:t>und verkehrs- und transportbezogenen </a:t>
            </a:r>
            <a:r>
              <a:rPr lang="de-AT" sz="2200" spc="60" dirty="0" smtClean="0">
                <a:solidFill>
                  <a:schemeClr val="accent1"/>
                </a:solidFill>
                <a:latin typeface="Corbel" panose="020B0503020204020204" pitchFamily="34" charset="0"/>
              </a:rPr>
              <a:t>Aufgabenstellungen</a:t>
            </a:r>
          </a:p>
          <a:p>
            <a:pPr marL="0" indent="0">
              <a:buNone/>
            </a:pPr>
            <a:endParaRPr lang="de-AT" sz="2000" spc="60" dirty="0">
              <a:solidFill>
                <a:schemeClr val="accent1"/>
              </a:solidFill>
              <a:latin typeface="Corbel" panose="020B0503020204020204" pitchFamily="34" charset="0"/>
            </a:endParaRPr>
          </a:p>
          <a:p>
            <a:r>
              <a:rPr lang="de-AT" sz="2200" spc="60" dirty="0">
                <a:solidFill>
                  <a:schemeClr val="accent1"/>
                </a:solidFill>
                <a:latin typeface="Corbel" panose="020B0503020204020204" pitchFamily="34" charset="0"/>
              </a:rPr>
              <a:t>Verbesserung der:</a:t>
            </a:r>
          </a:p>
          <a:p>
            <a:pPr lvl="1">
              <a:buFont typeface="Symbol" panose="05050102010706020507" pitchFamily="18" charset="2"/>
              <a:buChar char="-"/>
            </a:pPr>
            <a:r>
              <a:rPr lang="de-AT" sz="1800" spc="60" dirty="0">
                <a:solidFill>
                  <a:schemeClr val="accent1"/>
                </a:solidFill>
                <a:latin typeface="Corbel" panose="020B0503020204020204" pitchFamily="34" charset="0"/>
              </a:rPr>
              <a:t>Sicherheit,</a:t>
            </a:r>
          </a:p>
          <a:p>
            <a:pPr lvl="1">
              <a:buFont typeface="Symbol" panose="05050102010706020507" pitchFamily="18" charset="2"/>
              <a:buChar char="-"/>
            </a:pPr>
            <a:r>
              <a:rPr lang="de-AT" sz="1800" spc="60" dirty="0">
                <a:solidFill>
                  <a:schemeClr val="accent1"/>
                </a:solidFill>
                <a:latin typeface="Corbel" panose="020B0503020204020204" pitchFamily="34" charset="0"/>
              </a:rPr>
              <a:t>Wirtschaftlichkeit,</a:t>
            </a:r>
          </a:p>
          <a:p>
            <a:pPr lvl="1">
              <a:buFont typeface="Symbol" panose="05050102010706020507" pitchFamily="18" charset="2"/>
              <a:buChar char="-"/>
            </a:pPr>
            <a:r>
              <a:rPr lang="de-AT" sz="1800" spc="60" dirty="0">
                <a:solidFill>
                  <a:schemeClr val="accent1"/>
                </a:solidFill>
                <a:latin typeface="Corbel" panose="020B0503020204020204" pitchFamily="34" charset="0"/>
              </a:rPr>
              <a:t>Zuverlässigkeit und</a:t>
            </a:r>
          </a:p>
          <a:p>
            <a:pPr lvl="1">
              <a:buFont typeface="Symbol" panose="05050102010706020507" pitchFamily="18" charset="2"/>
              <a:buChar char="-"/>
            </a:pPr>
            <a:r>
              <a:rPr lang="de-AT" sz="1800" spc="60" dirty="0">
                <a:solidFill>
                  <a:schemeClr val="accent1"/>
                </a:solidFill>
                <a:latin typeface="Corbel" panose="020B0503020204020204" pitchFamily="34" charset="0"/>
              </a:rPr>
              <a:t>Planbarkeit </a:t>
            </a:r>
          </a:p>
          <a:p>
            <a:pPr marL="274320" lvl="1" indent="0">
              <a:buNone/>
            </a:pPr>
            <a:r>
              <a:rPr lang="de-AT" sz="2200" spc="60" dirty="0" smtClean="0">
                <a:solidFill>
                  <a:schemeClr val="accent1"/>
                </a:solidFill>
                <a:latin typeface="Corbel" panose="020B0503020204020204" pitchFamily="34" charset="0"/>
              </a:rPr>
              <a:t>der Transporte</a:t>
            </a:r>
          </a:p>
          <a:p>
            <a:pPr marL="274320" lvl="1" indent="0">
              <a:buNone/>
            </a:pPr>
            <a:endParaRPr lang="de-AT" sz="1800" spc="60" dirty="0">
              <a:solidFill>
                <a:schemeClr val="accent1"/>
              </a:solidFill>
              <a:latin typeface="Corbel" panose="020B0503020204020204" pitchFamily="34" charset="0"/>
            </a:endParaRPr>
          </a:p>
          <a:p>
            <a:r>
              <a:rPr lang="de-AT" sz="2200" spc="60" dirty="0">
                <a:solidFill>
                  <a:schemeClr val="accent1"/>
                </a:solidFill>
                <a:latin typeface="Corbel" panose="020B0503020204020204" pitchFamily="34" charset="0"/>
              </a:rPr>
              <a:t>Nutzung von Fortschritten der Logistik auf den Wasserwegen</a:t>
            </a:r>
          </a:p>
          <a:p>
            <a:endParaRPr lang="de-AT" sz="2000" spc="60" dirty="0">
              <a:solidFill>
                <a:schemeClr val="accent1"/>
              </a:solidFill>
              <a:latin typeface="Corbel" panose="020B0503020204020204" pitchFamily="34" charset="0"/>
            </a:endParaRPr>
          </a:p>
          <a:p>
            <a:r>
              <a:rPr lang="de-DE" sz="2200" dirty="0">
                <a:solidFill>
                  <a:schemeClr val="accent1"/>
                </a:solidFill>
                <a:latin typeface="Corbel" panose="020B0503020204020204" pitchFamily="34" charset="0"/>
              </a:rPr>
              <a:t>in Österreich DoRIS: </a:t>
            </a:r>
            <a:r>
              <a:rPr lang="de-AT" sz="2200" spc="60" dirty="0" smtClean="0">
                <a:solidFill>
                  <a:schemeClr val="accent1"/>
                </a:solidFill>
                <a:latin typeface="Corbel" panose="020B0503020204020204" pitchFamily="34" charset="0"/>
                <a:hlinkClick r:id="rId3"/>
              </a:rPr>
              <a:t>www.doris.bmvit.gv.at</a:t>
            </a:r>
            <a:endParaRPr lang="de-AT" sz="2200" spc="60" dirty="0">
              <a:solidFill>
                <a:schemeClr val="accent1"/>
              </a:solidFill>
              <a:latin typeface="Corbel" panose="020B0503020204020204" pitchFamily="34" charset="0"/>
            </a:endParaRPr>
          </a:p>
        </p:txBody>
      </p:sp>
      <p:sp>
        <p:nvSpPr>
          <p:cNvPr id="12"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25</a:t>
            </a:fld>
            <a:endParaRPr lang="de-AT" dirty="0">
              <a:solidFill>
                <a:prstClr val="white"/>
              </a:solidFill>
            </a:endParaRPr>
          </a:p>
        </p:txBody>
      </p:sp>
      <p:pic>
        <p:nvPicPr>
          <p:cNvPr id="13" name="Picture 8" descr="T:\03-Projekte\Handbücher\G_HB_Donauschifffahrt_3\3_Grafik_Layout\06_River Information Services\02_Bearbeitete Bilder\4-Binnenschiffe-Navigationsunterstuetzun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40563" y="2705012"/>
            <a:ext cx="3582536" cy="243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1"/>
          <p:cNvSpPr txBox="1"/>
          <p:nvPr/>
        </p:nvSpPr>
        <p:spPr>
          <a:xfrm>
            <a:off x="7596336" y="5085764"/>
            <a:ext cx="1548448" cy="215444"/>
          </a:xfrm>
          <a:prstGeom prst="rect">
            <a:avLst/>
          </a:prstGeom>
          <a:noFill/>
        </p:spPr>
        <p:txBody>
          <a:bodyPr wrap="square" rtlCol="0">
            <a:spAutoFit/>
          </a:bodyPr>
          <a:lstStyle/>
          <a:p>
            <a:r>
              <a:rPr lang="de-AT" sz="800" dirty="0" smtClean="0">
                <a:solidFill>
                  <a:schemeClr val="accent1"/>
                </a:solidFill>
                <a:latin typeface="Corbel" panose="020B0503020204020204" pitchFamily="34" charset="0"/>
              </a:rPr>
              <a:t>Quelle: via donau/Andi Bruckner</a:t>
            </a:r>
            <a:endParaRPr lang="de-DE" sz="800" dirty="0">
              <a:solidFill>
                <a:schemeClr val="accent1"/>
              </a:solidFill>
              <a:latin typeface="Corbel" panose="020B0503020204020204" pitchFamily="34" charset="0"/>
            </a:endParaRPr>
          </a:p>
        </p:txBody>
      </p:sp>
      <p:sp>
        <p:nvSpPr>
          <p:cNvPr id="2" name="Date Placeholder 1"/>
          <p:cNvSpPr>
            <a:spLocks noGrp="1"/>
          </p:cNvSpPr>
          <p:nvPr>
            <p:ph type="dt" sz="half" idx="10"/>
          </p:nvPr>
        </p:nvSpPr>
        <p:spPr/>
        <p:txBody>
          <a:bodyPr/>
          <a:lstStyle/>
          <a:p>
            <a:r>
              <a:rPr lang="de-AT" dirty="0">
                <a:solidFill>
                  <a:prstClr val="white"/>
                </a:solidFill>
              </a:rPr>
              <a:t>12.08.2014</a:t>
            </a:r>
          </a:p>
        </p:txBody>
      </p:sp>
    </p:spTree>
    <p:extLst>
      <p:ext uri="{BB962C8B-B14F-4D97-AF65-F5344CB8AC3E}">
        <p14:creationId xmlns:p14="http://schemas.microsoft.com/office/powerpoint/2010/main" val="2190771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chemeClr val="accent1"/>
                </a:solidFill>
                <a:latin typeface="Corbel" panose="020B0503020204020204" pitchFamily="34" charset="0"/>
              </a:rPr>
              <a:t>Agenda</a:t>
            </a:r>
            <a:br>
              <a:rPr lang="en-US" b="1" dirty="0" smtClean="0">
                <a:solidFill>
                  <a:schemeClr val="accent1"/>
                </a:solidFill>
                <a:latin typeface="Corbel" panose="020B0503020204020204" pitchFamily="34" charset="0"/>
              </a:rPr>
            </a:br>
            <a:r>
              <a:rPr lang="de-AT" sz="2400" b="0" dirty="0" smtClean="0">
                <a:solidFill>
                  <a:schemeClr val="accent1"/>
                </a:solidFill>
                <a:latin typeface="Corbel" panose="020B0503020204020204" pitchFamily="34" charset="0"/>
              </a:rPr>
              <a:t>aktuelle Entwicklungstrends</a:t>
            </a:r>
            <a:endParaRPr lang="en-US" sz="2400" dirty="0">
              <a:solidFill>
                <a:schemeClr val="accent1"/>
              </a:solidFill>
              <a:latin typeface="Corbel" panose="020B0503020204020204" pitchFamily="34" charset="0"/>
            </a:endParaRPr>
          </a:p>
        </p:txBody>
      </p:sp>
      <p:sp>
        <p:nvSpPr>
          <p:cNvPr id="2" name="Date Placeholder 1"/>
          <p:cNvSpPr>
            <a:spLocks noGrp="1"/>
          </p:cNvSpPr>
          <p:nvPr>
            <p:ph type="dt" sz="half" idx="10"/>
          </p:nvPr>
        </p:nvSpPr>
        <p:spPr/>
        <p:txBody>
          <a:bodyPr/>
          <a:lstStyle/>
          <a:p>
            <a:fld id="{04553200-0277-4887-910E-9F38DBADFC79}" type="datetime6">
              <a:rPr lang="de-AT" smtClean="0">
                <a:solidFill>
                  <a:prstClr val="white"/>
                </a:solidFill>
              </a:rPr>
              <a:t>Dezember 18</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26</a:t>
            </a:fld>
            <a:endParaRPr lang="de-AT" dirty="0">
              <a:solidFill>
                <a:prstClr val="white"/>
              </a:solidFill>
            </a:endParaRPr>
          </a:p>
        </p:txBody>
      </p:sp>
      <p:graphicFrame>
        <p:nvGraphicFramePr>
          <p:cNvPr id="9" name="Diagramm 8"/>
          <p:cNvGraphicFramePr/>
          <p:nvPr>
            <p:extLst>
              <p:ext uri="{D42A27DB-BD31-4B8C-83A1-F6EECF244321}">
                <p14:modId xmlns:p14="http://schemas.microsoft.com/office/powerpoint/2010/main" val="2113570017"/>
              </p:ext>
            </p:extLst>
          </p:nvPr>
        </p:nvGraphicFramePr>
        <p:xfrm>
          <a:off x="899592" y="1628800"/>
          <a:ext cx="734481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0294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latin typeface="Corbel" panose="020B0503020204020204" pitchFamily="34" charset="0"/>
              </a:rPr>
              <a:t>Überblick</a:t>
            </a:r>
            <a:r>
              <a:rPr lang="de-AT" sz="2400" b="0" dirty="0" smtClean="0">
                <a:latin typeface="Corbel" panose="020B0503020204020204" pitchFamily="34" charset="0"/>
              </a:rPr>
              <a:t/>
            </a:r>
            <a:br>
              <a:rPr lang="de-AT" sz="2400" b="0" dirty="0" smtClean="0">
                <a:latin typeface="Corbel" panose="020B0503020204020204" pitchFamily="34" charset="0"/>
              </a:rPr>
            </a:br>
            <a:r>
              <a:rPr lang="de-AT" sz="2400" b="0" dirty="0">
                <a:latin typeface="Corbel" panose="020B0503020204020204" pitchFamily="34" charset="0"/>
              </a:rPr>
              <a:t>Innovative Transportkonzepte</a:t>
            </a:r>
            <a:endParaRPr lang="en-US" b="0" dirty="0">
              <a:solidFill>
                <a:schemeClr val="accent1"/>
              </a:solidFill>
              <a:latin typeface="Corbel" panose="020B0503020204020204" pitchFamily="34" charset="0"/>
            </a:endParaRPr>
          </a:p>
        </p:txBody>
      </p:sp>
      <p:sp>
        <p:nvSpPr>
          <p:cNvPr id="4" name="Date Placeholder 3"/>
          <p:cNvSpPr>
            <a:spLocks noGrp="1"/>
          </p:cNvSpPr>
          <p:nvPr>
            <p:ph type="dt" sz="half" idx="10"/>
          </p:nvPr>
        </p:nvSpPr>
        <p:spPr/>
        <p:txBody>
          <a:bodyPr/>
          <a:lstStyle/>
          <a:p>
            <a:fld id="{40842F99-3927-4D4D-B5BD-08A05AB6810C}" type="datetime6">
              <a:rPr lang="de-AT"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27</a:t>
            </a:fld>
            <a:endParaRPr lang="de-AT" dirty="0">
              <a:solidFill>
                <a:prstClr val="white"/>
              </a:solidFill>
            </a:endParaRPr>
          </a:p>
        </p:txBody>
      </p:sp>
      <p:cxnSp>
        <p:nvCxnSpPr>
          <p:cNvPr id="10" name="Straight Arrow Connector 9"/>
          <p:cNvCxnSpPr/>
          <p:nvPr/>
        </p:nvCxnSpPr>
        <p:spPr>
          <a:xfrm>
            <a:off x="4860032" y="4018361"/>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38489" y="4725144"/>
            <a:ext cx="337567"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572000" y="3140968"/>
            <a:ext cx="43204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5085687" y="2894744"/>
            <a:ext cx="744262" cy="492447"/>
            <a:chOff x="5236413" y="3645024"/>
            <a:chExt cx="744262" cy="49244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36413" y="3699321"/>
              <a:ext cx="6286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flipV="1">
              <a:off x="5236413" y="3645024"/>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64088" y="3645024"/>
              <a:ext cx="6080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72170" y="3645024"/>
              <a:ext cx="8505" cy="403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844494" y="3645024"/>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853000" y="4048521"/>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848747" y="3857807"/>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p:cNvCxnSpPr/>
          <p:nvPr/>
        </p:nvCxnSpPr>
        <p:spPr>
          <a:xfrm>
            <a:off x="4536505" y="2235802"/>
            <a:ext cx="3707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5057902" y="1953538"/>
            <a:ext cx="3085411" cy="379457"/>
            <a:chOff x="5057902" y="1953538"/>
            <a:chExt cx="3085411" cy="379457"/>
          </a:xfrm>
        </p:grpSpPr>
        <p:pic>
          <p:nvPicPr>
            <p:cNvPr id="3" name="Picture 2"/>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5057902" y="2060848"/>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5911783" y="2060848"/>
              <a:ext cx="1061502" cy="27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121112" y="1953538"/>
              <a:ext cx="1022201" cy="3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feld 19"/>
            <p:cNvSpPr txBox="1"/>
            <p:nvPr/>
          </p:nvSpPr>
          <p:spPr>
            <a:xfrm>
              <a:off x="5752511" y="2044686"/>
              <a:ext cx="350373" cy="276999"/>
            </a:xfrm>
            <a:prstGeom prst="rect">
              <a:avLst/>
            </a:prstGeom>
            <a:noFill/>
          </p:spPr>
          <p:txBody>
            <a:bodyPr wrap="square" rtlCol="0">
              <a:spAutoFit/>
            </a:bodyPr>
            <a:lstStyle/>
            <a:p>
              <a:pPr algn="l"/>
              <a:r>
                <a:rPr lang="de-AT" sz="1200" b="1" dirty="0" smtClean="0"/>
                <a:t>+</a:t>
              </a:r>
              <a:endParaRPr lang="de-AT" sz="1200" b="1" dirty="0"/>
            </a:p>
          </p:txBody>
        </p:sp>
        <p:sp>
          <p:nvSpPr>
            <p:cNvPr id="44" name="Textfeld 19"/>
            <p:cNvSpPr txBox="1"/>
            <p:nvPr/>
          </p:nvSpPr>
          <p:spPr>
            <a:xfrm>
              <a:off x="6906931" y="2055996"/>
              <a:ext cx="350373" cy="276999"/>
            </a:xfrm>
            <a:prstGeom prst="rect">
              <a:avLst/>
            </a:prstGeom>
            <a:noFill/>
          </p:spPr>
          <p:txBody>
            <a:bodyPr wrap="square" rtlCol="0">
              <a:spAutoFit/>
            </a:bodyPr>
            <a:lstStyle/>
            <a:p>
              <a:pPr algn="l"/>
              <a:r>
                <a:rPr lang="de-AT" sz="1200" b="1" dirty="0" smtClean="0"/>
                <a:t>+</a:t>
              </a:r>
              <a:endParaRPr lang="de-AT" sz="1200" b="1" dirty="0"/>
            </a:p>
          </p:txBody>
        </p:sp>
      </p:grpSp>
      <p:grpSp>
        <p:nvGrpSpPr>
          <p:cNvPr id="33" name="Group 32"/>
          <p:cNvGrpSpPr/>
          <p:nvPr/>
        </p:nvGrpSpPr>
        <p:grpSpPr>
          <a:xfrm>
            <a:off x="5213362" y="3812067"/>
            <a:ext cx="3441052" cy="368844"/>
            <a:chOff x="5213362" y="3812067"/>
            <a:chExt cx="3441052" cy="368844"/>
          </a:xfrm>
        </p:grpSpPr>
        <p:pic>
          <p:nvPicPr>
            <p:cNvPr id="39" name="Picture 38"/>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5213362" y="3896023"/>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feld 19"/>
            <p:cNvSpPr txBox="1"/>
            <p:nvPr/>
          </p:nvSpPr>
          <p:spPr>
            <a:xfrm>
              <a:off x="5950931" y="3899246"/>
              <a:ext cx="514734" cy="276999"/>
            </a:xfrm>
            <a:prstGeom prst="rect">
              <a:avLst/>
            </a:prstGeom>
            <a:noFill/>
          </p:spPr>
          <p:txBody>
            <a:bodyPr wrap="square" rtlCol="0">
              <a:spAutoFit/>
            </a:bodyPr>
            <a:lstStyle/>
            <a:p>
              <a:pPr algn="l"/>
              <a:r>
                <a:rPr lang="de-AT" sz="1200" b="1" dirty="0" smtClean="0"/>
                <a:t>+/-</a:t>
              </a:r>
              <a:endParaRPr lang="de-AT" sz="1200" b="1" dirty="0"/>
            </a:p>
          </p:txBody>
        </p:sp>
        <p:sp>
          <p:nvSpPr>
            <p:cNvPr id="41" name="Textfeld 19"/>
            <p:cNvSpPr txBox="1"/>
            <p:nvPr/>
          </p:nvSpPr>
          <p:spPr>
            <a:xfrm>
              <a:off x="7306643" y="3899246"/>
              <a:ext cx="514734" cy="276999"/>
            </a:xfrm>
            <a:prstGeom prst="rect">
              <a:avLst/>
            </a:prstGeom>
            <a:noFill/>
          </p:spPr>
          <p:txBody>
            <a:bodyPr wrap="square" rtlCol="0">
              <a:spAutoFit/>
            </a:bodyPr>
            <a:lstStyle/>
            <a:p>
              <a:pPr algn="l"/>
              <a:r>
                <a:rPr lang="de-AT" sz="1200" b="1" dirty="0" smtClean="0"/>
                <a:t>+/-</a:t>
              </a:r>
              <a:endParaRPr lang="de-AT" sz="1200" b="1" dirty="0"/>
            </a:p>
          </p:txBody>
        </p:sp>
        <p:pic>
          <p:nvPicPr>
            <p:cNvPr id="45" name="Picture 3"/>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6269493" y="3896023"/>
              <a:ext cx="1061502" cy="27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
            <p:cNvPicPr>
              <a:picLocks noChangeAspect="1" noChangeArrowheads="1"/>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32213" y="3812067"/>
              <a:ext cx="1022201" cy="3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9" name="Group 48"/>
          <p:cNvGrpSpPr/>
          <p:nvPr/>
        </p:nvGrpSpPr>
        <p:grpSpPr>
          <a:xfrm>
            <a:off x="5569003" y="4725144"/>
            <a:ext cx="3085411" cy="379457"/>
            <a:chOff x="5057902" y="1953538"/>
            <a:chExt cx="3085411" cy="379457"/>
          </a:xfrm>
        </p:grpSpPr>
        <p:pic>
          <p:nvPicPr>
            <p:cNvPr id="50" name="Picture 49"/>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5057902" y="2060848"/>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5911783" y="2060848"/>
              <a:ext cx="1061502" cy="27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121112" y="1953538"/>
              <a:ext cx="1022201" cy="3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Textfeld 19"/>
            <p:cNvSpPr txBox="1"/>
            <p:nvPr/>
          </p:nvSpPr>
          <p:spPr>
            <a:xfrm>
              <a:off x="5752511" y="2044686"/>
              <a:ext cx="350373" cy="276999"/>
            </a:xfrm>
            <a:prstGeom prst="rect">
              <a:avLst/>
            </a:prstGeom>
            <a:noFill/>
          </p:spPr>
          <p:txBody>
            <a:bodyPr wrap="square" rtlCol="0">
              <a:spAutoFit/>
            </a:bodyPr>
            <a:lstStyle/>
            <a:p>
              <a:pPr algn="l"/>
              <a:r>
                <a:rPr lang="de-AT" sz="1200" b="1" dirty="0" smtClean="0"/>
                <a:t>+</a:t>
              </a:r>
              <a:endParaRPr lang="de-AT" sz="1200" b="1" dirty="0"/>
            </a:p>
          </p:txBody>
        </p:sp>
        <p:sp>
          <p:nvSpPr>
            <p:cNvPr id="54" name="Textfeld 19"/>
            <p:cNvSpPr txBox="1"/>
            <p:nvPr/>
          </p:nvSpPr>
          <p:spPr>
            <a:xfrm>
              <a:off x="6906931" y="2055996"/>
              <a:ext cx="350373" cy="276999"/>
            </a:xfrm>
            <a:prstGeom prst="rect">
              <a:avLst/>
            </a:prstGeom>
            <a:noFill/>
          </p:spPr>
          <p:txBody>
            <a:bodyPr wrap="square" rtlCol="0">
              <a:spAutoFit/>
            </a:bodyPr>
            <a:lstStyle/>
            <a:p>
              <a:pPr algn="l"/>
              <a:r>
                <a:rPr lang="de-AT" sz="1200" b="1" dirty="0" smtClean="0"/>
                <a:t>+</a:t>
              </a:r>
              <a:endParaRPr lang="de-AT" sz="1200" b="1" dirty="0"/>
            </a:p>
          </p:txBody>
        </p:sp>
      </p:grpSp>
      <p:grpSp>
        <p:nvGrpSpPr>
          <p:cNvPr id="55" name="Group 54"/>
          <p:cNvGrpSpPr/>
          <p:nvPr/>
        </p:nvGrpSpPr>
        <p:grpSpPr>
          <a:xfrm>
            <a:off x="5918511" y="3114673"/>
            <a:ext cx="3085411" cy="379457"/>
            <a:chOff x="5057902" y="1953538"/>
            <a:chExt cx="3085411" cy="379457"/>
          </a:xfrm>
        </p:grpSpPr>
        <p:pic>
          <p:nvPicPr>
            <p:cNvPr id="56" name="Picture 55"/>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5057902" y="2060848"/>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3"/>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5911783" y="2060848"/>
              <a:ext cx="1061502" cy="27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4"/>
            <p:cNvPicPr>
              <a:picLocks noChangeAspect="1" noChangeArrowheads="1"/>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121112" y="1953538"/>
              <a:ext cx="1022201" cy="3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feld 19"/>
            <p:cNvSpPr txBox="1"/>
            <p:nvPr/>
          </p:nvSpPr>
          <p:spPr>
            <a:xfrm>
              <a:off x="5752511" y="2044686"/>
              <a:ext cx="350373" cy="276999"/>
            </a:xfrm>
            <a:prstGeom prst="rect">
              <a:avLst/>
            </a:prstGeom>
            <a:noFill/>
          </p:spPr>
          <p:txBody>
            <a:bodyPr wrap="square" rtlCol="0">
              <a:spAutoFit/>
            </a:bodyPr>
            <a:lstStyle/>
            <a:p>
              <a:pPr algn="l"/>
              <a:r>
                <a:rPr lang="de-AT" sz="1200" b="1" dirty="0" smtClean="0"/>
                <a:t>+</a:t>
              </a:r>
              <a:endParaRPr lang="de-AT" sz="1200" b="1" dirty="0"/>
            </a:p>
          </p:txBody>
        </p:sp>
        <p:sp>
          <p:nvSpPr>
            <p:cNvPr id="60" name="Textfeld 19"/>
            <p:cNvSpPr txBox="1"/>
            <p:nvPr/>
          </p:nvSpPr>
          <p:spPr>
            <a:xfrm>
              <a:off x="6906931" y="2055996"/>
              <a:ext cx="350373" cy="276999"/>
            </a:xfrm>
            <a:prstGeom prst="rect">
              <a:avLst/>
            </a:prstGeom>
            <a:noFill/>
          </p:spPr>
          <p:txBody>
            <a:bodyPr wrap="square" rtlCol="0">
              <a:spAutoFit/>
            </a:bodyPr>
            <a:lstStyle/>
            <a:p>
              <a:pPr algn="l"/>
              <a:r>
                <a:rPr lang="de-AT" sz="1200" b="1" dirty="0" smtClean="0"/>
                <a:t>+</a:t>
              </a:r>
              <a:endParaRPr lang="de-AT" sz="1200" b="1" dirty="0"/>
            </a:p>
          </p:txBody>
        </p:sp>
      </p:grpSp>
      <p:pic>
        <p:nvPicPr>
          <p:cNvPr id="1030" name="Picture 6" descr="C:\Program Files (x86)\Microsoft Office\MEDIA\CAGCAT10\j0234131.wmf"/>
          <p:cNvPicPr>
            <a:picLocks noChangeAspect="1" noChangeArrowheads="1"/>
          </p:cNvPicPr>
          <p:nvPr/>
        </p:nvPicPr>
        <p:blipFill>
          <a:blip r:embed="rId7"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4990670" y="4909566"/>
            <a:ext cx="668252" cy="710598"/>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7"/>
          <p:cNvGrpSpPr>
            <a:grpSpLocks/>
          </p:cNvGrpSpPr>
          <p:nvPr/>
        </p:nvGrpSpPr>
        <p:grpSpPr bwMode="auto">
          <a:xfrm>
            <a:off x="5665897" y="5158887"/>
            <a:ext cx="886553" cy="645538"/>
            <a:chOff x="1824" y="633"/>
            <a:chExt cx="2834" cy="2849"/>
          </a:xfrm>
          <a:solidFill>
            <a:schemeClr val="accent1"/>
          </a:solidFill>
        </p:grpSpPr>
        <p:sp>
          <p:nvSpPr>
            <p:cNvPr id="3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8" name="Grafik 7"/>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12087" y="1953538"/>
            <a:ext cx="4167433" cy="4707249"/>
          </a:xfrm>
          <a:prstGeom prst="rect">
            <a:avLst/>
          </a:prstGeom>
        </p:spPr>
      </p:pic>
    </p:spTree>
    <p:extLst>
      <p:ext uri="{BB962C8B-B14F-4D97-AF65-F5344CB8AC3E}">
        <p14:creationId xmlns:p14="http://schemas.microsoft.com/office/powerpoint/2010/main" val="599299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016053383"/>
              </p:ext>
            </p:extLst>
          </p:nvPr>
        </p:nvGraphicFramePr>
        <p:xfrm>
          <a:off x="1898898" y="1888958"/>
          <a:ext cx="5625430" cy="4492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3"/>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57454" y="4725144"/>
            <a:ext cx="1163018" cy="116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2"/>
          <p:cNvSpPr txBox="1">
            <a:spLocks/>
          </p:cNvSpPr>
          <p:nvPr/>
        </p:nvSpPr>
        <p:spPr bwMode="auto">
          <a:xfrm>
            <a:off x="7723646" y="3789040"/>
            <a:ext cx="1384858" cy="101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a:solidFill>
                  <a:schemeClr val="tx2"/>
                </a:solidFill>
                <a:latin typeface="+mn-lt"/>
                <a:ea typeface="+mn-ea"/>
                <a:cs typeface="ＭＳ Ｐゴシック" charset="0"/>
              </a:defRPr>
            </a:lvl2pPr>
            <a:lvl3pPr marL="1143000" indent="-228600" algn="l" rtl="0" eaLnBrk="1" fontAlgn="base" hangingPunct="1">
              <a:spcBef>
                <a:spcPct val="20000"/>
              </a:spcBef>
              <a:spcAft>
                <a:spcPct val="0"/>
              </a:spcAft>
              <a:buChar char="•"/>
              <a:defRPr>
                <a:solidFill>
                  <a:schemeClr val="tx2"/>
                </a:solidFill>
                <a:latin typeface="+mn-lt"/>
                <a:ea typeface="Geneva" pitchFamily="-107" charset="-128"/>
                <a:cs typeface="Geneva" pitchFamily="-107" charset="-128"/>
              </a:defRPr>
            </a:lvl3pPr>
            <a:lvl4pPr marL="1600200" indent="-228600" algn="l" rtl="0" eaLnBrk="1" fontAlgn="base" hangingPunct="1">
              <a:spcBef>
                <a:spcPct val="20000"/>
              </a:spcBef>
              <a:spcAft>
                <a:spcPct val="0"/>
              </a:spcAft>
              <a:buChar char="–"/>
              <a:defRPr>
                <a:solidFill>
                  <a:schemeClr val="tx2"/>
                </a:solidFill>
                <a:latin typeface="+mn-lt"/>
                <a:ea typeface="Geneva" pitchFamily="-107" charset="-128"/>
              </a:defRPr>
            </a:lvl4pPr>
            <a:lvl5pPr marL="2057400" indent="-228600" algn="l" rtl="0" eaLnBrk="1" fontAlgn="base" hangingPunct="1">
              <a:spcBef>
                <a:spcPct val="20000"/>
              </a:spcBef>
              <a:spcAft>
                <a:spcPct val="0"/>
              </a:spcAft>
              <a:buChar char="»"/>
              <a:defRPr>
                <a:solidFill>
                  <a:schemeClr val="tx2"/>
                </a:solidFill>
                <a:latin typeface="+mn-lt"/>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buNone/>
            </a:pPr>
            <a:r>
              <a:rPr lang="de-DE" sz="1200" kern="0" dirty="0" smtClean="0">
                <a:solidFill>
                  <a:srgbClr val="3C628F"/>
                </a:solidFill>
                <a:latin typeface="Corbel" panose="020B0503020204020204" pitchFamily="34" charset="0"/>
              </a:rPr>
              <a:t>Kunde gibt nur grundlegende Vorgaben zum Transport</a:t>
            </a:r>
            <a:endParaRPr lang="de-DE" sz="1200" kern="0" dirty="0">
              <a:solidFill>
                <a:srgbClr val="3C628F"/>
              </a:solidFill>
              <a:latin typeface="Corbel" panose="020B0503020204020204" pitchFamily="34" charset="0"/>
            </a:endParaRPr>
          </a:p>
        </p:txBody>
      </p:sp>
      <p:sp>
        <p:nvSpPr>
          <p:cNvPr id="3" name="Wolkenförmige Legende 2"/>
          <p:cNvSpPr/>
          <p:nvPr/>
        </p:nvSpPr>
        <p:spPr bwMode="auto">
          <a:xfrm>
            <a:off x="6084168" y="3729413"/>
            <a:ext cx="1584175" cy="1283763"/>
          </a:xfrm>
          <a:prstGeom prst="cloudCallout">
            <a:avLst>
              <a:gd name="adj1" fmla="val 51406"/>
              <a:gd name="adj2" fmla="val 67088"/>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de-AT" sz="1200" b="0" i="0" u="none" strike="noStrike" cap="none" normalizeH="0" baseline="0" dirty="0">
              <a:ln>
                <a:noFill/>
              </a:ln>
              <a:solidFill>
                <a:schemeClr val="tx2"/>
              </a:solidFill>
              <a:effectLst/>
              <a:latin typeface="Arial" pitchFamily="-65" charset="0"/>
              <a:ea typeface="ＭＳ Ｐゴシック" pitchFamily="-65" charset="-128"/>
              <a:cs typeface="ＭＳ Ｐゴシック" pitchFamily="-65" charset="-128"/>
            </a:endParaRPr>
          </a:p>
        </p:txBody>
      </p:sp>
      <p:sp>
        <p:nvSpPr>
          <p:cNvPr id="4" name="Rechteck 3"/>
          <p:cNvSpPr/>
          <p:nvPr/>
        </p:nvSpPr>
        <p:spPr>
          <a:xfrm>
            <a:off x="6084168" y="3986480"/>
            <a:ext cx="1711486" cy="738664"/>
          </a:xfrm>
          <a:prstGeom prst="rect">
            <a:avLst/>
          </a:prstGeom>
        </p:spPr>
        <p:txBody>
          <a:bodyPr wrap="square">
            <a:spAutoFit/>
          </a:bodyPr>
          <a:lstStyle/>
          <a:p>
            <a:pPr marL="171450" indent="-85725" algn="l">
              <a:buFont typeface="Arial" panose="020B0604020202020204" pitchFamily="34" charset="0"/>
              <a:buChar char="•"/>
            </a:pPr>
            <a:r>
              <a:rPr lang="de-AT" sz="1400" dirty="0" smtClean="0">
                <a:solidFill>
                  <a:schemeClr val="accent1"/>
                </a:solidFill>
                <a:latin typeface="Corbel" panose="020B0503020204020204" pitchFamily="34" charset="0"/>
                <a:ea typeface="ＭＳ Ｐゴシック" pitchFamily="-65" charset="-128"/>
                <a:cs typeface="ＭＳ Ｐゴシック" pitchFamily="-65" charset="-128"/>
              </a:rPr>
              <a:t>Kosten</a:t>
            </a:r>
            <a:endParaRPr lang="de-AT" sz="1400" dirty="0">
              <a:solidFill>
                <a:schemeClr val="accent1"/>
              </a:solidFill>
              <a:latin typeface="Corbel" panose="020B0503020204020204" pitchFamily="34" charset="0"/>
              <a:ea typeface="ＭＳ Ｐゴシック" pitchFamily="-65" charset="-128"/>
              <a:cs typeface="ＭＳ Ｐゴシック" pitchFamily="-65" charset="-128"/>
            </a:endParaRPr>
          </a:p>
          <a:p>
            <a:pPr marL="171450" indent="-85725" algn="l">
              <a:buFont typeface="Arial" panose="020B0604020202020204" pitchFamily="34" charset="0"/>
              <a:buChar char="•"/>
            </a:pPr>
            <a:r>
              <a:rPr lang="de-AT" sz="1400" dirty="0" smtClean="0">
                <a:solidFill>
                  <a:schemeClr val="accent1"/>
                </a:solidFill>
                <a:latin typeface="Corbel" panose="020B0503020204020204" pitchFamily="34" charset="0"/>
                <a:ea typeface="ＭＳ Ｐゴシック" pitchFamily="-65" charset="-128"/>
                <a:cs typeface="ＭＳ Ｐゴシック" pitchFamily="-65" charset="-128"/>
              </a:rPr>
              <a:t>Zeit</a:t>
            </a:r>
            <a:endParaRPr lang="de-AT" sz="1400" dirty="0">
              <a:solidFill>
                <a:schemeClr val="accent1"/>
              </a:solidFill>
              <a:latin typeface="Corbel" panose="020B0503020204020204" pitchFamily="34" charset="0"/>
              <a:ea typeface="ＭＳ Ｐゴシック" pitchFamily="-65" charset="-128"/>
              <a:cs typeface="ＭＳ Ｐゴシック" pitchFamily="-65" charset="-128"/>
            </a:endParaRPr>
          </a:p>
          <a:p>
            <a:pPr marL="171450" indent="-85725" algn="l">
              <a:buFont typeface="Arial" panose="020B0604020202020204" pitchFamily="34" charset="0"/>
              <a:buChar char="•"/>
            </a:pPr>
            <a:r>
              <a:rPr lang="de-AT" sz="1400" dirty="0" smtClean="0">
                <a:solidFill>
                  <a:schemeClr val="accent1"/>
                </a:solidFill>
                <a:latin typeface="Corbel" panose="020B0503020204020204" pitchFamily="34" charset="0"/>
                <a:ea typeface="ＭＳ Ｐゴシック" pitchFamily="-65" charset="-128"/>
                <a:cs typeface="ＭＳ Ｐゴシック" pitchFamily="-65" charset="-128"/>
              </a:rPr>
              <a:t>Nachhaltigkeit</a:t>
            </a:r>
            <a:endParaRPr lang="de-AT" sz="1400" dirty="0">
              <a:solidFill>
                <a:schemeClr val="accent1"/>
              </a:solidFill>
              <a:latin typeface="Corbel" panose="020B0503020204020204" pitchFamily="34" charset="0"/>
              <a:ea typeface="ＭＳ Ｐゴシック" pitchFamily="-65" charset="-128"/>
              <a:cs typeface="ＭＳ Ｐゴシック" pitchFamily="-65" charset="-128"/>
            </a:endParaRPr>
          </a:p>
        </p:txBody>
      </p:sp>
      <p:grpSp>
        <p:nvGrpSpPr>
          <p:cNvPr id="25" name="Gruppieren 24"/>
          <p:cNvGrpSpPr/>
          <p:nvPr/>
        </p:nvGrpSpPr>
        <p:grpSpPr>
          <a:xfrm>
            <a:off x="444269" y="4550412"/>
            <a:ext cx="3983715" cy="1187038"/>
            <a:chOff x="12224" y="4098746"/>
            <a:chExt cx="3983715" cy="1187038"/>
          </a:xfrm>
        </p:grpSpPr>
        <p:pic>
          <p:nvPicPr>
            <p:cNvPr id="5"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2224" y="4098746"/>
              <a:ext cx="3666604" cy="118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Gewinkelte Verbindung 18"/>
            <p:cNvCxnSpPr>
              <a:endCxn id="5" idx="3"/>
            </p:cNvCxnSpPr>
            <p:nvPr/>
          </p:nvCxnSpPr>
          <p:spPr bwMode="auto">
            <a:xfrm rot="5400000">
              <a:off x="3540625" y="4236951"/>
              <a:ext cx="593517" cy="317110"/>
            </a:xfrm>
            <a:prstGeom prst="bentConnector2">
              <a:avLst/>
            </a:prstGeom>
            <a:noFill/>
            <a:ln w="19050" cap="flat" cmpd="sng" algn="ctr">
              <a:solidFill>
                <a:srgbClr val="7C8388"/>
              </a:solidFill>
              <a:prstDash val="solid"/>
              <a:round/>
              <a:headEnd type="none" w="med" len="med"/>
              <a:tailEnd type="arrow"/>
            </a:ln>
            <a:effectLst/>
          </p:spPr>
        </p:cxnSp>
      </p:grpSp>
      <p:sp>
        <p:nvSpPr>
          <p:cNvPr id="13" name="Titel 1"/>
          <p:cNvSpPr txBox="1">
            <a:spLocks/>
          </p:cNvSpPr>
          <p:nvPr/>
        </p:nvSpPr>
        <p:spPr>
          <a:xfrm>
            <a:off x="457200" y="404664"/>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spc="-100" baseline="0">
                <a:solidFill>
                  <a:schemeClr val="tx2"/>
                </a:solidFill>
                <a:latin typeface="+mj-lt"/>
                <a:ea typeface="+mj-ea"/>
                <a:cs typeface="+mj-cs"/>
              </a:defRPr>
            </a:lvl1pPr>
          </a:lstStyle>
          <a:p>
            <a:r>
              <a:rPr lang="de-AT" b="1" dirty="0" err="1" smtClean="0">
                <a:solidFill>
                  <a:schemeClr val="accent1"/>
                </a:solidFill>
                <a:latin typeface="Corbel" panose="020B0503020204020204" pitchFamily="34" charset="0"/>
              </a:rPr>
              <a:t>Synchromodalität</a:t>
            </a:r>
            <a:endParaRPr lang="de-AT" b="1" dirty="0" smtClean="0">
              <a:solidFill>
                <a:schemeClr val="accent1"/>
              </a:solidFill>
              <a:latin typeface="Corbel" panose="020B0503020204020204" pitchFamily="34" charset="0"/>
            </a:endParaRPr>
          </a:p>
          <a:p>
            <a:r>
              <a:rPr lang="de-AT" sz="2400" dirty="0">
                <a:solidFill>
                  <a:srgbClr val="3C628F"/>
                </a:solidFill>
                <a:latin typeface="Corbel" panose="020B0503020204020204" pitchFamily="34" charset="0"/>
              </a:rPr>
              <a:t>Innovative </a:t>
            </a:r>
            <a:r>
              <a:rPr lang="de-AT" sz="2400" dirty="0" smtClean="0">
                <a:solidFill>
                  <a:srgbClr val="3C628F"/>
                </a:solidFill>
                <a:latin typeface="Corbel" panose="020B0503020204020204" pitchFamily="34" charset="0"/>
              </a:rPr>
              <a:t>Transportkonzepte</a:t>
            </a:r>
            <a:endParaRPr lang="de-DE" sz="2400" dirty="0" smtClean="0">
              <a:solidFill>
                <a:srgbClr val="3C628F"/>
              </a:solidFill>
              <a:latin typeface="Corbel" panose="020B0503020204020204" pitchFamily="34" charset="0"/>
            </a:endParaRPr>
          </a:p>
        </p:txBody>
      </p:sp>
      <p:sp>
        <p:nvSpPr>
          <p:cNvPr id="15" name="Date Placeholder 1"/>
          <p:cNvSpPr>
            <a:spLocks noGrp="1"/>
          </p:cNvSpPr>
          <p:nvPr>
            <p:ph type="dt" sz="half" idx="10"/>
          </p:nvPr>
        </p:nvSpPr>
        <p:spPr>
          <a:xfrm>
            <a:off x="433536" y="6597352"/>
            <a:ext cx="2895600" cy="329184"/>
          </a:xfrm>
        </p:spPr>
        <p:txBody>
          <a:bodyPr/>
          <a:lstStyle/>
          <a:p>
            <a:fld id="{559B290B-312E-4C8F-9355-64CAF0B34437}" type="datetime6">
              <a:rPr lang="de-AT">
                <a:solidFill>
                  <a:prstClr val="white"/>
                </a:solidFill>
              </a:rPr>
              <a:pPr/>
              <a:t>Dezember 18</a:t>
            </a:fld>
            <a:endParaRPr lang="de-AT" dirty="0">
              <a:solidFill>
                <a:prstClr val="white"/>
              </a:solidFill>
            </a:endParaRPr>
          </a:p>
        </p:txBody>
      </p:sp>
      <p:sp>
        <p:nvSpPr>
          <p:cNvPr id="2" name="Slide Number Placeholder 1"/>
          <p:cNvSpPr>
            <a:spLocks noGrp="1"/>
          </p:cNvSpPr>
          <p:nvPr>
            <p:ph type="sldNum" sz="quarter" idx="12"/>
          </p:nvPr>
        </p:nvSpPr>
        <p:spPr/>
        <p:txBody>
          <a:bodyPr/>
          <a:lstStyle/>
          <a:p>
            <a:fld id="{7D34D7BA-8E13-46FE-8871-8877FE7E3568}" type="slidenum">
              <a:rPr lang="de-AT" smtClean="0">
                <a:solidFill>
                  <a:prstClr val="white"/>
                </a:solidFill>
              </a:rPr>
              <a:pPr/>
              <a:t>28</a:t>
            </a:fld>
            <a:endParaRPr lang="de-AT" dirty="0">
              <a:solidFill>
                <a:prstClr val="white"/>
              </a:solidFill>
            </a:endParaRPr>
          </a:p>
        </p:txBody>
      </p:sp>
    </p:spTree>
    <p:extLst>
      <p:ext uri="{BB962C8B-B14F-4D97-AF65-F5344CB8AC3E}">
        <p14:creationId xmlns:p14="http://schemas.microsoft.com/office/powerpoint/2010/main" val="934660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Corbel" panose="020B0503020204020204" pitchFamily="34" charset="0"/>
              </a:rPr>
              <a:t>Potentiale</a:t>
            </a:r>
            <a:r>
              <a:rPr lang="en-US" b="1" dirty="0" smtClean="0">
                <a:latin typeface="Corbel" panose="020B0503020204020204" pitchFamily="34" charset="0"/>
              </a:rPr>
              <a:t> </a:t>
            </a:r>
            <a:r>
              <a:rPr lang="en-US" b="1" dirty="0" err="1" smtClean="0">
                <a:latin typeface="Corbel" panose="020B0503020204020204" pitchFamily="34" charset="0"/>
              </a:rPr>
              <a:t>für</a:t>
            </a:r>
            <a:r>
              <a:rPr lang="en-US" b="1" dirty="0" smtClean="0">
                <a:latin typeface="Corbel" panose="020B0503020204020204" pitchFamily="34" charset="0"/>
              </a:rPr>
              <a:t> </a:t>
            </a:r>
            <a:r>
              <a:rPr lang="en-US" b="1" dirty="0" err="1" smtClean="0">
                <a:latin typeface="Corbel" panose="020B0503020204020204" pitchFamily="34" charset="0"/>
              </a:rPr>
              <a:t>Binnenschifffahrt</a:t>
            </a:r>
            <a:r>
              <a:rPr lang="en-US" dirty="0" smtClean="0">
                <a:latin typeface="Corbel" panose="020B0503020204020204" pitchFamily="34" charset="0"/>
              </a:rPr>
              <a:t/>
            </a:r>
            <a:br>
              <a:rPr lang="en-US" dirty="0" smtClean="0">
                <a:latin typeface="Corbel" panose="020B0503020204020204" pitchFamily="34" charset="0"/>
              </a:rPr>
            </a:br>
            <a:r>
              <a:rPr lang="en-US" sz="2400" b="0" dirty="0" err="1" smtClean="0">
                <a:latin typeface="Corbel" panose="020B0503020204020204" pitchFamily="34" charset="0"/>
              </a:rPr>
              <a:t>Synchromodalität</a:t>
            </a:r>
            <a:endParaRPr lang="en-US" sz="2400" b="0" dirty="0">
              <a:latin typeface="Corbel" panose="020B0503020204020204" pitchFamily="34" charset="0"/>
            </a:endParaRPr>
          </a:p>
        </p:txBody>
      </p:sp>
      <p:sp>
        <p:nvSpPr>
          <p:cNvPr id="8" name="Content Placeholder 7"/>
          <p:cNvSpPr>
            <a:spLocks noGrp="1"/>
          </p:cNvSpPr>
          <p:nvPr>
            <p:ph idx="1"/>
          </p:nvPr>
        </p:nvSpPr>
        <p:spPr/>
        <p:txBody>
          <a:bodyPr>
            <a:normAutofit/>
          </a:bodyPr>
          <a:lstStyle/>
          <a:p>
            <a:r>
              <a:rPr lang="de-AT" sz="2200" dirty="0" smtClean="0">
                <a:solidFill>
                  <a:schemeClr val="accent1"/>
                </a:solidFill>
                <a:latin typeface="Corbel" panose="020B0503020204020204" pitchFamily="34" charset="0"/>
              </a:rPr>
              <a:t>Ermöglichung </a:t>
            </a:r>
            <a:r>
              <a:rPr lang="de-AT" sz="2200" dirty="0">
                <a:solidFill>
                  <a:schemeClr val="accent1"/>
                </a:solidFill>
                <a:latin typeface="Corbel" panose="020B0503020204020204" pitchFamily="34" charset="0"/>
              </a:rPr>
              <a:t>von </a:t>
            </a:r>
            <a:r>
              <a:rPr lang="de-AT" sz="2200" dirty="0" smtClean="0">
                <a:solidFill>
                  <a:schemeClr val="accent1"/>
                </a:solidFill>
                <a:latin typeface="Corbel" panose="020B0503020204020204" pitchFamily="34" charset="0"/>
              </a:rPr>
              <a:t>Bündelungseffekten </a:t>
            </a:r>
            <a:r>
              <a:rPr lang="de-AT" sz="2200" dirty="0" smtClean="0">
                <a:solidFill>
                  <a:schemeClr val="accent1"/>
                </a:solidFill>
                <a:latin typeface="Corbel" panose="020B0503020204020204" pitchFamily="34" charset="0"/>
                <a:sym typeface="Wingdings" panose="05000000000000000000" pitchFamily="2" charset="2"/>
              </a:rPr>
              <a:t> </a:t>
            </a:r>
            <a:r>
              <a:rPr lang="de-AT" sz="2200" dirty="0" smtClean="0">
                <a:solidFill>
                  <a:schemeClr val="accent1"/>
                </a:solidFill>
                <a:latin typeface="Corbel" panose="020B0503020204020204" pitchFamily="34" charset="0"/>
              </a:rPr>
              <a:t>Binnenschifffahrt </a:t>
            </a:r>
            <a:r>
              <a:rPr lang="de-AT" sz="2200" dirty="0">
                <a:solidFill>
                  <a:schemeClr val="accent1"/>
                </a:solidFill>
                <a:latin typeface="Corbel" panose="020B0503020204020204" pitchFamily="34" charset="0"/>
              </a:rPr>
              <a:t>wird attraktiver </a:t>
            </a:r>
            <a:endParaRPr lang="de-AT" sz="2200" dirty="0" smtClean="0">
              <a:solidFill>
                <a:schemeClr val="accent1"/>
              </a:solidFill>
              <a:latin typeface="Corbel" panose="020B0503020204020204" pitchFamily="34" charset="0"/>
            </a:endParaRPr>
          </a:p>
          <a:p>
            <a:r>
              <a:rPr lang="de-AT" sz="2200" dirty="0" smtClean="0">
                <a:solidFill>
                  <a:schemeClr val="accent1"/>
                </a:solidFill>
                <a:latin typeface="Corbel" panose="020B0503020204020204" pitchFamily="34" charset="0"/>
              </a:rPr>
              <a:t>Vorurteile </a:t>
            </a:r>
            <a:r>
              <a:rPr lang="de-AT" sz="2200" dirty="0">
                <a:solidFill>
                  <a:schemeClr val="accent1"/>
                </a:solidFill>
                <a:latin typeface="Corbel" panose="020B0503020204020204" pitchFamily="34" charset="0"/>
              </a:rPr>
              <a:t>können überwunden werden </a:t>
            </a:r>
            <a:endParaRPr lang="de-AT" sz="2200" dirty="0" smtClean="0">
              <a:solidFill>
                <a:schemeClr val="accent1"/>
              </a:solidFill>
              <a:latin typeface="Corbel" panose="020B0503020204020204" pitchFamily="34" charset="0"/>
            </a:endParaRPr>
          </a:p>
          <a:p>
            <a:r>
              <a:rPr lang="de-AT" sz="2200" dirty="0" smtClean="0">
                <a:solidFill>
                  <a:schemeClr val="accent1"/>
                </a:solidFill>
                <a:latin typeface="Corbel" panose="020B0503020204020204" pitchFamily="34" charset="0"/>
              </a:rPr>
              <a:t>im </a:t>
            </a:r>
            <a:r>
              <a:rPr lang="de-AT" sz="2200" dirty="0">
                <a:solidFill>
                  <a:schemeClr val="accent1"/>
                </a:solidFill>
                <a:latin typeface="Corbel" panose="020B0503020204020204" pitchFamily="34" charset="0"/>
              </a:rPr>
              <a:t>Einklang mit den politischen Zielen </a:t>
            </a:r>
            <a:r>
              <a:rPr lang="de-AT" sz="2200" dirty="0" smtClean="0">
                <a:solidFill>
                  <a:schemeClr val="accent1"/>
                </a:solidFill>
                <a:latin typeface="Corbel" panose="020B0503020204020204" pitchFamily="34" charset="0"/>
                <a:sym typeface="Wingdings" panose="05000000000000000000" pitchFamily="2" charset="2"/>
              </a:rPr>
              <a:t></a:t>
            </a:r>
            <a:r>
              <a:rPr lang="de-AT" sz="2200" dirty="0" smtClean="0">
                <a:solidFill>
                  <a:schemeClr val="accent1"/>
                </a:solidFill>
                <a:latin typeface="Corbel" panose="020B0503020204020204" pitchFamily="34" charset="0"/>
              </a:rPr>
              <a:t> </a:t>
            </a:r>
            <a:r>
              <a:rPr lang="de-AT" sz="2200" dirty="0">
                <a:solidFill>
                  <a:schemeClr val="accent1"/>
                </a:solidFill>
                <a:latin typeface="Corbel" panose="020B0503020204020204" pitchFamily="34" charset="0"/>
              </a:rPr>
              <a:t>Modal </a:t>
            </a:r>
            <a:r>
              <a:rPr lang="de-AT" sz="2200" dirty="0" err="1" smtClean="0">
                <a:solidFill>
                  <a:schemeClr val="accent1"/>
                </a:solidFill>
                <a:latin typeface="Corbel" panose="020B0503020204020204" pitchFamily="34" charset="0"/>
              </a:rPr>
              <a:t>Shift</a:t>
            </a:r>
            <a:endParaRPr lang="de-AT" sz="2200" dirty="0" smtClean="0">
              <a:solidFill>
                <a:schemeClr val="accent1"/>
              </a:solidFill>
              <a:latin typeface="Corbel" panose="020B0503020204020204" pitchFamily="34" charset="0"/>
            </a:endParaRPr>
          </a:p>
          <a:p>
            <a:r>
              <a:rPr lang="de-AT" sz="2200" dirty="0" smtClean="0">
                <a:solidFill>
                  <a:schemeClr val="accent1"/>
                </a:solidFill>
                <a:latin typeface="Corbel" panose="020B0503020204020204" pitchFamily="34" charset="0"/>
              </a:rPr>
              <a:t>zentralisierte </a:t>
            </a:r>
            <a:r>
              <a:rPr lang="de-AT" sz="2200" dirty="0">
                <a:solidFill>
                  <a:schemeClr val="accent1"/>
                </a:solidFill>
                <a:latin typeface="Corbel" panose="020B0503020204020204" pitchFamily="34" charset="0"/>
              </a:rPr>
              <a:t>Auswahl über das Transportmittel </a:t>
            </a:r>
            <a:r>
              <a:rPr lang="de-AT" sz="2200" dirty="0" smtClean="0">
                <a:solidFill>
                  <a:schemeClr val="accent1"/>
                </a:solidFill>
                <a:latin typeface="Corbel" panose="020B0503020204020204" pitchFamily="34" charset="0"/>
                <a:sym typeface="Wingdings" panose="05000000000000000000" pitchFamily="2" charset="2"/>
              </a:rPr>
              <a:t></a:t>
            </a:r>
            <a:r>
              <a:rPr lang="de-AT" sz="2200" dirty="0" smtClean="0">
                <a:solidFill>
                  <a:schemeClr val="accent1"/>
                </a:solidFill>
                <a:latin typeface="Corbel" panose="020B0503020204020204" pitchFamily="34" charset="0"/>
              </a:rPr>
              <a:t> </a:t>
            </a:r>
            <a:r>
              <a:rPr lang="de-AT" sz="2200" dirty="0">
                <a:solidFill>
                  <a:schemeClr val="accent1"/>
                </a:solidFill>
                <a:latin typeface="Corbel" panose="020B0503020204020204" pitchFamily="34" charset="0"/>
              </a:rPr>
              <a:t>Vernachlässigung persönlicher </a:t>
            </a:r>
            <a:r>
              <a:rPr lang="de-AT" sz="2200" dirty="0" smtClean="0">
                <a:solidFill>
                  <a:schemeClr val="accent1"/>
                </a:solidFill>
                <a:latin typeface="Corbel" panose="020B0503020204020204" pitchFamily="34" charset="0"/>
              </a:rPr>
              <a:t>Vorlieben</a:t>
            </a:r>
          </a:p>
          <a:p>
            <a:r>
              <a:rPr lang="de-AT" sz="2200" dirty="0" smtClean="0">
                <a:solidFill>
                  <a:schemeClr val="accent1"/>
                </a:solidFill>
                <a:latin typeface="Corbel" panose="020B0503020204020204" pitchFamily="34" charset="0"/>
              </a:rPr>
              <a:t>frei </a:t>
            </a:r>
            <a:r>
              <a:rPr lang="de-AT" sz="2200" dirty="0">
                <a:solidFill>
                  <a:schemeClr val="accent1"/>
                </a:solidFill>
                <a:latin typeface="Corbel" panose="020B0503020204020204" pitchFamily="34" charset="0"/>
              </a:rPr>
              <a:t>Kapazitäten der Wasserstraßen</a:t>
            </a:r>
          </a:p>
          <a:p>
            <a:pPr marL="0" indent="0">
              <a:buNone/>
            </a:pPr>
            <a:endParaRPr lang="en-US" sz="2200" dirty="0">
              <a:solidFill>
                <a:schemeClr val="accent1"/>
              </a:solidFill>
              <a:latin typeface="Corbel" panose="020B0503020204020204" pitchFamily="34" charset="0"/>
            </a:endParaRPr>
          </a:p>
        </p:txBody>
      </p:sp>
      <p:sp>
        <p:nvSpPr>
          <p:cNvPr id="4" name="Date Placeholder 3"/>
          <p:cNvSpPr>
            <a:spLocks noGrp="1"/>
          </p:cNvSpPr>
          <p:nvPr>
            <p:ph type="dt" sz="half" idx="10"/>
          </p:nvPr>
        </p:nvSpPr>
        <p:spPr/>
        <p:txBody>
          <a:bodyPr/>
          <a:lstStyle/>
          <a:p>
            <a:fld id="{1F88F86F-F35A-4E20-B20B-E79F7A0DABAB}" type="datetime6">
              <a:rPr lang="de-AT" smtClean="0">
                <a:solidFill>
                  <a:schemeClr val="accent5">
                    <a:lumMod val="50000"/>
                  </a:schemeClr>
                </a:solidFill>
              </a:rPr>
              <a:t>Dezember 18</a:t>
            </a:fld>
            <a:endParaRPr lang="de-AT"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schemeClr val="accent5">
                    <a:lumMod val="50000"/>
                  </a:schemeClr>
                </a:solidFill>
              </a:rPr>
              <a:pPr/>
              <a:t>29</a:t>
            </a:fld>
            <a:endParaRPr lang="de-AT" dirty="0">
              <a:solidFill>
                <a:schemeClr val="accent5">
                  <a:lumMod val="50000"/>
                </a:schemeClr>
              </a:solidFill>
            </a:endParaRPr>
          </a:p>
        </p:txBody>
      </p:sp>
      <p:sp>
        <p:nvSpPr>
          <p:cNvPr id="6" name="Textfeld 14"/>
          <p:cNvSpPr txBox="1"/>
          <p:nvPr/>
        </p:nvSpPr>
        <p:spPr>
          <a:xfrm>
            <a:off x="2150049" y="5540528"/>
            <a:ext cx="4408473" cy="646331"/>
          </a:xfrm>
          <a:prstGeom prst="rect">
            <a:avLst/>
          </a:prstGeom>
          <a:noFill/>
          <a:ln>
            <a:solidFill>
              <a:schemeClr val="accent5">
                <a:lumMod val="50000"/>
              </a:schemeClr>
            </a:solidFill>
          </a:ln>
        </p:spPr>
        <p:txBody>
          <a:bodyPr wrap="square" rtlCol="0" anchor="ctr">
            <a:spAutoFit/>
          </a:bodyPr>
          <a:lstStyle/>
          <a:p>
            <a:pPr marL="546100" indent="0">
              <a:buNone/>
            </a:pPr>
            <a:r>
              <a:rPr lang="en-US" spc="60" dirty="0" err="1" smtClean="0">
                <a:solidFill>
                  <a:schemeClr val="accent5">
                    <a:lumMod val="50000"/>
                  </a:schemeClr>
                </a:solidFill>
                <a:latin typeface="Corbel" panose="020B0503020204020204" pitchFamily="34" charset="0"/>
              </a:rPr>
              <a:t>nur</a:t>
            </a:r>
            <a:r>
              <a:rPr lang="en-US" spc="60" dirty="0" smtClean="0">
                <a:solidFill>
                  <a:schemeClr val="accent5">
                    <a:lumMod val="50000"/>
                  </a:schemeClr>
                </a:solidFill>
                <a:latin typeface="Corbel" panose="020B0503020204020204" pitchFamily="34" charset="0"/>
              </a:rPr>
              <a:t> 15 % der </a:t>
            </a:r>
            <a:r>
              <a:rPr lang="en-US" spc="60" dirty="0" err="1" smtClean="0">
                <a:solidFill>
                  <a:schemeClr val="accent5">
                    <a:lumMod val="50000"/>
                  </a:schemeClr>
                </a:solidFill>
                <a:latin typeface="Corbel" panose="020B0503020204020204" pitchFamily="34" charset="0"/>
              </a:rPr>
              <a:t>Käpazitäten</a:t>
            </a:r>
            <a:r>
              <a:rPr lang="en-US" spc="60" dirty="0" smtClean="0">
                <a:solidFill>
                  <a:schemeClr val="accent5">
                    <a:lumMod val="50000"/>
                  </a:schemeClr>
                </a:solidFill>
                <a:latin typeface="Corbel" panose="020B0503020204020204" pitchFamily="34" charset="0"/>
              </a:rPr>
              <a:t> der </a:t>
            </a:r>
            <a:r>
              <a:rPr lang="de-AT" spc="60" dirty="0" smtClean="0">
                <a:solidFill>
                  <a:schemeClr val="accent5">
                    <a:lumMod val="50000"/>
                  </a:schemeClr>
                </a:solidFill>
                <a:latin typeface="Corbel" panose="020B0503020204020204" pitchFamily="34" charset="0"/>
              </a:rPr>
              <a:t>Donau werden </a:t>
            </a:r>
            <a:r>
              <a:rPr lang="de-AT" spc="60" dirty="0">
                <a:solidFill>
                  <a:schemeClr val="accent5">
                    <a:lumMod val="50000"/>
                  </a:schemeClr>
                </a:solidFill>
                <a:latin typeface="Corbel" panose="020B0503020204020204" pitchFamily="34" charset="0"/>
              </a:rPr>
              <a:t>genutzt</a:t>
            </a:r>
            <a:r>
              <a:rPr lang="de-AT" spc="60" dirty="0" smtClean="0">
                <a:solidFill>
                  <a:schemeClr val="accent5">
                    <a:lumMod val="50000"/>
                  </a:schemeClr>
                </a:solidFill>
                <a:latin typeface="Corbel" panose="020B0503020204020204" pitchFamily="34" charset="0"/>
              </a:rPr>
              <a:t>!</a:t>
            </a:r>
            <a:endParaRPr lang="en-US" dirty="0">
              <a:solidFill>
                <a:schemeClr val="accent5">
                  <a:lumMod val="50000"/>
                </a:schemeClr>
              </a:solidFill>
              <a:latin typeface="Corbel" panose="020B0503020204020204" pitchFamily="34" charset="0"/>
            </a:endParaRPr>
          </a:p>
        </p:txBody>
      </p:sp>
      <p:pic>
        <p:nvPicPr>
          <p:cNvPr id="7" name="Picture 2"/>
          <p:cNvPicPr>
            <a:picLocks noChangeAspect="1" noChangeArrowheads="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67744" y="5625240"/>
            <a:ext cx="412022" cy="47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69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AT" dirty="0">
                <a:solidFill>
                  <a:schemeClr val="accent1"/>
                </a:solidFill>
                <a:latin typeface="Corbel" panose="020B0503020204020204" pitchFamily="34" charset="0"/>
              </a:rPr>
              <a:t>Wie man </a:t>
            </a:r>
            <a:r>
              <a:rPr lang="de-AT" dirty="0" smtClean="0">
                <a:solidFill>
                  <a:schemeClr val="accent1"/>
                </a:solidFill>
                <a:latin typeface="Corbel" panose="020B0503020204020204" pitchFamily="34" charset="0"/>
              </a:rPr>
              <a:t>am besten mit </a:t>
            </a:r>
            <a:r>
              <a:rPr lang="de-AT" dirty="0">
                <a:solidFill>
                  <a:schemeClr val="accent1"/>
                </a:solidFill>
                <a:latin typeface="Corbel" panose="020B0503020204020204" pitchFamily="34" charset="0"/>
              </a:rPr>
              <a:t>diesem </a:t>
            </a:r>
            <a:r>
              <a:rPr lang="de-AT" dirty="0" smtClean="0">
                <a:solidFill>
                  <a:schemeClr val="accent1"/>
                </a:solidFill>
                <a:latin typeface="Corbel" panose="020B0503020204020204" pitchFamily="34" charset="0"/>
              </a:rPr>
              <a:t>Lehrmaterial </a:t>
            </a:r>
            <a:r>
              <a:rPr lang="de-AT" dirty="0">
                <a:solidFill>
                  <a:schemeClr val="accent1"/>
                </a:solidFill>
                <a:latin typeface="Corbel" panose="020B0503020204020204" pitchFamily="34" charset="0"/>
              </a:rPr>
              <a:t>arbeitet</a:t>
            </a:r>
            <a:endParaRPr lang="en-US" dirty="0">
              <a:solidFill>
                <a:schemeClr val="accent1"/>
              </a:solidFill>
              <a:latin typeface="Corbel" panose="020B0503020204020204" pitchFamily="34" charset="0"/>
            </a:endParaRPr>
          </a:p>
        </p:txBody>
      </p:sp>
      <p:sp>
        <p:nvSpPr>
          <p:cNvPr id="2" name="Content Placeholder 1"/>
          <p:cNvSpPr>
            <a:spLocks noGrp="1"/>
          </p:cNvSpPr>
          <p:nvPr>
            <p:ph idx="1"/>
          </p:nvPr>
        </p:nvSpPr>
        <p:spPr>
          <a:xfrm>
            <a:off x="457200" y="1821160"/>
            <a:ext cx="8229600" cy="4776192"/>
          </a:xfrm>
        </p:spPr>
        <p:txBody>
          <a:bodyPr>
            <a:normAutofit lnSpcReduction="10000"/>
          </a:bodyPr>
          <a:lstStyle/>
          <a:p>
            <a:r>
              <a:rPr lang="de-DE" sz="1800" dirty="0" smtClean="0">
                <a:solidFill>
                  <a:srgbClr val="189BC4"/>
                </a:solidFill>
                <a:latin typeface="Corbel" panose="020B0503020204020204" pitchFamily="34" charset="0"/>
              </a:rPr>
              <a:t>Power Point</a:t>
            </a:r>
          </a:p>
          <a:p>
            <a:pPr marL="274320" lvl="1" indent="0">
              <a:buNone/>
            </a:pPr>
            <a:r>
              <a:rPr lang="de-DE" sz="1600" dirty="0">
                <a:solidFill>
                  <a:schemeClr val="accent1"/>
                </a:solidFill>
                <a:latin typeface="Corbel" panose="020B0503020204020204" pitchFamily="34" charset="0"/>
              </a:rPr>
              <a:t>In der folgenden PowerPoint wird das Thema </a:t>
            </a:r>
            <a:r>
              <a:rPr lang="de-AT" sz="1600" cap="all" dirty="0">
                <a:solidFill>
                  <a:schemeClr val="accent1"/>
                </a:solidFill>
                <a:latin typeface="Corbel" panose="020B0503020204020204" pitchFamily="34" charset="0"/>
              </a:rPr>
              <a:t>Aktuelle Entwicklungstrends in der Logistik – Fokus Binnenschifffahrt</a:t>
            </a:r>
            <a:r>
              <a:rPr lang="de-AT" sz="1600" dirty="0">
                <a:solidFill>
                  <a:schemeClr val="accent1"/>
                </a:solidFill>
                <a:latin typeface="Corbel" panose="020B0503020204020204" pitchFamily="34" charset="0"/>
              </a:rPr>
              <a:t> </a:t>
            </a:r>
            <a:r>
              <a:rPr lang="de-DE" sz="1600" dirty="0" smtClean="0">
                <a:solidFill>
                  <a:schemeClr val="accent1"/>
                </a:solidFill>
                <a:latin typeface="Corbel" panose="020B0503020204020204" pitchFamily="34" charset="0"/>
              </a:rPr>
              <a:t>präsentiert</a:t>
            </a:r>
            <a:r>
              <a:rPr lang="de-DE" sz="1600" dirty="0">
                <a:solidFill>
                  <a:schemeClr val="accent1"/>
                </a:solidFill>
                <a:latin typeface="Corbel" panose="020B0503020204020204" pitchFamily="34" charset="0"/>
              </a:rPr>
              <a:t>. In den zugehörigen Notizen sind die </a:t>
            </a:r>
            <a:r>
              <a:rPr lang="de-DE" sz="1600" dirty="0" err="1">
                <a:solidFill>
                  <a:schemeClr val="accent1"/>
                </a:solidFill>
                <a:latin typeface="Corbel" panose="020B0503020204020204" pitchFamily="34" charset="0"/>
              </a:rPr>
              <a:t>Slides</a:t>
            </a:r>
            <a:r>
              <a:rPr lang="de-DE" sz="1600" dirty="0">
                <a:solidFill>
                  <a:schemeClr val="accent1"/>
                </a:solidFill>
                <a:latin typeface="Corbel" panose="020B0503020204020204" pitchFamily="34" charset="0"/>
              </a:rPr>
              <a:t> kurz beschrieben und die verwendeten Quellen für diese angeführt, welche für weiterführende Informationen genutzt werden können</a:t>
            </a:r>
            <a:r>
              <a:rPr lang="de-DE" sz="1600" dirty="0" smtClean="0">
                <a:solidFill>
                  <a:schemeClr val="accent1"/>
                </a:solidFill>
                <a:latin typeface="Corbel" panose="020B0503020204020204" pitchFamily="34" charset="0"/>
              </a:rPr>
              <a:t>.</a:t>
            </a:r>
          </a:p>
          <a:p>
            <a:pPr marL="274320" lvl="1" indent="0">
              <a:buNone/>
            </a:pPr>
            <a:endParaRPr lang="de-DE" sz="1600" dirty="0">
              <a:solidFill>
                <a:schemeClr val="accent1"/>
              </a:solidFill>
              <a:latin typeface="Corbel" panose="020B0503020204020204" pitchFamily="34" charset="0"/>
            </a:endParaRPr>
          </a:p>
          <a:p>
            <a:r>
              <a:rPr lang="de-DE" sz="1800" dirty="0" smtClean="0">
                <a:solidFill>
                  <a:srgbClr val="189BC4"/>
                </a:solidFill>
                <a:latin typeface="Corbel" panose="020B0503020204020204" pitchFamily="34" charset="0"/>
              </a:rPr>
              <a:t>Reader</a:t>
            </a:r>
          </a:p>
          <a:p>
            <a:pPr marL="274320" lvl="1" indent="0">
              <a:buNone/>
            </a:pPr>
            <a:r>
              <a:rPr lang="de-DE" sz="1600" dirty="0" smtClean="0">
                <a:solidFill>
                  <a:schemeClr val="accent1"/>
                </a:solidFill>
                <a:latin typeface="Corbel" panose="020B0503020204020204" pitchFamily="34" charset="0"/>
              </a:rPr>
              <a:t>Zusätzlich zu den PowerPoint Präsentationen ist auch ein Reader bereitgestellt, welcher das Thema detaillierter beschreibt und als Skript verwendet werden kann.  </a:t>
            </a:r>
          </a:p>
          <a:p>
            <a:pPr marL="274320" lvl="1" indent="0">
              <a:buNone/>
            </a:pPr>
            <a:endParaRPr lang="de-DE" sz="1600" dirty="0" smtClean="0">
              <a:solidFill>
                <a:schemeClr val="accent1"/>
              </a:solidFill>
              <a:latin typeface="Corbel" panose="020B0503020204020204" pitchFamily="34" charset="0"/>
            </a:endParaRPr>
          </a:p>
          <a:p>
            <a:r>
              <a:rPr lang="de-DE" sz="1800" dirty="0" smtClean="0">
                <a:solidFill>
                  <a:srgbClr val="189BC4"/>
                </a:solidFill>
                <a:latin typeface="Corbel" panose="020B0503020204020204" pitchFamily="34" charset="0"/>
              </a:rPr>
              <a:t>Links</a:t>
            </a:r>
            <a:r>
              <a:rPr lang="de-DE" sz="1800" dirty="0" smtClean="0">
                <a:solidFill>
                  <a:schemeClr val="accent1"/>
                </a:solidFill>
                <a:latin typeface="Corbel" panose="020B0503020204020204" pitchFamily="34" charset="0"/>
              </a:rPr>
              <a:t> </a:t>
            </a:r>
          </a:p>
          <a:p>
            <a:pPr marL="274320" lvl="1" indent="0">
              <a:buNone/>
            </a:pPr>
            <a:r>
              <a:rPr lang="de-DE" sz="1600" dirty="0" smtClean="0">
                <a:solidFill>
                  <a:schemeClr val="accent1"/>
                </a:solidFill>
                <a:latin typeface="Corbel" panose="020B0503020204020204" pitchFamily="34" charset="0"/>
              </a:rPr>
              <a:t>Die für die Präsentation verwendeten Quellen sind in den Lernpaketen unter einer Linksammlung zur Verfügung gestellt.</a:t>
            </a:r>
          </a:p>
          <a:p>
            <a:pPr marL="274320" lvl="1" indent="0">
              <a:buNone/>
            </a:pPr>
            <a:endParaRPr lang="de-DE" sz="1600" dirty="0" smtClean="0">
              <a:solidFill>
                <a:schemeClr val="accent1"/>
              </a:solidFill>
              <a:latin typeface="Corbel" panose="020B0503020204020204" pitchFamily="34" charset="0"/>
            </a:endParaRPr>
          </a:p>
          <a:p>
            <a:r>
              <a:rPr lang="de-DE" sz="1800" dirty="0" smtClean="0">
                <a:solidFill>
                  <a:srgbClr val="189BC4"/>
                </a:solidFill>
                <a:latin typeface="Corbel" panose="020B0503020204020204" pitchFamily="34" charset="0"/>
              </a:rPr>
              <a:t>Übungen </a:t>
            </a:r>
            <a:r>
              <a:rPr lang="de-DE" sz="1800" dirty="0">
                <a:solidFill>
                  <a:srgbClr val="189BC4"/>
                </a:solidFill>
                <a:latin typeface="Corbel" panose="020B0503020204020204" pitchFamily="34" charset="0"/>
              </a:rPr>
              <a:t>und </a:t>
            </a:r>
            <a:r>
              <a:rPr lang="de-DE" sz="1800" dirty="0" smtClean="0">
                <a:solidFill>
                  <a:srgbClr val="189BC4"/>
                </a:solidFill>
                <a:latin typeface="Corbel" panose="020B0503020204020204" pitchFamily="34" charset="0"/>
              </a:rPr>
              <a:t>Videos</a:t>
            </a:r>
            <a:endParaRPr lang="de-DE" sz="1800" dirty="0">
              <a:solidFill>
                <a:srgbClr val="189BC4"/>
              </a:solidFill>
              <a:latin typeface="Corbel" panose="020B0503020204020204" pitchFamily="34" charset="0"/>
            </a:endParaRPr>
          </a:p>
          <a:p>
            <a:pPr marL="274320" lvl="2" indent="0">
              <a:buNone/>
            </a:pPr>
            <a:r>
              <a:rPr lang="de-DE" sz="1600" dirty="0" smtClean="0">
                <a:solidFill>
                  <a:schemeClr val="accent1"/>
                </a:solidFill>
                <a:latin typeface="Corbel" panose="020B0503020204020204" pitchFamily="34" charset="0"/>
              </a:rPr>
              <a:t>Zusätzlich sind auch Übungen und Videos zur Verfügung gestellt, welche genutzt werden können. Diese sind ebenfalls in den betreffenden Lernpaketen zu finden. </a:t>
            </a:r>
            <a:endParaRPr lang="de-DE" sz="1400" dirty="0">
              <a:solidFill>
                <a:schemeClr val="accent1"/>
              </a:solidFill>
              <a:latin typeface="Corbel" panose="020B0503020204020204" pitchFamily="34" charset="0"/>
            </a:endParaRPr>
          </a:p>
        </p:txBody>
      </p:sp>
      <p:sp>
        <p:nvSpPr>
          <p:cNvPr id="3" name="Date Placeholder 2"/>
          <p:cNvSpPr>
            <a:spLocks noGrp="1"/>
          </p:cNvSpPr>
          <p:nvPr>
            <p:ph type="dt" sz="half" idx="10"/>
          </p:nvPr>
        </p:nvSpPr>
        <p:spPr/>
        <p:txBody>
          <a:bodyPr/>
          <a:lstStyle/>
          <a:p>
            <a:fld id="{9F3A661C-AEC5-4722-92CC-E2C1896E365D}" type="datetime6">
              <a:rPr lang="de-AT"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a:t>
            </a:fld>
            <a:endParaRPr lang="de-AT" dirty="0">
              <a:solidFill>
                <a:prstClr val="white"/>
              </a:solidFill>
            </a:endParaRPr>
          </a:p>
        </p:txBody>
      </p:sp>
    </p:spTree>
    <p:extLst>
      <p:ext uri="{BB962C8B-B14F-4D97-AF65-F5344CB8AC3E}">
        <p14:creationId xmlns:p14="http://schemas.microsoft.com/office/powerpoint/2010/main" val="260897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9011344" cy="990600"/>
          </a:xfrm>
        </p:spPr>
        <p:txBody>
          <a:bodyPr/>
          <a:lstStyle/>
          <a:p>
            <a:r>
              <a:rPr lang="en-US" dirty="0" err="1" smtClean="0">
                <a:solidFill>
                  <a:schemeClr val="accent1"/>
                </a:solidFill>
                <a:latin typeface="Corbel" panose="020B0503020204020204" pitchFamily="34" charset="0"/>
              </a:rPr>
              <a:t>Exkurs</a:t>
            </a:r>
            <a:r>
              <a:rPr lang="en-US" dirty="0" smtClean="0">
                <a:solidFill>
                  <a:schemeClr val="accent1"/>
                </a:solidFill>
                <a:latin typeface="Corbel" panose="020B0503020204020204" pitchFamily="34" charset="0"/>
              </a:rPr>
              <a:t>:</a:t>
            </a:r>
            <a:r>
              <a:rPr lang="en-US" dirty="0">
                <a:latin typeface="Corbel" panose="020B0503020204020204" pitchFamily="34" charset="0"/>
              </a:rPr>
              <a:t> </a:t>
            </a:r>
            <a:r>
              <a:rPr lang="en-US" dirty="0" err="1" smtClean="0">
                <a:solidFill>
                  <a:srgbClr val="3C628F"/>
                </a:solidFill>
                <a:latin typeface="Corbel" panose="020B0503020204020204" pitchFamily="34" charset="0"/>
              </a:rPr>
              <a:t>erfolgreiches</a:t>
            </a:r>
            <a:r>
              <a:rPr lang="en-US" dirty="0" smtClean="0">
                <a:solidFill>
                  <a:srgbClr val="3C628F"/>
                </a:solidFill>
                <a:latin typeface="Corbel" panose="020B0503020204020204" pitchFamily="34" charset="0"/>
              </a:rPr>
              <a:t> </a:t>
            </a:r>
            <a:r>
              <a:rPr lang="en-US" dirty="0" err="1" smtClean="0">
                <a:solidFill>
                  <a:srgbClr val="3C628F"/>
                </a:solidFill>
                <a:latin typeface="Corbel" panose="020B0503020204020204" pitchFamily="34" charset="0"/>
              </a:rPr>
              <a:t>Modellprojekt</a:t>
            </a:r>
            <a:r>
              <a:rPr lang="en-US" dirty="0" smtClean="0">
                <a:solidFill>
                  <a:srgbClr val="3C628F"/>
                </a:solidFill>
                <a:latin typeface="Corbel" panose="020B0503020204020204" pitchFamily="34" charset="0"/>
              </a:rPr>
              <a:t>  in den </a:t>
            </a:r>
            <a:r>
              <a:rPr lang="en-US" dirty="0" err="1" smtClean="0">
                <a:solidFill>
                  <a:srgbClr val="3C628F"/>
                </a:solidFill>
                <a:latin typeface="Corbel" panose="020B0503020204020204" pitchFamily="34" charset="0"/>
              </a:rPr>
              <a:t>Niederlanden</a:t>
            </a:r>
            <a:endParaRPr lang="en-US" sz="2400" dirty="0">
              <a:solidFill>
                <a:srgbClr val="3C628F"/>
              </a:solidFill>
              <a:latin typeface="Corbel" panose="020B0503020204020204" pitchFamily="34" charset="0"/>
            </a:endParaRPr>
          </a:p>
        </p:txBody>
      </p:sp>
      <p:sp>
        <p:nvSpPr>
          <p:cNvPr id="3" name="Content Placeholder 2"/>
          <p:cNvSpPr>
            <a:spLocks noGrp="1"/>
          </p:cNvSpPr>
          <p:nvPr>
            <p:ph idx="1"/>
          </p:nvPr>
        </p:nvSpPr>
        <p:spPr/>
        <p:txBody>
          <a:bodyPr>
            <a:normAutofit/>
          </a:bodyPr>
          <a:lstStyle/>
          <a:p>
            <a:pPr marL="0" indent="0">
              <a:buNone/>
            </a:pPr>
            <a:r>
              <a:rPr lang="de-AT" sz="2000" b="1" dirty="0" smtClean="0">
                <a:solidFill>
                  <a:srgbClr val="3C628F"/>
                </a:solidFill>
                <a:latin typeface="Corbel" panose="020B0503020204020204" pitchFamily="34" charset="0"/>
              </a:rPr>
              <a:t>Erfolgsfaktoren</a:t>
            </a:r>
          </a:p>
          <a:p>
            <a:r>
              <a:rPr lang="de-AT" sz="2000" dirty="0" smtClean="0">
                <a:solidFill>
                  <a:srgbClr val="3C628F"/>
                </a:solidFill>
                <a:latin typeface="Corbel" panose="020B0503020204020204" pitchFamily="34" charset="0"/>
              </a:rPr>
              <a:t>Erfahrungen </a:t>
            </a:r>
            <a:r>
              <a:rPr lang="de-AT" sz="2000" dirty="0">
                <a:solidFill>
                  <a:srgbClr val="3C628F"/>
                </a:solidFill>
                <a:latin typeface="Corbel" panose="020B0503020204020204" pitchFamily="34" charset="0"/>
              </a:rPr>
              <a:t>im </a:t>
            </a:r>
            <a:r>
              <a:rPr lang="de-AT" sz="2000" dirty="0" smtClean="0">
                <a:solidFill>
                  <a:srgbClr val="3C628F"/>
                </a:solidFill>
                <a:latin typeface="Corbel" panose="020B0503020204020204" pitchFamily="34" charset="0"/>
              </a:rPr>
              <a:t>Handel</a:t>
            </a:r>
          </a:p>
          <a:p>
            <a:r>
              <a:rPr lang="de-AT" sz="2000" dirty="0" smtClean="0">
                <a:solidFill>
                  <a:srgbClr val="3C628F"/>
                </a:solidFill>
                <a:latin typeface="Corbel" panose="020B0503020204020204" pitchFamily="34" charset="0"/>
              </a:rPr>
              <a:t>Pioniergeist</a:t>
            </a:r>
          </a:p>
          <a:p>
            <a:r>
              <a:rPr lang="de-AT" sz="2000" dirty="0" smtClean="0">
                <a:solidFill>
                  <a:srgbClr val="3C628F"/>
                </a:solidFill>
                <a:latin typeface="Corbel" panose="020B0503020204020204" pitchFamily="34" charset="0"/>
              </a:rPr>
              <a:t>notwendige </a:t>
            </a:r>
            <a:r>
              <a:rPr lang="de-AT" sz="2000" dirty="0">
                <a:solidFill>
                  <a:srgbClr val="3C628F"/>
                </a:solidFill>
                <a:latin typeface="Corbel" panose="020B0503020204020204" pitchFamily="34" charset="0"/>
              </a:rPr>
              <a:t>Voraussetzungen für Synchronmodalität sind </a:t>
            </a:r>
            <a:r>
              <a:rPr lang="de-AT" sz="2000" dirty="0" smtClean="0">
                <a:solidFill>
                  <a:srgbClr val="3C628F"/>
                </a:solidFill>
                <a:latin typeface="Corbel" panose="020B0503020204020204" pitchFamily="34" charset="0"/>
              </a:rPr>
              <a:t>erfüllt</a:t>
            </a:r>
          </a:p>
          <a:p>
            <a:pPr lvl="1">
              <a:buFont typeface="Symbol" panose="05050102010706020507" pitchFamily="18" charset="2"/>
              <a:buChar char="-"/>
            </a:pPr>
            <a:r>
              <a:rPr lang="de-AT" sz="1600" dirty="0">
                <a:latin typeface="Corbel" panose="020B0503020204020204" pitchFamily="34" charset="0"/>
              </a:rPr>
              <a:t>L</a:t>
            </a:r>
            <a:r>
              <a:rPr lang="de-AT" sz="1600" dirty="0" smtClean="0">
                <a:solidFill>
                  <a:srgbClr val="3C628F"/>
                </a:solidFill>
                <a:latin typeface="Corbel" panose="020B0503020204020204" pitchFamily="34" charset="0"/>
              </a:rPr>
              <a:t>ogistische Größe</a:t>
            </a:r>
          </a:p>
          <a:p>
            <a:pPr lvl="1">
              <a:buFont typeface="Symbol" panose="05050102010706020507" pitchFamily="18" charset="2"/>
              <a:buChar char="-"/>
            </a:pPr>
            <a:r>
              <a:rPr lang="de-AT" sz="1600" dirty="0" smtClean="0">
                <a:solidFill>
                  <a:srgbClr val="3C628F"/>
                </a:solidFill>
                <a:latin typeface="Corbel" panose="020B0503020204020204" pitchFamily="34" charset="0"/>
              </a:rPr>
              <a:t>Netzwerk </a:t>
            </a:r>
            <a:r>
              <a:rPr lang="de-AT" sz="1600" dirty="0">
                <a:solidFill>
                  <a:srgbClr val="3C628F"/>
                </a:solidFill>
                <a:latin typeface="Corbel" panose="020B0503020204020204" pitchFamily="34" charset="0"/>
              </a:rPr>
              <a:t>- Verbindung </a:t>
            </a:r>
            <a:r>
              <a:rPr lang="de-AT" sz="1600" dirty="0" smtClean="0">
                <a:solidFill>
                  <a:srgbClr val="3C628F"/>
                </a:solidFill>
                <a:latin typeface="Corbel" panose="020B0503020204020204" pitchFamily="34" charset="0"/>
              </a:rPr>
              <a:t>aller</a:t>
            </a:r>
            <a:br>
              <a:rPr lang="de-AT" sz="1600" dirty="0" smtClean="0">
                <a:solidFill>
                  <a:srgbClr val="3C628F"/>
                </a:solidFill>
                <a:latin typeface="Corbel" panose="020B0503020204020204" pitchFamily="34" charset="0"/>
              </a:rPr>
            </a:br>
            <a:r>
              <a:rPr lang="de-AT" sz="1600" dirty="0" smtClean="0">
                <a:solidFill>
                  <a:srgbClr val="3C628F"/>
                </a:solidFill>
                <a:latin typeface="Corbel" panose="020B0503020204020204" pitchFamily="34" charset="0"/>
              </a:rPr>
              <a:t>Transportmitteln </a:t>
            </a:r>
            <a:endParaRPr lang="de-AT" sz="1600" dirty="0">
              <a:solidFill>
                <a:srgbClr val="3C628F"/>
              </a:solidFill>
              <a:latin typeface="Corbel" panose="020B0503020204020204" pitchFamily="34" charset="0"/>
            </a:endParaRPr>
          </a:p>
          <a:p>
            <a:pPr lvl="1"/>
            <a:endParaRPr lang="en-US" sz="1600" dirty="0" smtClean="0">
              <a:solidFill>
                <a:srgbClr val="3C628F"/>
              </a:solidFill>
              <a:latin typeface="Corbel" panose="020B0503020204020204" pitchFamily="34" charset="0"/>
            </a:endParaRPr>
          </a:p>
          <a:p>
            <a:pPr marL="0" indent="0">
              <a:buNone/>
            </a:pPr>
            <a:r>
              <a:rPr lang="en-US" sz="2000" b="1" dirty="0" err="1" smtClean="0">
                <a:solidFill>
                  <a:srgbClr val="3C628F"/>
                </a:solidFill>
                <a:latin typeface="Corbel" panose="020B0503020204020204" pitchFamily="34" charset="0"/>
              </a:rPr>
              <a:t>Erfolgreiche</a:t>
            </a:r>
            <a:r>
              <a:rPr lang="en-US" sz="2000" b="1" dirty="0" smtClean="0">
                <a:solidFill>
                  <a:srgbClr val="3C628F"/>
                </a:solidFill>
                <a:latin typeface="Corbel" panose="020B0503020204020204" pitchFamily="34" charset="0"/>
              </a:rPr>
              <a:t> </a:t>
            </a:r>
            <a:r>
              <a:rPr lang="en-US" sz="2000" b="1" dirty="0" err="1" smtClean="0">
                <a:solidFill>
                  <a:srgbClr val="3C628F"/>
                </a:solidFill>
                <a:latin typeface="Corbel" panose="020B0503020204020204" pitchFamily="34" charset="0"/>
              </a:rPr>
              <a:t>Modellprojekte</a:t>
            </a:r>
            <a:endParaRPr lang="en-US" sz="2000" b="1" dirty="0" smtClean="0">
              <a:solidFill>
                <a:srgbClr val="3C628F"/>
              </a:solidFill>
              <a:latin typeface="Corbel" panose="020B0503020204020204" pitchFamily="34" charset="0"/>
            </a:endParaRPr>
          </a:p>
          <a:p>
            <a:pPr lvl="1"/>
            <a:r>
              <a:rPr lang="en-US" dirty="0">
                <a:solidFill>
                  <a:srgbClr val="3C628F"/>
                </a:solidFill>
                <a:latin typeface="Corbel" panose="020B0503020204020204" pitchFamily="34" charset="0"/>
              </a:rPr>
              <a:t>European Gateway services </a:t>
            </a:r>
            <a:r>
              <a:rPr lang="en-US" dirty="0" smtClean="0">
                <a:solidFill>
                  <a:srgbClr val="3C628F"/>
                </a:solidFill>
                <a:latin typeface="Corbel" panose="020B0503020204020204" pitchFamily="34" charset="0"/>
              </a:rPr>
              <a:t>(2008)</a:t>
            </a:r>
          </a:p>
          <a:p>
            <a:pPr lvl="1"/>
            <a:r>
              <a:rPr lang="de-DE" dirty="0" smtClean="0">
                <a:solidFill>
                  <a:srgbClr val="3C628F"/>
                </a:solidFill>
                <a:latin typeface="Corbel" panose="020B0503020204020204" pitchFamily="34" charset="0"/>
              </a:rPr>
              <a:t>Rotterdam – Tilburg (2011)</a:t>
            </a:r>
            <a:endParaRPr lang="en-US" dirty="0">
              <a:solidFill>
                <a:srgbClr val="3C628F"/>
              </a:solidFill>
              <a:latin typeface="Corbel" panose="020B0503020204020204" pitchFamily="34" charset="0"/>
            </a:endParaRPr>
          </a:p>
        </p:txBody>
      </p:sp>
      <p:sp>
        <p:nvSpPr>
          <p:cNvPr id="4" name="Date Placeholder 3"/>
          <p:cNvSpPr>
            <a:spLocks noGrp="1"/>
          </p:cNvSpPr>
          <p:nvPr>
            <p:ph type="dt" sz="half" idx="10"/>
          </p:nvPr>
        </p:nvSpPr>
        <p:spPr/>
        <p:txBody>
          <a:bodyPr/>
          <a:lstStyle/>
          <a:p>
            <a:fld id="{DB6B291B-E45E-4EAF-B1DA-E187D243C80D}" type="datetime6">
              <a:rPr lang="de-AT"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30</a:t>
            </a:fld>
            <a:endParaRPr lang="de-AT" dirty="0">
              <a:solidFill>
                <a:prstClr val="white"/>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010878581"/>
              </p:ext>
            </p:extLst>
          </p:nvPr>
        </p:nvGraphicFramePr>
        <p:xfrm>
          <a:off x="4788024" y="3789040"/>
          <a:ext cx="3984104" cy="200232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911932">
                  <a:extLst>
                    <a:ext uri="{9D8B030D-6E8A-4147-A177-3AD203B41FA5}">
                      <a16:colId xmlns:a16="http://schemas.microsoft.com/office/drawing/2014/main" val="20001"/>
                    </a:ext>
                  </a:extLst>
                </a:gridCol>
                <a:gridCol w="996026">
                  <a:extLst>
                    <a:ext uri="{9D8B030D-6E8A-4147-A177-3AD203B41FA5}">
                      <a16:colId xmlns:a16="http://schemas.microsoft.com/office/drawing/2014/main" val="20002"/>
                    </a:ext>
                  </a:extLst>
                </a:gridCol>
                <a:gridCol w="996026">
                  <a:extLst>
                    <a:ext uri="{9D8B030D-6E8A-4147-A177-3AD203B41FA5}">
                      <a16:colId xmlns:a16="http://schemas.microsoft.com/office/drawing/2014/main" val="20003"/>
                    </a:ext>
                  </a:extLst>
                </a:gridCol>
              </a:tblGrid>
              <a:tr h="630720">
                <a:tc>
                  <a:txBody>
                    <a:bodyPr/>
                    <a:lstStyle/>
                    <a:p>
                      <a:endParaRPr lang="en-US" sz="1600" noProof="0" dirty="0">
                        <a:latin typeface="Corbel" panose="020B0503020204020204" pitchFamily="34" charset="0"/>
                      </a:endParaRPr>
                    </a:p>
                  </a:txBody>
                  <a:tcPr/>
                </a:tc>
                <a:tc>
                  <a:txBody>
                    <a:bodyPr/>
                    <a:lstStyle/>
                    <a:p>
                      <a:r>
                        <a:rPr lang="en-US" sz="1600" noProof="0" dirty="0" smtClean="0">
                          <a:latin typeface="Corbel" panose="020B0503020204020204" pitchFamily="34" charset="0"/>
                        </a:rPr>
                        <a:t>2010</a:t>
                      </a:r>
                      <a:endParaRPr lang="en-US" sz="1600" noProof="0" dirty="0">
                        <a:latin typeface="Corbel" panose="020B0503020204020204" pitchFamily="34" charset="0"/>
                      </a:endParaRPr>
                    </a:p>
                  </a:txBody>
                  <a:tcPr/>
                </a:tc>
                <a:tc>
                  <a:txBody>
                    <a:bodyPr/>
                    <a:lstStyle/>
                    <a:p>
                      <a:r>
                        <a:rPr lang="en-US" sz="1600" noProof="0" dirty="0" smtClean="0">
                          <a:latin typeface="Corbel" panose="020B0503020204020204" pitchFamily="34" charset="0"/>
                        </a:rPr>
                        <a:t>2033</a:t>
                      </a:r>
                      <a:br>
                        <a:rPr lang="en-US" sz="1600" noProof="0" dirty="0" smtClean="0">
                          <a:latin typeface="Corbel" panose="020B0503020204020204" pitchFamily="34" charset="0"/>
                        </a:rPr>
                      </a:br>
                      <a:r>
                        <a:rPr lang="en-US" sz="1600" noProof="0" dirty="0" smtClean="0">
                          <a:latin typeface="Corbel" panose="020B0503020204020204" pitchFamily="34" charset="0"/>
                        </a:rPr>
                        <a:t>(</a:t>
                      </a:r>
                      <a:r>
                        <a:rPr lang="en-US" sz="1600" noProof="0" dirty="0" err="1" smtClean="0">
                          <a:latin typeface="Corbel" panose="020B0503020204020204" pitchFamily="34" charset="0"/>
                        </a:rPr>
                        <a:t>Ziel</a:t>
                      </a:r>
                      <a:r>
                        <a:rPr lang="en-US" sz="1600" noProof="0" dirty="0" smtClean="0">
                          <a:latin typeface="Corbel" panose="020B0503020204020204" pitchFamily="34" charset="0"/>
                        </a:rPr>
                        <a:t>)</a:t>
                      </a:r>
                      <a:endParaRPr lang="en-US" sz="1600" noProof="0" dirty="0">
                        <a:latin typeface="Corbel" panose="020B0503020204020204" pitchFamily="34" charset="0"/>
                      </a:endParaRPr>
                    </a:p>
                  </a:txBody>
                  <a:tcPr/>
                </a:tc>
                <a:tc>
                  <a:txBody>
                    <a:bodyPr/>
                    <a:lstStyle/>
                    <a:p>
                      <a:r>
                        <a:rPr lang="en-US" sz="1600" noProof="0" dirty="0" smtClean="0">
                          <a:latin typeface="Corbel" panose="020B0503020204020204" pitchFamily="34" charset="0"/>
                        </a:rPr>
                        <a:t>Synchro-</a:t>
                      </a:r>
                    </a:p>
                    <a:p>
                      <a:r>
                        <a:rPr lang="en-US" sz="1600" noProof="0" dirty="0" smtClean="0">
                          <a:latin typeface="Corbel" panose="020B0503020204020204" pitchFamily="34" charset="0"/>
                        </a:rPr>
                        <a:t>Modell</a:t>
                      </a:r>
                      <a:endParaRPr lang="en-US" sz="1600" noProof="0" dirty="0">
                        <a:latin typeface="Corbel" panose="020B0503020204020204" pitchFamily="34" charset="0"/>
                      </a:endParaRPr>
                    </a:p>
                  </a:txBody>
                  <a:tcPr/>
                </a:tc>
                <a:extLst>
                  <a:ext uri="{0D108BD9-81ED-4DB2-BD59-A6C34878D82A}">
                    <a16:rowId xmlns:a16="http://schemas.microsoft.com/office/drawing/2014/main" val="10000"/>
                  </a:ext>
                </a:extLst>
              </a:tr>
              <a:tr h="455120">
                <a:tc>
                  <a:txBody>
                    <a:bodyPr/>
                    <a:lstStyle/>
                    <a:p>
                      <a:r>
                        <a:rPr lang="en-US" sz="1600" noProof="0" dirty="0" smtClean="0">
                          <a:latin typeface="Corbel" panose="020B0503020204020204" pitchFamily="34" charset="0"/>
                        </a:rPr>
                        <a:t>LKW</a:t>
                      </a:r>
                      <a:endParaRPr lang="en-US" sz="1600" noProof="0" dirty="0">
                        <a:latin typeface="Corbel" panose="020B0503020204020204" pitchFamily="34" charset="0"/>
                      </a:endParaRPr>
                    </a:p>
                  </a:txBody>
                  <a:tcPr/>
                </a:tc>
                <a:tc>
                  <a:txBody>
                    <a:bodyPr/>
                    <a:lstStyle/>
                    <a:p>
                      <a:pPr algn="ctr">
                        <a:lnSpc>
                          <a:spcPct val="150000"/>
                        </a:lnSpc>
                      </a:pPr>
                      <a:r>
                        <a:rPr lang="en-US" sz="1600" noProof="0" dirty="0" smtClean="0">
                          <a:latin typeface="Corbel" panose="020B0503020204020204" pitchFamily="34" charset="0"/>
                        </a:rPr>
                        <a:t>57%</a:t>
                      </a:r>
                      <a:endParaRPr lang="en-US" sz="1600" noProof="0" dirty="0">
                        <a:latin typeface="Corbel" panose="020B0503020204020204" pitchFamily="34" charset="0"/>
                      </a:endParaRPr>
                    </a:p>
                  </a:txBody>
                  <a:tcPr/>
                </a:tc>
                <a:tc>
                  <a:txBody>
                    <a:bodyPr/>
                    <a:lstStyle/>
                    <a:p>
                      <a:pPr algn="ctr">
                        <a:lnSpc>
                          <a:spcPct val="150000"/>
                        </a:lnSpc>
                      </a:pPr>
                      <a:r>
                        <a:rPr lang="en-US" sz="1600" noProof="0" dirty="0" smtClean="0">
                          <a:latin typeface="Corbel" panose="020B0503020204020204" pitchFamily="34" charset="0"/>
                        </a:rPr>
                        <a:t>35%</a:t>
                      </a:r>
                      <a:endParaRPr lang="en-US" sz="1600" noProof="0" dirty="0">
                        <a:latin typeface="Corbel" panose="020B0503020204020204" pitchFamily="34" charset="0"/>
                      </a:endParaRPr>
                    </a:p>
                  </a:txBody>
                  <a:tcPr/>
                </a:tc>
                <a:tc>
                  <a:txBody>
                    <a:bodyPr/>
                    <a:lstStyle/>
                    <a:p>
                      <a:pPr algn="ctr">
                        <a:lnSpc>
                          <a:spcPct val="150000"/>
                        </a:lnSpc>
                      </a:pPr>
                      <a:r>
                        <a:rPr lang="en-US" sz="1600" noProof="0" dirty="0" smtClean="0">
                          <a:latin typeface="Corbel" panose="020B0503020204020204" pitchFamily="34" charset="0"/>
                        </a:rPr>
                        <a:t>19%</a:t>
                      </a:r>
                      <a:endParaRPr lang="en-US" sz="1600" noProof="0" dirty="0">
                        <a:latin typeface="Corbel" panose="020B0503020204020204" pitchFamily="34" charset="0"/>
                      </a:endParaRPr>
                    </a:p>
                  </a:txBody>
                  <a:tcPr/>
                </a:tc>
                <a:extLst>
                  <a:ext uri="{0D108BD9-81ED-4DB2-BD59-A6C34878D82A}">
                    <a16:rowId xmlns:a16="http://schemas.microsoft.com/office/drawing/2014/main" val="10001"/>
                  </a:ext>
                </a:extLst>
              </a:tr>
              <a:tr h="400463">
                <a:tc>
                  <a:txBody>
                    <a:bodyPr/>
                    <a:lstStyle/>
                    <a:p>
                      <a:pPr marL="0" algn="l" defTabSz="914400" rtl="0" eaLnBrk="1" latinLnBrk="0" hangingPunct="1"/>
                      <a:r>
                        <a:rPr lang="en-US" sz="1600" kern="1200" noProof="0" dirty="0" smtClean="0">
                          <a:solidFill>
                            <a:schemeClr val="dk1"/>
                          </a:solidFill>
                          <a:latin typeface="Corbel" panose="020B0503020204020204" pitchFamily="34" charset="0"/>
                          <a:ea typeface="+mn-ea"/>
                          <a:cs typeface="+mn-cs"/>
                        </a:rPr>
                        <a:t>Schiff</a:t>
                      </a:r>
                      <a:endParaRPr lang="en-US" sz="1600" kern="1200" noProof="0" dirty="0">
                        <a:solidFill>
                          <a:schemeClr val="dk1"/>
                        </a:solidFill>
                        <a:latin typeface="Corbel" panose="020B0503020204020204" pitchFamily="34" charset="0"/>
                        <a:ea typeface="+mn-ea"/>
                        <a:cs typeface="+mn-cs"/>
                      </a:endParaRPr>
                    </a:p>
                  </a:txBody>
                  <a:tcPr/>
                </a:tc>
                <a:tc>
                  <a:txBody>
                    <a:bodyPr/>
                    <a:lstStyle/>
                    <a:p>
                      <a:pPr marL="0" algn="ctr" defTabSz="914400" rtl="0" eaLnBrk="1" latinLnBrk="0" hangingPunct="1">
                        <a:lnSpc>
                          <a:spcPct val="150000"/>
                        </a:lnSpc>
                      </a:pPr>
                      <a:r>
                        <a:rPr lang="en-US" sz="1600" kern="1200" noProof="0" dirty="0" smtClean="0">
                          <a:solidFill>
                            <a:schemeClr val="dk1"/>
                          </a:solidFill>
                          <a:latin typeface="Corbel" panose="020B0503020204020204" pitchFamily="34" charset="0"/>
                          <a:ea typeface="+mn-ea"/>
                          <a:cs typeface="+mn-cs"/>
                        </a:rPr>
                        <a:t>33%</a:t>
                      </a:r>
                      <a:endParaRPr lang="en-US" sz="1600" kern="1200" noProof="0" dirty="0">
                        <a:solidFill>
                          <a:schemeClr val="dk1"/>
                        </a:solidFill>
                        <a:latin typeface="Corbel" panose="020B0503020204020204" pitchFamily="34" charset="0"/>
                        <a:ea typeface="+mn-ea"/>
                        <a:cs typeface="+mn-cs"/>
                      </a:endParaRPr>
                    </a:p>
                  </a:txBody>
                  <a:tcPr/>
                </a:tc>
                <a:tc>
                  <a:txBody>
                    <a:bodyPr/>
                    <a:lstStyle/>
                    <a:p>
                      <a:pPr marL="0" algn="ctr" defTabSz="914400" rtl="0" eaLnBrk="1" latinLnBrk="0" hangingPunct="1">
                        <a:lnSpc>
                          <a:spcPct val="150000"/>
                        </a:lnSpc>
                      </a:pPr>
                      <a:r>
                        <a:rPr lang="en-US" sz="1600" kern="1200" noProof="0" dirty="0" smtClean="0">
                          <a:solidFill>
                            <a:schemeClr val="dk1"/>
                          </a:solidFill>
                          <a:latin typeface="Corbel" panose="020B0503020204020204" pitchFamily="34" charset="0"/>
                          <a:ea typeface="+mn-ea"/>
                          <a:cs typeface="+mn-cs"/>
                        </a:rPr>
                        <a:t>45%</a:t>
                      </a:r>
                      <a:endParaRPr lang="en-US" sz="1600" kern="1200" noProof="0" dirty="0">
                        <a:solidFill>
                          <a:schemeClr val="dk1"/>
                        </a:solidFill>
                        <a:latin typeface="Corbel" panose="020B0503020204020204" pitchFamily="34" charset="0"/>
                        <a:ea typeface="+mn-ea"/>
                        <a:cs typeface="+mn-cs"/>
                      </a:endParaRPr>
                    </a:p>
                  </a:txBody>
                  <a:tcPr/>
                </a:tc>
                <a:tc>
                  <a:txBody>
                    <a:bodyPr/>
                    <a:lstStyle/>
                    <a:p>
                      <a:pPr marL="0" algn="ctr" defTabSz="914400" rtl="0" eaLnBrk="1" latinLnBrk="0" hangingPunct="1">
                        <a:lnSpc>
                          <a:spcPct val="150000"/>
                        </a:lnSpc>
                      </a:pPr>
                      <a:r>
                        <a:rPr lang="en-US" sz="1600" kern="1200" noProof="0" dirty="0" smtClean="0">
                          <a:solidFill>
                            <a:schemeClr val="dk1"/>
                          </a:solidFill>
                          <a:latin typeface="Corbel" panose="020B0503020204020204" pitchFamily="34" charset="0"/>
                          <a:ea typeface="+mn-ea"/>
                          <a:cs typeface="+mn-cs"/>
                        </a:rPr>
                        <a:t>46%</a:t>
                      </a:r>
                      <a:endParaRPr lang="en-US" sz="1600" kern="1200" noProof="0" dirty="0">
                        <a:solidFill>
                          <a:schemeClr val="dk1"/>
                        </a:solidFill>
                        <a:latin typeface="Corbel" panose="020B0503020204020204" pitchFamily="34" charset="0"/>
                        <a:ea typeface="+mn-ea"/>
                        <a:cs typeface="+mn-cs"/>
                      </a:endParaRPr>
                    </a:p>
                  </a:txBody>
                  <a:tcPr/>
                </a:tc>
                <a:extLst>
                  <a:ext uri="{0D108BD9-81ED-4DB2-BD59-A6C34878D82A}">
                    <a16:rowId xmlns:a16="http://schemas.microsoft.com/office/drawing/2014/main" val="10002"/>
                  </a:ext>
                </a:extLst>
              </a:tr>
              <a:tr h="400463">
                <a:tc>
                  <a:txBody>
                    <a:bodyPr/>
                    <a:lstStyle/>
                    <a:p>
                      <a:r>
                        <a:rPr lang="en-US" sz="1600" noProof="0" dirty="0" err="1" smtClean="0">
                          <a:latin typeface="Corbel" panose="020B0503020204020204" pitchFamily="34" charset="0"/>
                        </a:rPr>
                        <a:t>Bahn</a:t>
                      </a:r>
                      <a:endParaRPr lang="en-US" sz="1600" noProof="0" dirty="0">
                        <a:latin typeface="Corbel" panose="020B0503020204020204" pitchFamily="34" charset="0"/>
                      </a:endParaRPr>
                    </a:p>
                  </a:txBody>
                  <a:tcPr/>
                </a:tc>
                <a:tc>
                  <a:txBody>
                    <a:bodyPr/>
                    <a:lstStyle/>
                    <a:p>
                      <a:pPr algn="ctr">
                        <a:lnSpc>
                          <a:spcPct val="150000"/>
                        </a:lnSpc>
                      </a:pPr>
                      <a:r>
                        <a:rPr lang="en-US" sz="1600" noProof="0" dirty="0" smtClean="0">
                          <a:latin typeface="Corbel" panose="020B0503020204020204" pitchFamily="34" charset="0"/>
                        </a:rPr>
                        <a:t>10%</a:t>
                      </a:r>
                      <a:endParaRPr lang="en-US" sz="1600" noProof="0" dirty="0">
                        <a:latin typeface="Corbel" panose="020B0503020204020204" pitchFamily="34" charset="0"/>
                      </a:endParaRPr>
                    </a:p>
                  </a:txBody>
                  <a:tcPr/>
                </a:tc>
                <a:tc>
                  <a:txBody>
                    <a:bodyPr/>
                    <a:lstStyle/>
                    <a:p>
                      <a:pPr algn="ctr">
                        <a:lnSpc>
                          <a:spcPct val="150000"/>
                        </a:lnSpc>
                      </a:pPr>
                      <a:r>
                        <a:rPr lang="en-US" sz="1600" noProof="0" dirty="0" smtClean="0">
                          <a:latin typeface="Corbel" panose="020B0503020204020204" pitchFamily="34" charset="0"/>
                        </a:rPr>
                        <a:t>20%</a:t>
                      </a:r>
                      <a:endParaRPr lang="en-US" sz="1600" noProof="0" dirty="0">
                        <a:latin typeface="Corbel" panose="020B0503020204020204" pitchFamily="34" charset="0"/>
                      </a:endParaRPr>
                    </a:p>
                  </a:txBody>
                  <a:tcPr/>
                </a:tc>
                <a:tc>
                  <a:txBody>
                    <a:bodyPr/>
                    <a:lstStyle/>
                    <a:p>
                      <a:pPr algn="ctr">
                        <a:lnSpc>
                          <a:spcPct val="150000"/>
                        </a:lnSpc>
                      </a:pPr>
                      <a:r>
                        <a:rPr lang="en-US" sz="1600" noProof="0" dirty="0" smtClean="0">
                          <a:latin typeface="Corbel" panose="020B0503020204020204" pitchFamily="34" charset="0"/>
                        </a:rPr>
                        <a:t>35%</a:t>
                      </a:r>
                      <a:endParaRPr lang="en-US" sz="1600" noProof="0" dirty="0">
                        <a:latin typeface="Corbel" panose="020B0503020204020204" pitchFamily="34" charset="0"/>
                      </a:endParaRPr>
                    </a:p>
                  </a:txBody>
                  <a:tcPr/>
                </a:tc>
                <a:extLst>
                  <a:ext uri="{0D108BD9-81ED-4DB2-BD59-A6C34878D82A}">
                    <a16:rowId xmlns:a16="http://schemas.microsoft.com/office/drawing/2014/main" val="10003"/>
                  </a:ext>
                </a:extLst>
              </a:tr>
            </a:tbl>
          </a:graphicData>
        </a:graphic>
      </p:graphicFrame>
      <p:sp>
        <p:nvSpPr>
          <p:cNvPr id="12" name="TextBox 11"/>
          <p:cNvSpPr txBox="1"/>
          <p:nvPr/>
        </p:nvSpPr>
        <p:spPr>
          <a:xfrm>
            <a:off x="4788024" y="5733256"/>
            <a:ext cx="3960440" cy="461665"/>
          </a:xfrm>
          <a:prstGeom prst="rect">
            <a:avLst/>
          </a:prstGeom>
          <a:noFill/>
        </p:spPr>
        <p:txBody>
          <a:bodyPr wrap="square" rtlCol="0">
            <a:spAutoFit/>
          </a:bodyPr>
          <a:lstStyle/>
          <a:p>
            <a:pPr algn="ctr"/>
            <a:r>
              <a:rPr lang="en-US" sz="1200" dirty="0">
                <a:latin typeface="Corbel" panose="020B0503020204020204" pitchFamily="34" charset="0"/>
              </a:rPr>
              <a:t>Modal Split </a:t>
            </a:r>
            <a:r>
              <a:rPr lang="en-US" sz="1200" dirty="0" err="1">
                <a:latin typeface="Corbel" panose="020B0503020204020204" pitchFamily="34" charset="0"/>
              </a:rPr>
              <a:t>für</a:t>
            </a:r>
            <a:r>
              <a:rPr lang="en-US" sz="1200" dirty="0">
                <a:latin typeface="Corbel" panose="020B0503020204020204" pitchFamily="34" charset="0"/>
              </a:rPr>
              <a:t> den </a:t>
            </a:r>
            <a:r>
              <a:rPr lang="en-US" sz="1200" dirty="0" err="1">
                <a:latin typeface="Corbel" panose="020B0503020204020204" pitchFamily="34" charset="0"/>
              </a:rPr>
              <a:t>Rotterdamer</a:t>
            </a:r>
            <a:r>
              <a:rPr lang="en-US" sz="1200" dirty="0">
                <a:latin typeface="Corbel" panose="020B0503020204020204" pitchFamily="34" charset="0"/>
              </a:rPr>
              <a:t> </a:t>
            </a:r>
            <a:r>
              <a:rPr lang="en-US" sz="1200" dirty="0" err="1">
                <a:latin typeface="Corbel" panose="020B0503020204020204" pitchFamily="34" charset="0"/>
              </a:rPr>
              <a:t>Hafen</a:t>
            </a:r>
            <a:r>
              <a:rPr lang="en-US" sz="1200" dirty="0">
                <a:latin typeface="Corbel" panose="020B0503020204020204" pitchFamily="34" charset="0"/>
              </a:rPr>
              <a:t> 2010 (</a:t>
            </a:r>
            <a:r>
              <a:rPr lang="en-US" sz="1200" dirty="0" err="1">
                <a:latin typeface="Corbel" panose="020B0503020204020204" pitchFamily="34" charset="0"/>
              </a:rPr>
              <a:t>Korridor</a:t>
            </a:r>
            <a:r>
              <a:rPr lang="en-US" sz="1200" dirty="0">
                <a:latin typeface="Corbel" panose="020B0503020204020204" pitchFamily="34" charset="0"/>
              </a:rPr>
              <a:t> Rotterdam </a:t>
            </a:r>
            <a:r>
              <a:rPr lang="en-US" sz="1200" dirty="0" err="1">
                <a:latin typeface="Corbel" panose="020B0503020204020204" pitchFamily="34" charset="0"/>
              </a:rPr>
              <a:t>nach</a:t>
            </a:r>
            <a:r>
              <a:rPr lang="en-US" sz="1200" dirty="0">
                <a:latin typeface="Corbel" panose="020B0503020204020204" pitchFamily="34" charset="0"/>
              </a:rPr>
              <a:t> Tilburg)</a:t>
            </a:r>
          </a:p>
        </p:txBody>
      </p:sp>
    </p:spTree>
    <p:extLst>
      <p:ext uri="{BB962C8B-B14F-4D97-AF65-F5344CB8AC3E}">
        <p14:creationId xmlns:p14="http://schemas.microsoft.com/office/powerpoint/2010/main" val="511767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4114800" cy="4776192"/>
          </a:xfrm>
        </p:spPr>
        <p:txBody>
          <a:bodyPr>
            <a:normAutofit/>
          </a:bodyPr>
          <a:lstStyle/>
          <a:p>
            <a:pPr marL="0" indent="0">
              <a:buNone/>
            </a:pPr>
            <a:endParaRPr lang="en-US" b="1" dirty="0" smtClean="0">
              <a:solidFill>
                <a:schemeClr val="accent1"/>
              </a:solidFill>
              <a:latin typeface="Corbel" panose="020B0503020204020204" pitchFamily="34" charset="0"/>
            </a:endParaRPr>
          </a:p>
          <a:p>
            <a:pPr marL="0" indent="0">
              <a:buNone/>
            </a:pPr>
            <a:r>
              <a:rPr lang="en-US" b="1" i="1" dirty="0" smtClean="0">
                <a:solidFill>
                  <a:schemeClr val="accent1"/>
                </a:solidFill>
                <a:latin typeface="Corbel" panose="020B0503020204020204" pitchFamily="34" charset="0"/>
              </a:rPr>
              <a:t>„The Physical Internet is an open global logistics system founded on physical, digital and operational interconnectivity through encapsulation, interfaces and protocols. It enables an efficient, sustainable, adaptable and resilient Logistic Web.“ </a:t>
            </a:r>
          </a:p>
          <a:p>
            <a:pPr marL="0" indent="0">
              <a:buNone/>
            </a:pPr>
            <a:r>
              <a:rPr lang="en-US" sz="1600" dirty="0" smtClean="0">
                <a:solidFill>
                  <a:schemeClr val="accent1"/>
                </a:solidFill>
                <a:latin typeface="Corbel" panose="020B0503020204020204" pitchFamily="34" charset="0"/>
              </a:rPr>
              <a:t>Montreuil B., Meller R.D., Ballot E. (2012)</a:t>
            </a:r>
            <a:endParaRPr lang="en-US" sz="1600" dirty="0">
              <a:solidFill>
                <a:schemeClr val="accent1"/>
              </a:solidFill>
              <a:latin typeface="Corbel" panose="020B0503020204020204" pitchFamily="34" charset="0"/>
            </a:endParaRPr>
          </a:p>
        </p:txBody>
      </p:sp>
      <p:sp>
        <p:nvSpPr>
          <p:cNvPr id="4" name="Date Placeholder 3"/>
          <p:cNvSpPr>
            <a:spLocks noGrp="1"/>
          </p:cNvSpPr>
          <p:nvPr>
            <p:ph type="dt" sz="half" idx="10"/>
          </p:nvPr>
        </p:nvSpPr>
        <p:spPr/>
        <p:txBody>
          <a:bodyPr/>
          <a:lstStyle/>
          <a:p>
            <a:fld id="{6C4C71C5-FB3E-4052-8005-997D91CA66A1}" type="datetime6">
              <a:rPr lang="de-AT"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31</a:t>
            </a:fld>
            <a:endParaRPr lang="de-AT" dirty="0">
              <a:solidFill>
                <a:prstClr val="white"/>
              </a:solidFill>
            </a:endParaRPr>
          </a:p>
        </p:txBody>
      </p:sp>
      <p:graphicFrame>
        <p:nvGraphicFramePr>
          <p:cNvPr id="9" name="Diagram 8"/>
          <p:cNvGraphicFramePr/>
          <p:nvPr>
            <p:extLst>
              <p:ext uri="{D42A27DB-BD31-4B8C-83A1-F6EECF244321}">
                <p14:modId xmlns:p14="http://schemas.microsoft.com/office/powerpoint/2010/main" val="3054375935"/>
              </p:ext>
            </p:extLst>
          </p:nvPr>
        </p:nvGraphicFramePr>
        <p:xfrm>
          <a:off x="3203848" y="1772816"/>
          <a:ext cx="6960096" cy="471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457200" y="404664"/>
            <a:ext cx="4762872" cy="990600"/>
          </a:xfrm>
        </p:spPr>
        <p:txBody>
          <a:bodyPr/>
          <a:lstStyle/>
          <a:p>
            <a:r>
              <a:rPr lang="en-US" dirty="0">
                <a:solidFill>
                  <a:schemeClr val="accent1"/>
                </a:solidFill>
                <a:latin typeface="Corbel" panose="020B0503020204020204" pitchFamily="34" charset="0"/>
              </a:rPr>
              <a:t>Physical Internet</a:t>
            </a:r>
            <a:r>
              <a:rPr lang="en-US" b="0" dirty="0">
                <a:solidFill>
                  <a:schemeClr val="accent1"/>
                </a:solidFill>
                <a:latin typeface="Corbel" panose="020B0503020204020204" pitchFamily="34" charset="0"/>
              </a:rPr>
              <a:t/>
            </a:r>
            <a:br>
              <a:rPr lang="en-US" b="0" dirty="0">
                <a:solidFill>
                  <a:schemeClr val="accent1"/>
                </a:solidFill>
                <a:latin typeface="Corbel" panose="020B0503020204020204" pitchFamily="34" charset="0"/>
              </a:rPr>
            </a:br>
            <a:r>
              <a:rPr lang="de-AT" sz="2400" b="0" dirty="0" smtClean="0">
                <a:latin typeface="Corbel" panose="020B0503020204020204" pitchFamily="34" charset="0"/>
              </a:rPr>
              <a:t>Innovative Transportkonzepte</a:t>
            </a:r>
            <a:endParaRPr lang="en-US" sz="2000" b="0"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247966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orbel" panose="020B0503020204020204" pitchFamily="34" charset="0"/>
              </a:rPr>
              <a:t>Physical </a:t>
            </a:r>
            <a:r>
              <a:rPr lang="en-US" dirty="0" smtClean="0">
                <a:solidFill>
                  <a:schemeClr val="accent1"/>
                </a:solidFill>
                <a:latin typeface="Corbel" panose="020B0503020204020204" pitchFamily="34" charset="0"/>
              </a:rPr>
              <a:t>Internet</a:t>
            </a:r>
            <a:r>
              <a:rPr lang="en-US" b="0" dirty="0" smtClean="0">
                <a:solidFill>
                  <a:schemeClr val="accent1"/>
                </a:solidFill>
                <a:latin typeface="Corbel" panose="020B0503020204020204" pitchFamily="34" charset="0"/>
              </a:rPr>
              <a:t/>
            </a:r>
            <a:br>
              <a:rPr lang="en-US" b="0" dirty="0" smtClean="0">
                <a:solidFill>
                  <a:schemeClr val="accent1"/>
                </a:solidFill>
                <a:latin typeface="Corbel" panose="020B0503020204020204" pitchFamily="34" charset="0"/>
              </a:rPr>
            </a:br>
            <a:r>
              <a:rPr lang="de-AT" sz="2400" b="0" dirty="0" smtClean="0">
                <a:latin typeface="Corbel" panose="020B0503020204020204" pitchFamily="34" charset="0"/>
              </a:rPr>
              <a:t>Innovative Transportkonzepte</a:t>
            </a:r>
            <a:endParaRPr lang="en-US" sz="2400" b="0" dirty="0">
              <a:solidFill>
                <a:schemeClr val="accent1"/>
              </a:solidFill>
              <a:latin typeface="Corbel" panose="020B0503020204020204" pitchFamily="34" charset="0"/>
            </a:endParaRPr>
          </a:p>
        </p:txBody>
      </p:sp>
      <p:sp>
        <p:nvSpPr>
          <p:cNvPr id="4" name="Date Placeholder 3"/>
          <p:cNvSpPr>
            <a:spLocks noGrp="1"/>
          </p:cNvSpPr>
          <p:nvPr>
            <p:ph type="dt" sz="half" idx="10"/>
          </p:nvPr>
        </p:nvSpPr>
        <p:spPr/>
        <p:txBody>
          <a:bodyPr/>
          <a:lstStyle/>
          <a:p>
            <a:fld id="{AFDB1038-1BBD-4E9E-9557-868F64CE5BA6}" type="datetime6">
              <a:rPr lang="de-AT"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32</a:t>
            </a:fld>
            <a:endParaRPr lang="de-AT" dirty="0">
              <a:solidFill>
                <a:prstClr val="white"/>
              </a:solidFill>
            </a:endParaRPr>
          </a:p>
        </p:txBody>
      </p:sp>
      <p:grpSp>
        <p:nvGrpSpPr>
          <p:cNvPr id="55" name="Group 54"/>
          <p:cNvGrpSpPr/>
          <p:nvPr/>
        </p:nvGrpSpPr>
        <p:grpSpPr>
          <a:xfrm>
            <a:off x="179512" y="1897387"/>
            <a:ext cx="8050088" cy="4668165"/>
            <a:chOff x="179512" y="1897387"/>
            <a:chExt cx="8050088" cy="4668165"/>
          </a:xfrm>
        </p:grpSpPr>
        <p:grpSp>
          <p:nvGrpSpPr>
            <p:cNvPr id="52" name="Group 51"/>
            <p:cNvGrpSpPr/>
            <p:nvPr/>
          </p:nvGrpSpPr>
          <p:grpSpPr>
            <a:xfrm>
              <a:off x="2339600" y="5551760"/>
              <a:ext cx="4329256" cy="1013792"/>
              <a:chOff x="2339600" y="5442272"/>
              <a:chExt cx="4329256" cy="1013792"/>
            </a:xfrm>
          </p:grpSpPr>
          <p:sp>
            <p:nvSpPr>
              <p:cNvPr id="24" name="Rectangle 23"/>
              <p:cNvSpPr/>
              <p:nvPr/>
            </p:nvSpPr>
            <p:spPr>
              <a:xfrm>
                <a:off x="2339600" y="5527679"/>
                <a:ext cx="61405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latin typeface="Corbel" panose="020B0503020204020204" pitchFamily="34" charset="0"/>
                  </a:rPr>
                  <a:t>HUB</a:t>
                </a:r>
                <a:endParaRPr lang="en-US" sz="1200" dirty="0">
                  <a:solidFill>
                    <a:schemeClr val="tx1"/>
                  </a:solidFill>
                  <a:latin typeface="Corbel" panose="020B0503020204020204" pitchFamily="34" charset="0"/>
                </a:endParaRPr>
              </a:p>
            </p:txBody>
          </p:sp>
          <p:sp>
            <p:nvSpPr>
              <p:cNvPr id="42" name="Rectangle 41"/>
              <p:cNvSpPr/>
              <p:nvPr/>
            </p:nvSpPr>
            <p:spPr>
              <a:xfrm>
                <a:off x="3239459" y="6024016"/>
                <a:ext cx="61405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Corbel" panose="020B0503020204020204" pitchFamily="34" charset="0"/>
                  </a:rPr>
                  <a:t>HUB</a:t>
                </a:r>
                <a:endParaRPr lang="en-US" sz="1200" dirty="0">
                  <a:solidFill>
                    <a:schemeClr val="tx1"/>
                  </a:solidFill>
                  <a:latin typeface="Corbel" panose="020B0503020204020204" pitchFamily="34" charset="0"/>
                </a:endParaRPr>
              </a:p>
            </p:txBody>
          </p:sp>
          <p:sp>
            <p:nvSpPr>
              <p:cNvPr id="43" name="Rectangle 42"/>
              <p:cNvSpPr/>
              <p:nvPr/>
            </p:nvSpPr>
            <p:spPr>
              <a:xfrm>
                <a:off x="3811073" y="5442272"/>
                <a:ext cx="61405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Corbel" panose="020B0503020204020204" pitchFamily="34" charset="0"/>
                  </a:rPr>
                  <a:t>HUB</a:t>
                </a:r>
                <a:endParaRPr lang="en-US" sz="1200" dirty="0">
                  <a:solidFill>
                    <a:schemeClr val="tx1"/>
                  </a:solidFill>
                  <a:latin typeface="Corbel" panose="020B0503020204020204" pitchFamily="34" charset="0"/>
                </a:endParaRPr>
              </a:p>
            </p:txBody>
          </p:sp>
          <p:sp>
            <p:nvSpPr>
              <p:cNvPr id="44" name="Rectangle 43"/>
              <p:cNvSpPr/>
              <p:nvPr/>
            </p:nvSpPr>
            <p:spPr>
              <a:xfrm>
                <a:off x="4644008" y="5909592"/>
                <a:ext cx="61405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Corbel" panose="020B0503020204020204" pitchFamily="34" charset="0"/>
                  </a:rPr>
                  <a:t>HUB</a:t>
                </a:r>
                <a:endParaRPr lang="en-US" sz="1200" dirty="0">
                  <a:solidFill>
                    <a:schemeClr val="tx1"/>
                  </a:solidFill>
                  <a:latin typeface="Corbel" panose="020B0503020204020204" pitchFamily="34" charset="0"/>
                </a:endParaRPr>
              </a:p>
            </p:txBody>
          </p:sp>
          <p:cxnSp>
            <p:nvCxnSpPr>
              <p:cNvPr id="40" name="Straight Arrow Connector 39"/>
              <p:cNvCxnSpPr>
                <a:endCxn id="42" idx="1"/>
              </p:cNvCxnSpPr>
              <p:nvPr/>
            </p:nvCxnSpPr>
            <p:spPr>
              <a:xfrm>
                <a:off x="2653724" y="5954736"/>
                <a:ext cx="585735" cy="285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2" idx="0"/>
                <a:endCxn id="43" idx="1"/>
              </p:cNvCxnSpPr>
              <p:nvPr/>
            </p:nvCxnSpPr>
            <p:spPr>
              <a:xfrm flipV="1">
                <a:off x="3546485" y="5658296"/>
                <a:ext cx="264588" cy="3657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3" idx="3"/>
                <a:endCxn id="44" idx="0"/>
              </p:cNvCxnSpPr>
              <p:nvPr/>
            </p:nvCxnSpPr>
            <p:spPr>
              <a:xfrm>
                <a:off x="4425125" y="5658296"/>
                <a:ext cx="525909" cy="2512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796136" y="5919712"/>
                <a:ext cx="872720" cy="501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tx1"/>
                    </a:solidFill>
                    <a:latin typeface="Corbel" panose="020B0503020204020204" pitchFamily="34" charset="0"/>
                  </a:rPr>
                  <a:t>Customer</a:t>
                </a:r>
                <a:endParaRPr lang="en-US" sz="1200" b="1" dirty="0">
                  <a:solidFill>
                    <a:schemeClr val="tx1"/>
                  </a:solidFill>
                  <a:latin typeface="Corbel" panose="020B0503020204020204" pitchFamily="34" charset="0"/>
                </a:endParaRPr>
              </a:p>
            </p:txBody>
          </p:sp>
          <p:sp>
            <p:nvSpPr>
              <p:cNvPr id="49" name="Isosceles Triangle 48"/>
              <p:cNvSpPr/>
              <p:nvPr/>
            </p:nvSpPr>
            <p:spPr>
              <a:xfrm>
                <a:off x="5796136" y="5591968"/>
                <a:ext cx="872720" cy="31762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Arrow Connector 50"/>
              <p:cNvCxnSpPr>
                <a:stCxn id="44" idx="3"/>
                <a:endCxn id="48" idx="1"/>
              </p:cNvCxnSpPr>
              <p:nvPr/>
            </p:nvCxnSpPr>
            <p:spPr>
              <a:xfrm>
                <a:off x="5258060" y="6125616"/>
                <a:ext cx="538076" cy="447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79512" y="1897387"/>
              <a:ext cx="8050088" cy="3340016"/>
              <a:chOff x="179512" y="1897387"/>
              <a:chExt cx="8050088" cy="3340016"/>
            </a:xfrm>
          </p:grpSpPr>
          <p:grpSp>
            <p:nvGrpSpPr>
              <p:cNvPr id="23" name="Group 22"/>
              <p:cNvGrpSpPr/>
              <p:nvPr/>
            </p:nvGrpSpPr>
            <p:grpSpPr>
              <a:xfrm>
                <a:off x="179512" y="1897387"/>
                <a:ext cx="8050088" cy="3340016"/>
                <a:chOff x="311361" y="2308167"/>
                <a:chExt cx="8050088" cy="3340016"/>
              </a:xfrm>
            </p:grpSpPr>
            <p:sp>
              <p:nvSpPr>
                <p:cNvPr id="7" name="Letter"/>
                <p:cNvSpPr>
                  <a:spLocks noEditPoints="1" noChangeArrowheads="1"/>
                </p:cNvSpPr>
                <p:nvPr/>
              </p:nvSpPr>
              <p:spPr bwMode="auto">
                <a:xfrm>
                  <a:off x="1531207" y="2659112"/>
                  <a:ext cx="833351" cy="387647"/>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C:\Program Files (x86)\Microsoft Office\MEDIA\CAGCAT10\j0292020.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361" y="3348969"/>
                  <a:ext cx="1095306" cy="10394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 Files (x86)\Microsoft Office\MEDIA\CAGCAT10\j0195384.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3105" y="3295178"/>
                  <a:ext cx="1002647" cy="10235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85098" y="2308167"/>
                  <a:ext cx="3240360" cy="85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latin typeface="Corbel" panose="020B0503020204020204" pitchFamily="34" charset="0"/>
                    </a:rPr>
                    <a:t>Internet</a:t>
                  </a:r>
                  <a:endParaRPr lang="en-US" b="1" dirty="0">
                    <a:latin typeface="Corbel" panose="020B0503020204020204" pitchFamily="34" charset="0"/>
                  </a:endParaRPr>
                </a:p>
              </p:txBody>
            </p:sp>
            <p:sp>
              <p:nvSpPr>
                <p:cNvPr id="12" name="Letter"/>
                <p:cNvSpPr>
                  <a:spLocks noEditPoints="1" noChangeArrowheads="1"/>
                </p:cNvSpPr>
                <p:nvPr/>
              </p:nvSpPr>
              <p:spPr bwMode="auto">
                <a:xfrm>
                  <a:off x="6384030" y="2659112"/>
                  <a:ext cx="833351" cy="30856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372650" y="4318756"/>
                  <a:ext cx="1034017" cy="400110"/>
                </a:xfrm>
                <a:prstGeom prst="rect">
                  <a:avLst/>
                </a:prstGeom>
                <a:noFill/>
              </p:spPr>
              <p:txBody>
                <a:bodyPr wrap="square" rtlCol="0">
                  <a:spAutoFit/>
                </a:bodyPr>
                <a:lstStyle/>
                <a:p>
                  <a:r>
                    <a:rPr lang="en-US" sz="1400" b="1" dirty="0" err="1" smtClean="0">
                      <a:latin typeface="Corbel" panose="020B0503020204020204" pitchFamily="34" charset="0"/>
                    </a:rPr>
                    <a:t>Versender</a:t>
                  </a:r>
                  <a:r>
                    <a:rPr lang="de-DE" sz="2000" b="1" dirty="0" smtClean="0">
                      <a:latin typeface="Corbel" panose="020B0503020204020204" pitchFamily="34" charset="0"/>
                    </a:rPr>
                    <a:t> </a:t>
                  </a:r>
                  <a:endParaRPr lang="en-US" b="1" dirty="0">
                    <a:latin typeface="Corbel" panose="020B0503020204020204" pitchFamily="34" charset="0"/>
                  </a:endParaRPr>
                </a:p>
              </p:txBody>
            </p:sp>
            <p:sp>
              <p:nvSpPr>
                <p:cNvPr id="15" name="TextBox 14"/>
                <p:cNvSpPr txBox="1"/>
                <p:nvPr/>
              </p:nvSpPr>
              <p:spPr>
                <a:xfrm>
                  <a:off x="7319124" y="4318756"/>
                  <a:ext cx="1042325" cy="307777"/>
                </a:xfrm>
                <a:prstGeom prst="rect">
                  <a:avLst/>
                </a:prstGeom>
                <a:noFill/>
              </p:spPr>
              <p:txBody>
                <a:bodyPr wrap="square" rtlCol="0">
                  <a:spAutoFit/>
                </a:bodyPr>
                <a:lstStyle/>
                <a:p>
                  <a:r>
                    <a:rPr lang="en-US" sz="1400" b="1" dirty="0" err="1" smtClean="0">
                      <a:latin typeface="Corbel" panose="020B0503020204020204" pitchFamily="34" charset="0"/>
                    </a:rPr>
                    <a:t>Empfänger</a:t>
                  </a:r>
                  <a:endParaRPr lang="en-US" sz="1400" b="1" dirty="0">
                    <a:latin typeface="Corbel" panose="020B0503020204020204" pitchFamily="34" charset="0"/>
                  </a:endParaRPr>
                </a:p>
              </p:txBody>
            </p:sp>
            <p:sp>
              <p:nvSpPr>
                <p:cNvPr id="14" name="Right Arrow 13"/>
                <p:cNvSpPr/>
                <p:nvPr/>
              </p:nvSpPr>
              <p:spPr>
                <a:xfrm>
                  <a:off x="2771800" y="2708878"/>
                  <a:ext cx="864096" cy="2090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a:off x="5238960" y="2724648"/>
                  <a:ext cx="864096" cy="2090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893978" y="4791820"/>
                  <a:ext cx="3240360" cy="85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orbel" panose="020B0503020204020204" pitchFamily="34" charset="0"/>
                    </a:rPr>
                    <a:t>Physical</a:t>
                  </a:r>
                  <a:r>
                    <a:rPr lang="de-DE" sz="2400" b="1" dirty="0" smtClean="0">
                      <a:latin typeface="Corbel" panose="020B0503020204020204" pitchFamily="34" charset="0"/>
                    </a:rPr>
                    <a:t> </a:t>
                  </a:r>
                  <a:br>
                    <a:rPr lang="de-DE" sz="2400" b="1" dirty="0" smtClean="0">
                      <a:latin typeface="Corbel" panose="020B0503020204020204" pitchFamily="34" charset="0"/>
                    </a:rPr>
                  </a:br>
                  <a:r>
                    <a:rPr lang="de-DE" sz="2400" b="1" dirty="0" smtClean="0">
                      <a:latin typeface="Corbel" panose="020B0503020204020204" pitchFamily="34" charset="0"/>
                    </a:rPr>
                    <a:t>Internet</a:t>
                  </a:r>
                  <a:endParaRPr lang="en-US" b="1" dirty="0">
                    <a:latin typeface="Corbel" panose="020B0503020204020204" pitchFamily="34" charset="0"/>
                  </a:endParaRPr>
                </a:p>
              </p:txBody>
            </p:sp>
            <p:sp>
              <p:nvSpPr>
                <p:cNvPr id="30" name="Right Arrow 29"/>
                <p:cNvSpPr/>
                <p:nvPr/>
              </p:nvSpPr>
              <p:spPr>
                <a:xfrm>
                  <a:off x="2771800" y="5151548"/>
                  <a:ext cx="864096" cy="2090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Arrow 30"/>
                <p:cNvSpPr/>
                <p:nvPr/>
              </p:nvSpPr>
              <p:spPr>
                <a:xfrm>
                  <a:off x="5270242" y="5217374"/>
                  <a:ext cx="864096" cy="2090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Arrow 34"/>
                <p:cNvSpPr/>
                <p:nvPr/>
              </p:nvSpPr>
              <p:spPr>
                <a:xfrm rot="19612936">
                  <a:off x="910652" y="2950828"/>
                  <a:ext cx="513623" cy="2295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Arrow 35"/>
                <p:cNvSpPr/>
                <p:nvPr/>
              </p:nvSpPr>
              <p:spPr>
                <a:xfrm rot="2127473">
                  <a:off x="7405946" y="2852339"/>
                  <a:ext cx="513623" cy="2295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Arrow 36"/>
                <p:cNvSpPr/>
                <p:nvPr/>
              </p:nvSpPr>
              <p:spPr>
                <a:xfrm rot="2479910">
                  <a:off x="901489" y="4821303"/>
                  <a:ext cx="513623" cy="2295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ight Arrow 37"/>
                <p:cNvSpPr/>
                <p:nvPr/>
              </p:nvSpPr>
              <p:spPr>
                <a:xfrm rot="19017156">
                  <a:off x="7405945" y="4950096"/>
                  <a:ext cx="513623" cy="2295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2577693" y="3092368"/>
                <a:ext cx="3744416" cy="1015663"/>
              </a:xfrm>
              <a:prstGeom prst="rect">
                <a:avLst/>
              </a:prstGeom>
              <a:noFill/>
            </p:spPr>
            <p:txBody>
              <a:bodyPr wrap="square" rtlCol="0">
                <a:spAutoFit/>
              </a:bodyPr>
              <a:lstStyle/>
              <a:p>
                <a:r>
                  <a:rPr lang="de-AT" sz="2000" b="1" dirty="0" smtClean="0">
                    <a:solidFill>
                      <a:schemeClr val="accent1"/>
                    </a:solidFill>
                    <a:latin typeface="Corbel" panose="020B0503020204020204" pitchFamily="34" charset="0"/>
                  </a:rPr>
                  <a:t>Versand von Produkten über das Internet– auf derselben Basis wie Informationsflüsse!</a:t>
                </a:r>
                <a:endParaRPr lang="de-AT" sz="2000" b="1" dirty="0">
                  <a:solidFill>
                    <a:schemeClr val="accent1"/>
                  </a:solidFill>
                  <a:latin typeface="Corbel" panose="020B0503020204020204" pitchFamily="34" charset="0"/>
                </a:endParaRPr>
              </a:p>
            </p:txBody>
          </p:sp>
        </p:grpSp>
      </p:grpSp>
      <p:sp>
        <p:nvSpPr>
          <p:cNvPr id="6" name="Cube 5"/>
          <p:cNvSpPr/>
          <p:nvPr/>
        </p:nvSpPr>
        <p:spPr>
          <a:xfrm>
            <a:off x="1547664" y="4525305"/>
            <a:ext cx="837691" cy="791126"/>
          </a:xfrm>
          <a:prstGeom prst="cube">
            <a:avLst/>
          </a:prstGeom>
          <a:solidFill>
            <a:srgbClr val="8E6C3E"/>
          </a:solidFill>
          <a:ln>
            <a:solidFill>
              <a:srgbClr val="8E6C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ube 40"/>
          <p:cNvSpPr/>
          <p:nvPr/>
        </p:nvSpPr>
        <p:spPr>
          <a:xfrm>
            <a:off x="6322109" y="4515545"/>
            <a:ext cx="837691" cy="791126"/>
          </a:xfrm>
          <a:prstGeom prst="cube">
            <a:avLst/>
          </a:prstGeom>
          <a:solidFill>
            <a:srgbClr val="8E6C3E"/>
          </a:solidFill>
          <a:ln>
            <a:solidFill>
              <a:srgbClr val="8E6C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5160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endParaRPr lang="de-AT" dirty="0" smtClean="0"/>
          </a:p>
          <a:p>
            <a:pPr marL="0" indent="0">
              <a:buNone/>
            </a:pPr>
            <a:endParaRPr lang="de-AT" dirty="0"/>
          </a:p>
          <a:p>
            <a:pPr marL="0" indent="0">
              <a:buNone/>
            </a:pPr>
            <a:endParaRPr lang="de-AT" dirty="0" smtClean="0"/>
          </a:p>
          <a:p>
            <a:pPr marL="0" indent="0">
              <a:buNone/>
            </a:pPr>
            <a:endParaRPr lang="de-AT" dirty="0"/>
          </a:p>
        </p:txBody>
      </p:sp>
      <p:sp>
        <p:nvSpPr>
          <p:cNvPr id="4" name="Datumsplatzhalter 3"/>
          <p:cNvSpPr>
            <a:spLocks noGrp="1"/>
          </p:cNvSpPr>
          <p:nvPr>
            <p:ph type="dt" sz="half" idx="10"/>
          </p:nvPr>
        </p:nvSpPr>
        <p:spPr/>
        <p:txBody>
          <a:bodyPr/>
          <a:lstStyle/>
          <a:p>
            <a:fld id="{D3E61E40-B63F-46D5-8043-32BA19620943}" type="datetime6">
              <a:rPr lang="de-AT" smtClean="0">
                <a:solidFill>
                  <a:prstClr val="white"/>
                </a:solidFill>
              </a:rPr>
              <a:t>Dezember 18</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33</a:t>
            </a:fld>
            <a:endParaRPr lang="de-AT" dirty="0">
              <a:solidFill>
                <a:prstClr val="white"/>
              </a:solidFill>
            </a:endParaRPr>
          </a:p>
        </p:txBody>
      </p:sp>
      <p:sp>
        <p:nvSpPr>
          <p:cNvPr id="7" name="Titel 8"/>
          <p:cNvSpPr>
            <a:spLocks noGrp="1"/>
          </p:cNvSpPr>
          <p:nvPr>
            <p:ph type="title"/>
          </p:nvPr>
        </p:nvSpPr>
        <p:spPr>
          <a:xfrm>
            <a:off x="457200" y="404664"/>
            <a:ext cx="4762872" cy="990600"/>
          </a:xfrm>
        </p:spPr>
        <p:txBody>
          <a:bodyPr>
            <a:normAutofit/>
          </a:bodyPr>
          <a:lstStyle/>
          <a:p>
            <a:r>
              <a:rPr lang="de-AT" dirty="0" err="1">
                <a:latin typeface="Corbel" panose="020B0503020204020204" pitchFamily="34" charset="0"/>
              </a:rPr>
              <a:t>Blockchain</a:t>
            </a:r>
            <a:r>
              <a:rPr lang="de-AT" dirty="0">
                <a:latin typeface="Corbel" panose="020B0503020204020204" pitchFamily="34" charset="0"/>
              </a:rPr>
              <a:t> Technologie</a:t>
            </a:r>
            <a:br>
              <a:rPr lang="de-AT" dirty="0">
                <a:latin typeface="Corbel" panose="020B0503020204020204" pitchFamily="34" charset="0"/>
              </a:rPr>
            </a:br>
            <a:r>
              <a:rPr lang="de-AT" sz="2400" b="0" dirty="0" smtClean="0">
                <a:latin typeface="Corbel" panose="020B0503020204020204" pitchFamily="34" charset="0"/>
              </a:rPr>
              <a:t>Innovative Transportkonzepte</a:t>
            </a:r>
            <a:endParaRPr lang="de-AT" sz="2000" b="0" dirty="0">
              <a:latin typeface="Corbel" panose="020B0503020204020204" pitchFamily="34" charset="0"/>
            </a:endParaRPr>
          </a:p>
        </p:txBody>
      </p:sp>
      <p:sp>
        <p:nvSpPr>
          <p:cNvPr id="8" name="Rechteck 7"/>
          <p:cNvSpPr/>
          <p:nvPr/>
        </p:nvSpPr>
        <p:spPr>
          <a:xfrm>
            <a:off x="264497" y="2276872"/>
            <a:ext cx="8615005" cy="1323439"/>
          </a:xfrm>
          <a:prstGeom prst="rect">
            <a:avLst/>
          </a:prstGeom>
          <a:ln w="12700">
            <a:solidFill>
              <a:schemeClr val="tx1"/>
            </a:solidFill>
          </a:ln>
        </p:spPr>
        <p:txBody>
          <a:bodyPr wrap="square">
            <a:spAutoFit/>
          </a:bodyPr>
          <a:lstStyle/>
          <a:p>
            <a:pPr algn="ctr"/>
            <a:r>
              <a:rPr lang="de-AT" sz="2000" dirty="0" smtClean="0">
                <a:solidFill>
                  <a:schemeClr val="accent1"/>
                </a:solidFill>
                <a:latin typeface="Corbel" panose="020B0503020204020204" pitchFamily="34" charset="0"/>
              </a:rPr>
              <a:t>„</a:t>
            </a:r>
            <a:r>
              <a:rPr lang="de-AT" sz="2000" dirty="0">
                <a:solidFill>
                  <a:schemeClr val="accent1"/>
                </a:solidFill>
                <a:latin typeface="Corbel" panose="020B0503020204020204" pitchFamily="34" charset="0"/>
              </a:rPr>
              <a:t>Eine </a:t>
            </a:r>
            <a:r>
              <a:rPr lang="de-AT" sz="2000" dirty="0" err="1">
                <a:solidFill>
                  <a:schemeClr val="accent1"/>
                </a:solidFill>
                <a:latin typeface="Corbel" panose="020B0503020204020204" pitchFamily="34" charset="0"/>
              </a:rPr>
              <a:t>Blockchain</a:t>
            </a:r>
            <a:r>
              <a:rPr lang="de-AT" sz="2000" dirty="0">
                <a:solidFill>
                  <a:schemeClr val="accent1"/>
                </a:solidFill>
                <a:latin typeface="Corbel" panose="020B0503020204020204" pitchFamily="34" charset="0"/>
              </a:rPr>
              <a:t> ist eine Datenbank, die in einem </a:t>
            </a:r>
            <a:r>
              <a:rPr lang="de-AT" sz="2000" b="1" i="1" dirty="0">
                <a:solidFill>
                  <a:schemeClr val="accent1"/>
                </a:solidFill>
                <a:latin typeface="Corbel" panose="020B0503020204020204" pitchFamily="34" charset="0"/>
              </a:rPr>
              <a:t>dezentral organisierten Peer-</a:t>
            </a:r>
            <a:r>
              <a:rPr lang="de-AT" sz="2000" b="1" i="1" dirty="0" err="1">
                <a:solidFill>
                  <a:schemeClr val="accent1"/>
                </a:solidFill>
                <a:latin typeface="Corbel" panose="020B0503020204020204" pitchFamily="34" charset="0"/>
              </a:rPr>
              <a:t>to</a:t>
            </a:r>
            <a:r>
              <a:rPr lang="de-AT" sz="2000" b="1" i="1" dirty="0">
                <a:solidFill>
                  <a:schemeClr val="accent1"/>
                </a:solidFill>
                <a:latin typeface="Corbel" panose="020B0503020204020204" pitchFamily="34" charset="0"/>
              </a:rPr>
              <a:t>-Peer-Netzwerk</a:t>
            </a:r>
            <a:r>
              <a:rPr lang="de-AT" sz="2000" dirty="0">
                <a:solidFill>
                  <a:schemeClr val="accent1"/>
                </a:solidFill>
                <a:latin typeface="Corbel" panose="020B0503020204020204" pitchFamily="34" charset="0"/>
              </a:rPr>
              <a:t> einen </a:t>
            </a:r>
            <a:r>
              <a:rPr lang="de-AT" sz="2000" b="1" i="1" dirty="0">
                <a:solidFill>
                  <a:schemeClr val="accent1"/>
                </a:solidFill>
                <a:latin typeface="Corbel" panose="020B0503020204020204" pitchFamily="34" charset="0"/>
              </a:rPr>
              <a:t>überprüfbaren Konsens </a:t>
            </a:r>
            <a:r>
              <a:rPr lang="de-AT" sz="2000" dirty="0">
                <a:solidFill>
                  <a:schemeClr val="accent1"/>
                </a:solidFill>
                <a:latin typeface="Corbel" panose="020B0503020204020204" pitchFamily="34" charset="0"/>
              </a:rPr>
              <a:t>über die </a:t>
            </a:r>
            <a:r>
              <a:rPr lang="de-AT" sz="2000" b="1" i="1" dirty="0">
                <a:solidFill>
                  <a:schemeClr val="accent1"/>
                </a:solidFill>
                <a:latin typeface="Corbel" panose="020B0503020204020204" pitchFamily="34" charset="0"/>
              </a:rPr>
              <a:t>Korrektheit von Transaktionen und Daten</a:t>
            </a:r>
            <a:r>
              <a:rPr lang="de-AT" sz="2000" dirty="0">
                <a:solidFill>
                  <a:schemeClr val="accent1"/>
                </a:solidFill>
                <a:latin typeface="Corbel" panose="020B0503020204020204" pitchFamily="34" charset="0"/>
              </a:rPr>
              <a:t> herstellt, wobei diese Prüfung auf der anspruchsvollen </a:t>
            </a:r>
            <a:r>
              <a:rPr lang="de-AT" sz="2000" b="1" i="1" dirty="0">
                <a:solidFill>
                  <a:schemeClr val="accent1"/>
                </a:solidFill>
                <a:latin typeface="Corbel" panose="020B0503020204020204" pitchFamily="34" charset="0"/>
              </a:rPr>
              <a:t>Berechnung der </a:t>
            </a:r>
            <a:r>
              <a:rPr lang="de-AT" sz="2000" b="1" i="1" dirty="0" err="1">
                <a:solidFill>
                  <a:schemeClr val="accent1"/>
                </a:solidFill>
                <a:latin typeface="Corbel" panose="020B0503020204020204" pitchFamily="34" charset="0"/>
              </a:rPr>
              <a:t>Hashes</a:t>
            </a:r>
            <a:r>
              <a:rPr lang="de-AT" sz="2000" b="1" i="1" dirty="0">
                <a:solidFill>
                  <a:schemeClr val="accent1"/>
                </a:solidFill>
                <a:latin typeface="Corbel" panose="020B0503020204020204" pitchFamily="34" charset="0"/>
              </a:rPr>
              <a:t> </a:t>
            </a:r>
            <a:r>
              <a:rPr lang="de-AT" sz="2000" dirty="0">
                <a:solidFill>
                  <a:schemeClr val="accent1"/>
                </a:solidFill>
                <a:latin typeface="Corbel" panose="020B0503020204020204" pitchFamily="34" charset="0"/>
              </a:rPr>
              <a:t>beruht</a:t>
            </a:r>
            <a:r>
              <a:rPr lang="de-AT" sz="2000" dirty="0" smtClean="0">
                <a:solidFill>
                  <a:schemeClr val="accent1"/>
                </a:solidFill>
                <a:latin typeface="Corbel" panose="020B0503020204020204" pitchFamily="34" charset="0"/>
              </a:rPr>
              <a:t>.“ </a:t>
            </a:r>
            <a:r>
              <a:rPr lang="de-AT" dirty="0" smtClean="0">
                <a:solidFill>
                  <a:schemeClr val="accent1"/>
                </a:solidFill>
                <a:latin typeface="Corbel" panose="020B0503020204020204" pitchFamily="34" charset="0"/>
              </a:rPr>
              <a:t>OPEN </a:t>
            </a:r>
            <a:r>
              <a:rPr lang="de-AT" dirty="0" err="1" smtClean="0">
                <a:solidFill>
                  <a:schemeClr val="accent1"/>
                </a:solidFill>
                <a:latin typeface="Corbel" panose="020B0503020204020204" pitchFamily="34" charset="0"/>
              </a:rPr>
              <a:t>insights</a:t>
            </a:r>
            <a:r>
              <a:rPr lang="de-AT" dirty="0" smtClean="0">
                <a:solidFill>
                  <a:schemeClr val="accent1"/>
                </a:solidFill>
                <a:latin typeface="Corbel" panose="020B0503020204020204" pitchFamily="34" charset="0"/>
              </a:rPr>
              <a:t> (2017)</a:t>
            </a:r>
            <a:endParaRPr lang="de-AT" dirty="0">
              <a:solidFill>
                <a:schemeClr val="accent1"/>
              </a:solidFill>
              <a:latin typeface="Corbel" panose="020B0503020204020204" pitchFamily="34"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523" y="3961517"/>
            <a:ext cx="7206952" cy="2322801"/>
          </a:xfrm>
          <a:prstGeom prst="rect">
            <a:avLst/>
          </a:prstGeom>
        </p:spPr>
      </p:pic>
      <p:sp>
        <p:nvSpPr>
          <p:cNvPr id="10" name="Rechteck 9"/>
          <p:cNvSpPr/>
          <p:nvPr/>
        </p:nvSpPr>
        <p:spPr>
          <a:xfrm>
            <a:off x="5508104" y="6452355"/>
            <a:ext cx="4572000" cy="215444"/>
          </a:xfrm>
          <a:prstGeom prst="rect">
            <a:avLst/>
          </a:prstGeom>
        </p:spPr>
        <p:txBody>
          <a:bodyPr>
            <a:spAutoFit/>
          </a:bodyPr>
          <a:lstStyle/>
          <a:p>
            <a:r>
              <a:rPr lang="de-AT" sz="800" dirty="0" smtClean="0">
                <a:latin typeface="Corbel" panose="020B0503020204020204" pitchFamily="34" charset="0"/>
              </a:rPr>
              <a:t>Quelle: https</a:t>
            </a:r>
            <a:r>
              <a:rPr lang="de-AT" sz="800" dirty="0">
                <a:latin typeface="Corbel" panose="020B0503020204020204" pitchFamily="34" charset="0"/>
              </a:rPr>
              <a:t>://pixabay.com/de/blockchain-sicherheit-block-3047153/</a:t>
            </a:r>
          </a:p>
        </p:txBody>
      </p:sp>
    </p:spTree>
    <p:extLst>
      <p:ext uri="{BB962C8B-B14F-4D97-AF65-F5344CB8AC3E}">
        <p14:creationId xmlns:p14="http://schemas.microsoft.com/office/powerpoint/2010/main" val="2823194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endParaRPr lang="de-AT" dirty="0" smtClean="0">
              <a:latin typeface="Corbel" panose="020B0503020204020204" pitchFamily="34" charset="0"/>
            </a:endParaRPr>
          </a:p>
          <a:p>
            <a:pPr marL="0" indent="0">
              <a:buNone/>
            </a:pPr>
            <a:r>
              <a:rPr lang="de-AT" dirty="0" smtClean="0">
                <a:latin typeface="Corbel" panose="020B0503020204020204" pitchFamily="34" charset="0"/>
              </a:rPr>
              <a:t>In der </a:t>
            </a:r>
            <a:r>
              <a:rPr lang="de-AT" dirty="0" err="1" smtClean="0">
                <a:latin typeface="Corbel" panose="020B0503020204020204" pitchFamily="34" charset="0"/>
              </a:rPr>
              <a:t>Blockchain</a:t>
            </a:r>
            <a:r>
              <a:rPr lang="de-AT" dirty="0" smtClean="0">
                <a:latin typeface="Corbel" panose="020B0503020204020204" pitchFamily="34" charset="0"/>
              </a:rPr>
              <a:t> wird ein permanentes, verteiltes </a:t>
            </a:r>
            <a:r>
              <a:rPr lang="de-AT" dirty="0">
                <a:latin typeface="Corbel" panose="020B0503020204020204" pitchFamily="34" charset="0"/>
              </a:rPr>
              <a:t>R</a:t>
            </a:r>
            <a:r>
              <a:rPr lang="de-AT" dirty="0" smtClean="0">
                <a:latin typeface="Corbel" panose="020B0503020204020204" pitchFamily="34" charset="0"/>
              </a:rPr>
              <a:t>egister erstellt:</a:t>
            </a:r>
          </a:p>
          <a:p>
            <a:r>
              <a:rPr lang="de-AT" sz="2200" dirty="0" smtClean="0">
                <a:latin typeface="Corbel" panose="020B0503020204020204" pitchFamily="34" charset="0"/>
              </a:rPr>
              <a:t>Transaktionen (Bewegungsdaten, Eventdaten, etc.) </a:t>
            </a:r>
          </a:p>
          <a:p>
            <a:r>
              <a:rPr lang="de-AT" sz="2200" dirty="0" smtClean="0">
                <a:latin typeface="Corbel" panose="020B0503020204020204" pitchFamily="34" charset="0"/>
              </a:rPr>
              <a:t>Daten von beteiligten Akteuren abrufbar</a:t>
            </a:r>
          </a:p>
          <a:p>
            <a:r>
              <a:rPr lang="de-AT" sz="2200" dirty="0" smtClean="0">
                <a:latin typeface="Corbel" panose="020B0503020204020204" pitchFamily="34" charset="0"/>
              </a:rPr>
              <a:t>Zugriff durch Kryptographie verschlüsselt und beschränkt</a:t>
            </a:r>
          </a:p>
          <a:p>
            <a:r>
              <a:rPr lang="de-AT" sz="2200" dirty="0" smtClean="0">
                <a:latin typeface="Corbel" panose="020B0503020204020204" pitchFamily="34" charset="0"/>
              </a:rPr>
              <a:t>Fälschungssicher durch die Verknüpfung in der Kette</a:t>
            </a:r>
            <a:br>
              <a:rPr lang="de-AT" sz="2200" dirty="0" smtClean="0">
                <a:latin typeface="Corbel" panose="020B0503020204020204" pitchFamily="34" charset="0"/>
              </a:rPr>
            </a:br>
            <a:r>
              <a:rPr lang="de-AT" sz="2200" dirty="0" smtClean="0">
                <a:latin typeface="Corbel" panose="020B0503020204020204" pitchFamily="34" charset="0"/>
              </a:rPr>
              <a:t>-&gt; kein Vertrauen unter den Akteuren notwendig</a:t>
            </a:r>
          </a:p>
          <a:p>
            <a:r>
              <a:rPr lang="de-AT" sz="2200" dirty="0" smtClean="0">
                <a:latin typeface="Corbel" panose="020B0503020204020204" pitchFamily="34" charset="0"/>
              </a:rPr>
              <a:t>Keine zentrale Instanz durch „Peer </a:t>
            </a:r>
            <a:r>
              <a:rPr lang="de-AT" sz="2200" dirty="0" err="1" smtClean="0">
                <a:latin typeface="Corbel" panose="020B0503020204020204" pitchFamily="34" charset="0"/>
              </a:rPr>
              <a:t>to</a:t>
            </a:r>
            <a:r>
              <a:rPr lang="de-AT" sz="2200" dirty="0" smtClean="0">
                <a:latin typeface="Corbel" panose="020B0503020204020204" pitchFamily="34" charset="0"/>
              </a:rPr>
              <a:t> Peer“-Struktur </a:t>
            </a:r>
            <a:endParaRPr lang="de-AT" sz="2200" dirty="0">
              <a:latin typeface="Corbel" panose="020B0503020204020204" pitchFamily="34" charset="0"/>
            </a:endParaRPr>
          </a:p>
        </p:txBody>
      </p:sp>
      <p:sp>
        <p:nvSpPr>
          <p:cNvPr id="4" name="Datumsplatzhalter 3"/>
          <p:cNvSpPr>
            <a:spLocks noGrp="1"/>
          </p:cNvSpPr>
          <p:nvPr>
            <p:ph type="dt" sz="half" idx="10"/>
          </p:nvPr>
        </p:nvSpPr>
        <p:spPr/>
        <p:txBody>
          <a:bodyPr/>
          <a:lstStyle/>
          <a:p>
            <a:fld id="{D3E61E40-B63F-46D5-8043-32BA19620943}" type="datetime6">
              <a:rPr lang="de-AT" smtClean="0">
                <a:solidFill>
                  <a:prstClr val="white"/>
                </a:solidFill>
              </a:rPr>
              <a:t>Dezember 18</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34</a:t>
            </a:fld>
            <a:endParaRPr lang="de-AT" dirty="0">
              <a:solidFill>
                <a:prstClr val="white"/>
              </a:solidFill>
            </a:endParaRPr>
          </a:p>
        </p:txBody>
      </p:sp>
      <p:sp>
        <p:nvSpPr>
          <p:cNvPr id="7" name="Titel 8"/>
          <p:cNvSpPr>
            <a:spLocks noGrp="1"/>
          </p:cNvSpPr>
          <p:nvPr>
            <p:ph type="title"/>
          </p:nvPr>
        </p:nvSpPr>
        <p:spPr>
          <a:xfrm>
            <a:off x="457200" y="404664"/>
            <a:ext cx="4762872" cy="990600"/>
          </a:xfrm>
        </p:spPr>
        <p:txBody>
          <a:bodyPr>
            <a:normAutofit/>
          </a:bodyPr>
          <a:lstStyle/>
          <a:p>
            <a:r>
              <a:rPr lang="de-AT" dirty="0" err="1">
                <a:latin typeface="Corbel" panose="020B0503020204020204" pitchFamily="34" charset="0"/>
              </a:rPr>
              <a:t>Blockchain</a:t>
            </a:r>
            <a:r>
              <a:rPr lang="de-AT" dirty="0">
                <a:latin typeface="Corbel" panose="020B0503020204020204" pitchFamily="34" charset="0"/>
              </a:rPr>
              <a:t> Technologie</a:t>
            </a:r>
            <a:br>
              <a:rPr lang="de-AT" dirty="0">
                <a:latin typeface="Corbel" panose="020B0503020204020204" pitchFamily="34" charset="0"/>
              </a:rPr>
            </a:br>
            <a:r>
              <a:rPr lang="de-AT" sz="2400" b="0" dirty="0" smtClean="0">
                <a:latin typeface="Corbel" panose="020B0503020204020204" pitchFamily="34" charset="0"/>
              </a:rPr>
              <a:t>Innovative Transportkonzepte</a:t>
            </a:r>
            <a:endParaRPr lang="de-AT" sz="2000" b="0" dirty="0">
              <a:latin typeface="Corbel" panose="020B0503020204020204" pitchFamily="34" charset="0"/>
            </a:endParaRPr>
          </a:p>
        </p:txBody>
      </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95670" y="5013176"/>
            <a:ext cx="1762158" cy="1329930"/>
          </a:xfrm>
          <a:prstGeom prst="rect">
            <a:avLst/>
          </a:prstGeom>
        </p:spPr>
      </p:pic>
      <p:sp>
        <p:nvSpPr>
          <p:cNvPr id="6" name="Rechteck 5"/>
          <p:cNvSpPr/>
          <p:nvPr/>
        </p:nvSpPr>
        <p:spPr>
          <a:xfrm>
            <a:off x="7108931" y="6307723"/>
            <a:ext cx="2088232" cy="338554"/>
          </a:xfrm>
          <a:prstGeom prst="rect">
            <a:avLst/>
          </a:prstGeom>
        </p:spPr>
        <p:txBody>
          <a:bodyPr wrap="square">
            <a:spAutoFit/>
          </a:bodyPr>
          <a:lstStyle/>
          <a:p>
            <a:r>
              <a:rPr lang="de-AT" sz="800" dirty="0" smtClean="0">
                <a:latin typeface="Corbel" panose="020B0503020204020204" pitchFamily="34" charset="0"/>
              </a:rPr>
              <a:t>Quelle: https</a:t>
            </a:r>
            <a:r>
              <a:rPr lang="de-AT" sz="800" dirty="0">
                <a:latin typeface="Corbel" panose="020B0503020204020204" pitchFamily="34" charset="0"/>
              </a:rPr>
              <a:t>://pixabay.com/de/blockchain-daten-datensatz-bl%C3%B6cke-3052119/</a:t>
            </a:r>
          </a:p>
        </p:txBody>
      </p:sp>
    </p:spTree>
    <p:extLst>
      <p:ext uri="{BB962C8B-B14F-4D97-AF65-F5344CB8AC3E}">
        <p14:creationId xmlns:p14="http://schemas.microsoft.com/office/powerpoint/2010/main" val="40419532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700808"/>
            <a:ext cx="4618856" cy="4776192"/>
          </a:xfrm>
        </p:spPr>
        <p:txBody>
          <a:bodyPr>
            <a:normAutofit fontScale="92500" lnSpcReduction="10000"/>
          </a:bodyPr>
          <a:lstStyle/>
          <a:p>
            <a:r>
              <a:rPr lang="de-DE" dirty="0">
                <a:latin typeface="Corbel" panose="020B0503020204020204" pitchFamily="34" charset="0"/>
              </a:rPr>
              <a:t>Verteiltes Datenregister</a:t>
            </a:r>
          </a:p>
          <a:p>
            <a:r>
              <a:rPr lang="de-DE" dirty="0">
                <a:latin typeface="Corbel" panose="020B0503020204020204" pitchFamily="34" charset="0"/>
              </a:rPr>
              <a:t>Anwendung basierend auf dem Internet</a:t>
            </a:r>
          </a:p>
          <a:p>
            <a:r>
              <a:rPr lang="de-DE" dirty="0">
                <a:latin typeface="Corbel" panose="020B0503020204020204" pitchFamily="34" charset="0"/>
              </a:rPr>
              <a:t>Datenverarbeitung in Echtzeit</a:t>
            </a:r>
          </a:p>
          <a:p>
            <a:r>
              <a:rPr lang="de-DE" dirty="0">
                <a:latin typeface="Corbel" panose="020B0503020204020204" pitchFamily="34" charset="0"/>
              </a:rPr>
              <a:t>Transparent -&gt; </a:t>
            </a:r>
            <a:r>
              <a:rPr lang="de-DE" dirty="0" err="1">
                <a:latin typeface="Corbel" panose="020B0503020204020204" pitchFamily="34" charset="0"/>
              </a:rPr>
              <a:t>Bsp</a:t>
            </a:r>
            <a:r>
              <a:rPr lang="de-DE" dirty="0">
                <a:latin typeface="Corbel" panose="020B0503020204020204" pitchFamily="34" charset="0"/>
              </a:rPr>
              <a:t>: </a:t>
            </a:r>
            <a:r>
              <a:rPr lang="de-DE" dirty="0" err="1">
                <a:latin typeface="Corbel" panose="020B0503020204020204" pitchFamily="34" charset="0"/>
              </a:rPr>
              <a:t>Everledger</a:t>
            </a:r>
            <a:r>
              <a:rPr lang="de-DE" dirty="0">
                <a:latin typeface="Corbel" panose="020B0503020204020204" pitchFamily="34" charset="0"/>
              </a:rPr>
              <a:t> (Diamanten)</a:t>
            </a:r>
          </a:p>
          <a:p>
            <a:r>
              <a:rPr lang="de-DE" dirty="0" err="1">
                <a:latin typeface="Corbel" panose="020B0503020204020204" pitchFamily="34" charset="0"/>
              </a:rPr>
              <a:t>Trustless</a:t>
            </a:r>
            <a:r>
              <a:rPr lang="de-DE" dirty="0">
                <a:latin typeface="Corbel" panose="020B0503020204020204" pitchFamily="34" charset="0"/>
              </a:rPr>
              <a:t> (</a:t>
            </a:r>
            <a:r>
              <a:rPr lang="de-DE" dirty="0" err="1">
                <a:latin typeface="Corbel" panose="020B0503020204020204" pitchFamily="34" charset="0"/>
              </a:rPr>
              <a:t>Consens</a:t>
            </a:r>
            <a:r>
              <a:rPr lang="de-DE" dirty="0">
                <a:latin typeface="Corbel" panose="020B0503020204020204" pitchFamily="34" charset="0"/>
              </a:rPr>
              <a:t> Algorithmus – Proof-</a:t>
            </a:r>
            <a:r>
              <a:rPr lang="de-DE" dirty="0" err="1">
                <a:latin typeface="Corbel" panose="020B0503020204020204" pitchFamily="34" charset="0"/>
              </a:rPr>
              <a:t>of</a:t>
            </a:r>
            <a:r>
              <a:rPr lang="de-DE" dirty="0">
                <a:latin typeface="Corbel" panose="020B0503020204020204" pitchFamily="34" charset="0"/>
              </a:rPr>
              <a:t>-Work)</a:t>
            </a:r>
          </a:p>
          <a:p>
            <a:r>
              <a:rPr lang="de-DE" dirty="0">
                <a:latin typeface="Corbel" panose="020B0503020204020204" pitchFamily="34" charset="0"/>
              </a:rPr>
              <a:t>Nachträglich unveränderbar durch die Abhängigkeit in der Kette</a:t>
            </a:r>
          </a:p>
          <a:p>
            <a:r>
              <a:rPr lang="de-DE" dirty="0">
                <a:latin typeface="Corbel" panose="020B0503020204020204" pitchFamily="34" charset="0"/>
              </a:rPr>
              <a:t>Keine zentrale Autorität (Bank, Notar, etc.) notwendig</a:t>
            </a:r>
          </a:p>
          <a:p>
            <a:r>
              <a:rPr lang="de-DE" dirty="0">
                <a:latin typeface="Corbel" panose="020B0503020204020204" pitchFamily="34" charset="0"/>
              </a:rPr>
              <a:t>Kryptographisch verschlüsselt</a:t>
            </a:r>
          </a:p>
          <a:p>
            <a:endParaRPr lang="de-AT" dirty="0">
              <a:latin typeface="Corbel" panose="020B0503020204020204" pitchFamily="34" charset="0"/>
            </a:endParaRPr>
          </a:p>
        </p:txBody>
      </p:sp>
      <p:sp>
        <p:nvSpPr>
          <p:cNvPr id="4" name="Datumsplatzhalter 3"/>
          <p:cNvSpPr>
            <a:spLocks noGrp="1"/>
          </p:cNvSpPr>
          <p:nvPr>
            <p:ph type="dt" sz="half" idx="10"/>
          </p:nvPr>
        </p:nvSpPr>
        <p:spPr/>
        <p:txBody>
          <a:bodyPr/>
          <a:lstStyle/>
          <a:p>
            <a:fld id="{D3E61E40-B63F-46D5-8043-32BA19620943}" type="datetime6">
              <a:rPr lang="de-AT" smtClean="0">
                <a:solidFill>
                  <a:prstClr val="white"/>
                </a:solidFill>
              </a:rPr>
              <a:t>Dezember 18</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35</a:t>
            </a:fld>
            <a:endParaRPr lang="de-AT" dirty="0">
              <a:solidFill>
                <a:prstClr val="white"/>
              </a:solidFill>
            </a:endParaRPr>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2422841"/>
            <a:ext cx="4113467" cy="2878367"/>
          </a:xfrm>
          <a:prstGeom prst="rect">
            <a:avLst/>
          </a:prstGeom>
        </p:spPr>
      </p:pic>
      <p:sp>
        <p:nvSpPr>
          <p:cNvPr id="8" name="Rechteck 7"/>
          <p:cNvSpPr/>
          <p:nvPr/>
        </p:nvSpPr>
        <p:spPr>
          <a:xfrm>
            <a:off x="5796136" y="2053509"/>
            <a:ext cx="2239716" cy="369332"/>
          </a:xfrm>
          <a:prstGeom prst="rect">
            <a:avLst/>
          </a:prstGeom>
        </p:spPr>
        <p:txBody>
          <a:bodyPr wrap="none">
            <a:spAutoFit/>
          </a:bodyPr>
          <a:lstStyle/>
          <a:p>
            <a:r>
              <a:rPr lang="de-AT" dirty="0">
                <a:solidFill>
                  <a:srgbClr val="3C628F"/>
                </a:solidFill>
                <a:latin typeface="Corbel" panose="020B0503020204020204" pitchFamily="34" charset="0"/>
              </a:rPr>
              <a:t>Datenbankstrukturen</a:t>
            </a:r>
          </a:p>
        </p:txBody>
      </p:sp>
      <p:sp>
        <p:nvSpPr>
          <p:cNvPr id="9" name="Titel 1"/>
          <p:cNvSpPr>
            <a:spLocks noGrp="1"/>
          </p:cNvSpPr>
          <p:nvPr>
            <p:ph type="title"/>
          </p:nvPr>
        </p:nvSpPr>
        <p:spPr>
          <a:xfrm>
            <a:off x="457200" y="404664"/>
            <a:ext cx="4762872" cy="990600"/>
          </a:xfrm>
        </p:spPr>
        <p:txBody>
          <a:bodyPr>
            <a:normAutofit/>
          </a:bodyPr>
          <a:lstStyle/>
          <a:p>
            <a:r>
              <a:rPr lang="de-AT" dirty="0" err="1">
                <a:latin typeface="Corbel" panose="020B0503020204020204" pitchFamily="34" charset="0"/>
              </a:rPr>
              <a:t>Blockchain</a:t>
            </a:r>
            <a:r>
              <a:rPr lang="de-AT" dirty="0">
                <a:latin typeface="Corbel" panose="020B0503020204020204" pitchFamily="34" charset="0"/>
              </a:rPr>
              <a:t> Fakten</a:t>
            </a:r>
            <a:r>
              <a:rPr lang="de-AT" b="0" dirty="0">
                <a:latin typeface="Corbel" panose="020B0503020204020204" pitchFamily="34" charset="0"/>
              </a:rPr>
              <a:t/>
            </a:r>
            <a:br>
              <a:rPr lang="de-AT" b="0" dirty="0">
                <a:latin typeface="Corbel" panose="020B0503020204020204" pitchFamily="34" charset="0"/>
              </a:rPr>
            </a:br>
            <a:r>
              <a:rPr lang="de-AT" sz="2400" b="0" dirty="0" smtClean="0">
                <a:latin typeface="Corbel" panose="020B0503020204020204" pitchFamily="34" charset="0"/>
              </a:rPr>
              <a:t>Innovative Transportkonzepte</a:t>
            </a:r>
            <a:endParaRPr lang="de-AT" sz="2400" b="0" dirty="0">
              <a:latin typeface="Corbel" panose="020B0503020204020204" pitchFamily="34" charset="0"/>
            </a:endParaRPr>
          </a:p>
        </p:txBody>
      </p:sp>
      <p:sp>
        <p:nvSpPr>
          <p:cNvPr id="2" name="Textfeld 1"/>
          <p:cNvSpPr txBox="1"/>
          <p:nvPr/>
        </p:nvSpPr>
        <p:spPr>
          <a:xfrm>
            <a:off x="5364088" y="5379547"/>
            <a:ext cx="3103812" cy="338554"/>
          </a:xfrm>
          <a:prstGeom prst="rect">
            <a:avLst/>
          </a:prstGeom>
          <a:noFill/>
        </p:spPr>
        <p:txBody>
          <a:bodyPr wrap="square" rtlCol="0">
            <a:spAutoFit/>
          </a:bodyPr>
          <a:lstStyle/>
          <a:p>
            <a:pPr algn="ctr"/>
            <a:r>
              <a:rPr lang="de-AT" sz="800" dirty="0" smtClean="0">
                <a:latin typeface="Corbel" panose="020B0503020204020204" pitchFamily="34" charset="0"/>
              </a:rPr>
              <a:t>Quelle: https</a:t>
            </a:r>
            <a:r>
              <a:rPr lang="de-AT" sz="800" dirty="0">
                <a:latin typeface="Corbel" panose="020B0503020204020204" pitchFamily="34" charset="0"/>
              </a:rPr>
              <a:t>://www.slideshare.net/AchimJedelsky/blockchain-in-der-immobilienwirtschaft</a:t>
            </a:r>
          </a:p>
        </p:txBody>
      </p:sp>
    </p:spTree>
    <p:extLst>
      <p:ext uri="{BB962C8B-B14F-4D97-AF65-F5344CB8AC3E}">
        <p14:creationId xmlns:p14="http://schemas.microsoft.com/office/powerpoint/2010/main" val="3578498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chemeClr val="accent1"/>
                </a:solidFill>
                <a:latin typeface="Corbel" panose="020B0503020204020204" pitchFamily="34" charset="0"/>
              </a:rPr>
              <a:t>Agenda</a:t>
            </a:r>
            <a:br>
              <a:rPr lang="en-US" b="1" dirty="0" smtClean="0">
                <a:solidFill>
                  <a:schemeClr val="accent1"/>
                </a:solidFill>
                <a:latin typeface="Corbel" panose="020B0503020204020204" pitchFamily="34" charset="0"/>
              </a:rPr>
            </a:br>
            <a:r>
              <a:rPr lang="de-AT" sz="2400" b="0" dirty="0" smtClean="0">
                <a:solidFill>
                  <a:schemeClr val="accent1"/>
                </a:solidFill>
                <a:latin typeface="Corbel" panose="020B0503020204020204" pitchFamily="34" charset="0"/>
              </a:rPr>
              <a:t>aktuelle Entwicklungstrends</a:t>
            </a:r>
            <a:endParaRPr lang="en-US" sz="2400" dirty="0">
              <a:solidFill>
                <a:schemeClr val="accent1"/>
              </a:solidFill>
              <a:latin typeface="Corbel" panose="020B0503020204020204" pitchFamily="34" charset="0"/>
            </a:endParaRPr>
          </a:p>
        </p:txBody>
      </p:sp>
      <p:sp>
        <p:nvSpPr>
          <p:cNvPr id="2" name="Date Placeholder 1"/>
          <p:cNvSpPr>
            <a:spLocks noGrp="1"/>
          </p:cNvSpPr>
          <p:nvPr>
            <p:ph type="dt" sz="half" idx="10"/>
          </p:nvPr>
        </p:nvSpPr>
        <p:spPr/>
        <p:txBody>
          <a:bodyPr/>
          <a:lstStyle/>
          <a:p>
            <a:fld id="{04553200-0277-4887-910E-9F38DBADFC79}" type="datetime6">
              <a:rPr lang="de-AT" smtClean="0">
                <a:solidFill>
                  <a:prstClr val="white"/>
                </a:solidFill>
              </a:rPr>
              <a:t>Dezember 18</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36</a:t>
            </a:fld>
            <a:endParaRPr lang="de-AT" dirty="0">
              <a:solidFill>
                <a:prstClr val="white"/>
              </a:solidFill>
            </a:endParaRPr>
          </a:p>
        </p:txBody>
      </p:sp>
      <p:graphicFrame>
        <p:nvGraphicFramePr>
          <p:cNvPr id="9" name="Diagramm 8"/>
          <p:cNvGraphicFramePr/>
          <p:nvPr>
            <p:extLst>
              <p:ext uri="{D42A27DB-BD31-4B8C-83A1-F6EECF244321}">
                <p14:modId xmlns:p14="http://schemas.microsoft.com/office/powerpoint/2010/main" val="2419138704"/>
              </p:ext>
            </p:extLst>
          </p:nvPr>
        </p:nvGraphicFramePr>
        <p:xfrm>
          <a:off x="899592" y="1628800"/>
          <a:ext cx="734481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3845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363272" cy="990600"/>
          </a:xfrm>
        </p:spPr>
        <p:txBody>
          <a:bodyPr>
            <a:normAutofit/>
          </a:bodyPr>
          <a:lstStyle/>
          <a:p>
            <a:r>
              <a:rPr lang="de-AT" dirty="0" smtClean="0">
                <a:latin typeface="Corbel" panose="020B0503020204020204" pitchFamily="34" charset="0"/>
              </a:rPr>
              <a:t>Überblick</a:t>
            </a:r>
            <a:r>
              <a:rPr lang="de-AT" sz="2400" b="0" dirty="0" smtClean="0">
                <a:latin typeface="Corbel" panose="020B0503020204020204" pitchFamily="34" charset="0"/>
              </a:rPr>
              <a:t/>
            </a:r>
            <a:br>
              <a:rPr lang="de-AT" sz="2400" b="0" dirty="0" smtClean="0">
                <a:latin typeface="Corbel" panose="020B0503020204020204" pitchFamily="34" charset="0"/>
              </a:rPr>
            </a:br>
            <a:r>
              <a:rPr lang="de-AT" sz="2400" b="0" dirty="0" smtClean="0">
                <a:latin typeface="Corbel" panose="020B0503020204020204" pitchFamily="34" charset="0"/>
              </a:rPr>
              <a:t>Individualisierung </a:t>
            </a:r>
            <a:r>
              <a:rPr lang="de-AT" sz="2400" b="0" dirty="0">
                <a:latin typeface="Corbel" panose="020B0503020204020204" pitchFamily="34" charset="0"/>
              </a:rPr>
              <a:t>und steigende Komplexität der Logistik</a:t>
            </a:r>
          </a:p>
        </p:txBody>
      </p:sp>
      <p:sp>
        <p:nvSpPr>
          <p:cNvPr id="3" name="Inhaltsplatzhalter 2"/>
          <p:cNvSpPr>
            <a:spLocks noGrp="1"/>
          </p:cNvSpPr>
          <p:nvPr>
            <p:ph idx="1"/>
          </p:nvPr>
        </p:nvSpPr>
        <p:spPr>
          <a:xfrm>
            <a:off x="457200" y="1821160"/>
            <a:ext cx="8229600" cy="4776192"/>
          </a:xfrm>
        </p:spPr>
        <p:txBody>
          <a:bodyPr>
            <a:normAutofit fontScale="92500" lnSpcReduction="20000"/>
          </a:bodyPr>
          <a:lstStyle/>
          <a:p>
            <a:r>
              <a:rPr lang="de-DE" dirty="0">
                <a:latin typeface="Corbel" panose="020B0503020204020204" pitchFamily="34" charset="0"/>
              </a:rPr>
              <a:t>Kundenwunsch nach </a:t>
            </a:r>
            <a:r>
              <a:rPr lang="de-DE" dirty="0" smtClean="0">
                <a:latin typeface="Corbel" panose="020B0503020204020204" pitchFamily="34" charset="0"/>
              </a:rPr>
              <a:t>kürzerer Lieferzeit </a:t>
            </a:r>
            <a:r>
              <a:rPr lang="de-DE" dirty="0" smtClean="0">
                <a:latin typeface="Corbel" panose="020B0503020204020204" pitchFamily="34" charset="0"/>
                <a:sym typeface="Wingdings" panose="05000000000000000000" pitchFamily="2" charset="2"/>
              </a:rPr>
              <a:t></a:t>
            </a:r>
            <a:r>
              <a:rPr lang="de-DE" dirty="0" smtClean="0">
                <a:latin typeface="Corbel" panose="020B0503020204020204" pitchFamily="34" charset="0"/>
              </a:rPr>
              <a:t> </a:t>
            </a:r>
            <a:r>
              <a:rPr lang="de-DE" dirty="0">
                <a:latin typeface="Corbel" panose="020B0503020204020204" pitchFamily="34" charset="0"/>
              </a:rPr>
              <a:t>führt schlussendlich zu einer steigenden Komplexität der </a:t>
            </a:r>
            <a:r>
              <a:rPr lang="de-DE" dirty="0" smtClean="0">
                <a:latin typeface="Corbel" panose="020B0503020204020204" pitchFamily="34" charset="0"/>
              </a:rPr>
              <a:t>Logistikketten</a:t>
            </a:r>
          </a:p>
          <a:p>
            <a:pPr marL="0" indent="0">
              <a:buNone/>
            </a:pPr>
            <a:endParaRPr lang="de-AT" dirty="0">
              <a:latin typeface="Corbel" panose="020B0503020204020204" pitchFamily="34" charset="0"/>
            </a:endParaRPr>
          </a:p>
          <a:p>
            <a:r>
              <a:rPr lang="de-DE" dirty="0">
                <a:latin typeface="Corbel" panose="020B0503020204020204" pitchFamily="34" charset="0"/>
              </a:rPr>
              <a:t>Veranlasst durch steigende Bedeutung des E-Commerce </a:t>
            </a:r>
            <a:r>
              <a:rPr lang="de-DE" dirty="0">
                <a:latin typeface="Corbel" panose="020B0503020204020204" pitchFamily="34" charset="0"/>
                <a:sym typeface="Wingdings" panose="05000000000000000000" pitchFamily="2" charset="2"/>
              </a:rPr>
              <a:t></a:t>
            </a:r>
            <a:r>
              <a:rPr lang="de-DE" dirty="0">
                <a:latin typeface="Corbel" panose="020B0503020204020204" pitchFamily="34" charset="0"/>
              </a:rPr>
              <a:t> vor allem im Bereich </a:t>
            </a:r>
            <a:r>
              <a:rPr lang="de-DE" dirty="0" smtClean="0">
                <a:latin typeface="Corbel" panose="020B0503020204020204" pitchFamily="34" charset="0"/>
              </a:rPr>
              <a:t>B2C</a:t>
            </a:r>
          </a:p>
          <a:p>
            <a:pPr marL="0" indent="0">
              <a:buNone/>
            </a:pPr>
            <a:endParaRPr lang="de-AT" dirty="0">
              <a:latin typeface="Corbel" panose="020B0503020204020204" pitchFamily="34" charset="0"/>
            </a:endParaRPr>
          </a:p>
          <a:p>
            <a:r>
              <a:rPr lang="de-DE" dirty="0">
                <a:latin typeface="Corbel" panose="020B0503020204020204" pitchFamily="34" charset="0"/>
              </a:rPr>
              <a:t>Zunehmende Anzahl an Online </a:t>
            </a:r>
            <a:r>
              <a:rPr lang="de-DE" dirty="0" smtClean="0">
                <a:latin typeface="Corbel" panose="020B0503020204020204" pitchFamily="34" charset="0"/>
              </a:rPr>
              <a:t>Shops</a:t>
            </a:r>
          </a:p>
          <a:p>
            <a:pPr marL="0" indent="0">
              <a:buNone/>
            </a:pPr>
            <a:endParaRPr lang="de-AT" dirty="0">
              <a:latin typeface="Corbel" panose="020B0503020204020204" pitchFamily="34" charset="0"/>
            </a:endParaRPr>
          </a:p>
          <a:p>
            <a:r>
              <a:rPr lang="de-DE" dirty="0">
                <a:latin typeface="Corbel" panose="020B0503020204020204" pitchFamily="34" charset="0"/>
              </a:rPr>
              <a:t>Steigende Nachfrage an individualisierten Gütern </a:t>
            </a:r>
            <a:r>
              <a:rPr lang="de-DE" dirty="0">
                <a:latin typeface="Corbel" panose="020B0503020204020204" pitchFamily="34" charset="0"/>
                <a:sym typeface="Wingdings" panose="05000000000000000000" pitchFamily="2" charset="2"/>
              </a:rPr>
              <a:t></a:t>
            </a:r>
            <a:r>
              <a:rPr lang="de-DE" dirty="0">
                <a:latin typeface="Corbel" panose="020B0503020204020204" pitchFamily="34" charset="0"/>
              </a:rPr>
              <a:t> neue Anforderungen an Schnelligkeit, Termintreue, Flexibilität und </a:t>
            </a:r>
            <a:r>
              <a:rPr lang="de-DE" dirty="0" smtClean="0">
                <a:latin typeface="Corbel" panose="020B0503020204020204" pitchFamily="34" charset="0"/>
              </a:rPr>
              <a:t>Qualität</a:t>
            </a:r>
          </a:p>
          <a:p>
            <a:pPr marL="0" indent="0">
              <a:buNone/>
            </a:pPr>
            <a:r>
              <a:rPr lang="de-DE" dirty="0" smtClean="0">
                <a:latin typeface="Corbel" panose="020B0503020204020204" pitchFamily="34" charset="0"/>
              </a:rPr>
              <a:t> </a:t>
            </a:r>
            <a:endParaRPr lang="de-AT" dirty="0">
              <a:latin typeface="Corbel" panose="020B0503020204020204" pitchFamily="34" charset="0"/>
            </a:endParaRPr>
          </a:p>
          <a:p>
            <a:r>
              <a:rPr lang="de-DE" dirty="0">
                <a:latin typeface="Corbel" panose="020B0503020204020204" pitchFamily="34" charset="0"/>
              </a:rPr>
              <a:t>Steigende Komplexität der Transportprozesse </a:t>
            </a:r>
            <a:r>
              <a:rPr lang="de-DE" dirty="0">
                <a:latin typeface="Corbel" panose="020B0503020204020204" pitchFamily="34" charset="0"/>
                <a:sym typeface="Wingdings" panose="05000000000000000000" pitchFamily="2" charset="2"/>
              </a:rPr>
              <a:t></a:t>
            </a:r>
            <a:r>
              <a:rPr lang="de-DE" dirty="0">
                <a:latin typeface="Corbel" panose="020B0503020204020204" pitchFamily="34" charset="0"/>
              </a:rPr>
              <a:t> </a:t>
            </a:r>
            <a:r>
              <a:rPr lang="de-AT" dirty="0">
                <a:latin typeface="Corbel" panose="020B0503020204020204" pitchFamily="34" charset="0"/>
              </a:rPr>
              <a:t>zunehmend individuelle Transportleistungen mindern </a:t>
            </a:r>
            <a:r>
              <a:rPr lang="de-AT" dirty="0" smtClean="0">
                <a:latin typeface="Corbel" panose="020B0503020204020204" pitchFamily="34" charset="0"/>
              </a:rPr>
              <a:t>die </a:t>
            </a:r>
            <a:r>
              <a:rPr lang="de-AT" dirty="0">
                <a:latin typeface="Corbel" panose="020B0503020204020204" pitchFamily="34" charset="0"/>
              </a:rPr>
              <a:t>Möglichkeiten von Transportbündelungen</a:t>
            </a:r>
          </a:p>
        </p:txBody>
      </p:sp>
      <p:sp>
        <p:nvSpPr>
          <p:cNvPr id="4" name="Datumsplatzhalter 3"/>
          <p:cNvSpPr>
            <a:spLocks noGrp="1"/>
          </p:cNvSpPr>
          <p:nvPr>
            <p:ph type="dt" sz="half" idx="10"/>
          </p:nvPr>
        </p:nvSpPr>
        <p:spPr/>
        <p:txBody>
          <a:bodyPr/>
          <a:lstStyle/>
          <a:p>
            <a:fld id="{D3E61E40-B63F-46D5-8043-32BA19620943}" type="datetime6">
              <a:rPr lang="de-AT" smtClean="0">
                <a:solidFill>
                  <a:prstClr val="white"/>
                </a:solidFill>
              </a:rPr>
              <a:t>Dezember 18</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37</a:t>
            </a:fld>
            <a:endParaRPr lang="de-AT" dirty="0">
              <a:solidFill>
                <a:prstClr val="white"/>
              </a:solidFill>
            </a:endParaRPr>
          </a:p>
        </p:txBody>
      </p:sp>
    </p:spTree>
    <p:extLst>
      <p:ext uri="{BB962C8B-B14F-4D97-AF65-F5344CB8AC3E}">
        <p14:creationId xmlns:p14="http://schemas.microsoft.com/office/powerpoint/2010/main" val="3385608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363272" cy="990600"/>
          </a:xfrm>
        </p:spPr>
        <p:txBody>
          <a:bodyPr>
            <a:normAutofit/>
          </a:bodyPr>
          <a:lstStyle/>
          <a:p>
            <a:r>
              <a:rPr lang="de-AT" dirty="0" smtClean="0">
                <a:latin typeface="Corbel" panose="020B0503020204020204" pitchFamily="34" charset="0"/>
              </a:rPr>
              <a:t>Exkurs</a:t>
            </a:r>
            <a:r>
              <a:rPr lang="de-AT" dirty="0">
                <a:latin typeface="Corbel" panose="020B0503020204020204" pitchFamily="34" charset="0"/>
              </a:rPr>
              <a:t>: „</a:t>
            </a:r>
            <a:r>
              <a:rPr lang="de-AT" dirty="0" err="1">
                <a:latin typeface="Corbel" panose="020B0503020204020204" pitchFamily="34" charset="0"/>
              </a:rPr>
              <a:t>Vert</a:t>
            </a:r>
            <a:r>
              <a:rPr lang="de-AT" dirty="0">
                <a:latin typeface="Corbel" panose="020B0503020204020204" pitchFamily="34" charset="0"/>
              </a:rPr>
              <a:t> </a:t>
            </a:r>
            <a:r>
              <a:rPr lang="de-AT" dirty="0" err="1">
                <a:latin typeface="Corbel" panose="020B0503020204020204" pitchFamily="34" charset="0"/>
              </a:rPr>
              <a:t>Chez</a:t>
            </a:r>
            <a:r>
              <a:rPr lang="de-AT" dirty="0">
                <a:latin typeface="Corbel" panose="020B0503020204020204" pitchFamily="34" charset="0"/>
              </a:rPr>
              <a:t> </a:t>
            </a:r>
            <a:r>
              <a:rPr lang="de-AT" dirty="0" err="1">
                <a:latin typeface="Corbel" panose="020B0503020204020204" pitchFamily="34" charset="0"/>
              </a:rPr>
              <a:t>Vous</a:t>
            </a:r>
            <a:r>
              <a:rPr lang="de-AT" dirty="0">
                <a:latin typeface="Corbel" panose="020B0503020204020204" pitchFamily="34" charset="0"/>
              </a:rPr>
              <a:t>“ </a:t>
            </a:r>
          </a:p>
        </p:txBody>
      </p:sp>
      <p:sp>
        <p:nvSpPr>
          <p:cNvPr id="3" name="Inhaltsplatzhalter 2"/>
          <p:cNvSpPr>
            <a:spLocks noGrp="1"/>
          </p:cNvSpPr>
          <p:nvPr>
            <p:ph idx="1"/>
          </p:nvPr>
        </p:nvSpPr>
        <p:spPr/>
        <p:txBody>
          <a:bodyPr/>
          <a:lstStyle/>
          <a:p>
            <a:endParaRPr lang="de-AT" sz="800" dirty="0">
              <a:latin typeface="Corbel" panose="020B0503020204020204" pitchFamily="34" charset="0"/>
            </a:endParaRPr>
          </a:p>
          <a:p>
            <a:r>
              <a:rPr lang="de-AT" sz="2200" dirty="0">
                <a:latin typeface="Corbel" panose="020B0503020204020204" pitchFamily="34" charset="0"/>
              </a:rPr>
              <a:t>Das französische Unternehmen nutzt Frachtschiffe auf der Seine als mobiles </a:t>
            </a:r>
            <a:r>
              <a:rPr lang="de-AT" sz="2200" dirty="0" smtClean="0">
                <a:latin typeface="Corbel" panose="020B0503020204020204" pitchFamily="34" charset="0"/>
              </a:rPr>
              <a:t>Verteilzentrum.</a:t>
            </a:r>
          </a:p>
          <a:p>
            <a:r>
              <a:rPr lang="de-AT" sz="2200" dirty="0" smtClean="0">
                <a:latin typeface="Corbel" panose="020B0503020204020204" pitchFamily="34" charset="0"/>
              </a:rPr>
              <a:t>Mit </a:t>
            </a:r>
            <a:r>
              <a:rPr lang="de-AT" sz="2200" dirty="0">
                <a:latin typeface="Corbel" panose="020B0503020204020204" pitchFamily="34" charset="0"/>
              </a:rPr>
              <a:t>Hilfe von </a:t>
            </a:r>
            <a:r>
              <a:rPr lang="de-AT" sz="2200" dirty="0" smtClean="0">
                <a:latin typeface="Corbel" panose="020B0503020204020204" pitchFamily="34" charset="0"/>
              </a:rPr>
              <a:t>Elektro-Lastenfahrräder (welche </a:t>
            </a:r>
            <a:r>
              <a:rPr lang="de-AT" sz="2200" dirty="0">
                <a:latin typeface="Corbel" panose="020B0503020204020204" pitchFamily="34" charset="0"/>
              </a:rPr>
              <a:t>direkt am Schiff beladen </a:t>
            </a:r>
            <a:r>
              <a:rPr lang="de-AT" sz="2200" dirty="0" smtClean="0">
                <a:latin typeface="Corbel" panose="020B0503020204020204" pitchFamily="34" charset="0"/>
              </a:rPr>
              <a:t>werden) wird </a:t>
            </a:r>
            <a:r>
              <a:rPr lang="de-AT" sz="2200" dirty="0">
                <a:latin typeface="Corbel" panose="020B0503020204020204" pitchFamily="34" charset="0"/>
              </a:rPr>
              <a:t>die </a:t>
            </a:r>
            <a:r>
              <a:rPr lang="de-AT" sz="2200" dirty="0" smtClean="0">
                <a:latin typeface="Corbel" panose="020B0503020204020204" pitchFamily="34" charset="0"/>
              </a:rPr>
              <a:t>Ware </a:t>
            </a:r>
            <a:r>
              <a:rPr lang="de-AT" sz="2200" dirty="0">
                <a:latin typeface="Corbel" panose="020B0503020204020204" pitchFamily="34" charset="0"/>
              </a:rPr>
              <a:t>in Paris </a:t>
            </a:r>
            <a:r>
              <a:rPr lang="de-AT" sz="2200" dirty="0" smtClean="0">
                <a:latin typeface="Corbel" panose="020B0503020204020204" pitchFamily="34" charset="0"/>
              </a:rPr>
              <a:t>weiterverteilt.</a:t>
            </a:r>
          </a:p>
          <a:p>
            <a:r>
              <a:rPr lang="de-AT" sz="2200" dirty="0" smtClean="0">
                <a:latin typeface="Corbel" panose="020B0503020204020204" pitchFamily="34" charset="0"/>
              </a:rPr>
              <a:t>Die </a:t>
            </a:r>
            <a:r>
              <a:rPr lang="de-AT" sz="2200" dirty="0">
                <a:latin typeface="Corbel" panose="020B0503020204020204" pitchFamily="34" charset="0"/>
              </a:rPr>
              <a:t>Lastenfahrräder werden mit Hilfe eines Krans vom Binnenschiff auf das Ufer gehoben. </a:t>
            </a:r>
            <a:endParaRPr lang="de-AT" sz="2200" dirty="0" smtClean="0">
              <a:latin typeface="Corbel" panose="020B0503020204020204" pitchFamily="34" charset="0"/>
            </a:endParaRPr>
          </a:p>
          <a:p>
            <a:r>
              <a:rPr lang="de-AT" sz="2200" dirty="0">
                <a:latin typeface="Corbel" panose="020B0503020204020204" pitchFamily="34" charset="0"/>
              </a:rPr>
              <a:t>T</a:t>
            </a:r>
            <a:r>
              <a:rPr lang="de-AT" sz="2200" dirty="0" smtClean="0">
                <a:latin typeface="Corbel" panose="020B0503020204020204" pitchFamily="34" charset="0"/>
              </a:rPr>
              <a:t>äglich werden so bis </a:t>
            </a:r>
            <a:r>
              <a:rPr lang="de-AT" sz="2200" dirty="0">
                <a:latin typeface="Corbel" panose="020B0503020204020204" pitchFamily="34" charset="0"/>
              </a:rPr>
              <a:t>zu 2.500 </a:t>
            </a:r>
            <a:r>
              <a:rPr lang="de-AT" sz="2200" dirty="0" smtClean="0">
                <a:latin typeface="Corbel" panose="020B0503020204020204" pitchFamily="34" charset="0"/>
              </a:rPr>
              <a:t/>
            </a:r>
            <a:br>
              <a:rPr lang="de-AT" sz="2200" dirty="0" smtClean="0">
                <a:latin typeface="Corbel" panose="020B0503020204020204" pitchFamily="34" charset="0"/>
              </a:rPr>
            </a:br>
            <a:r>
              <a:rPr lang="de-AT" sz="2200" dirty="0" smtClean="0">
                <a:latin typeface="Corbel" panose="020B0503020204020204" pitchFamily="34" charset="0"/>
              </a:rPr>
              <a:t>Pakete </a:t>
            </a:r>
            <a:r>
              <a:rPr lang="de-AT" sz="2200" dirty="0">
                <a:latin typeface="Corbel" panose="020B0503020204020204" pitchFamily="34" charset="0"/>
              </a:rPr>
              <a:t>in Paris ausgeliefert</a:t>
            </a:r>
          </a:p>
          <a:p>
            <a:endParaRPr lang="de-AT" dirty="0">
              <a:latin typeface="Corbel" panose="020B0503020204020204" pitchFamily="34" charset="0"/>
            </a:endParaRPr>
          </a:p>
        </p:txBody>
      </p:sp>
      <p:sp>
        <p:nvSpPr>
          <p:cNvPr id="4" name="Datumsplatzhalter 3"/>
          <p:cNvSpPr>
            <a:spLocks noGrp="1"/>
          </p:cNvSpPr>
          <p:nvPr>
            <p:ph type="dt" sz="half" idx="10"/>
          </p:nvPr>
        </p:nvSpPr>
        <p:spPr/>
        <p:txBody>
          <a:bodyPr/>
          <a:lstStyle/>
          <a:p>
            <a:fld id="{D3E61E40-B63F-46D5-8043-32BA19620943}" type="datetime6">
              <a:rPr lang="de-AT" smtClean="0">
                <a:solidFill>
                  <a:prstClr val="white"/>
                </a:solidFill>
              </a:rPr>
              <a:t>Dezember 18</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38</a:t>
            </a:fld>
            <a:endParaRPr lang="de-AT" dirty="0">
              <a:solidFill>
                <a:prstClr val="white"/>
              </a:solidFill>
            </a:endParaRPr>
          </a:p>
        </p:txBody>
      </p:sp>
      <p:sp>
        <p:nvSpPr>
          <p:cNvPr id="7" name="Rechteck 6"/>
          <p:cNvSpPr/>
          <p:nvPr/>
        </p:nvSpPr>
        <p:spPr>
          <a:xfrm>
            <a:off x="5220072" y="6429454"/>
            <a:ext cx="4572000" cy="215444"/>
          </a:xfrm>
          <a:prstGeom prst="rect">
            <a:avLst/>
          </a:prstGeom>
        </p:spPr>
        <p:txBody>
          <a:bodyPr>
            <a:spAutoFit/>
          </a:bodyPr>
          <a:lstStyle/>
          <a:p>
            <a:r>
              <a:rPr lang="de-AT" sz="800" dirty="0" smtClean="0">
                <a:latin typeface="Corbel" panose="020B0503020204020204" pitchFamily="34" charset="0"/>
              </a:rPr>
              <a:t>Quelle: https</a:t>
            </a:r>
            <a:r>
              <a:rPr lang="de-AT" sz="800" dirty="0">
                <a:latin typeface="Corbel" panose="020B0503020204020204" pitchFamily="34" charset="0"/>
              </a:rPr>
              <a:t>://franciliensdemain.files.wordpress.com/2013/01/vertchezvous_peniche1.jpg</a:t>
            </a:r>
          </a:p>
        </p:txBody>
      </p:sp>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087" y="3933056"/>
            <a:ext cx="3391925" cy="2543944"/>
          </a:xfrm>
          <a:prstGeom prst="rect">
            <a:avLst/>
          </a:prstGeom>
        </p:spPr>
      </p:pic>
    </p:spTree>
    <p:extLst>
      <p:ext uri="{BB962C8B-B14F-4D97-AF65-F5344CB8AC3E}">
        <p14:creationId xmlns:p14="http://schemas.microsoft.com/office/powerpoint/2010/main" val="2661707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chemeClr val="accent1"/>
                </a:solidFill>
                <a:latin typeface="Corbel" panose="020B0503020204020204" pitchFamily="34" charset="0"/>
              </a:rPr>
              <a:t>Agenda</a:t>
            </a:r>
            <a:br>
              <a:rPr lang="en-US" b="1" dirty="0" smtClean="0">
                <a:solidFill>
                  <a:schemeClr val="accent1"/>
                </a:solidFill>
                <a:latin typeface="Corbel" panose="020B0503020204020204" pitchFamily="34" charset="0"/>
              </a:rPr>
            </a:br>
            <a:r>
              <a:rPr lang="de-AT" sz="2400" b="0" dirty="0" smtClean="0">
                <a:solidFill>
                  <a:schemeClr val="accent1"/>
                </a:solidFill>
                <a:latin typeface="Corbel" panose="020B0503020204020204" pitchFamily="34" charset="0"/>
              </a:rPr>
              <a:t>aktuelle Entwicklungstrends</a:t>
            </a:r>
            <a:endParaRPr lang="en-US" sz="2400" dirty="0">
              <a:solidFill>
                <a:schemeClr val="accent1"/>
              </a:solidFill>
              <a:latin typeface="Corbel" panose="020B0503020204020204" pitchFamily="34" charset="0"/>
            </a:endParaRPr>
          </a:p>
        </p:txBody>
      </p:sp>
      <p:sp>
        <p:nvSpPr>
          <p:cNvPr id="2" name="Date Placeholder 1"/>
          <p:cNvSpPr>
            <a:spLocks noGrp="1"/>
          </p:cNvSpPr>
          <p:nvPr>
            <p:ph type="dt" sz="half" idx="10"/>
          </p:nvPr>
        </p:nvSpPr>
        <p:spPr/>
        <p:txBody>
          <a:bodyPr/>
          <a:lstStyle/>
          <a:p>
            <a:fld id="{04553200-0277-4887-910E-9F38DBADFC79}" type="datetime6">
              <a:rPr lang="de-AT" smtClean="0">
                <a:solidFill>
                  <a:prstClr val="white"/>
                </a:solidFill>
              </a:rPr>
              <a:t>Dezember 18</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39</a:t>
            </a:fld>
            <a:endParaRPr lang="de-AT" dirty="0">
              <a:solidFill>
                <a:prstClr val="white"/>
              </a:solidFill>
            </a:endParaRPr>
          </a:p>
        </p:txBody>
      </p:sp>
      <p:graphicFrame>
        <p:nvGraphicFramePr>
          <p:cNvPr id="9" name="Diagramm 8"/>
          <p:cNvGraphicFramePr/>
          <p:nvPr>
            <p:extLst>
              <p:ext uri="{D42A27DB-BD31-4B8C-83A1-F6EECF244321}">
                <p14:modId xmlns:p14="http://schemas.microsoft.com/office/powerpoint/2010/main" val="2261502657"/>
              </p:ext>
            </p:extLst>
          </p:nvPr>
        </p:nvGraphicFramePr>
        <p:xfrm>
          <a:off x="899592" y="1628800"/>
          <a:ext cx="734481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0761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chemeClr val="accent1"/>
                </a:solidFill>
                <a:latin typeface="Corbel" panose="020B0503020204020204" pitchFamily="34" charset="0"/>
              </a:rPr>
              <a:t>Agenda</a:t>
            </a:r>
            <a:br>
              <a:rPr lang="en-US" b="1" dirty="0" smtClean="0">
                <a:solidFill>
                  <a:schemeClr val="accent1"/>
                </a:solidFill>
                <a:latin typeface="Corbel" panose="020B0503020204020204" pitchFamily="34" charset="0"/>
              </a:rPr>
            </a:br>
            <a:r>
              <a:rPr lang="de-AT" sz="2400" b="0" dirty="0">
                <a:solidFill>
                  <a:schemeClr val="accent1"/>
                </a:solidFill>
                <a:latin typeface="Corbel" panose="020B0503020204020204" pitchFamily="34" charset="0"/>
              </a:rPr>
              <a:t>A</a:t>
            </a:r>
            <a:r>
              <a:rPr lang="de-AT" sz="2400" b="0" dirty="0" smtClean="0">
                <a:solidFill>
                  <a:schemeClr val="accent1"/>
                </a:solidFill>
                <a:latin typeface="Corbel" panose="020B0503020204020204" pitchFamily="34" charset="0"/>
              </a:rPr>
              <a:t>ktuelle Entwicklungstrends</a:t>
            </a:r>
            <a:endParaRPr lang="en-US" sz="2400" dirty="0">
              <a:solidFill>
                <a:schemeClr val="accent1"/>
              </a:solidFill>
              <a:latin typeface="Corbel" panose="020B0503020204020204" pitchFamily="34" charset="0"/>
            </a:endParaRPr>
          </a:p>
        </p:txBody>
      </p:sp>
      <p:sp>
        <p:nvSpPr>
          <p:cNvPr id="2" name="Date Placeholder 1"/>
          <p:cNvSpPr>
            <a:spLocks noGrp="1"/>
          </p:cNvSpPr>
          <p:nvPr>
            <p:ph type="dt" sz="half" idx="10"/>
          </p:nvPr>
        </p:nvSpPr>
        <p:spPr/>
        <p:txBody>
          <a:bodyPr/>
          <a:lstStyle/>
          <a:p>
            <a:fld id="{04553200-0277-4887-910E-9F38DBADFC79}" type="datetime6">
              <a:rPr lang="de-AT" smtClean="0">
                <a:solidFill>
                  <a:prstClr val="white"/>
                </a:solidFill>
              </a:rPr>
              <a:t>Dezember 18</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4</a:t>
            </a:fld>
            <a:endParaRPr lang="de-AT" dirty="0">
              <a:solidFill>
                <a:prstClr val="white"/>
              </a:solidFill>
            </a:endParaRPr>
          </a:p>
        </p:txBody>
      </p:sp>
      <p:graphicFrame>
        <p:nvGraphicFramePr>
          <p:cNvPr id="9" name="Diagramm 8"/>
          <p:cNvGraphicFramePr/>
          <p:nvPr>
            <p:extLst>
              <p:ext uri="{D42A27DB-BD31-4B8C-83A1-F6EECF244321}">
                <p14:modId xmlns:p14="http://schemas.microsoft.com/office/powerpoint/2010/main" val="3052708246"/>
              </p:ext>
            </p:extLst>
          </p:nvPr>
        </p:nvGraphicFramePr>
        <p:xfrm>
          <a:off x="899592" y="1628800"/>
          <a:ext cx="734481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92087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363272" cy="990600"/>
          </a:xfrm>
        </p:spPr>
        <p:txBody>
          <a:bodyPr>
            <a:normAutofit/>
          </a:bodyPr>
          <a:lstStyle/>
          <a:p>
            <a:r>
              <a:rPr lang="de-DE" dirty="0" smtClean="0">
                <a:latin typeface="Corbel" panose="020B0503020204020204" pitchFamily="34" charset="0"/>
              </a:rPr>
              <a:t>Überblick</a:t>
            </a:r>
            <a:r>
              <a:rPr lang="de-DE" sz="2400" b="0" dirty="0" smtClean="0">
                <a:latin typeface="Corbel" panose="020B0503020204020204" pitchFamily="34" charset="0"/>
              </a:rPr>
              <a:t/>
            </a:r>
            <a:br>
              <a:rPr lang="de-DE" sz="2400" b="0" dirty="0" smtClean="0">
                <a:latin typeface="Corbel" panose="020B0503020204020204" pitchFamily="34" charset="0"/>
              </a:rPr>
            </a:br>
            <a:r>
              <a:rPr lang="de-AT" sz="2400" b="0" dirty="0" smtClean="0">
                <a:latin typeface="Corbel" panose="020B0503020204020204" pitchFamily="34" charset="0"/>
              </a:rPr>
              <a:t>Kooperationen </a:t>
            </a:r>
            <a:r>
              <a:rPr lang="de-AT" sz="2400" b="0" dirty="0">
                <a:latin typeface="Corbel" panose="020B0503020204020204" pitchFamily="34" charset="0"/>
              </a:rPr>
              <a:t>im Logistikbereich</a:t>
            </a:r>
          </a:p>
        </p:txBody>
      </p:sp>
      <p:sp>
        <p:nvSpPr>
          <p:cNvPr id="3" name="Inhaltsplatzhalter 2"/>
          <p:cNvSpPr>
            <a:spLocks noGrp="1"/>
          </p:cNvSpPr>
          <p:nvPr>
            <p:ph idx="1"/>
          </p:nvPr>
        </p:nvSpPr>
        <p:spPr/>
        <p:txBody>
          <a:bodyPr>
            <a:normAutofit lnSpcReduction="10000"/>
          </a:bodyPr>
          <a:lstStyle/>
          <a:p>
            <a:pPr marL="0" indent="0">
              <a:buNone/>
            </a:pPr>
            <a:r>
              <a:rPr lang="de-AT" b="1" dirty="0" smtClean="0">
                <a:latin typeface="Corbel" panose="020B0503020204020204" pitchFamily="34" charset="0"/>
              </a:rPr>
              <a:t>Die zunehmende </a:t>
            </a:r>
            <a:r>
              <a:rPr lang="de-AT" b="1" dirty="0">
                <a:latin typeface="Corbel" panose="020B0503020204020204" pitchFamily="34" charset="0"/>
              </a:rPr>
              <a:t>Globalisierung und damit auch die steigende Arbeitsteilung der Wirtschaft </a:t>
            </a:r>
            <a:r>
              <a:rPr lang="de-AT" b="1" dirty="0" smtClean="0">
                <a:latin typeface="Corbel" panose="020B0503020204020204" pitchFamily="34" charset="0"/>
              </a:rPr>
              <a:t>sorgt für:</a:t>
            </a:r>
            <a:endParaRPr lang="de-DE" b="1" dirty="0" smtClean="0">
              <a:latin typeface="Corbel" panose="020B0503020204020204" pitchFamily="34" charset="0"/>
            </a:endParaRPr>
          </a:p>
          <a:p>
            <a:r>
              <a:rPr lang="de-DE" sz="2200" dirty="0" smtClean="0">
                <a:latin typeface="Corbel" panose="020B0503020204020204" pitchFamily="34" charset="0"/>
              </a:rPr>
              <a:t>Fokussierung </a:t>
            </a:r>
            <a:r>
              <a:rPr lang="de-DE" sz="2200" dirty="0">
                <a:latin typeface="Corbel" panose="020B0503020204020204" pitchFamily="34" charset="0"/>
              </a:rPr>
              <a:t>auf Kernkompetenzen </a:t>
            </a:r>
            <a:r>
              <a:rPr lang="de-DE" sz="2200" dirty="0">
                <a:latin typeface="Corbel" panose="020B0503020204020204" pitchFamily="34" charset="0"/>
                <a:sym typeface="Wingdings" panose="05000000000000000000" pitchFamily="2" charset="2"/>
              </a:rPr>
              <a:t></a:t>
            </a:r>
            <a:r>
              <a:rPr lang="de-DE" sz="2200" dirty="0">
                <a:latin typeface="Corbel" panose="020B0503020204020204" pitchFamily="34" charset="0"/>
              </a:rPr>
              <a:t> vermehrte </a:t>
            </a:r>
            <a:r>
              <a:rPr lang="de-DE" sz="2200" dirty="0" err="1">
                <a:latin typeface="Corbel" panose="020B0503020204020204" pitchFamily="34" charset="0"/>
              </a:rPr>
              <a:t>Make-or-Buy</a:t>
            </a:r>
            <a:r>
              <a:rPr lang="de-DE" sz="2200" dirty="0">
                <a:latin typeface="Corbel" panose="020B0503020204020204" pitchFamily="34" charset="0"/>
              </a:rPr>
              <a:t> Entscheidungen, globale </a:t>
            </a:r>
            <a:r>
              <a:rPr lang="de-DE" sz="2200" dirty="0" smtClean="0">
                <a:latin typeface="Corbel" panose="020B0503020204020204" pitchFamily="34" charset="0"/>
              </a:rPr>
              <a:t>Zusammenarbeit</a:t>
            </a:r>
            <a:endParaRPr lang="de-AT" sz="2200" dirty="0">
              <a:latin typeface="Corbel" panose="020B0503020204020204" pitchFamily="34" charset="0"/>
            </a:endParaRPr>
          </a:p>
          <a:p>
            <a:r>
              <a:rPr lang="de-DE" sz="2200" dirty="0" smtClean="0">
                <a:latin typeface="Corbel" panose="020B0503020204020204" pitchFamily="34" charset="0"/>
              </a:rPr>
              <a:t>Zunahme komplexer </a:t>
            </a:r>
            <a:r>
              <a:rPr lang="de-DE" sz="2200" dirty="0">
                <a:latin typeface="Corbel" panose="020B0503020204020204" pitchFamily="34" charset="0"/>
              </a:rPr>
              <a:t>Unternehmens- bzw. Zuliefernetzwerke </a:t>
            </a:r>
            <a:r>
              <a:rPr lang="de-DE" sz="2200" dirty="0" smtClean="0">
                <a:latin typeface="Corbel" panose="020B0503020204020204" pitchFamily="34" charset="0"/>
                <a:sym typeface="Wingdings" panose="05000000000000000000" pitchFamily="2" charset="2"/>
              </a:rPr>
              <a:t></a:t>
            </a:r>
            <a:r>
              <a:rPr lang="de-DE" sz="2200" dirty="0" smtClean="0">
                <a:latin typeface="Corbel" panose="020B0503020204020204" pitchFamily="34" charset="0"/>
              </a:rPr>
              <a:t> </a:t>
            </a:r>
            <a:r>
              <a:rPr lang="de-DE" sz="2200" dirty="0">
                <a:latin typeface="Corbel" panose="020B0503020204020204" pitchFamily="34" charset="0"/>
              </a:rPr>
              <a:t>vermehrte internationale Waren- und Güterströme </a:t>
            </a:r>
            <a:r>
              <a:rPr lang="de-DE" sz="2200" dirty="0">
                <a:latin typeface="Corbel" panose="020B0503020204020204" pitchFamily="34" charset="0"/>
                <a:sym typeface="Wingdings" panose="05000000000000000000" pitchFamily="2" charset="2"/>
              </a:rPr>
              <a:t></a:t>
            </a:r>
            <a:r>
              <a:rPr lang="de-DE" sz="2200" dirty="0">
                <a:latin typeface="Corbel" panose="020B0503020204020204" pitchFamily="34" charset="0"/>
              </a:rPr>
              <a:t> steigender </a:t>
            </a:r>
            <a:r>
              <a:rPr lang="de-DE" sz="2200" dirty="0" smtClean="0">
                <a:latin typeface="Corbel" panose="020B0503020204020204" pitchFamily="34" charset="0"/>
              </a:rPr>
              <a:t>Güterverkehr</a:t>
            </a:r>
          </a:p>
          <a:p>
            <a:endParaRPr lang="de-AT" dirty="0">
              <a:latin typeface="Corbel" panose="020B0503020204020204" pitchFamily="34" charset="0"/>
            </a:endParaRPr>
          </a:p>
          <a:p>
            <a:pPr marL="0" indent="0">
              <a:buNone/>
            </a:pPr>
            <a:r>
              <a:rPr lang="de-DE" b="1" dirty="0">
                <a:latin typeface="Corbel" panose="020B0503020204020204" pitchFamily="34" charset="0"/>
              </a:rPr>
              <a:t>Unterscheidung in horizontale oder vertikale </a:t>
            </a:r>
            <a:r>
              <a:rPr lang="de-DE" b="1" dirty="0" smtClean="0">
                <a:latin typeface="Corbel" panose="020B0503020204020204" pitchFamily="34" charset="0"/>
              </a:rPr>
              <a:t>Kooperation</a:t>
            </a:r>
          </a:p>
          <a:p>
            <a:pPr>
              <a:tabLst>
                <a:tab pos="3136900" algn="l"/>
              </a:tabLst>
            </a:pPr>
            <a:r>
              <a:rPr lang="de-DE" sz="2200" dirty="0" smtClean="0">
                <a:latin typeface="Corbel" panose="020B0503020204020204" pitchFamily="34" charset="0"/>
              </a:rPr>
              <a:t>Horizontale Kooperation: </a:t>
            </a:r>
            <a:endParaRPr lang="de-DE" dirty="0">
              <a:latin typeface="Corbel" panose="020B0503020204020204" pitchFamily="34" charset="0"/>
            </a:endParaRPr>
          </a:p>
          <a:p>
            <a:pPr lvl="1">
              <a:buFont typeface="Symbol" panose="05050102010706020507" pitchFamily="18" charset="2"/>
              <a:buChar char="-"/>
              <a:tabLst>
                <a:tab pos="3136900" algn="l"/>
              </a:tabLst>
            </a:pPr>
            <a:r>
              <a:rPr lang="de-AT" sz="1800" dirty="0">
                <a:latin typeface="Corbel" panose="020B0503020204020204" pitchFamily="34" charset="0"/>
              </a:rPr>
              <a:t>I</a:t>
            </a:r>
            <a:r>
              <a:rPr lang="de-AT" sz="1800" dirty="0" smtClean="0">
                <a:latin typeface="Corbel" panose="020B0503020204020204" pitchFamily="34" charset="0"/>
              </a:rPr>
              <a:t>dente </a:t>
            </a:r>
            <a:r>
              <a:rPr lang="de-AT" sz="1800" dirty="0">
                <a:latin typeface="Corbel" panose="020B0503020204020204" pitchFamily="34" charset="0"/>
              </a:rPr>
              <a:t>Branche und </a:t>
            </a:r>
            <a:r>
              <a:rPr lang="de-AT" sz="1800" dirty="0" smtClean="0">
                <a:latin typeface="Corbel" panose="020B0503020204020204" pitchFamily="34" charset="0"/>
              </a:rPr>
              <a:t>gleiche Wertschöpfungsebene</a:t>
            </a:r>
            <a:endParaRPr lang="de-DE" sz="1800" dirty="0" smtClean="0">
              <a:latin typeface="Corbel" panose="020B0503020204020204" pitchFamily="34" charset="0"/>
            </a:endParaRPr>
          </a:p>
          <a:p>
            <a:pPr>
              <a:tabLst>
                <a:tab pos="3136900" algn="l"/>
              </a:tabLst>
            </a:pPr>
            <a:r>
              <a:rPr lang="de-DE" sz="2200" dirty="0" smtClean="0">
                <a:latin typeface="Corbel" panose="020B0503020204020204" pitchFamily="34" charset="0"/>
              </a:rPr>
              <a:t>Vertikale Kooperation: </a:t>
            </a:r>
            <a:endParaRPr lang="de-DE" dirty="0">
              <a:latin typeface="Corbel" panose="020B0503020204020204" pitchFamily="34" charset="0"/>
            </a:endParaRPr>
          </a:p>
          <a:p>
            <a:pPr lvl="1">
              <a:buFont typeface="Symbol" panose="05050102010706020507" pitchFamily="18" charset="2"/>
              <a:buChar char="-"/>
              <a:tabLst>
                <a:tab pos="3136900" algn="l"/>
              </a:tabLst>
            </a:pPr>
            <a:r>
              <a:rPr lang="de-AT" sz="1800" dirty="0">
                <a:latin typeface="Corbel" panose="020B0503020204020204" pitchFamily="34" charset="0"/>
              </a:rPr>
              <a:t>I</a:t>
            </a:r>
            <a:r>
              <a:rPr lang="de-AT" sz="1800" dirty="0" smtClean="0">
                <a:latin typeface="Corbel" panose="020B0503020204020204" pitchFamily="34" charset="0"/>
              </a:rPr>
              <a:t>dente Branche</a:t>
            </a:r>
            <a:r>
              <a:rPr lang="de-AT" sz="1800" dirty="0">
                <a:latin typeface="Corbel" panose="020B0503020204020204" pitchFamily="34" charset="0"/>
              </a:rPr>
              <a:t>, </a:t>
            </a:r>
            <a:r>
              <a:rPr lang="de-AT" sz="1800" dirty="0" smtClean="0">
                <a:latin typeface="Corbel" panose="020B0503020204020204" pitchFamily="34" charset="0"/>
              </a:rPr>
              <a:t>auf </a:t>
            </a:r>
            <a:r>
              <a:rPr lang="de-AT" sz="1800" dirty="0">
                <a:latin typeface="Corbel" panose="020B0503020204020204" pitchFamily="34" charset="0"/>
              </a:rPr>
              <a:t>unterschiedlicher </a:t>
            </a:r>
            <a:r>
              <a:rPr lang="de-AT" sz="1800" dirty="0" smtClean="0">
                <a:latin typeface="Corbel" panose="020B0503020204020204" pitchFamily="34" charset="0"/>
              </a:rPr>
              <a:t>Wertschöpfungsebene</a:t>
            </a:r>
            <a:endParaRPr lang="de-AT" sz="1800" dirty="0">
              <a:latin typeface="Corbel" panose="020B0503020204020204" pitchFamily="34" charset="0"/>
            </a:endParaRPr>
          </a:p>
        </p:txBody>
      </p:sp>
      <p:sp>
        <p:nvSpPr>
          <p:cNvPr id="4" name="Datumsplatzhalter 3"/>
          <p:cNvSpPr>
            <a:spLocks noGrp="1"/>
          </p:cNvSpPr>
          <p:nvPr>
            <p:ph type="dt" sz="half" idx="10"/>
          </p:nvPr>
        </p:nvSpPr>
        <p:spPr/>
        <p:txBody>
          <a:bodyPr/>
          <a:lstStyle/>
          <a:p>
            <a:fld id="{D3E61E40-B63F-46D5-8043-32BA19620943}" type="datetime6">
              <a:rPr lang="de-AT" smtClean="0">
                <a:solidFill>
                  <a:prstClr val="white"/>
                </a:solidFill>
              </a:rPr>
              <a:t>Dezember 18</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40</a:t>
            </a:fld>
            <a:endParaRPr lang="de-AT" dirty="0">
              <a:solidFill>
                <a:prstClr val="white"/>
              </a:solidFill>
            </a:endParaRPr>
          </a:p>
        </p:txBody>
      </p:sp>
    </p:spTree>
    <p:extLst>
      <p:ext uri="{BB962C8B-B14F-4D97-AF65-F5344CB8AC3E}">
        <p14:creationId xmlns:p14="http://schemas.microsoft.com/office/powerpoint/2010/main" val="28488503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363272" cy="990600"/>
          </a:xfrm>
        </p:spPr>
        <p:txBody>
          <a:bodyPr>
            <a:normAutofit/>
          </a:bodyPr>
          <a:lstStyle/>
          <a:p>
            <a:r>
              <a:rPr lang="de-DE" dirty="0" smtClean="0">
                <a:latin typeface="Corbel" panose="020B0503020204020204" pitchFamily="34" charset="0"/>
              </a:rPr>
              <a:t>Horizontal </a:t>
            </a:r>
            <a:r>
              <a:rPr lang="de-DE" dirty="0">
                <a:latin typeface="Corbel" panose="020B0503020204020204" pitchFamily="34" charset="0"/>
              </a:rPr>
              <a:t>vs. </a:t>
            </a:r>
            <a:r>
              <a:rPr lang="de-DE" dirty="0" smtClean="0">
                <a:latin typeface="Corbel" panose="020B0503020204020204" pitchFamily="34" charset="0"/>
              </a:rPr>
              <a:t>Vertikal</a:t>
            </a:r>
            <a:r>
              <a:rPr lang="de-AT" b="0" dirty="0">
                <a:latin typeface="Corbel" panose="020B0503020204020204" pitchFamily="34" charset="0"/>
              </a:rPr>
              <a:t/>
            </a:r>
            <a:br>
              <a:rPr lang="de-AT" b="0" dirty="0">
                <a:latin typeface="Corbel" panose="020B0503020204020204" pitchFamily="34" charset="0"/>
              </a:rPr>
            </a:br>
            <a:r>
              <a:rPr lang="de-AT" sz="2400" b="0" dirty="0" smtClean="0">
                <a:latin typeface="Corbel" panose="020B0503020204020204" pitchFamily="34" charset="0"/>
              </a:rPr>
              <a:t>Kooperationen im Logistikbereich</a:t>
            </a:r>
            <a:endParaRPr lang="de-AT" b="0" dirty="0">
              <a:latin typeface="Corbel" panose="020B0503020204020204" pitchFamily="34" charset="0"/>
            </a:endParaRPr>
          </a:p>
        </p:txBody>
      </p:sp>
      <p:sp>
        <p:nvSpPr>
          <p:cNvPr id="3" name="Inhaltsplatzhalter 2"/>
          <p:cNvSpPr>
            <a:spLocks noGrp="1"/>
          </p:cNvSpPr>
          <p:nvPr>
            <p:ph idx="1"/>
          </p:nvPr>
        </p:nvSpPr>
        <p:spPr>
          <a:xfrm>
            <a:off x="457200" y="1821160"/>
            <a:ext cx="8229600" cy="4776192"/>
          </a:xfrm>
        </p:spPr>
        <p:txBody>
          <a:bodyPr>
            <a:normAutofit fontScale="92500"/>
          </a:bodyPr>
          <a:lstStyle/>
          <a:p>
            <a:pPr marL="0" indent="0">
              <a:buNone/>
            </a:pPr>
            <a:r>
              <a:rPr lang="de-DE" sz="2600" b="1" dirty="0" smtClean="0">
                <a:latin typeface="Corbel" panose="020B0503020204020204" pitchFamily="34" charset="0"/>
              </a:rPr>
              <a:t>Horizontal:</a:t>
            </a:r>
            <a:endParaRPr lang="de-AT" sz="2600" dirty="0">
              <a:latin typeface="Corbel" panose="020B0503020204020204" pitchFamily="34" charset="0"/>
            </a:endParaRPr>
          </a:p>
          <a:p>
            <a:r>
              <a:rPr lang="de-DE" dirty="0">
                <a:latin typeface="Corbel" panose="020B0503020204020204" pitchFamily="34" charset="0"/>
              </a:rPr>
              <a:t>Erschließung neuer geografischer Märkte </a:t>
            </a:r>
            <a:r>
              <a:rPr lang="de-DE" dirty="0">
                <a:latin typeface="Corbel" panose="020B0503020204020204" pitchFamily="34" charset="0"/>
                <a:sym typeface="Wingdings" panose="05000000000000000000" pitchFamily="2" charset="2"/>
              </a:rPr>
              <a:t></a:t>
            </a:r>
            <a:r>
              <a:rPr lang="de-DE" dirty="0">
                <a:latin typeface="Corbel" panose="020B0503020204020204" pitchFamily="34" charset="0"/>
              </a:rPr>
              <a:t> A</a:t>
            </a:r>
            <a:r>
              <a:rPr lang="de-DE" dirty="0" smtClean="0">
                <a:latin typeface="Corbel" panose="020B0503020204020204" pitchFamily="34" charset="0"/>
              </a:rPr>
              <a:t>ngebot </a:t>
            </a:r>
            <a:r>
              <a:rPr lang="de-DE" dirty="0">
                <a:latin typeface="Corbel" panose="020B0503020204020204" pitchFamily="34" charset="0"/>
              </a:rPr>
              <a:t>von internationalen Transportleistungen </a:t>
            </a:r>
            <a:endParaRPr lang="de-DE" dirty="0" smtClean="0">
              <a:latin typeface="Corbel" panose="020B0503020204020204" pitchFamily="34" charset="0"/>
            </a:endParaRPr>
          </a:p>
          <a:p>
            <a:r>
              <a:rPr lang="de-DE" dirty="0" smtClean="0">
                <a:latin typeface="Corbel" panose="020B0503020204020204" pitchFamily="34" charset="0"/>
              </a:rPr>
              <a:t>Nutzung </a:t>
            </a:r>
            <a:r>
              <a:rPr lang="de-DE" dirty="0">
                <a:latin typeface="Corbel" panose="020B0503020204020204" pitchFamily="34" charset="0"/>
              </a:rPr>
              <a:t>von </a:t>
            </a:r>
            <a:r>
              <a:rPr lang="de-DE" dirty="0" smtClean="0">
                <a:latin typeface="Corbel" panose="020B0503020204020204" pitchFamily="34" charset="0"/>
              </a:rPr>
              <a:t>Skaleneffekten </a:t>
            </a:r>
            <a:r>
              <a:rPr lang="de-DE" dirty="0">
                <a:latin typeface="Corbel" panose="020B0503020204020204" pitchFamily="34" charset="0"/>
                <a:sym typeface="Wingdings" panose="05000000000000000000" pitchFamily="2" charset="2"/>
              </a:rPr>
              <a:t></a:t>
            </a:r>
            <a:r>
              <a:rPr lang="de-DE" dirty="0">
                <a:latin typeface="Corbel" panose="020B0503020204020204" pitchFamily="34" charset="0"/>
              </a:rPr>
              <a:t> effiziente Auslastung von </a:t>
            </a:r>
            <a:r>
              <a:rPr lang="de-DE" dirty="0" smtClean="0">
                <a:latin typeface="Corbel" panose="020B0503020204020204" pitchFamily="34" charset="0"/>
              </a:rPr>
              <a:t>Transportmitteln </a:t>
            </a:r>
            <a:r>
              <a:rPr lang="de-DE" dirty="0">
                <a:latin typeface="Corbel" panose="020B0503020204020204" pitchFamily="34" charset="0"/>
                <a:sym typeface="Wingdings" panose="05000000000000000000" pitchFamily="2" charset="2"/>
              </a:rPr>
              <a:t></a:t>
            </a:r>
            <a:r>
              <a:rPr lang="de-DE" dirty="0">
                <a:latin typeface="Corbel" panose="020B0503020204020204" pitchFamily="34" charset="0"/>
              </a:rPr>
              <a:t> Realisierung von </a:t>
            </a:r>
            <a:r>
              <a:rPr lang="de-DE" dirty="0" smtClean="0">
                <a:latin typeface="Corbel" panose="020B0503020204020204" pitchFamily="34" charset="0"/>
              </a:rPr>
              <a:t>Kostenersparnissen</a:t>
            </a:r>
            <a:endParaRPr lang="de-AT" dirty="0">
              <a:latin typeface="Corbel" panose="020B0503020204020204" pitchFamily="34" charset="0"/>
            </a:endParaRPr>
          </a:p>
          <a:p>
            <a:r>
              <a:rPr lang="de-DE" dirty="0">
                <a:latin typeface="Corbel" panose="020B0503020204020204" pitchFamily="34" charset="0"/>
              </a:rPr>
              <a:t>Angebot von </a:t>
            </a:r>
            <a:r>
              <a:rPr lang="de-DE" dirty="0" smtClean="0">
                <a:latin typeface="Corbel" panose="020B0503020204020204" pitchFamily="34" charset="0"/>
              </a:rPr>
              <a:t>unterschiedlichen Logistikdienstleistungen</a:t>
            </a:r>
          </a:p>
          <a:p>
            <a:pPr marL="0" indent="0">
              <a:buNone/>
            </a:pPr>
            <a:endParaRPr lang="de-DE" dirty="0" smtClean="0">
              <a:latin typeface="Corbel" panose="020B0503020204020204" pitchFamily="34" charset="0"/>
            </a:endParaRPr>
          </a:p>
          <a:p>
            <a:pPr marL="0" indent="0">
              <a:buNone/>
            </a:pPr>
            <a:r>
              <a:rPr lang="de-DE" sz="2600" b="1" dirty="0" smtClean="0">
                <a:latin typeface="Corbel" panose="020B0503020204020204" pitchFamily="34" charset="0"/>
              </a:rPr>
              <a:t>Vertikal:</a:t>
            </a:r>
            <a:endParaRPr lang="de-AT" sz="2600" dirty="0">
              <a:latin typeface="Corbel" panose="020B0503020204020204" pitchFamily="34" charset="0"/>
            </a:endParaRPr>
          </a:p>
          <a:p>
            <a:r>
              <a:rPr lang="de-DE" dirty="0">
                <a:latin typeface="Corbel" panose="020B0503020204020204" pitchFamily="34" charset="0"/>
              </a:rPr>
              <a:t>Angebot von spezifischen Dienstleistungen </a:t>
            </a:r>
            <a:r>
              <a:rPr lang="de-DE" dirty="0">
                <a:latin typeface="Corbel" panose="020B0503020204020204" pitchFamily="34" charset="0"/>
                <a:sym typeface="Wingdings" panose="05000000000000000000" pitchFamily="2" charset="2"/>
              </a:rPr>
              <a:t></a:t>
            </a:r>
            <a:r>
              <a:rPr lang="de-DE" dirty="0">
                <a:latin typeface="Corbel" panose="020B0503020204020204" pitchFamily="34" charset="0"/>
              </a:rPr>
              <a:t> </a:t>
            </a:r>
            <a:r>
              <a:rPr lang="de-DE" dirty="0" smtClean="0">
                <a:latin typeface="Corbel" panose="020B0503020204020204" pitchFamily="34" charset="0"/>
              </a:rPr>
              <a:t>Wettbewerbsvorteile</a:t>
            </a:r>
            <a:endParaRPr lang="de-AT" dirty="0">
              <a:latin typeface="Corbel" panose="020B0503020204020204" pitchFamily="34" charset="0"/>
            </a:endParaRPr>
          </a:p>
          <a:p>
            <a:r>
              <a:rPr lang="de-DE" dirty="0">
                <a:latin typeface="Corbel" panose="020B0503020204020204" pitchFamily="34" charset="0"/>
              </a:rPr>
              <a:t>Ermöglichung von Rationalisierungsgewinnen </a:t>
            </a:r>
          </a:p>
          <a:p>
            <a:r>
              <a:rPr lang="de-DE" dirty="0">
                <a:latin typeface="Corbel" panose="020B0503020204020204" pitchFamily="34" charset="0"/>
              </a:rPr>
              <a:t>Realisierung durch vermehrte Ansiedlung von Betreiben in </a:t>
            </a:r>
            <a:r>
              <a:rPr lang="de-DE" dirty="0" smtClean="0">
                <a:latin typeface="Corbel" panose="020B0503020204020204" pitchFamily="34" charset="0"/>
              </a:rPr>
              <a:t>Hafennähe</a:t>
            </a:r>
            <a:endParaRPr lang="de-AT" dirty="0">
              <a:latin typeface="Corbel" panose="020B0503020204020204" pitchFamily="34" charset="0"/>
            </a:endParaRPr>
          </a:p>
        </p:txBody>
      </p:sp>
      <p:sp>
        <p:nvSpPr>
          <p:cNvPr id="4" name="Datumsplatzhalter 3"/>
          <p:cNvSpPr>
            <a:spLocks noGrp="1"/>
          </p:cNvSpPr>
          <p:nvPr>
            <p:ph type="dt" sz="half" idx="10"/>
          </p:nvPr>
        </p:nvSpPr>
        <p:spPr/>
        <p:txBody>
          <a:bodyPr/>
          <a:lstStyle/>
          <a:p>
            <a:fld id="{D3E61E40-B63F-46D5-8043-32BA19620943}" type="datetime6">
              <a:rPr lang="de-AT" smtClean="0">
                <a:solidFill>
                  <a:prstClr val="white"/>
                </a:solidFill>
              </a:rPr>
              <a:t>Dezember 18</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41</a:t>
            </a:fld>
            <a:endParaRPr lang="de-AT" dirty="0">
              <a:solidFill>
                <a:prstClr val="white"/>
              </a:solidFill>
            </a:endParaRPr>
          </a:p>
        </p:txBody>
      </p:sp>
    </p:spTree>
    <p:extLst>
      <p:ext uri="{BB962C8B-B14F-4D97-AF65-F5344CB8AC3E}">
        <p14:creationId xmlns:p14="http://schemas.microsoft.com/office/powerpoint/2010/main" val="122109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latin typeface="Corbel" panose="020B0503020204020204" pitchFamily="34" charset="0"/>
              </a:rPr>
              <a:t>Potentiale</a:t>
            </a:r>
            <a:r>
              <a:rPr lang="en-US" dirty="0">
                <a:latin typeface="Corbel" panose="020B0503020204020204" pitchFamily="34" charset="0"/>
              </a:rPr>
              <a:t> </a:t>
            </a:r>
            <a:r>
              <a:rPr lang="en-US" dirty="0" err="1">
                <a:latin typeface="Corbel" panose="020B0503020204020204" pitchFamily="34" charset="0"/>
              </a:rPr>
              <a:t>für</a:t>
            </a:r>
            <a:r>
              <a:rPr lang="en-US" dirty="0">
                <a:latin typeface="Corbel" panose="020B0503020204020204" pitchFamily="34" charset="0"/>
              </a:rPr>
              <a:t> </a:t>
            </a:r>
            <a:r>
              <a:rPr lang="en-US" dirty="0" err="1">
                <a:latin typeface="Corbel" panose="020B0503020204020204" pitchFamily="34" charset="0"/>
              </a:rPr>
              <a:t>Binnenschifffahrt</a:t>
            </a:r>
            <a:r>
              <a:rPr lang="en-US" dirty="0">
                <a:solidFill>
                  <a:schemeClr val="accent5">
                    <a:lumMod val="50000"/>
                  </a:schemeClr>
                </a:solidFill>
                <a:latin typeface="Corbel" panose="020B0503020204020204" pitchFamily="34" charset="0"/>
              </a:rPr>
              <a:t/>
            </a:r>
            <a:br>
              <a:rPr lang="en-US" dirty="0">
                <a:solidFill>
                  <a:schemeClr val="accent5">
                    <a:lumMod val="50000"/>
                  </a:schemeClr>
                </a:solidFill>
                <a:latin typeface="Corbel" panose="020B0503020204020204" pitchFamily="34" charset="0"/>
              </a:rPr>
            </a:br>
            <a:r>
              <a:rPr lang="de-AT" sz="2400" b="0" dirty="0">
                <a:latin typeface="Corbel" panose="020B0503020204020204" pitchFamily="34" charset="0"/>
              </a:rPr>
              <a:t>Kooperationen im Logistikbereich</a:t>
            </a:r>
            <a:endParaRPr lang="de-AT" dirty="0">
              <a:latin typeface="Corbel" panose="020B0503020204020204" pitchFamily="34" charset="0"/>
            </a:endParaRPr>
          </a:p>
        </p:txBody>
      </p:sp>
      <p:sp>
        <p:nvSpPr>
          <p:cNvPr id="3" name="Inhaltsplatzhalter 2"/>
          <p:cNvSpPr>
            <a:spLocks noGrp="1"/>
          </p:cNvSpPr>
          <p:nvPr>
            <p:ph idx="1"/>
          </p:nvPr>
        </p:nvSpPr>
        <p:spPr/>
        <p:txBody>
          <a:bodyPr>
            <a:normAutofit/>
          </a:bodyPr>
          <a:lstStyle/>
          <a:p>
            <a:r>
              <a:rPr lang="de-DE" sz="2200" dirty="0">
                <a:latin typeface="Corbel" panose="020B0503020204020204" pitchFamily="34" charset="0"/>
              </a:rPr>
              <a:t>Horizontale oder vertikale Kooperationen (auch im internationalen Kontext) können:</a:t>
            </a:r>
            <a:endParaRPr lang="de-AT" sz="2200" dirty="0">
              <a:latin typeface="Corbel" panose="020B0503020204020204" pitchFamily="34" charset="0"/>
            </a:endParaRPr>
          </a:p>
          <a:p>
            <a:pPr lvl="1">
              <a:buFont typeface="Symbol" panose="05050102010706020507" pitchFamily="18" charset="2"/>
              <a:buChar char="-"/>
            </a:pPr>
            <a:r>
              <a:rPr lang="de-DE" sz="1800" dirty="0">
                <a:latin typeface="Corbel" panose="020B0503020204020204" pitchFamily="34" charset="0"/>
              </a:rPr>
              <a:t>die Konkurrenzfähigkeit der Binnenschifffahrt erhöhen, </a:t>
            </a:r>
            <a:endParaRPr lang="de-AT" sz="1800" dirty="0">
              <a:latin typeface="Corbel" panose="020B0503020204020204" pitchFamily="34" charset="0"/>
            </a:endParaRPr>
          </a:p>
          <a:p>
            <a:pPr lvl="1">
              <a:buFont typeface="Symbol" panose="05050102010706020507" pitchFamily="18" charset="2"/>
              <a:buChar char="-"/>
            </a:pPr>
            <a:r>
              <a:rPr lang="de-DE" sz="1800" dirty="0">
                <a:latin typeface="Corbel" panose="020B0503020204020204" pitchFamily="34" charset="0"/>
              </a:rPr>
              <a:t>Skaleneffekte ermöglichen und dadurch eine effiziente Auslastung des Binnenschiffes generieren,</a:t>
            </a:r>
            <a:endParaRPr lang="de-AT" sz="1800" dirty="0">
              <a:latin typeface="Corbel" panose="020B0503020204020204" pitchFamily="34" charset="0"/>
            </a:endParaRPr>
          </a:p>
          <a:p>
            <a:pPr lvl="1">
              <a:buFont typeface="Symbol" panose="05050102010706020507" pitchFamily="18" charset="2"/>
              <a:buChar char="-"/>
            </a:pPr>
            <a:r>
              <a:rPr lang="de-DE" sz="1800" dirty="0">
                <a:latin typeface="Corbel" panose="020B0503020204020204" pitchFamily="34" charset="0"/>
              </a:rPr>
              <a:t>und für die vereinfachte Erschließung von neuen Märkten sorgen</a:t>
            </a:r>
            <a:r>
              <a:rPr lang="de-DE" sz="1800" dirty="0" smtClean="0">
                <a:latin typeface="Corbel" panose="020B0503020204020204" pitchFamily="34" charset="0"/>
              </a:rPr>
              <a:t>.</a:t>
            </a:r>
            <a:endParaRPr lang="de-AT" sz="1800" dirty="0">
              <a:latin typeface="Corbel" panose="020B0503020204020204" pitchFamily="34" charset="0"/>
            </a:endParaRPr>
          </a:p>
          <a:p>
            <a:pPr lvl="1"/>
            <a:endParaRPr lang="de-AT" sz="400" dirty="0">
              <a:latin typeface="Corbel" panose="020B0503020204020204" pitchFamily="34" charset="0"/>
            </a:endParaRPr>
          </a:p>
          <a:p>
            <a:r>
              <a:rPr lang="de-DE" sz="2200" dirty="0">
                <a:latin typeface="Corbel" panose="020B0503020204020204" pitchFamily="34" charset="0"/>
              </a:rPr>
              <a:t>Durch eine vermehrte Ansiedlung von Betrieben in Hafennähe können Kooperationen auf vertikaler </a:t>
            </a:r>
            <a:r>
              <a:rPr lang="de-DE" sz="2200" dirty="0" smtClean="0">
                <a:latin typeface="Corbel" panose="020B0503020204020204" pitchFamily="34" charset="0"/>
              </a:rPr>
              <a:t/>
            </a:r>
            <a:br>
              <a:rPr lang="de-DE" sz="2200" dirty="0" smtClean="0">
                <a:latin typeface="Corbel" panose="020B0503020204020204" pitchFamily="34" charset="0"/>
              </a:rPr>
            </a:br>
            <a:r>
              <a:rPr lang="de-DE" sz="2200" dirty="0" smtClean="0">
                <a:latin typeface="Corbel" panose="020B0503020204020204" pitchFamily="34" charset="0"/>
              </a:rPr>
              <a:t>Ebene </a:t>
            </a:r>
            <a:r>
              <a:rPr lang="de-DE" sz="2200" dirty="0">
                <a:latin typeface="Corbel" panose="020B0503020204020204" pitchFamily="34" charset="0"/>
              </a:rPr>
              <a:t>vereinfacht werden. Dies könnte </a:t>
            </a:r>
            <a:r>
              <a:rPr lang="de-DE" sz="2200" dirty="0" smtClean="0">
                <a:latin typeface="Corbel" panose="020B0503020204020204" pitchFamily="34" charset="0"/>
              </a:rPr>
              <a:t/>
            </a:r>
            <a:br>
              <a:rPr lang="de-DE" sz="2200" dirty="0" smtClean="0">
                <a:latin typeface="Corbel" panose="020B0503020204020204" pitchFamily="34" charset="0"/>
              </a:rPr>
            </a:br>
            <a:r>
              <a:rPr lang="de-DE" sz="2200" dirty="0" smtClean="0">
                <a:latin typeface="Corbel" panose="020B0503020204020204" pitchFamily="34" charset="0"/>
              </a:rPr>
              <a:t>eine </a:t>
            </a:r>
            <a:r>
              <a:rPr lang="de-DE" sz="2200" dirty="0">
                <a:latin typeface="Corbel" panose="020B0503020204020204" pitchFamily="34" charset="0"/>
              </a:rPr>
              <a:t>vermehrte Integration des </a:t>
            </a:r>
            <a:r>
              <a:rPr lang="de-DE" sz="2200" dirty="0" smtClean="0">
                <a:latin typeface="Corbel" panose="020B0503020204020204" pitchFamily="34" charset="0"/>
              </a:rPr>
              <a:t/>
            </a:r>
            <a:br>
              <a:rPr lang="de-DE" sz="2200" dirty="0" smtClean="0">
                <a:latin typeface="Corbel" panose="020B0503020204020204" pitchFamily="34" charset="0"/>
              </a:rPr>
            </a:br>
            <a:r>
              <a:rPr lang="de-DE" sz="2200" dirty="0" smtClean="0">
                <a:latin typeface="Corbel" panose="020B0503020204020204" pitchFamily="34" charset="0"/>
              </a:rPr>
              <a:t>Binnenschiffs </a:t>
            </a:r>
            <a:r>
              <a:rPr lang="de-DE" sz="2200" dirty="0">
                <a:latin typeface="Corbel" panose="020B0503020204020204" pitchFamily="34" charset="0"/>
              </a:rPr>
              <a:t>in die Transportkette </a:t>
            </a:r>
            <a:r>
              <a:rPr lang="de-DE" sz="2200" dirty="0" smtClean="0">
                <a:latin typeface="Corbel" panose="020B0503020204020204" pitchFamily="34" charset="0"/>
              </a:rPr>
              <a:t/>
            </a:r>
            <a:br>
              <a:rPr lang="de-DE" sz="2200" dirty="0" smtClean="0">
                <a:latin typeface="Corbel" panose="020B0503020204020204" pitchFamily="34" charset="0"/>
              </a:rPr>
            </a:br>
            <a:r>
              <a:rPr lang="de-DE" sz="2200" dirty="0" smtClean="0">
                <a:latin typeface="Corbel" panose="020B0503020204020204" pitchFamily="34" charset="0"/>
              </a:rPr>
              <a:t>begünstigen</a:t>
            </a:r>
            <a:r>
              <a:rPr lang="de-DE" sz="2200" dirty="0">
                <a:latin typeface="Corbel" panose="020B0503020204020204" pitchFamily="34" charset="0"/>
              </a:rPr>
              <a:t>. </a:t>
            </a:r>
            <a:endParaRPr lang="de-AT" sz="2200" dirty="0">
              <a:latin typeface="Corbel" panose="020B0503020204020204" pitchFamily="34" charset="0"/>
            </a:endParaRPr>
          </a:p>
          <a:p>
            <a:endParaRPr lang="de-AT" dirty="0">
              <a:latin typeface="Corbel" panose="020B0503020204020204" pitchFamily="34" charset="0"/>
            </a:endParaRPr>
          </a:p>
        </p:txBody>
      </p:sp>
      <p:sp>
        <p:nvSpPr>
          <p:cNvPr id="4" name="Datumsplatzhalter 3"/>
          <p:cNvSpPr>
            <a:spLocks noGrp="1"/>
          </p:cNvSpPr>
          <p:nvPr>
            <p:ph type="dt" sz="half" idx="10"/>
          </p:nvPr>
        </p:nvSpPr>
        <p:spPr/>
        <p:txBody>
          <a:bodyPr/>
          <a:lstStyle/>
          <a:p>
            <a:fld id="{D3E61E40-B63F-46D5-8043-32BA19620943}" type="datetime6">
              <a:rPr lang="de-AT" smtClean="0">
                <a:solidFill>
                  <a:prstClr val="white"/>
                </a:solidFill>
              </a:rPr>
              <a:t>Dezember 18</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42</a:t>
            </a:fld>
            <a:endParaRPr lang="de-AT" dirty="0">
              <a:solidFill>
                <a:prstClr val="white"/>
              </a:solidFill>
            </a:endParaRPr>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5116" y="4365104"/>
            <a:ext cx="3347864" cy="2155187"/>
          </a:xfrm>
          <a:prstGeom prst="rect">
            <a:avLst/>
          </a:prstGeom>
        </p:spPr>
      </p:pic>
      <p:sp>
        <p:nvSpPr>
          <p:cNvPr id="8" name="Rechteck 7"/>
          <p:cNvSpPr/>
          <p:nvPr/>
        </p:nvSpPr>
        <p:spPr>
          <a:xfrm>
            <a:off x="5310336" y="6489630"/>
            <a:ext cx="4572000" cy="215444"/>
          </a:xfrm>
          <a:prstGeom prst="rect">
            <a:avLst/>
          </a:prstGeom>
        </p:spPr>
        <p:txBody>
          <a:bodyPr>
            <a:spAutoFit/>
          </a:bodyPr>
          <a:lstStyle/>
          <a:p>
            <a:r>
              <a:rPr lang="de-AT" sz="800" dirty="0" smtClean="0">
                <a:latin typeface="Corbel" panose="020B0503020204020204" pitchFamily="34" charset="0"/>
              </a:rPr>
              <a:t>Quelle: https</a:t>
            </a:r>
            <a:r>
              <a:rPr lang="de-AT" sz="800" dirty="0">
                <a:latin typeface="Corbel" panose="020B0503020204020204" pitchFamily="34" charset="0"/>
              </a:rPr>
              <a:t>://pixabay.com/de/feuerl%C3%B6schboot-d%C3%BCsseldorf-rhein-1113938/</a:t>
            </a:r>
          </a:p>
        </p:txBody>
      </p:sp>
    </p:spTree>
    <p:extLst>
      <p:ext uri="{BB962C8B-B14F-4D97-AF65-F5344CB8AC3E}">
        <p14:creationId xmlns:p14="http://schemas.microsoft.com/office/powerpoint/2010/main" val="6913428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latin typeface="Corbel" panose="020B0503020204020204" pitchFamily="34" charset="0"/>
              </a:rPr>
              <a:t>Zusammenfassung</a:t>
            </a:r>
            <a:endParaRPr lang="de-AT" dirty="0">
              <a:latin typeface="Corbel" panose="020B0503020204020204" pitchFamily="34" charset="0"/>
            </a:endParaRPr>
          </a:p>
        </p:txBody>
      </p:sp>
      <p:sp>
        <p:nvSpPr>
          <p:cNvPr id="3" name="Content Placeholder 2"/>
          <p:cNvSpPr>
            <a:spLocks noGrp="1"/>
          </p:cNvSpPr>
          <p:nvPr>
            <p:ph idx="1"/>
          </p:nvPr>
        </p:nvSpPr>
        <p:spPr>
          <a:xfrm>
            <a:off x="441517" y="1813875"/>
            <a:ext cx="8594979" cy="4776192"/>
          </a:xfrm>
        </p:spPr>
        <p:txBody>
          <a:bodyPr>
            <a:normAutofit/>
          </a:bodyPr>
          <a:lstStyle/>
          <a:p>
            <a:r>
              <a:rPr lang="de-AT" sz="2200" dirty="0" smtClean="0">
                <a:latin typeface="Corbel" panose="020B0503020204020204" pitchFamily="34" charset="0"/>
              </a:rPr>
              <a:t>Die </a:t>
            </a:r>
            <a:r>
              <a:rPr lang="de-AT" sz="2200" dirty="0">
                <a:latin typeface="Corbel" panose="020B0503020204020204" pitchFamily="34" charset="0"/>
              </a:rPr>
              <a:t>aktuellen Entwicklungstrends sind in den folgenden Bereichen entstandenen:</a:t>
            </a:r>
          </a:p>
          <a:p>
            <a:pPr lvl="1">
              <a:buFont typeface="Symbol" panose="05050102010706020507" pitchFamily="18" charset="2"/>
              <a:buChar char="-"/>
            </a:pPr>
            <a:r>
              <a:rPr lang="de-AT" sz="1800" dirty="0">
                <a:latin typeface="Corbel" panose="020B0503020204020204" pitchFamily="34" charset="0"/>
              </a:rPr>
              <a:t>Nachhaltigkeit</a:t>
            </a:r>
          </a:p>
          <a:p>
            <a:pPr lvl="1">
              <a:buFont typeface="Symbol" panose="05050102010706020507" pitchFamily="18" charset="2"/>
              <a:buChar char="-"/>
            </a:pPr>
            <a:r>
              <a:rPr lang="de-AT" sz="1800" dirty="0">
                <a:latin typeface="Corbel" panose="020B0503020204020204" pitchFamily="34" charset="0"/>
              </a:rPr>
              <a:t>Digitalisierung/Vernetzung</a:t>
            </a:r>
          </a:p>
          <a:p>
            <a:pPr lvl="1">
              <a:buFont typeface="Symbol" panose="05050102010706020507" pitchFamily="18" charset="2"/>
              <a:buChar char="-"/>
            </a:pPr>
            <a:r>
              <a:rPr lang="de-AT" sz="1800" dirty="0">
                <a:latin typeface="Corbel" panose="020B0503020204020204" pitchFamily="34" charset="0"/>
              </a:rPr>
              <a:t>Individualisierung und steigende Komplexität </a:t>
            </a:r>
          </a:p>
          <a:p>
            <a:pPr lvl="1">
              <a:buFont typeface="Symbol" panose="05050102010706020507" pitchFamily="18" charset="2"/>
              <a:buChar char="-"/>
            </a:pPr>
            <a:r>
              <a:rPr lang="de-AT" sz="1800" dirty="0">
                <a:latin typeface="Corbel" panose="020B0503020204020204" pitchFamily="34" charset="0"/>
              </a:rPr>
              <a:t>Kooperation</a:t>
            </a:r>
          </a:p>
          <a:p>
            <a:pPr lvl="1">
              <a:buFont typeface="Symbol" panose="05050102010706020507" pitchFamily="18" charset="2"/>
              <a:buChar char="-"/>
            </a:pPr>
            <a:r>
              <a:rPr lang="de-AT" sz="1800" dirty="0">
                <a:latin typeface="Corbel" panose="020B0503020204020204" pitchFamily="34" charset="0"/>
              </a:rPr>
              <a:t>Innovative Transportkonzepte</a:t>
            </a:r>
          </a:p>
          <a:p>
            <a:r>
              <a:rPr lang="de-AT" sz="2200" dirty="0">
                <a:latin typeface="Corbel" panose="020B0503020204020204" pitchFamily="34" charset="0"/>
              </a:rPr>
              <a:t>Neue Entwicklungstrends können eine vermehrte Integration des Binnenschiffs in multimodale Verkehrssysteme </a:t>
            </a:r>
            <a:r>
              <a:rPr lang="de-AT" sz="2200" dirty="0" smtClean="0">
                <a:latin typeface="Corbel" panose="020B0503020204020204" pitchFamily="34" charset="0"/>
              </a:rPr>
              <a:t>begünstigen.</a:t>
            </a:r>
          </a:p>
          <a:p>
            <a:r>
              <a:rPr lang="de-AT" sz="2200" dirty="0">
                <a:latin typeface="Corbel" panose="020B0503020204020204" pitchFamily="34" charset="0"/>
              </a:rPr>
              <a:t>D</a:t>
            </a:r>
            <a:r>
              <a:rPr lang="de-AT" sz="2200" dirty="0" smtClean="0">
                <a:latin typeface="Corbel" panose="020B0503020204020204" pitchFamily="34" charset="0"/>
              </a:rPr>
              <a:t>er </a:t>
            </a:r>
            <a:r>
              <a:rPr lang="de-AT" sz="2200" dirty="0">
                <a:latin typeface="Corbel" panose="020B0503020204020204" pitchFamily="34" charset="0"/>
              </a:rPr>
              <a:t>Bereich der Binnenschifffahrt </a:t>
            </a:r>
            <a:r>
              <a:rPr lang="de-AT" sz="2200" dirty="0" smtClean="0">
                <a:latin typeface="Corbel" panose="020B0503020204020204" pitchFamily="34" charset="0"/>
              </a:rPr>
              <a:t>ist kein </a:t>
            </a:r>
            <a:r>
              <a:rPr lang="de-AT" sz="2200" dirty="0">
                <a:latin typeface="Corbel" panose="020B0503020204020204" pitchFamily="34" charset="0"/>
              </a:rPr>
              <a:t>innovationsresistenter Bereich der Transportbranche, da sich bereits unterschiedliche innovative Lösungen, entwickelt haben.</a:t>
            </a:r>
          </a:p>
          <a:p>
            <a:pPr marL="0" indent="0">
              <a:buNone/>
            </a:pPr>
            <a:endParaRPr lang="de-DE" dirty="0" smtClean="0">
              <a:latin typeface="Corbel" panose="020B0503020204020204" pitchFamily="34" charset="0"/>
            </a:endParaRPr>
          </a:p>
          <a:p>
            <a:pPr marL="0" indent="0">
              <a:buNone/>
            </a:pPr>
            <a:endParaRPr lang="de-DE" dirty="0">
              <a:latin typeface="Corbel" panose="020B0503020204020204" pitchFamily="34" charset="0"/>
            </a:endParaRPr>
          </a:p>
        </p:txBody>
      </p:sp>
      <p:sp>
        <p:nvSpPr>
          <p:cNvPr id="4" name="Date Placeholder 3"/>
          <p:cNvSpPr>
            <a:spLocks noGrp="1"/>
          </p:cNvSpPr>
          <p:nvPr>
            <p:ph type="dt" sz="half" idx="10"/>
          </p:nvPr>
        </p:nvSpPr>
        <p:spPr/>
        <p:txBody>
          <a:bodyPr/>
          <a:lstStyle/>
          <a:p>
            <a:fld id="{D3E61E40-B63F-46D5-8043-32BA19620943}" type="datetime6">
              <a:rPr lang="de-AT"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43</a:t>
            </a:fld>
            <a:endParaRPr lang="de-AT" dirty="0">
              <a:solidFill>
                <a:prstClr val="white"/>
              </a:solidFill>
            </a:endParaRPr>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0232" y="2708920"/>
            <a:ext cx="1601336" cy="1601336"/>
          </a:xfrm>
          <a:prstGeom prst="rect">
            <a:avLst/>
          </a:prstGeom>
        </p:spPr>
      </p:pic>
    </p:spTree>
    <p:extLst>
      <p:ext uri="{BB962C8B-B14F-4D97-AF65-F5344CB8AC3E}">
        <p14:creationId xmlns:p14="http://schemas.microsoft.com/office/powerpoint/2010/main" val="13460478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latin typeface="Corbel" panose="020B0503020204020204" pitchFamily="34" charset="0"/>
              </a:rPr>
              <a:t>Mindmap</a:t>
            </a:r>
            <a:br>
              <a:rPr lang="de-AT" dirty="0" smtClean="0">
                <a:latin typeface="Corbel" panose="020B0503020204020204" pitchFamily="34" charset="0"/>
              </a:rPr>
            </a:br>
            <a:r>
              <a:rPr lang="de-AT" sz="2400" b="0" dirty="0" smtClean="0">
                <a:latin typeface="Corbel" panose="020B0503020204020204" pitchFamily="34" charset="0"/>
              </a:rPr>
              <a:t>Abschlussübung</a:t>
            </a:r>
            <a:endParaRPr lang="de-AT" b="0" dirty="0">
              <a:latin typeface="Corbel" panose="020B0503020204020204" pitchFamily="34" charset="0"/>
            </a:endParaRPr>
          </a:p>
        </p:txBody>
      </p:sp>
      <p:sp>
        <p:nvSpPr>
          <p:cNvPr id="3" name="Inhaltsplatzhalter 2"/>
          <p:cNvSpPr>
            <a:spLocks noGrp="1"/>
          </p:cNvSpPr>
          <p:nvPr>
            <p:ph idx="1"/>
          </p:nvPr>
        </p:nvSpPr>
        <p:spPr/>
        <p:txBody>
          <a:bodyPr>
            <a:normAutofit/>
          </a:bodyPr>
          <a:lstStyle/>
          <a:p>
            <a:pPr marL="0" indent="0">
              <a:buClr>
                <a:srgbClr val="189BC4"/>
              </a:buClr>
              <a:buNone/>
            </a:pPr>
            <a:r>
              <a:rPr lang="de-AT" sz="2000" dirty="0">
                <a:latin typeface="Corbel" panose="020B0503020204020204" pitchFamily="34" charset="0"/>
              </a:rPr>
              <a:t>Gestalte eine </a:t>
            </a:r>
            <a:r>
              <a:rPr lang="de-AT" sz="2000" b="1" dirty="0">
                <a:solidFill>
                  <a:srgbClr val="189BC4"/>
                </a:solidFill>
                <a:latin typeface="Corbel" panose="020B0503020204020204" pitchFamily="34" charset="0"/>
              </a:rPr>
              <a:t>Mindmap </a:t>
            </a:r>
            <a:r>
              <a:rPr lang="de-AT" sz="2000" dirty="0">
                <a:latin typeface="Corbel" panose="020B0503020204020204" pitchFamily="34" charset="0"/>
              </a:rPr>
              <a:t>zu den wichtigsten Themen der Präsentation “aktuelle Entwicklungstrends in der Logistik – Fokus auf der Binnenschifffahrt”. </a:t>
            </a: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44</a:t>
            </a:fld>
            <a:endParaRPr lang="de-AT" dirty="0">
              <a:solidFill>
                <a:prstClr val="white"/>
              </a:solidFill>
            </a:endParaRPr>
          </a:p>
        </p:txBody>
      </p:sp>
      <p:graphicFrame>
        <p:nvGraphicFramePr>
          <p:cNvPr id="6" name="Diagramm 5"/>
          <p:cNvGraphicFramePr/>
          <p:nvPr>
            <p:extLst>
              <p:ext uri="{D42A27DB-BD31-4B8C-83A1-F6EECF244321}">
                <p14:modId xmlns:p14="http://schemas.microsoft.com/office/powerpoint/2010/main" val="2899625148"/>
              </p:ext>
            </p:extLst>
          </p:nvPr>
        </p:nvGraphicFramePr>
        <p:xfrm>
          <a:off x="1619672" y="2413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882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3C628F"/>
                </a:solidFill>
                <a:latin typeface="Corbel" panose="020B0503020204020204" pitchFamily="34" charset="0"/>
              </a:rPr>
              <a:t>Quellen</a:t>
            </a:r>
            <a:endParaRPr lang="en-US" dirty="0">
              <a:solidFill>
                <a:srgbClr val="3C628F"/>
              </a:solidFill>
              <a:latin typeface="Corbel" panose="020B0503020204020204" pitchFamily="34" charset="0"/>
            </a:endParaRPr>
          </a:p>
        </p:txBody>
      </p:sp>
      <p:sp>
        <p:nvSpPr>
          <p:cNvPr id="4" name="Date Placeholder 3"/>
          <p:cNvSpPr>
            <a:spLocks noGrp="1"/>
          </p:cNvSpPr>
          <p:nvPr>
            <p:ph type="dt" sz="half" idx="10"/>
          </p:nvPr>
        </p:nvSpPr>
        <p:spPr/>
        <p:txBody>
          <a:bodyPr/>
          <a:lstStyle/>
          <a:p>
            <a:fld id="{5983E4F0-7F5A-4E7D-B64D-5A97DD2C8C2F}" type="datetime6">
              <a:rPr lang="de-AT" smtClean="0">
                <a:solidFill>
                  <a:prstClr val="white"/>
                </a:solidFill>
              </a:rPr>
              <a:t>Dezember 18</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45</a:t>
            </a:fld>
            <a:endParaRPr lang="de-AT" dirty="0">
              <a:solidFill>
                <a:prstClr val="white"/>
              </a:solidFill>
            </a:endParaRPr>
          </a:p>
        </p:txBody>
      </p:sp>
      <p:sp>
        <p:nvSpPr>
          <p:cNvPr id="11" name="Rechteck 10"/>
          <p:cNvSpPr/>
          <p:nvPr/>
        </p:nvSpPr>
        <p:spPr>
          <a:xfrm>
            <a:off x="433536" y="1872000"/>
            <a:ext cx="8314928" cy="4576125"/>
          </a:xfrm>
          <a:prstGeom prst="rect">
            <a:avLst/>
          </a:prstGeom>
        </p:spPr>
        <p:txBody>
          <a:bodyPr wrap="square">
            <a:spAutoFit/>
          </a:bodyPr>
          <a:lstStyle/>
          <a:p>
            <a:pPr marL="450215" indent="-450215">
              <a:lnSpc>
                <a:spcPct val="107000"/>
              </a:lnSpc>
              <a:spcAft>
                <a:spcPts val="800"/>
              </a:spcAft>
            </a:pP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ACEA - Association des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Constructeurs</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Européens</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d’Automobiles</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(2011) - Modal Shift Target for  Freight Transport Above 300 km: An Assessment, </a:t>
            </a:r>
            <a:r>
              <a:rPr lang="en-US"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3"/>
              </a:rPr>
              <a:t>https://www.acea.be/uploads/publications/SAG_17.pdf</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Abfrage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14.03.2018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Bretzke</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Wolf-Rüdiger/Karmin </a:t>
            </a:r>
            <a:r>
              <a:rPr lang="de-AT"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Barkawi</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Nachhaltige Logistik: Antworten auf eine globale Herausforderung. Berlin Heidelberg, 2010</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BVL - Bundesvereinigung Logistik e. V. (2017): Digitalisierung in der Logistik, </a:t>
            </a:r>
            <a:r>
              <a:rPr lang="de-AT"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4"/>
              </a:rPr>
              <a:t>https://www.bvl.de/positionspapier-digitalisierung</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Abfrage: 02.02.2018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000" dirty="0">
                <a:solidFill>
                  <a:srgbClr val="3C628F"/>
                </a:solidFill>
                <a:latin typeface="Calibri" panose="020F0502020204030204" pitchFamily="34" charset="0"/>
                <a:ea typeface="Calibri" panose="020F0502020204030204" pitchFamily="34" charset="0"/>
                <a:cs typeface="Calibri" panose="020F0502020204030204" pitchFamily="34" charset="0"/>
              </a:rPr>
              <a:t>Claus, P. (2015). </a:t>
            </a:r>
            <a:r>
              <a:rPr lang="en-GB"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Abgerufen</a:t>
            </a:r>
            <a:r>
              <a:rPr lang="en-GB" sz="1000" dirty="0">
                <a:solidFill>
                  <a:srgbClr val="3C628F"/>
                </a:solidFill>
                <a:latin typeface="Calibri" panose="020F0502020204030204" pitchFamily="34" charset="0"/>
                <a:ea typeface="Calibri" panose="020F0502020204030204" pitchFamily="34" charset="0"/>
                <a:cs typeface="Calibri" panose="020F0502020204030204" pitchFamily="34" charset="0"/>
              </a:rPr>
              <a:t> am 21. </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April 2017 von Werteffekte durch Ankündigung von Kooperationen mit Logistikdienstleistern: http://valueday.at/wp-content/uploads/sites/20/2013/11/Masterarbeit_Claus.pdf</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Die Macher – Das Wirtschaftsmagazin (</a:t>
            </a:r>
            <a:r>
              <a:rPr lang="de-AT"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o.D</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Logistik 4.0, </a:t>
            </a:r>
            <a:r>
              <a:rPr lang="de-AT"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5"/>
              </a:rPr>
              <a:t>http://n.diemacher.at/1083/logistik-4</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Abfrage: 06.03.2018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ECT (2015): Results of Internal report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SynChain</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6"/>
              </a:rPr>
              <a:t>http://www.informatie.binnenvaart.nl/documenten/doc_view/158-the-future-of-freight-transport-ect-s-vision-on-sustainable-and-reliable-european-transport</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Abfrage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02.01.2018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EHG - Ennshafen GmbH (2017): RAG eröffnet die erste LNG-Tankstelle in Österreich, </a:t>
            </a:r>
            <a:r>
              <a:rPr lang="de-DE"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7"/>
              </a:rPr>
              <a:t>http://www.ennshafen.at/mediencorner/presseberichte/26_09_2017_eroeffnung_der_ersten_lng_tankstelle_oesterreichs_im_ennshafen</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Abfrage: 14.03.2018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Europäische Kommission (2013): EU ENERGY, TRANSPORT AND GHG EMISSIONS TRENDS TO 2050, </a:t>
            </a:r>
            <a:r>
              <a:rPr lang="de-AT" sz="1000" dirty="0">
                <a:solidFill>
                  <a:srgbClr val="3C628F"/>
                </a:solidFill>
                <a:latin typeface="Calibri" panose="020F0502020204030204" pitchFamily="34" charset="0"/>
                <a:ea typeface="Times New Roman" panose="02020603050405020304" pitchFamily="18" charset="0"/>
                <a:cs typeface="Calibri" panose="020F0502020204030204" pitchFamily="34" charset="0"/>
              </a:rPr>
              <a:t>http://ec.europa.eu/transport/media/publications/doc/trends-to-2050-update-2013.pdf</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Abfrage: 14.03.2018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Europäische Kommission (2011):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Weissbuch</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 Fahrplan zu einem einheitlichen europäischen Verkehrsraum - Hin zu einem wettbewerbsorientierten und ressourcenschonenden Verkehrssystem, http://eur-lex.europa.eu/legal-content/DE/TXT/PDF/?uri=CELEX:52011DC0144&amp;from=EN, Abfrage: 09.03.2018 </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Eurostat</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(2018):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Freight</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transport</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statistics</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 modal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split</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http://ec.europa.eu/eurostat/statistics-explained/index.php/Freight_transport_statistics_-_modal_split, Abfrage: 10.02.2017</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540385" indent="-540385">
              <a:lnSpc>
                <a:spcPct val="107000"/>
              </a:lnSpc>
              <a:spcAft>
                <a:spcPts val="800"/>
              </a:spcAft>
            </a:pP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Eurostat, „Greenhouse gas emission statistics“, (2016), </a:t>
            </a:r>
            <a:r>
              <a:rPr lang="en-US"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8"/>
              </a:rPr>
              <a:t>http://ec.europa.eu/eurostat/statistics-explained/index.php/Greenhouse_gas_emission_statistics</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Abfrage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12.03.2018</a:t>
            </a:r>
            <a:endParaRPr lang="de-AT" sz="1100" dirty="0">
              <a:solidFill>
                <a:srgbClr val="3C628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5258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3C628F"/>
                </a:solidFill>
                <a:latin typeface="Corbel" panose="020B0503020204020204" pitchFamily="34" charset="0"/>
              </a:rPr>
              <a:t>Quellen</a:t>
            </a:r>
            <a:endParaRPr lang="en-US" dirty="0">
              <a:solidFill>
                <a:srgbClr val="3C628F"/>
              </a:solidFill>
              <a:latin typeface="Corbel" panose="020B0503020204020204" pitchFamily="34" charset="0"/>
            </a:endParaRPr>
          </a:p>
        </p:txBody>
      </p:sp>
      <p:sp>
        <p:nvSpPr>
          <p:cNvPr id="4" name="Date Placeholder 3"/>
          <p:cNvSpPr>
            <a:spLocks noGrp="1"/>
          </p:cNvSpPr>
          <p:nvPr>
            <p:ph type="dt" sz="half" idx="10"/>
          </p:nvPr>
        </p:nvSpPr>
        <p:spPr/>
        <p:txBody>
          <a:bodyPr/>
          <a:lstStyle/>
          <a:p>
            <a:fld id="{5983E4F0-7F5A-4E7D-B64D-5A97DD2C8C2F}" type="datetime6">
              <a:rPr lang="de-AT" smtClean="0">
                <a:solidFill>
                  <a:prstClr val="white"/>
                </a:solidFill>
              </a:rPr>
              <a:t>Dezember 18</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46</a:t>
            </a:fld>
            <a:endParaRPr lang="de-AT" dirty="0">
              <a:solidFill>
                <a:prstClr val="white"/>
              </a:solidFill>
            </a:endParaRPr>
          </a:p>
        </p:txBody>
      </p:sp>
      <p:sp>
        <p:nvSpPr>
          <p:cNvPr id="3" name="Rechteck 2"/>
          <p:cNvSpPr/>
          <p:nvPr/>
        </p:nvSpPr>
        <p:spPr>
          <a:xfrm>
            <a:off x="432000" y="1872000"/>
            <a:ext cx="8435280" cy="5082866"/>
          </a:xfrm>
          <a:prstGeom prst="rect">
            <a:avLst/>
          </a:prstGeom>
        </p:spPr>
        <p:txBody>
          <a:bodyPr wrap="square">
            <a:spAutoFit/>
          </a:bodyPr>
          <a:lstStyle/>
          <a:p>
            <a:pPr marL="450215" indent="-450215">
              <a:lnSpc>
                <a:spcPct val="107000"/>
              </a:lnSpc>
              <a:spcAft>
                <a:spcPts val="800"/>
              </a:spcAft>
            </a:pP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Frauenhof-Institut für Integrierte Schaltung IIS (2008): Wirtschaftliche Rahmenbedingungen des Güterverkehrs, </a:t>
            </a:r>
            <a:r>
              <a:rPr lang="de-AT"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3"/>
              </a:rPr>
              <a:t>https://www.scs.fraunhofer.de/content/dam/scs/de/dokumente/studien/Wirtschaftliche_Rahmenbedingungen_des_Gueterverkehrs.pdf</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Abfrage: 02.01.2018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Hamburg Port Authority (2013): Report - the smart port: http://www.hamburg-port-authority.de/en/press/Brochures-and-publications/Documents/HPA_AnnualReport_image2012.pdf,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Abfrage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09.03.2018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Holderied</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C. (2005). </a:t>
            </a:r>
            <a:r>
              <a:rPr lang="de-DE" sz="1000" i="1" dirty="0">
                <a:solidFill>
                  <a:srgbClr val="3C628F"/>
                </a:solidFill>
                <a:latin typeface="Calibri" panose="020F0502020204030204" pitchFamily="34" charset="0"/>
                <a:ea typeface="Calibri" panose="020F0502020204030204" pitchFamily="34" charset="0"/>
                <a:cs typeface="Calibri" panose="020F0502020204030204" pitchFamily="34" charset="0"/>
              </a:rPr>
              <a:t>Güterverkehr, Spedition und Logistik. Managementkonzepte für Güterverkehrsbetriebe, Speditionsunternehmen und logistische Dienstleister.</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München: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Oldenbourg</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Wissenschaftsverlag GmbH.</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Holland International Distribution Council (2009): Holland: Pioneers in global logistics Leading European supply chain models, </a:t>
            </a:r>
            <a:r>
              <a:rPr lang="en-US"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4"/>
              </a:rPr>
              <a:t>http://www.digitimes.com.tw/tw/B2B/Seminar/Service/download/0519802260/0226DAF-05B.pdf</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Abfrage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02.01.2018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000" dirty="0">
                <a:solidFill>
                  <a:srgbClr val="3C628F"/>
                </a:solidFill>
                <a:latin typeface="Calibri" panose="020F0502020204030204" pitchFamily="34" charset="0"/>
                <a:ea typeface="Calibri" panose="020F0502020204030204" pitchFamily="34" charset="0"/>
                <a:cs typeface="Calibri" panose="020F0502020204030204" pitchFamily="34" charset="0"/>
              </a:rPr>
              <a:t>Inland Navigation Europe (INE), European Barge Union (EBU) and European Skippers' Organisation (ESO). (2011). </a:t>
            </a:r>
            <a:r>
              <a:rPr lang="en-GB" sz="1000" i="1" dirty="0">
                <a:solidFill>
                  <a:srgbClr val="3C628F"/>
                </a:solidFill>
                <a:latin typeface="Calibri" panose="020F0502020204030204" pitchFamily="34" charset="0"/>
                <a:ea typeface="Calibri" panose="020F0502020204030204" pitchFamily="34" charset="0"/>
                <a:cs typeface="Calibri" panose="020F0502020204030204" pitchFamily="34" charset="0"/>
              </a:rPr>
              <a:t>Setting the course - a new transport policy for 2020.</a:t>
            </a:r>
            <a:r>
              <a:rPr lang="en-GB"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Abgerufen</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am 12. </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März 2018 von www.inlandnavigation.eu: http://www.google.at/url?sa=t&amp;rct=j&amp;q=&amp;esrc=s&amp;source=web&amp;cd=1&amp;ved=0ahUKEwiMht7WrpnTAhWbHsAKHYrZB0AQFggdMAA&amp;url=http%3A%2F%2Fwww.inlandnavigation.eu%2Fmedia%2F18189%2FINE_setting_course.pdf&amp;usg=AFQjCNEeyK1oS4DgS0lwIxQpUdhrq0wS8A&amp;bvm=bv.152174688,d.ZGg</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Institute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for</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Transport Studies,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Univerisät</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Leeds (UK). (2010). </a:t>
            </a:r>
            <a:r>
              <a:rPr lang="de-DE" sz="1000" i="1" dirty="0">
                <a:solidFill>
                  <a:srgbClr val="3C628F"/>
                </a:solidFill>
                <a:latin typeface="Calibri" panose="020F0502020204030204" pitchFamily="34" charset="0"/>
                <a:ea typeface="Calibri" panose="020F0502020204030204" pitchFamily="34" charset="0"/>
                <a:cs typeface="Calibri" panose="020F0502020204030204" pitchFamily="34" charset="0"/>
              </a:rPr>
              <a:t>Workshop "Die Zukunft des Verkehrs": Die Zukunft der Nachhaltigkeit in Güterverkehr und Logistik, </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http://www.europarl.europa.eu/RegData/etudes/note/join/2010/431578/IPOL-TRAN_NT(2010)431578_DE.pdf, Abgerufen: </a:t>
            </a:r>
            <a:r>
              <a:rPr lang="de-DE" sz="1000" dirty="0" smtClean="0">
                <a:solidFill>
                  <a:srgbClr val="3C628F"/>
                </a:solidFill>
                <a:latin typeface="Calibri" panose="020F0502020204030204" pitchFamily="34" charset="0"/>
                <a:ea typeface="Calibri" panose="020F0502020204030204" pitchFamily="34" charset="0"/>
                <a:cs typeface="Calibri" panose="020F0502020204030204" pitchFamily="34" charset="0"/>
              </a:rPr>
              <a:t>12.03.2018</a:t>
            </a:r>
          </a:p>
          <a:p>
            <a:pPr marL="540385" indent="-540385">
              <a:lnSpc>
                <a:spcPct val="107000"/>
              </a:lnSpc>
              <a:spcAft>
                <a:spcPts val="800"/>
              </a:spcAft>
            </a:pPr>
            <a:r>
              <a:rPr lang="en-GB" sz="1100" dirty="0">
                <a:solidFill>
                  <a:srgbClr val="3C628F"/>
                </a:solidFill>
                <a:latin typeface="Calibri" panose="020F0502020204030204" pitchFamily="34" charset="0"/>
                <a:ea typeface="Calibri" panose="020F0502020204030204" pitchFamily="34" charset="0"/>
                <a:cs typeface="Calibri" panose="020F0502020204030204" pitchFamily="34" charset="0"/>
              </a:rPr>
              <a:t>International Transport Forum (2010): “Reducing Transport Greenhouse Gas Emissions. </a:t>
            </a:r>
            <a:r>
              <a:rPr lang="de-AT" sz="1100" dirty="0">
                <a:solidFill>
                  <a:srgbClr val="3C628F"/>
                </a:solidFill>
                <a:latin typeface="Calibri" panose="020F0502020204030204" pitchFamily="34" charset="0"/>
                <a:ea typeface="Calibri" panose="020F0502020204030204" pitchFamily="34" charset="0"/>
                <a:cs typeface="Calibri" panose="020F0502020204030204" pitchFamily="34" charset="0"/>
              </a:rPr>
              <a:t>Trends &amp; Data 2010”, </a:t>
            </a:r>
            <a:r>
              <a:rPr lang="de-AT" sz="11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5"/>
              </a:rPr>
              <a:t>http://www.itf-oecd.org/sites/default/files/docs/10ghgtrends.pdf</a:t>
            </a:r>
            <a:r>
              <a:rPr lang="de-AT" sz="1100" dirty="0">
                <a:solidFill>
                  <a:srgbClr val="3C628F"/>
                </a:solidFill>
                <a:latin typeface="Calibri" panose="020F0502020204030204" pitchFamily="34" charset="0"/>
                <a:ea typeface="Calibri" panose="020F0502020204030204" pitchFamily="34" charset="0"/>
                <a:cs typeface="Calibri" panose="020F0502020204030204" pitchFamily="34" charset="0"/>
              </a:rPr>
              <a:t>, Abfrage 20.02.2018</a:t>
            </a:r>
            <a:endParaRPr lang="de-AT" sz="14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de-DE" sz="1100" dirty="0">
                <a:solidFill>
                  <a:srgbClr val="3C628F"/>
                </a:solidFill>
                <a:latin typeface="Calibri" panose="020F0502020204030204" pitchFamily="34" charset="0"/>
                <a:ea typeface="Calibri" panose="020F0502020204030204" pitchFamily="34" charset="0"/>
                <a:cs typeface="Calibri" panose="020F0502020204030204" pitchFamily="34" charset="0"/>
              </a:rPr>
              <a:t>Kauder, V., Hasselfeldt, G., &amp; Oppermann, T. (2016). </a:t>
            </a:r>
            <a:r>
              <a:rPr lang="de-DE" sz="1100" i="1" dirty="0">
                <a:solidFill>
                  <a:srgbClr val="3C628F"/>
                </a:solidFill>
                <a:latin typeface="Calibri" panose="020F0502020204030204" pitchFamily="34" charset="0"/>
                <a:ea typeface="Calibri" panose="020F0502020204030204" pitchFamily="34" charset="0"/>
                <a:cs typeface="Calibri" panose="020F0502020204030204" pitchFamily="34" charset="0"/>
              </a:rPr>
              <a:t>Intelligente Mobilität fördern - Die Chancen der Digitalisierung für den Verkehrssektor nutzen.</a:t>
            </a:r>
            <a:r>
              <a:rPr lang="de-DE" sz="1100" dirty="0">
                <a:solidFill>
                  <a:srgbClr val="3C628F"/>
                </a:solidFill>
                <a:latin typeface="Calibri" panose="020F0502020204030204" pitchFamily="34" charset="0"/>
                <a:ea typeface="Calibri" panose="020F0502020204030204" pitchFamily="34" charset="0"/>
                <a:cs typeface="Calibri" panose="020F0502020204030204" pitchFamily="34" charset="0"/>
              </a:rPr>
              <a:t> http://dip21.bundestag.de/dip21/btd/18/073/1807362.pdf, Abfrage: 12.02.2018</a:t>
            </a:r>
            <a:endParaRPr lang="de-AT" sz="14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de-DE" sz="1100" dirty="0" err="1">
                <a:solidFill>
                  <a:srgbClr val="3C628F"/>
                </a:solidFill>
                <a:latin typeface="Calibri" panose="020F0502020204030204" pitchFamily="34" charset="0"/>
                <a:ea typeface="Times New Roman" panose="02020603050405020304" pitchFamily="18" charset="0"/>
                <a:cs typeface="Calibri" panose="020F0502020204030204" pitchFamily="34" charset="0"/>
              </a:rPr>
              <a:t>Lehmacher</a:t>
            </a:r>
            <a:r>
              <a:rPr lang="de-DE" sz="1100" dirty="0">
                <a:solidFill>
                  <a:srgbClr val="3C628F"/>
                </a:solidFill>
                <a:latin typeface="Calibri" panose="020F0502020204030204" pitchFamily="34" charset="0"/>
                <a:ea typeface="Times New Roman" panose="02020603050405020304" pitchFamily="18" charset="0"/>
                <a:cs typeface="Calibri" panose="020F0502020204030204" pitchFamily="34" charset="0"/>
              </a:rPr>
              <a:t> W. (2015): „Wirtschaft, Gesellschaft und Logistik 2050 in Logistik – eine Industrie, die (sich) bewegt. Strategien und Lösungen entlang der Supply Chain 4.0“ </a:t>
            </a:r>
            <a:endParaRPr lang="de-AT" sz="14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318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3C628F"/>
                </a:solidFill>
                <a:latin typeface="Corbel" panose="020B0503020204020204" pitchFamily="34" charset="0"/>
              </a:rPr>
              <a:t>Quellen</a:t>
            </a:r>
            <a:endParaRPr lang="en-US" dirty="0">
              <a:solidFill>
                <a:srgbClr val="3C628F"/>
              </a:solidFill>
              <a:latin typeface="Corbel" panose="020B0503020204020204" pitchFamily="34" charset="0"/>
            </a:endParaRPr>
          </a:p>
        </p:txBody>
      </p:sp>
      <p:sp>
        <p:nvSpPr>
          <p:cNvPr id="4" name="Date Placeholder 3"/>
          <p:cNvSpPr>
            <a:spLocks noGrp="1"/>
          </p:cNvSpPr>
          <p:nvPr>
            <p:ph type="dt" sz="half" idx="10"/>
          </p:nvPr>
        </p:nvSpPr>
        <p:spPr/>
        <p:txBody>
          <a:bodyPr/>
          <a:lstStyle/>
          <a:p>
            <a:fld id="{5983E4F0-7F5A-4E7D-B64D-5A97DD2C8C2F}" type="datetime6">
              <a:rPr lang="de-AT" smtClean="0">
                <a:solidFill>
                  <a:prstClr val="white"/>
                </a:solidFill>
              </a:rPr>
              <a:t>Dezember 18</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47</a:t>
            </a:fld>
            <a:endParaRPr lang="de-AT" dirty="0">
              <a:solidFill>
                <a:prstClr val="white"/>
              </a:solidFill>
            </a:endParaRPr>
          </a:p>
        </p:txBody>
      </p:sp>
      <p:sp>
        <p:nvSpPr>
          <p:cNvPr id="6" name="Rechteck 5"/>
          <p:cNvSpPr/>
          <p:nvPr/>
        </p:nvSpPr>
        <p:spPr>
          <a:xfrm>
            <a:off x="432000" y="1872000"/>
            <a:ext cx="8361536" cy="4740785"/>
          </a:xfrm>
          <a:prstGeom prst="rect">
            <a:avLst/>
          </a:prstGeom>
        </p:spPr>
        <p:txBody>
          <a:bodyPr wrap="square">
            <a:spAutoFit/>
          </a:bodyPr>
          <a:lstStyle/>
          <a:p>
            <a:pPr marL="540385" indent="-540385">
              <a:lnSpc>
                <a:spcPct val="107000"/>
              </a:lnSpc>
              <a:spcAft>
                <a:spcPts val="800"/>
              </a:spcAft>
            </a:pP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Logcom</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(2014):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Consent</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Markt- und Sozialforschung: Imageanalyse FRIENDS on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the</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road</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de-AT"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3"/>
              </a:rPr>
              <a:t>http://www.logcom.at/consent-studie-bestaetigt-positives-image-und-bekanntheit-der-marke-lkw-friends-on-the-road/</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Abfrage: 13.03.2018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MUNIN - Maritime Unmanned Navigation through Intelligence in Networks (2016): The Autonomous Ship, </a:t>
            </a:r>
            <a:r>
              <a:rPr lang="en-US"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4"/>
              </a:rPr>
              <a:t>http://www.unmanned-ship.org/munin/about/the-autonomus-ship/</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Abfrage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02.01.2018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OECD (2015), ITF Transport Outlook 2015, </a:t>
            </a:r>
            <a:r>
              <a:rPr lang="en-US"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5"/>
              </a:rPr>
              <a:t>http://www.oecd-ilibrary.org/docserver/download/7414021e.pdf?expires=1521023235&amp;id=id&amp;accname=ocid56027859&amp;checksum=5187CB22E7FB2BE95931A082A4A30501</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Abfrage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14.03.2018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Pfohl, H. C. (2004).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Freight</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Integrator" - eine neue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Rolel</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in der Logistikkette? In H. C. Pfohl, </a:t>
            </a:r>
            <a:r>
              <a:rPr lang="de-DE" sz="1000" i="1" dirty="0">
                <a:solidFill>
                  <a:srgbClr val="3C628F"/>
                </a:solidFill>
                <a:latin typeface="Calibri" panose="020F0502020204030204" pitchFamily="34" charset="0"/>
                <a:ea typeface="Calibri" panose="020F0502020204030204" pitchFamily="34" charset="0"/>
                <a:cs typeface="Calibri" panose="020F0502020204030204" pitchFamily="34" charset="0"/>
              </a:rPr>
              <a:t>Erfolgsfaktor Kooperation in der Logistik</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(S. 139 - 166). Darmstadt: Erich Schmidt Verlag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GsmbH</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&amp; Co.</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Plattform – </a:t>
            </a:r>
            <a:r>
              <a:rPr lang="de-AT"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Synchromodaliteit</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de-AT"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o.D</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de-AT"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opportunities</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de-AT"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6"/>
              </a:rPr>
              <a:t>http://www.synchromodaliteit.nl/en/opportunities/</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Abfrage: 02.01.2018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540385" indent="-540385">
              <a:lnSpc>
                <a:spcPct val="107000"/>
              </a:lnSpc>
              <a:spcAft>
                <a:spcPts val="800"/>
              </a:spcAft>
            </a:pP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PWC (2008): Truck </a:t>
            </a:r>
            <a:r>
              <a:rPr lang="de-AT"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Industrys</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de-AT"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green</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de-AT"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challenge</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de-AT"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7"/>
              </a:rPr>
              <a:t>https://www.pwc.be/en/transport-logistics/pdf/truck-industry-s-green-challenge-2008-09-23.pdf</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Abfrage: 20.02.2018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Researchgate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(2014): Challenges and opportunities for LNG as a ship fuel source and an application to bunkering network optimization, </a:t>
            </a:r>
            <a:r>
              <a:rPr lang="en-US"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8"/>
              </a:rPr>
              <a:t>https://www.researchgate.net/profile/Murat_Aymelek/publication/274379729_Challenges_and_opportunities_for_LNG_as_a_ship_fuel_source_and_an_application_to_bunkering_network_optimisation/links/55e5bf9f08aecb1a7ccd4ab6.pdf</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Abfrage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11.03.2018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Rossi S.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Cranfield</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University) (2012): CHALLENGES OF CO-MODALITY IN A COLLABORATIVE ENVIRONMENT, http://www.co3-project.eu/wo3/wp-content/uploads/2011/12/CO3-D-2-3-Position-Paper-on-Co-modality_def.pdf ,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Abfrage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02.01.2018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Umweltbundesamt (2012): “Daten zum Verkehr – Ausgabe 2012”, </a:t>
            </a:r>
            <a:r>
              <a:rPr lang="de-AT"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9"/>
              </a:rPr>
              <a:t>https://www.umweltbundesamt.de/sites/default/files/medien/publikation/long/4364.pdf</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Abfrage: 06.03.2018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Vahrenkamp</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R., &amp;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Kotzab</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H. (2012). </a:t>
            </a:r>
            <a:r>
              <a:rPr lang="de-DE" sz="1000" i="1" dirty="0">
                <a:solidFill>
                  <a:srgbClr val="3C628F"/>
                </a:solidFill>
                <a:latin typeface="Calibri" panose="020F0502020204030204" pitchFamily="34" charset="0"/>
                <a:ea typeface="Calibri" panose="020F0502020204030204" pitchFamily="34" charset="0"/>
                <a:cs typeface="Calibri" panose="020F0502020204030204" pitchFamily="34" charset="0"/>
              </a:rPr>
              <a:t>Logistik: Management und Strategien.</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München: </a:t>
            </a: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Oldenbourg</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Wissenschaftsverlag GmbH.</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VDA – Verband der Automobilindustrie (2018): </a:t>
            </a:r>
            <a:r>
              <a:rPr lang="de-AT"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Platooning</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 Innovation im Güterverkehr, </a:t>
            </a:r>
            <a:r>
              <a:rPr lang="de-AT"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10"/>
              </a:rPr>
              <a:t>https://www.vda.de/de/themen/innovation-und-technik/automatisiertes-fahren/platooning.html</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Abfrage: 13.03.2018</a:t>
            </a:r>
            <a:endParaRPr lang="de-AT" sz="1100" dirty="0">
              <a:solidFill>
                <a:srgbClr val="3C628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90015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3C628F"/>
                </a:solidFill>
                <a:latin typeface="Corbel" panose="020B0503020204020204" pitchFamily="34" charset="0"/>
              </a:rPr>
              <a:t>Quellen</a:t>
            </a:r>
            <a:endParaRPr lang="en-US" dirty="0">
              <a:solidFill>
                <a:srgbClr val="3C628F"/>
              </a:solidFill>
              <a:latin typeface="Corbel" panose="020B0503020204020204" pitchFamily="34" charset="0"/>
            </a:endParaRPr>
          </a:p>
        </p:txBody>
      </p:sp>
      <p:sp>
        <p:nvSpPr>
          <p:cNvPr id="4" name="Date Placeholder 3"/>
          <p:cNvSpPr>
            <a:spLocks noGrp="1"/>
          </p:cNvSpPr>
          <p:nvPr>
            <p:ph type="dt" sz="half" idx="10"/>
          </p:nvPr>
        </p:nvSpPr>
        <p:spPr/>
        <p:txBody>
          <a:bodyPr/>
          <a:lstStyle/>
          <a:p>
            <a:fld id="{5983E4F0-7F5A-4E7D-B64D-5A97DD2C8C2F}" type="datetime6">
              <a:rPr lang="de-AT" smtClean="0">
                <a:solidFill>
                  <a:prstClr val="white"/>
                </a:solidFill>
              </a:rPr>
              <a:t>Dezember 18</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48</a:t>
            </a:fld>
            <a:endParaRPr lang="de-AT" dirty="0">
              <a:solidFill>
                <a:prstClr val="white"/>
              </a:solidFill>
            </a:endParaRPr>
          </a:p>
        </p:txBody>
      </p:sp>
      <p:sp>
        <p:nvSpPr>
          <p:cNvPr id="3" name="Rechteck 2"/>
          <p:cNvSpPr/>
          <p:nvPr/>
        </p:nvSpPr>
        <p:spPr>
          <a:xfrm>
            <a:off x="432000" y="1872000"/>
            <a:ext cx="8435280" cy="2621743"/>
          </a:xfrm>
          <a:prstGeom prst="rect">
            <a:avLst/>
          </a:prstGeom>
        </p:spPr>
        <p:txBody>
          <a:bodyPr wrap="square">
            <a:spAutoFit/>
          </a:bodyPr>
          <a:lstStyle/>
          <a:p>
            <a:pPr marL="450215" indent="-450215">
              <a:lnSpc>
                <a:spcPct val="107000"/>
              </a:lnSpc>
              <a:spcAft>
                <a:spcPts val="800"/>
              </a:spcAft>
            </a:pP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van Loon M.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o.D</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Driving innovation across the LNG value chain, </a:t>
            </a:r>
            <a:r>
              <a:rPr lang="en-US"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3"/>
              </a:rPr>
              <a:t>http://www.google.at/url?sa=t&amp;rct=j&amp;q=&amp;esrc=s&amp;source=web&amp;cd=1&amp;ved=0ahUKEwiH-4PAgZ3LAhVI2SwKHbsvAoQQFgggMAA&amp;url=http%3A%2F%2Fwww.firstmagazine.com%2FDownloadSpecialistPublicationDetail.475.ashx&amp;usg=AFQjCNHA3p1tXvou2G-mum2mVn9-M0sVCA&amp;bvm=bv.115339255,d.bGs</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Abfrage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12.03.2018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540385" indent="-540385">
              <a:lnSpc>
                <a:spcPct val="107000"/>
              </a:lnSpc>
              <a:spcAft>
                <a:spcPts val="800"/>
              </a:spcAft>
            </a:pP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via </a:t>
            </a:r>
            <a:r>
              <a:rPr lang="de-AT"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donau</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 Österreichische Wasserstraßen-Gesellschaft mbH (2013): Handbuch der Donauschifffahrt, Wien</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Whiteing</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A. (2010):</a:t>
            </a:r>
            <a:r>
              <a:rPr lang="de-AT" sz="1000" dirty="0">
                <a:solidFill>
                  <a:srgbClr val="3C628F"/>
                </a:solidFill>
                <a:latin typeface="Calibri" panose="020F0502020204030204" pitchFamily="34" charset="0"/>
                <a:ea typeface="Calibri" panose="020F0502020204030204" pitchFamily="34" charset="0"/>
                <a:cs typeface="Calibri" panose="020F0502020204030204" pitchFamily="34" charset="0"/>
              </a:rPr>
              <a:t> „Die Zukunft der Nachhaltigkeit in Güterverkehr und Logistik“</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de-DE"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Wittenbrink</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 P. (2014). </a:t>
            </a:r>
            <a:r>
              <a:rPr lang="de-DE" sz="1000" i="1" dirty="0">
                <a:solidFill>
                  <a:srgbClr val="3C628F"/>
                </a:solidFill>
                <a:latin typeface="Calibri" panose="020F0502020204030204" pitchFamily="34" charset="0"/>
                <a:ea typeface="Calibri" panose="020F0502020204030204" pitchFamily="34" charset="0"/>
                <a:cs typeface="Calibri" panose="020F0502020204030204" pitchFamily="34" charset="0"/>
              </a:rPr>
              <a:t>Transportmanagement - Kostenoptimierung, Green </a:t>
            </a:r>
            <a:r>
              <a:rPr lang="de-DE" sz="1000" i="1" dirty="0" err="1">
                <a:solidFill>
                  <a:srgbClr val="3C628F"/>
                </a:solidFill>
                <a:latin typeface="Calibri" panose="020F0502020204030204" pitchFamily="34" charset="0"/>
                <a:ea typeface="Calibri" panose="020F0502020204030204" pitchFamily="34" charset="0"/>
                <a:cs typeface="Calibri" panose="020F0502020204030204" pitchFamily="34" charset="0"/>
              </a:rPr>
              <a:t>Logistics</a:t>
            </a:r>
            <a:r>
              <a:rPr lang="de-DE" sz="1000" i="1" dirty="0">
                <a:solidFill>
                  <a:srgbClr val="3C628F"/>
                </a:solidFill>
                <a:latin typeface="Calibri" panose="020F0502020204030204" pitchFamily="34" charset="0"/>
                <a:ea typeface="Calibri" panose="020F0502020204030204" pitchFamily="34" charset="0"/>
                <a:cs typeface="Calibri" panose="020F0502020204030204" pitchFamily="34" charset="0"/>
              </a:rPr>
              <a:t> und Herausforderungen an der Schnittstelle Rampe.</a:t>
            </a:r>
            <a:r>
              <a:rPr lang="de-DE" sz="1000" dirty="0">
                <a:solidFill>
                  <a:srgbClr val="3C628F"/>
                </a:solidFill>
                <a:latin typeface="Calibri" panose="020F0502020204030204" pitchFamily="34" charset="0"/>
                <a:ea typeface="Calibri" panose="020F0502020204030204" pitchFamily="34" charset="0"/>
                <a:cs typeface="Calibri" panose="020F0502020204030204" pitchFamily="34" charset="0"/>
              </a:rPr>
              <a:t> Lörrach: Springer Verlag.</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540385" indent="-540385">
              <a:lnSpc>
                <a:spcPct val="107000"/>
              </a:lnSpc>
              <a:spcAft>
                <a:spcPts val="800"/>
              </a:spcAft>
            </a:pP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YouTube (2016): Automated Cargo Ships: The Next Transport Revolution?, </a:t>
            </a:r>
            <a:r>
              <a:rPr lang="en-US"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4"/>
              </a:rPr>
              <a:t>https://www.youtube.com/watch?v=Z5cTxSjjEXI</a:t>
            </a:r>
            <a:r>
              <a:rPr lang="en-US" sz="1000" u="sng"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Abfrage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15.03.2018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marL="540385" indent="-540385">
              <a:lnSpc>
                <a:spcPct val="107000"/>
              </a:lnSpc>
              <a:spcAft>
                <a:spcPts val="800"/>
              </a:spcAft>
            </a:pP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YouTube (2015): Liquefied Natural Gas (LNG) 101, </a:t>
            </a:r>
            <a:r>
              <a:rPr lang="en-US"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5"/>
              </a:rPr>
              <a:t>https://www.youtube.com/watch?v=WyZTuzUzR68</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Abfrage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15.03.2018</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YouTube (2014): Physical Internet, </a:t>
            </a:r>
            <a:r>
              <a:rPr lang="en-US"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6"/>
              </a:rPr>
              <a:t>https://www.youtube.com/watch?v=lltcWVNrjl0</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Abfrage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15.03.2018 </a:t>
            </a:r>
            <a:endParaRPr lang="de-AT" sz="1100" dirty="0">
              <a:solidFill>
                <a:srgbClr val="3C628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YouTube (2013):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Synchromodality</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u="sng" dirty="0">
                <a:solidFill>
                  <a:srgbClr val="3C628F"/>
                </a:solidFill>
                <a:latin typeface="Calibri" panose="020F0502020204030204" pitchFamily="34" charset="0"/>
                <a:ea typeface="Calibri" panose="020F0502020204030204" pitchFamily="34" charset="0"/>
                <a:cs typeface="Calibri" panose="020F0502020204030204" pitchFamily="34" charset="0"/>
                <a:hlinkClick r:id="rId7"/>
              </a:rPr>
              <a:t>https://www.youtube.com/watch?v=5ofhMxRRyec</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3C628F"/>
                </a:solidFill>
                <a:latin typeface="Calibri" panose="020F0502020204030204" pitchFamily="34" charset="0"/>
                <a:ea typeface="Calibri" panose="020F0502020204030204" pitchFamily="34" charset="0"/>
                <a:cs typeface="Calibri" panose="020F0502020204030204" pitchFamily="34" charset="0"/>
              </a:rPr>
              <a:t>Abfrage</a:t>
            </a:r>
            <a:r>
              <a:rPr lang="en-US" sz="1000" dirty="0">
                <a:solidFill>
                  <a:srgbClr val="3C628F"/>
                </a:solidFill>
                <a:latin typeface="Calibri" panose="020F0502020204030204" pitchFamily="34" charset="0"/>
                <a:ea typeface="Calibri" panose="020F0502020204030204" pitchFamily="34" charset="0"/>
                <a:cs typeface="Calibri" panose="020F0502020204030204" pitchFamily="34" charset="0"/>
              </a:rPr>
              <a:t>: 15.03.2018 </a:t>
            </a:r>
            <a:endParaRPr lang="de-AT" sz="1100" dirty="0">
              <a:solidFill>
                <a:srgbClr val="3C628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0219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latin typeface="Corbel" panose="020B0503020204020204" pitchFamily="34" charset="0"/>
              </a:rPr>
              <a:t>Zusatzinformation</a:t>
            </a:r>
            <a:endParaRPr lang="de-AT" b="1" dirty="0">
              <a:solidFill>
                <a:schemeClr val="accent1"/>
              </a:solidFill>
              <a:latin typeface="Corbel" panose="020B0503020204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de-AT" sz="2000" b="1" dirty="0" smtClean="0">
                <a:solidFill>
                  <a:schemeClr val="accent1"/>
                </a:solidFill>
                <a:latin typeface="Corbel" panose="020B0503020204020204" pitchFamily="34" charset="0"/>
              </a:rPr>
              <a:t>Wir hoffen unser Foliensatz hat Ihren Ansprüchen entsprochen!</a:t>
            </a:r>
          </a:p>
          <a:p>
            <a:pPr marL="0" indent="0">
              <a:buNone/>
            </a:pPr>
            <a:endParaRPr lang="de-AT" sz="2000" b="1" dirty="0" smtClean="0">
              <a:solidFill>
                <a:schemeClr val="accent1"/>
              </a:solidFill>
              <a:latin typeface="Corbel" panose="020B0503020204020204" pitchFamily="34" charset="0"/>
            </a:endParaRPr>
          </a:p>
          <a:p>
            <a:pPr marL="0" indent="0">
              <a:buNone/>
            </a:pPr>
            <a:r>
              <a:rPr lang="de-AT" sz="2000" b="1" dirty="0">
                <a:solidFill>
                  <a:schemeClr val="accent1"/>
                </a:solidFill>
                <a:latin typeface="Corbel" panose="020B0503020204020204" pitchFamily="34" charset="0"/>
              </a:rPr>
              <a:t> </a:t>
            </a:r>
            <a:r>
              <a:rPr lang="de-AT" sz="2000" b="1" dirty="0" smtClean="0">
                <a:solidFill>
                  <a:schemeClr val="accent1"/>
                </a:solidFill>
                <a:latin typeface="Corbel" panose="020B0503020204020204" pitchFamily="34" charset="0"/>
              </a:rPr>
              <a:t>        - Sie können den Foliensatz gerne Ihren Wünschen und Anforderungen entsprechend adaptieren und für Ihren Unterricht/Vorträge verwenden.</a:t>
            </a:r>
          </a:p>
          <a:p>
            <a:pPr marL="0" indent="0">
              <a:buNone/>
            </a:pPr>
            <a:endParaRPr lang="de-AT" sz="2000" b="1" dirty="0">
              <a:solidFill>
                <a:schemeClr val="accent1"/>
              </a:solidFill>
              <a:latin typeface="Corbel" panose="020B0503020204020204" pitchFamily="34" charset="0"/>
            </a:endParaRPr>
          </a:p>
          <a:p>
            <a:pPr marL="0" indent="0">
              <a:buNone/>
            </a:pPr>
            <a:r>
              <a:rPr lang="de-AT" sz="2000" b="1" dirty="0" smtClean="0">
                <a:solidFill>
                  <a:schemeClr val="accent1"/>
                </a:solidFill>
                <a:latin typeface="Corbel" panose="020B0503020204020204" pitchFamily="34" charset="0"/>
              </a:rPr>
              <a:t>Für Fragen und Rückmeldungen stehen wir jederzeit gerne per Mail unter </a:t>
            </a:r>
          </a:p>
          <a:p>
            <a:pPr marL="0" indent="0">
              <a:buNone/>
            </a:pPr>
            <a:r>
              <a:rPr lang="de-AT" sz="2000" dirty="0" smtClean="0">
                <a:solidFill>
                  <a:schemeClr val="accent1"/>
                </a:solidFill>
                <a:latin typeface="Corbel" panose="020B0503020204020204" pitchFamily="34" charset="0"/>
                <a:hlinkClick r:id="rId3"/>
              </a:rPr>
              <a:t>rewway@fh-steyr.at</a:t>
            </a:r>
            <a:r>
              <a:rPr lang="de-AT" sz="2000" b="1" dirty="0" smtClean="0">
                <a:solidFill>
                  <a:schemeClr val="accent1"/>
                </a:solidFill>
                <a:latin typeface="Corbel" panose="020B0503020204020204" pitchFamily="34" charset="0"/>
              </a:rPr>
              <a:t> zur Verfügung.</a:t>
            </a:r>
          </a:p>
          <a:p>
            <a:pPr marL="0" indent="0">
              <a:buNone/>
            </a:pPr>
            <a:endParaRPr lang="de-AT" sz="2000" b="1" dirty="0">
              <a:solidFill>
                <a:schemeClr val="accent1"/>
              </a:solidFill>
              <a:latin typeface="Corbel" panose="020B0503020204020204" pitchFamily="34" charset="0"/>
            </a:endParaRPr>
          </a:p>
          <a:p>
            <a:pPr marL="0" indent="0">
              <a:buNone/>
            </a:pPr>
            <a:r>
              <a:rPr lang="de-AT" sz="2000" b="1" dirty="0" smtClean="0">
                <a:solidFill>
                  <a:schemeClr val="accent1"/>
                </a:solidFill>
                <a:latin typeface="Corbel" panose="020B0503020204020204" pitchFamily="34" charset="0"/>
              </a:rPr>
              <a:t>Weitere Foliensätze finden Sie unter:</a:t>
            </a:r>
          </a:p>
          <a:p>
            <a:pPr marL="0" indent="0">
              <a:buNone/>
            </a:pPr>
            <a:endParaRPr lang="de-AT" sz="400" b="1" dirty="0">
              <a:solidFill>
                <a:schemeClr val="accent1"/>
              </a:solidFill>
              <a:latin typeface="Corbel" panose="020B0503020204020204" pitchFamily="34" charset="0"/>
            </a:endParaRPr>
          </a:p>
          <a:p>
            <a:pPr marL="0" indent="0">
              <a:buNone/>
            </a:pPr>
            <a:r>
              <a:rPr lang="de-AT" sz="2000" dirty="0">
                <a:solidFill>
                  <a:schemeClr val="accent1"/>
                </a:solidFill>
                <a:latin typeface="Corbel" panose="020B0503020204020204" pitchFamily="34" charset="0"/>
                <a:hlinkClick r:id="rId4"/>
              </a:rPr>
              <a:t>http://www.rewway.at/de/lehrmittel/pakete</a:t>
            </a:r>
            <a:r>
              <a:rPr lang="de-AT" sz="2000" dirty="0" smtClean="0">
                <a:solidFill>
                  <a:schemeClr val="accent1"/>
                </a:solidFill>
                <a:latin typeface="Corbel" panose="020B0503020204020204" pitchFamily="34" charset="0"/>
                <a:hlinkClick r:id="rId4"/>
              </a:rPr>
              <a:t>/</a:t>
            </a:r>
            <a:r>
              <a:rPr lang="de-AT" sz="2000" dirty="0" smtClean="0">
                <a:solidFill>
                  <a:schemeClr val="accent1"/>
                </a:solidFill>
                <a:latin typeface="Corbel" panose="020B0503020204020204" pitchFamily="34" charset="0"/>
              </a:rPr>
              <a:t> </a:t>
            </a:r>
            <a:endParaRPr lang="de-AT" sz="2000" dirty="0">
              <a:solidFill>
                <a:schemeClr val="accent1"/>
              </a:solidFill>
              <a:latin typeface="Corbel" panose="020B0503020204020204" pitchFamily="34" charset="0"/>
            </a:endParaRPr>
          </a:p>
          <a:p>
            <a:pPr marL="0" indent="0">
              <a:buNone/>
            </a:pPr>
            <a:endParaRPr lang="de-AT" sz="2000" dirty="0" smtClean="0">
              <a:latin typeface="Corbel" panose="020B0503020204020204" pitchFamily="34" charset="0"/>
            </a:endParaRPr>
          </a:p>
          <a:p>
            <a:pPr marL="0" indent="0">
              <a:buNone/>
            </a:pPr>
            <a:r>
              <a:rPr lang="de-AT" sz="2000" b="1" dirty="0" smtClean="0">
                <a:solidFill>
                  <a:schemeClr val="accent1"/>
                </a:solidFill>
                <a:latin typeface="Corbel" panose="020B0503020204020204" pitchFamily="34" charset="0"/>
              </a:rPr>
              <a:t>Haben Sie vielleicht Interesse an einer Exkursion oder einem </a:t>
            </a:r>
          </a:p>
          <a:p>
            <a:pPr marL="0" indent="0">
              <a:buNone/>
            </a:pPr>
            <a:r>
              <a:rPr lang="de-AT" sz="2000" b="1" dirty="0" smtClean="0">
                <a:solidFill>
                  <a:schemeClr val="accent1"/>
                </a:solidFill>
                <a:latin typeface="Corbel" panose="020B0503020204020204" pitchFamily="34" charset="0"/>
              </a:rPr>
              <a:t>Fachvortrag?</a:t>
            </a:r>
          </a:p>
          <a:p>
            <a:pPr marL="0" indent="0">
              <a:buNone/>
            </a:pPr>
            <a:r>
              <a:rPr lang="de-AT" sz="2000" dirty="0">
                <a:solidFill>
                  <a:schemeClr val="accent1"/>
                </a:solidFill>
                <a:latin typeface="Corbel" panose="020B0503020204020204" pitchFamily="34" charset="0"/>
                <a:hlinkClick r:id="rId5"/>
              </a:rPr>
              <a:t>http://www.rewway.at/de/services</a:t>
            </a:r>
            <a:r>
              <a:rPr lang="de-AT" sz="2000" dirty="0" smtClean="0">
                <a:solidFill>
                  <a:schemeClr val="accent1"/>
                </a:solidFill>
                <a:latin typeface="Corbel" panose="020B0503020204020204" pitchFamily="34" charset="0"/>
                <a:hlinkClick r:id="rId5"/>
              </a:rPr>
              <a:t>/</a:t>
            </a:r>
            <a:r>
              <a:rPr lang="de-AT" sz="2000" dirty="0" smtClean="0">
                <a:solidFill>
                  <a:schemeClr val="accent1"/>
                </a:solidFill>
                <a:latin typeface="Corbel" panose="020B0503020204020204" pitchFamily="34" charset="0"/>
              </a:rPr>
              <a:t> </a:t>
            </a:r>
            <a:endParaRPr lang="de-AT" sz="200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t>49</a:t>
            </a:fld>
            <a:endParaRPr lang="de-AT" dirty="0"/>
          </a:p>
        </p:txBody>
      </p:sp>
      <p:pic>
        <p:nvPicPr>
          <p:cNvPr id="4" name="Picture 3"/>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9552" y="2204864"/>
            <a:ext cx="432048" cy="432048"/>
          </a:xfrm>
          <a:prstGeom prst="rect">
            <a:avLst/>
          </a:prstGeom>
        </p:spPr>
      </p:pic>
      <p:sp>
        <p:nvSpPr>
          <p:cNvPr id="7" name="Date Placeholder 6"/>
          <p:cNvSpPr>
            <a:spLocks noGrp="1"/>
          </p:cNvSpPr>
          <p:nvPr>
            <p:ph type="dt" sz="half" idx="10"/>
          </p:nvPr>
        </p:nvSpPr>
        <p:spPr/>
        <p:txBody>
          <a:bodyPr/>
          <a:lstStyle/>
          <a:p>
            <a:fld id="{974F5B8D-043B-4F33-80B1-DF65A34E582C}" type="datetime6">
              <a:rPr lang="de-AT">
                <a:solidFill>
                  <a:prstClr val="white"/>
                </a:solidFill>
              </a:rPr>
              <a:pPr/>
              <a:t>Dezember 18</a:t>
            </a:fld>
            <a:endParaRPr lang="de-AT" dirty="0">
              <a:solidFill>
                <a:prstClr val="white"/>
              </a:solidFill>
            </a:endParaRPr>
          </a:p>
        </p:txBody>
      </p:sp>
      <p:pic>
        <p:nvPicPr>
          <p:cNvPr id="8" name="Picture 11" descr="C:\Users\p41662\AppData\Local\Microsoft\Windows\Temporary Internet Files\Content.Outlook\VDWGJMU4\RZ-Logo-Logistikum-hoch-cmyk-2000x2000px.jpg"/>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74954" y="5301208"/>
            <a:ext cx="1296144" cy="1296144"/>
          </a:xfrm>
          <a:prstGeom prst="rect">
            <a:avLst/>
          </a:prstGeom>
          <a:noFill/>
          <a:extLst/>
        </p:spPr>
      </p:pic>
    </p:spTree>
    <p:extLst>
      <p:ext uri="{BB962C8B-B14F-4D97-AF65-F5344CB8AC3E}">
        <p14:creationId xmlns:p14="http://schemas.microsoft.com/office/powerpoint/2010/main" val="2950913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539" y="404664"/>
            <a:ext cx="6865715" cy="990600"/>
          </a:xfrm>
        </p:spPr>
        <p:txBody>
          <a:bodyPr>
            <a:normAutofit/>
          </a:bodyPr>
          <a:lstStyle/>
          <a:p>
            <a:r>
              <a:rPr lang="de-AT" dirty="0">
                <a:latin typeface="Corbel" panose="020B0503020204020204" pitchFamily="34" charset="0"/>
              </a:rPr>
              <a:t>Aktuelle </a:t>
            </a:r>
            <a:r>
              <a:rPr lang="de-AT" dirty="0" smtClean="0">
                <a:latin typeface="Corbel" panose="020B0503020204020204" pitchFamily="34" charset="0"/>
              </a:rPr>
              <a:t>Entwicklungstrends </a:t>
            </a:r>
            <a:r>
              <a:rPr lang="de-AT" dirty="0">
                <a:latin typeface="Corbel" panose="020B0503020204020204" pitchFamily="34" charset="0"/>
              </a:rPr>
              <a:t>im Güterverkehr</a:t>
            </a:r>
            <a:endParaRPr lang="en-US" b="0" dirty="0">
              <a:latin typeface="Corbel" panose="020B0503020204020204" pitchFamily="34" charset="0"/>
            </a:endParaRPr>
          </a:p>
        </p:txBody>
      </p:sp>
      <p:sp>
        <p:nvSpPr>
          <p:cNvPr id="3" name="Content Placeholder 2"/>
          <p:cNvSpPr>
            <a:spLocks noGrp="1"/>
          </p:cNvSpPr>
          <p:nvPr>
            <p:ph idx="1"/>
          </p:nvPr>
        </p:nvSpPr>
        <p:spPr>
          <a:xfrm>
            <a:off x="313184" y="1782068"/>
            <a:ext cx="8229600" cy="4776192"/>
          </a:xfrm>
        </p:spPr>
        <p:txBody>
          <a:bodyPr>
            <a:normAutofit fontScale="92500" lnSpcReduction="10000"/>
          </a:bodyPr>
          <a:lstStyle/>
          <a:p>
            <a:pPr lvl="0"/>
            <a:r>
              <a:rPr lang="de-DE" dirty="0" smtClean="0">
                <a:solidFill>
                  <a:srgbClr val="3C628F"/>
                </a:solidFill>
                <a:latin typeface="Corbel" panose="020B0503020204020204" pitchFamily="34" charset="0"/>
              </a:rPr>
              <a:t>Ansteigende Energiekosten</a:t>
            </a:r>
            <a:endParaRPr lang="de-AT" dirty="0">
              <a:solidFill>
                <a:srgbClr val="3C628F"/>
              </a:solidFill>
              <a:latin typeface="Corbel" panose="020B0503020204020204" pitchFamily="34" charset="0"/>
            </a:endParaRPr>
          </a:p>
          <a:p>
            <a:pPr lvl="1">
              <a:buFont typeface="Symbol" panose="05050102010706020507" pitchFamily="18" charset="2"/>
              <a:buChar char="-"/>
            </a:pPr>
            <a:r>
              <a:rPr lang="de-AT" sz="1900" dirty="0">
                <a:solidFill>
                  <a:srgbClr val="3C628F"/>
                </a:solidFill>
                <a:latin typeface="Corbel" panose="020B0503020204020204" pitchFamily="34" charset="0"/>
              </a:rPr>
              <a:t>Erdöl </a:t>
            </a:r>
            <a:r>
              <a:rPr lang="de-DE" sz="1900" dirty="0">
                <a:solidFill>
                  <a:srgbClr val="3C628F"/>
                </a:solidFill>
                <a:latin typeface="Corbel" panose="020B0503020204020204" pitchFamily="34" charset="0"/>
              </a:rPr>
              <a:t>Abhängigkeit</a:t>
            </a:r>
            <a:endParaRPr lang="de-AT" sz="1900" dirty="0">
              <a:solidFill>
                <a:srgbClr val="3C628F"/>
              </a:solidFill>
              <a:latin typeface="Corbel" panose="020B0503020204020204" pitchFamily="34" charset="0"/>
            </a:endParaRPr>
          </a:p>
          <a:p>
            <a:pPr lvl="1">
              <a:buFont typeface="Symbol" panose="05050102010706020507" pitchFamily="18" charset="2"/>
              <a:buChar char="-"/>
            </a:pPr>
            <a:r>
              <a:rPr lang="de-DE" sz="1900" dirty="0">
                <a:solidFill>
                  <a:srgbClr val="3C628F"/>
                </a:solidFill>
                <a:latin typeface="Corbel" panose="020B0503020204020204" pitchFamily="34" charset="0"/>
              </a:rPr>
              <a:t>Anstieg des </a:t>
            </a:r>
            <a:r>
              <a:rPr lang="de-DE" sz="1900" dirty="0" smtClean="0">
                <a:solidFill>
                  <a:srgbClr val="3C628F"/>
                </a:solidFill>
                <a:latin typeface="Corbel" panose="020B0503020204020204" pitchFamily="34" charset="0"/>
              </a:rPr>
              <a:t>Transportaufkommens</a:t>
            </a:r>
          </a:p>
          <a:p>
            <a:pPr marL="274320" lvl="1" indent="0">
              <a:buNone/>
            </a:pPr>
            <a:endParaRPr lang="de-AT" dirty="0">
              <a:solidFill>
                <a:srgbClr val="3C628F"/>
              </a:solidFill>
              <a:latin typeface="Corbel" panose="020B0503020204020204" pitchFamily="34" charset="0"/>
            </a:endParaRPr>
          </a:p>
          <a:p>
            <a:pPr lvl="0"/>
            <a:r>
              <a:rPr lang="de-DE" dirty="0">
                <a:solidFill>
                  <a:srgbClr val="3C628F"/>
                </a:solidFill>
                <a:latin typeface="Corbel" panose="020B0503020204020204" pitchFamily="34" charset="0"/>
              </a:rPr>
              <a:t>Engpässe in </a:t>
            </a:r>
            <a:r>
              <a:rPr lang="de-DE" dirty="0" smtClean="0">
                <a:solidFill>
                  <a:srgbClr val="3C628F"/>
                </a:solidFill>
                <a:latin typeface="Corbel" panose="020B0503020204020204" pitchFamily="34" charset="0"/>
              </a:rPr>
              <a:t>der</a:t>
            </a:r>
            <a:br>
              <a:rPr lang="de-DE" dirty="0" smtClean="0">
                <a:solidFill>
                  <a:srgbClr val="3C628F"/>
                </a:solidFill>
                <a:latin typeface="Corbel" panose="020B0503020204020204" pitchFamily="34" charset="0"/>
              </a:rPr>
            </a:br>
            <a:r>
              <a:rPr lang="de-DE" dirty="0" smtClean="0">
                <a:solidFill>
                  <a:srgbClr val="3C628F"/>
                </a:solidFill>
                <a:latin typeface="Corbel" panose="020B0503020204020204" pitchFamily="34" charset="0"/>
              </a:rPr>
              <a:t>Verkehrsinfrastruktur</a:t>
            </a:r>
            <a:endParaRPr lang="de-AT" dirty="0">
              <a:solidFill>
                <a:srgbClr val="3C628F"/>
              </a:solidFill>
              <a:latin typeface="Corbel" panose="020B0503020204020204" pitchFamily="34" charset="0"/>
            </a:endParaRPr>
          </a:p>
          <a:p>
            <a:pPr lvl="1">
              <a:buFont typeface="Symbol" panose="05050102010706020507" pitchFamily="18" charset="2"/>
              <a:buChar char="-"/>
            </a:pPr>
            <a:r>
              <a:rPr lang="de-DE" sz="1900" dirty="0">
                <a:solidFill>
                  <a:srgbClr val="3C628F"/>
                </a:solidFill>
                <a:latin typeface="Corbel" panose="020B0503020204020204" pitchFamily="34" charset="0"/>
              </a:rPr>
              <a:t>Anstieg des </a:t>
            </a:r>
            <a:r>
              <a:rPr lang="de-DE" sz="1900" dirty="0" smtClean="0">
                <a:solidFill>
                  <a:srgbClr val="3C628F"/>
                </a:solidFill>
                <a:latin typeface="Corbel" panose="020B0503020204020204" pitchFamily="34" charset="0"/>
              </a:rPr>
              <a:t>Transportaufkommens bis 2050 (+ 57%)</a:t>
            </a:r>
          </a:p>
          <a:p>
            <a:pPr lvl="2">
              <a:buFont typeface="Symbol" panose="05050102010706020507" pitchFamily="18" charset="2"/>
              <a:buChar char="-"/>
            </a:pPr>
            <a:r>
              <a:rPr lang="de-DE" sz="1700" dirty="0">
                <a:latin typeface="Corbel" panose="020B0503020204020204" pitchFamily="34" charset="0"/>
              </a:rPr>
              <a:t>Anstieg LKW-Transporte </a:t>
            </a:r>
            <a:r>
              <a:rPr lang="de-DE" sz="1700" dirty="0" smtClean="0">
                <a:latin typeface="Corbel" panose="020B0503020204020204" pitchFamily="34" charset="0"/>
              </a:rPr>
              <a:t>bis 2050 (55%)</a:t>
            </a:r>
            <a:endParaRPr lang="de-AT" sz="1700" dirty="0">
              <a:solidFill>
                <a:srgbClr val="3C628F"/>
              </a:solidFill>
              <a:latin typeface="Corbel" panose="020B0503020204020204" pitchFamily="34" charset="0"/>
            </a:endParaRPr>
          </a:p>
          <a:p>
            <a:pPr lvl="1">
              <a:buFont typeface="Symbol" panose="05050102010706020507" pitchFamily="18" charset="2"/>
              <a:buChar char="-"/>
            </a:pPr>
            <a:r>
              <a:rPr lang="de-AT" sz="1900" dirty="0">
                <a:latin typeface="Corbel" panose="020B0503020204020204" pitchFamily="34" charset="0"/>
              </a:rPr>
              <a:t>Staus, Unfälle und </a:t>
            </a:r>
            <a:r>
              <a:rPr lang="de-AT" sz="1900" dirty="0" smtClean="0">
                <a:latin typeface="Corbel" panose="020B0503020204020204" pitchFamily="34" charset="0"/>
              </a:rPr>
              <a:t>Ineffizienz</a:t>
            </a:r>
            <a:br>
              <a:rPr lang="de-AT" sz="1900" dirty="0" smtClean="0">
                <a:latin typeface="Corbel" panose="020B0503020204020204" pitchFamily="34" charset="0"/>
              </a:rPr>
            </a:br>
            <a:r>
              <a:rPr lang="de-AT" sz="1900" dirty="0" smtClean="0">
                <a:latin typeface="Corbel" panose="020B0503020204020204" pitchFamily="34" charset="0"/>
              </a:rPr>
              <a:t>führen </a:t>
            </a:r>
            <a:r>
              <a:rPr lang="de-AT" sz="1900" dirty="0">
                <a:latin typeface="Corbel" panose="020B0503020204020204" pitchFamily="34" charset="0"/>
              </a:rPr>
              <a:t>zu </a:t>
            </a:r>
            <a:r>
              <a:rPr lang="de-AT" sz="1900" dirty="0" smtClean="0">
                <a:latin typeface="Corbel" panose="020B0503020204020204" pitchFamily="34" charset="0"/>
              </a:rPr>
              <a:t>ansteigenden</a:t>
            </a:r>
            <a:br>
              <a:rPr lang="de-AT" sz="1900" dirty="0" smtClean="0">
                <a:latin typeface="Corbel" panose="020B0503020204020204" pitchFamily="34" charset="0"/>
              </a:rPr>
            </a:br>
            <a:r>
              <a:rPr lang="de-AT" sz="1900" dirty="0" smtClean="0">
                <a:latin typeface="Corbel" panose="020B0503020204020204" pitchFamily="34" charset="0"/>
              </a:rPr>
              <a:t>Transportkosten</a:t>
            </a:r>
            <a:endParaRPr lang="de-AT" sz="1900" dirty="0">
              <a:latin typeface="Corbel" panose="020B0503020204020204" pitchFamily="34" charset="0"/>
            </a:endParaRPr>
          </a:p>
          <a:p>
            <a:pPr marL="274320" lvl="1" indent="0">
              <a:buNone/>
            </a:pPr>
            <a:endParaRPr lang="de-AT" dirty="0">
              <a:solidFill>
                <a:srgbClr val="3C628F"/>
              </a:solidFill>
              <a:latin typeface="Corbel" panose="020B0503020204020204" pitchFamily="34" charset="0"/>
            </a:endParaRPr>
          </a:p>
          <a:p>
            <a:pPr lvl="0"/>
            <a:r>
              <a:rPr lang="de-DE" dirty="0">
                <a:solidFill>
                  <a:srgbClr val="3C628F"/>
                </a:solidFill>
                <a:latin typeface="Corbel" panose="020B0503020204020204" pitchFamily="34" charset="0"/>
              </a:rPr>
              <a:t>Öffentlicher und politischer Druck</a:t>
            </a:r>
            <a:endParaRPr lang="de-AT" dirty="0">
              <a:solidFill>
                <a:srgbClr val="3C628F"/>
              </a:solidFill>
              <a:latin typeface="Corbel" panose="020B0503020204020204" pitchFamily="34" charset="0"/>
            </a:endParaRPr>
          </a:p>
          <a:p>
            <a:pPr lvl="1">
              <a:buFont typeface="Symbol" panose="05050102010706020507" pitchFamily="18" charset="2"/>
              <a:buChar char="-"/>
            </a:pPr>
            <a:r>
              <a:rPr lang="de-DE" sz="1900" dirty="0">
                <a:solidFill>
                  <a:srgbClr val="3C628F"/>
                </a:solidFill>
                <a:latin typeface="Corbel" panose="020B0503020204020204" pitchFamily="34" charset="0"/>
              </a:rPr>
              <a:t>Steuern, Internalisierung externer Kosten, Emissionsgrenzen</a:t>
            </a:r>
            <a:endParaRPr lang="de-AT" sz="1900" dirty="0">
              <a:solidFill>
                <a:srgbClr val="3C628F"/>
              </a:solidFill>
              <a:latin typeface="Corbel" panose="020B0503020204020204" pitchFamily="34" charset="0"/>
            </a:endParaRPr>
          </a:p>
          <a:p>
            <a:pPr lvl="1">
              <a:buFont typeface="Symbol" panose="05050102010706020507" pitchFamily="18" charset="2"/>
              <a:buChar char="-"/>
            </a:pPr>
            <a:r>
              <a:rPr lang="de-DE" sz="1900" dirty="0">
                <a:solidFill>
                  <a:srgbClr val="3C628F"/>
                </a:solidFill>
                <a:latin typeface="Corbel" panose="020B0503020204020204" pitchFamily="34" charset="0"/>
              </a:rPr>
              <a:t>geringe Toleranz für die Begrenzung der Mobilität und Umweltverschmutzung</a:t>
            </a:r>
            <a:endParaRPr lang="de-AT" sz="1900" dirty="0">
              <a:solidFill>
                <a:srgbClr val="3C628F"/>
              </a:solidFill>
              <a:latin typeface="Corbel" panose="020B0503020204020204" pitchFamily="34" charset="0"/>
            </a:endParaRPr>
          </a:p>
          <a:p>
            <a:pPr lvl="1"/>
            <a:endParaRPr lang="en-US" dirty="0" smtClean="0">
              <a:latin typeface="Corbel" panose="020B0503020204020204" pitchFamily="34" charset="0"/>
            </a:endParaRPr>
          </a:p>
          <a:p>
            <a:pPr lvl="1"/>
            <a:endParaRPr lang="en-US" dirty="0" smtClean="0">
              <a:latin typeface="Corbel" panose="020B0503020204020204" pitchFamily="34" charset="0"/>
            </a:endParaRPr>
          </a:p>
          <a:p>
            <a:endParaRPr lang="en-US" dirty="0">
              <a:latin typeface="Corbel" panose="020B0503020204020204" pitchFamily="34" charset="0"/>
            </a:endParaRPr>
          </a:p>
        </p:txBody>
      </p:sp>
      <p:sp>
        <p:nvSpPr>
          <p:cNvPr id="4" name="Date Placeholder 3"/>
          <p:cNvSpPr>
            <a:spLocks noGrp="1"/>
          </p:cNvSpPr>
          <p:nvPr>
            <p:ph type="dt" sz="half" idx="10"/>
          </p:nvPr>
        </p:nvSpPr>
        <p:spPr/>
        <p:txBody>
          <a:bodyPr/>
          <a:lstStyle/>
          <a:p>
            <a:fld id="{0D88565D-3B8B-4984-BA05-66AB41A92089}" type="datetime6">
              <a:rPr lang="de-AT"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5</a:t>
            </a:fld>
            <a:endParaRPr lang="de-AT" dirty="0">
              <a:solidFill>
                <a:prstClr val="white"/>
              </a:solidFill>
            </a:endParaRPr>
          </a:p>
        </p:txBody>
      </p:sp>
      <p:graphicFrame>
        <p:nvGraphicFramePr>
          <p:cNvPr id="8" name="Chart 41"/>
          <p:cNvGraphicFramePr/>
          <p:nvPr>
            <p:extLst>
              <p:ext uri="{D42A27DB-BD31-4B8C-83A1-F6EECF244321}">
                <p14:modId xmlns:p14="http://schemas.microsoft.com/office/powerpoint/2010/main" val="764343638"/>
              </p:ext>
            </p:extLst>
          </p:nvPr>
        </p:nvGraphicFramePr>
        <p:xfrm>
          <a:off x="5649146" y="1798065"/>
          <a:ext cx="3972100" cy="33905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6"/>
          <p:cNvSpPr txBox="1"/>
          <p:nvPr/>
        </p:nvSpPr>
        <p:spPr>
          <a:xfrm>
            <a:off x="7289898" y="4725144"/>
            <a:ext cx="1817948" cy="830997"/>
          </a:xfrm>
          <a:prstGeom prst="rect">
            <a:avLst/>
          </a:prstGeom>
          <a:noFill/>
        </p:spPr>
        <p:txBody>
          <a:bodyPr wrap="square" rtlCol="0">
            <a:spAutoFit/>
          </a:bodyPr>
          <a:lstStyle/>
          <a:p>
            <a:r>
              <a:rPr lang="en-GB" sz="1200" dirty="0" smtClean="0">
                <a:solidFill>
                  <a:srgbClr val="3C628F"/>
                </a:solidFill>
                <a:latin typeface="Corbel" panose="020B0503020204020204" pitchFamily="34" charset="0"/>
              </a:rPr>
              <a:t>*</a:t>
            </a:r>
            <a:r>
              <a:rPr lang="de-AT" sz="1200" dirty="0">
                <a:solidFill>
                  <a:srgbClr val="3C628F"/>
                </a:solidFill>
                <a:latin typeface="Corbel" panose="020B0503020204020204" pitchFamily="34" charset="0"/>
              </a:rPr>
              <a:t>Anteil der Verkehrsmittel </a:t>
            </a:r>
            <a:r>
              <a:rPr lang="de-AT" sz="1200" dirty="0" smtClean="0">
                <a:solidFill>
                  <a:srgbClr val="3C628F"/>
                </a:solidFill>
                <a:latin typeface="Corbel" panose="020B0503020204020204" pitchFamily="34" charset="0"/>
              </a:rPr>
              <a:t>am </a:t>
            </a:r>
            <a:r>
              <a:rPr lang="de-AT" sz="1200" dirty="0">
                <a:solidFill>
                  <a:srgbClr val="3C628F"/>
                </a:solidFill>
                <a:latin typeface="Corbel" panose="020B0503020204020204" pitchFamily="34" charset="0"/>
              </a:rPr>
              <a:t>Transportaufkommen der Europäischen Union</a:t>
            </a:r>
          </a:p>
        </p:txBody>
      </p:sp>
      <p:sp>
        <p:nvSpPr>
          <p:cNvPr id="10" name="TextBox 4"/>
          <p:cNvSpPr txBox="1"/>
          <p:nvPr/>
        </p:nvSpPr>
        <p:spPr>
          <a:xfrm>
            <a:off x="7279718" y="5461054"/>
            <a:ext cx="1329324" cy="215444"/>
          </a:xfrm>
          <a:prstGeom prst="rect">
            <a:avLst/>
          </a:prstGeom>
          <a:noFill/>
        </p:spPr>
        <p:txBody>
          <a:bodyPr wrap="square" rtlCol="0">
            <a:spAutoFit/>
          </a:bodyPr>
          <a:lstStyle/>
          <a:p>
            <a:r>
              <a:rPr lang="de-AT" sz="800" dirty="0" smtClean="0">
                <a:solidFill>
                  <a:schemeClr val="accent1"/>
                </a:solidFill>
                <a:latin typeface="Corbel" panose="020B0503020204020204" pitchFamily="34" charset="0"/>
              </a:rPr>
              <a:t>Quelle: Eurostat</a:t>
            </a:r>
            <a:endParaRPr lang="de-AT" sz="800" dirty="0">
              <a:solidFill>
                <a:schemeClr val="accent1"/>
              </a:solidFill>
              <a:latin typeface="Corbel" panose="020B0503020204020204" pitchFamily="34" charset="0"/>
            </a:endParaRPr>
          </a:p>
        </p:txBody>
      </p:sp>
      <p:pic>
        <p:nvPicPr>
          <p:cNvPr id="13" name="Picture 4" descr="Lkw, Verkehr"/>
          <p:cNvPicPr>
            <a:picLocks noChangeAspect="1" noChangeArrowheads="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91079" y="4185117"/>
            <a:ext cx="1654930" cy="8447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Lkw, Verkehr"/>
          <p:cNvPicPr>
            <a:picLocks noChangeAspect="1" noChangeArrowheads="1"/>
          </p:cNvPicPr>
          <p:nvPr/>
        </p:nvPicPr>
        <p:blipFill>
          <a:blip r:embed="rId5" cstate="screen">
            <a:duotone>
              <a:prstClr val="black"/>
              <a:schemeClr val="tx1">
                <a:tint val="45000"/>
                <a:satMod val="400000"/>
              </a:schemeClr>
            </a:duotone>
            <a:extLst>
              <a:ext uri="{28A0092B-C50C-407E-A947-70E740481C1C}">
                <a14:useLocalDpi xmlns:a14="http://schemas.microsoft.com/office/drawing/2010/main"/>
              </a:ext>
            </a:extLst>
          </a:blip>
          <a:srcRect/>
          <a:stretch>
            <a:fillRect/>
          </a:stretch>
        </p:blipFill>
        <p:spPr bwMode="auto">
          <a:xfrm>
            <a:off x="3491880" y="4822769"/>
            <a:ext cx="1078426" cy="550447"/>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p:cNvSpPr txBox="1"/>
          <p:nvPr/>
        </p:nvSpPr>
        <p:spPr>
          <a:xfrm>
            <a:off x="3950356" y="4856272"/>
            <a:ext cx="515447" cy="276999"/>
          </a:xfrm>
          <a:prstGeom prst="rect">
            <a:avLst/>
          </a:prstGeom>
          <a:noFill/>
        </p:spPr>
        <p:txBody>
          <a:bodyPr wrap="square" rtlCol="0">
            <a:spAutoFit/>
          </a:bodyPr>
          <a:lstStyle/>
          <a:p>
            <a:r>
              <a:rPr lang="de-DE" sz="1200" b="1" dirty="0" smtClean="0">
                <a:solidFill>
                  <a:schemeClr val="bg1"/>
                </a:solidFill>
              </a:rPr>
              <a:t>2016</a:t>
            </a:r>
            <a:endParaRPr lang="en-GB" sz="1200" b="1" dirty="0">
              <a:solidFill>
                <a:schemeClr val="bg1"/>
              </a:solidFill>
            </a:endParaRPr>
          </a:p>
        </p:txBody>
      </p:sp>
      <p:sp>
        <p:nvSpPr>
          <p:cNvPr id="16" name="Textfeld 15"/>
          <p:cNvSpPr txBox="1"/>
          <p:nvPr/>
        </p:nvSpPr>
        <p:spPr>
          <a:xfrm>
            <a:off x="5034679" y="4294016"/>
            <a:ext cx="696560" cy="369332"/>
          </a:xfrm>
          <a:prstGeom prst="rect">
            <a:avLst/>
          </a:prstGeom>
          <a:noFill/>
        </p:spPr>
        <p:txBody>
          <a:bodyPr wrap="square" rtlCol="0">
            <a:spAutoFit/>
          </a:bodyPr>
          <a:lstStyle/>
          <a:p>
            <a:pPr algn="ctr"/>
            <a:r>
              <a:rPr lang="de-DE" b="1" dirty="0" smtClean="0">
                <a:solidFill>
                  <a:schemeClr val="bg1"/>
                </a:solidFill>
              </a:rPr>
              <a:t>2050</a:t>
            </a:r>
            <a:endParaRPr lang="en-GB" sz="1600" b="1" dirty="0">
              <a:solidFill>
                <a:schemeClr val="bg1"/>
              </a:solidFill>
            </a:endParaRPr>
          </a:p>
        </p:txBody>
      </p:sp>
    </p:spTree>
    <p:extLst>
      <p:ext uri="{BB962C8B-B14F-4D97-AF65-F5344CB8AC3E}">
        <p14:creationId xmlns:p14="http://schemas.microsoft.com/office/powerpoint/2010/main" val="588889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6715472" cy="990600"/>
          </a:xfrm>
        </p:spPr>
        <p:txBody>
          <a:bodyPr>
            <a:normAutofit/>
          </a:bodyPr>
          <a:lstStyle/>
          <a:p>
            <a:r>
              <a:rPr lang="de-DE" b="1" dirty="0" smtClean="0">
                <a:solidFill>
                  <a:schemeClr val="accent1"/>
                </a:solidFill>
                <a:latin typeface="Corbel" panose="020B0503020204020204" pitchFamily="34" charset="0"/>
              </a:rPr>
              <a:t>Megatrends in der Logistik</a:t>
            </a:r>
            <a:br>
              <a:rPr lang="de-DE" b="1" dirty="0" smtClean="0">
                <a:solidFill>
                  <a:schemeClr val="accent1"/>
                </a:solidFill>
                <a:latin typeface="Corbel" panose="020B0503020204020204" pitchFamily="34" charset="0"/>
              </a:rPr>
            </a:br>
            <a:r>
              <a:rPr lang="de-AT" sz="2400" b="0" dirty="0">
                <a:latin typeface="Corbel" panose="020B0503020204020204" pitchFamily="34" charset="0"/>
              </a:rPr>
              <a:t>Aktuelle Entwicklungstrends im Güterverkehr</a:t>
            </a:r>
            <a:endParaRPr lang="en-US" sz="2400" b="0" dirty="0">
              <a:solidFill>
                <a:schemeClr val="accent1"/>
              </a:solidFill>
              <a:latin typeface="Corbel" panose="020B0503020204020204" pitchFamily="34" charset="0"/>
            </a:endParaRPr>
          </a:p>
        </p:txBody>
      </p:sp>
      <p:sp>
        <p:nvSpPr>
          <p:cNvPr id="4" name="Date Placeholder 3"/>
          <p:cNvSpPr>
            <a:spLocks noGrp="1"/>
          </p:cNvSpPr>
          <p:nvPr>
            <p:ph type="dt" sz="half" idx="10"/>
          </p:nvPr>
        </p:nvSpPr>
        <p:spPr/>
        <p:txBody>
          <a:bodyPr/>
          <a:lstStyle/>
          <a:p>
            <a:fld id="{F9ED87E4-20BF-4C87-9760-30BC0AF6536C}" type="datetime6">
              <a:rPr lang="de-DE"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6</a:t>
            </a:fld>
            <a:endParaRPr lang="de-AT" dirty="0">
              <a:solidFill>
                <a:prstClr val="white"/>
              </a:solidFill>
            </a:endParaRPr>
          </a:p>
        </p:txBody>
      </p:sp>
      <p:sp>
        <p:nvSpPr>
          <p:cNvPr id="10" name="Right Arrow Callout 11"/>
          <p:cNvSpPr/>
          <p:nvPr/>
        </p:nvSpPr>
        <p:spPr>
          <a:xfrm>
            <a:off x="475928" y="1772816"/>
            <a:ext cx="6583735" cy="4824536"/>
          </a:xfrm>
          <a:prstGeom prst="rightArrowCallout">
            <a:avLst>
              <a:gd name="adj1" fmla="val 23397"/>
              <a:gd name="adj2" fmla="val 26069"/>
              <a:gd name="adj3" fmla="val 28741"/>
              <a:gd name="adj4" fmla="val 72309"/>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8"/>
          <p:cNvGrpSpPr/>
          <p:nvPr/>
        </p:nvGrpSpPr>
        <p:grpSpPr>
          <a:xfrm>
            <a:off x="7172672" y="3461884"/>
            <a:ext cx="1944856" cy="1750951"/>
            <a:chOff x="3739779" y="795970"/>
            <a:chExt cx="1386604" cy="1364270"/>
          </a:xfrm>
          <a:solidFill>
            <a:srgbClr val="92D050"/>
          </a:solidFill>
        </p:grpSpPr>
        <p:sp>
          <p:nvSpPr>
            <p:cNvPr id="13" name="Oval 9"/>
            <p:cNvSpPr/>
            <p:nvPr/>
          </p:nvSpPr>
          <p:spPr>
            <a:xfrm>
              <a:off x="3739779" y="795970"/>
              <a:ext cx="1386604" cy="1364270"/>
            </a:xfrm>
            <a:prstGeom prst="ellipse">
              <a:avLst/>
            </a:pr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4"/>
            <p:cNvSpPr/>
            <p:nvPr/>
          </p:nvSpPr>
          <p:spPr>
            <a:xfrm>
              <a:off x="3950111" y="1326126"/>
              <a:ext cx="965941" cy="61716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de-DE" b="1" dirty="0" smtClean="0">
                  <a:latin typeface="Corbel" panose="020B0503020204020204" pitchFamily="34" charset="0"/>
                </a:rPr>
                <a:t>Entwicklungs-trends</a:t>
              </a:r>
              <a:endParaRPr lang="de-DE" b="1" dirty="0">
                <a:latin typeface="Corbel" panose="020B0503020204020204" pitchFamily="34" charset="0"/>
              </a:endParaRPr>
            </a:p>
            <a:p>
              <a:pPr lvl="0" algn="ctr" defTabSz="622300">
                <a:lnSpc>
                  <a:spcPct val="90000"/>
                </a:lnSpc>
                <a:spcBef>
                  <a:spcPct val="0"/>
                </a:spcBef>
                <a:spcAft>
                  <a:spcPct val="35000"/>
                </a:spcAft>
              </a:pPr>
              <a:endParaRPr lang="de-DE" b="1" kern="1200" dirty="0"/>
            </a:p>
          </p:txBody>
        </p:sp>
      </p:grpSp>
      <p:graphicFrame>
        <p:nvGraphicFramePr>
          <p:cNvPr id="16" name="Diagram 5"/>
          <p:cNvGraphicFramePr>
            <a:graphicFrameLocks noGrp="1"/>
          </p:cNvGraphicFramePr>
          <p:nvPr>
            <p:ph idx="1"/>
            <p:extLst>
              <p:ext uri="{D42A27DB-BD31-4B8C-83A1-F6EECF244321}">
                <p14:modId xmlns:p14="http://schemas.microsoft.com/office/powerpoint/2010/main" val="944437185"/>
              </p:ext>
            </p:extLst>
          </p:nvPr>
        </p:nvGraphicFramePr>
        <p:xfrm>
          <a:off x="-505272" y="1844824"/>
          <a:ext cx="666144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336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7571184" cy="990600"/>
          </a:xfrm>
        </p:spPr>
        <p:txBody>
          <a:bodyPr/>
          <a:lstStyle/>
          <a:p>
            <a:r>
              <a:rPr lang="de-AT" dirty="0">
                <a:latin typeface="Corbel" panose="020B0503020204020204" pitchFamily="34" charset="0"/>
              </a:rPr>
              <a:t>Aktuelle Entwicklungstrends </a:t>
            </a:r>
            <a:r>
              <a:rPr lang="de-AT" dirty="0" smtClean="0">
                <a:latin typeface="Corbel" panose="020B0503020204020204" pitchFamily="34" charset="0"/>
              </a:rPr>
              <a:t>im Güterverkehr</a:t>
            </a:r>
            <a:endParaRPr lang="en-US" b="1" dirty="0">
              <a:solidFill>
                <a:schemeClr val="accent1"/>
              </a:solidFill>
              <a:latin typeface="Corbel" panose="020B0503020204020204" pitchFamily="34" charset="0"/>
            </a:endParaRPr>
          </a:p>
        </p:txBody>
      </p:sp>
      <p:sp>
        <p:nvSpPr>
          <p:cNvPr id="4" name="Date Placeholder 3"/>
          <p:cNvSpPr>
            <a:spLocks noGrp="1"/>
          </p:cNvSpPr>
          <p:nvPr>
            <p:ph type="dt" sz="half" idx="10"/>
          </p:nvPr>
        </p:nvSpPr>
        <p:spPr/>
        <p:txBody>
          <a:bodyPr/>
          <a:lstStyle/>
          <a:p>
            <a:fld id="{F9ED87E4-20BF-4C87-9760-30BC0AF6536C}" type="datetime6">
              <a:rPr lang="de-DE" smtClean="0">
                <a:solidFill>
                  <a:prstClr val="white"/>
                </a:solidFill>
              </a:rPr>
              <a:t>Dezember 18</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7</a:t>
            </a:fld>
            <a:endParaRPr lang="de-AT" dirty="0">
              <a:solidFill>
                <a:prstClr val="white"/>
              </a:solidFill>
            </a:endParaRPr>
          </a:p>
        </p:txBody>
      </p:sp>
      <p:sp>
        <p:nvSpPr>
          <p:cNvPr id="10" name="Right Arrow Callout 11"/>
          <p:cNvSpPr/>
          <p:nvPr/>
        </p:nvSpPr>
        <p:spPr>
          <a:xfrm>
            <a:off x="475929" y="1772816"/>
            <a:ext cx="6184303" cy="4824536"/>
          </a:xfrm>
          <a:prstGeom prst="rightArrowCallout">
            <a:avLst>
              <a:gd name="adj1" fmla="val 23397"/>
              <a:gd name="adj2" fmla="val 26069"/>
              <a:gd name="adj3" fmla="val 28741"/>
              <a:gd name="adj4" fmla="val 72309"/>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Diagram 5"/>
          <p:cNvGraphicFramePr>
            <a:graphicFrameLocks noGrp="1"/>
          </p:cNvGraphicFramePr>
          <p:nvPr>
            <p:ph idx="1"/>
            <p:extLst>
              <p:ext uri="{D42A27DB-BD31-4B8C-83A1-F6EECF244321}">
                <p14:modId xmlns:p14="http://schemas.microsoft.com/office/powerpoint/2010/main" val="2907137546"/>
              </p:ext>
            </p:extLst>
          </p:nvPr>
        </p:nvGraphicFramePr>
        <p:xfrm>
          <a:off x="-649288" y="1844824"/>
          <a:ext cx="666144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p:cNvSpPr txBox="1"/>
          <p:nvPr/>
        </p:nvSpPr>
        <p:spPr>
          <a:xfrm>
            <a:off x="6749204" y="2350035"/>
            <a:ext cx="2261863" cy="4247317"/>
          </a:xfrm>
          <a:prstGeom prst="rect">
            <a:avLst/>
          </a:prstGeom>
          <a:noFill/>
          <a:ln w="28575">
            <a:solidFill>
              <a:srgbClr val="3C628F"/>
            </a:solidFill>
          </a:ln>
        </p:spPr>
        <p:txBody>
          <a:bodyPr wrap="square" rtlCol="0">
            <a:spAutoFit/>
          </a:bodyPr>
          <a:lstStyle/>
          <a:p>
            <a:pPr algn="ctr"/>
            <a:r>
              <a:rPr lang="de-AT" b="1" dirty="0" smtClean="0">
                <a:solidFill>
                  <a:srgbClr val="009242"/>
                </a:solidFill>
                <a:latin typeface="Corbel" panose="020B0503020204020204" pitchFamily="34" charset="0"/>
              </a:rPr>
              <a:t>Nachhaltigkeit</a:t>
            </a:r>
          </a:p>
          <a:p>
            <a:pPr algn="ctr"/>
            <a:endParaRPr lang="de-AT" dirty="0">
              <a:latin typeface="Corbel" panose="020B0503020204020204" pitchFamily="34" charset="0"/>
            </a:endParaRPr>
          </a:p>
          <a:p>
            <a:pPr algn="ctr"/>
            <a:r>
              <a:rPr lang="de-AT" b="1" dirty="0">
                <a:solidFill>
                  <a:schemeClr val="tx1">
                    <a:lumMod val="50000"/>
                    <a:lumOff val="50000"/>
                  </a:schemeClr>
                </a:solidFill>
                <a:latin typeface="Corbel" panose="020B0503020204020204" pitchFamily="34" charset="0"/>
              </a:rPr>
              <a:t>Digitalisierung</a:t>
            </a:r>
            <a:r>
              <a:rPr lang="de-AT" b="1" dirty="0" smtClean="0">
                <a:solidFill>
                  <a:schemeClr val="tx1">
                    <a:lumMod val="50000"/>
                    <a:lumOff val="50000"/>
                  </a:schemeClr>
                </a:solidFill>
                <a:latin typeface="Corbel" panose="020B0503020204020204" pitchFamily="34" charset="0"/>
              </a:rPr>
              <a:t>/</a:t>
            </a:r>
          </a:p>
          <a:p>
            <a:pPr algn="ctr"/>
            <a:r>
              <a:rPr lang="de-AT" b="1" dirty="0" smtClean="0">
                <a:solidFill>
                  <a:schemeClr val="tx1">
                    <a:lumMod val="50000"/>
                    <a:lumOff val="50000"/>
                  </a:schemeClr>
                </a:solidFill>
                <a:latin typeface="Corbel" panose="020B0503020204020204" pitchFamily="34" charset="0"/>
              </a:rPr>
              <a:t>Vernetzung</a:t>
            </a:r>
          </a:p>
          <a:p>
            <a:pPr algn="ctr"/>
            <a:endParaRPr lang="de-AT" dirty="0">
              <a:latin typeface="Corbel" panose="020B0503020204020204" pitchFamily="34" charset="0"/>
            </a:endParaRPr>
          </a:p>
          <a:p>
            <a:pPr algn="ctr"/>
            <a:r>
              <a:rPr lang="de-AT" b="1" dirty="0">
                <a:solidFill>
                  <a:schemeClr val="accent6">
                    <a:lumMod val="75000"/>
                  </a:schemeClr>
                </a:solidFill>
                <a:latin typeface="Corbel" panose="020B0503020204020204" pitchFamily="34" charset="0"/>
              </a:rPr>
              <a:t>Individualisierung und steigende Komplexität </a:t>
            </a:r>
            <a:endParaRPr lang="de-AT" b="1" dirty="0" smtClean="0">
              <a:solidFill>
                <a:schemeClr val="accent6">
                  <a:lumMod val="75000"/>
                </a:schemeClr>
              </a:solidFill>
              <a:latin typeface="Corbel" panose="020B0503020204020204" pitchFamily="34" charset="0"/>
            </a:endParaRPr>
          </a:p>
          <a:p>
            <a:pPr algn="ctr"/>
            <a:endParaRPr lang="de-AT" dirty="0">
              <a:latin typeface="Corbel" panose="020B0503020204020204" pitchFamily="34" charset="0"/>
            </a:endParaRPr>
          </a:p>
          <a:p>
            <a:pPr algn="ctr"/>
            <a:r>
              <a:rPr lang="de-AT" b="1" dirty="0" smtClean="0">
                <a:solidFill>
                  <a:schemeClr val="bg2">
                    <a:lumMod val="50000"/>
                  </a:schemeClr>
                </a:solidFill>
                <a:latin typeface="Corbel" panose="020B0503020204020204" pitchFamily="34" charset="0"/>
              </a:rPr>
              <a:t>Kooperation</a:t>
            </a:r>
          </a:p>
          <a:p>
            <a:endParaRPr lang="de-AT" dirty="0" smtClean="0">
              <a:latin typeface="Corbel" panose="020B0503020204020204" pitchFamily="34" charset="0"/>
            </a:endParaRPr>
          </a:p>
          <a:p>
            <a:endParaRPr lang="de-AT" dirty="0">
              <a:latin typeface="Corbel" panose="020B0503020204020204" pitchFamily="34" charset="0"/>
            </a:endParaRPr>
          </a:p>
          <a:p>
            <a:pPr algn="ctr"/>
            <a:r>
              <a:rPr lang="de-AT" b="1" dirty="0" smtClean="0">
                <a:latin typeface="Corbel" panose="020B0503020204020204" pitchFamily="34" charset="0"/>
              </a:rPr>
              <a:t>Innovative</a:t>
            </a:r>
            <a:endParaRPr lang="de-AT" b="1" dirty="0">
              <a:latin typeface="Corbel" panose="020B0503020204020204" pitchFamily="34" charset="0"/>
            </a:endParaRPr>
          </a:p>
          <a:p>
            <a:pPr algn="ctr"/>
            <a:r>
              <a:rPr lang="de-AT" b="1" dirty="0">
                <a:latin typeface="Corbel" panose="020B0503020204020204" pitchFamily="34" charset="0"/>
              </a:rPr>
              <a:t>Transportkonzepte</a:t>
            </a:r>
          </a:p>
          <a:p>
            <a:endParaRPr lang="de-AT" dirty="0">
              <a:latin typeface="Corbel" panose="020B0503020204020204" pitchFamily="34" charset="0"/>
            </a:endParaRPr>
          </a:p>
        </p:txBody>
      </p:sp>
      <p:sp>
        <p:nvSpPr>
          <p:cNvPr id="6" name="Geschweifte Klammer links 5"/>
          <p:cNvSpPr/>
          <p:nvPr/>
        </p:nvSpPr>
        <p:spPr>
          <a:xfrm rot="16200000">
            <a:off x="7572521" y="4242286"/>
            <a:ext cx="576064" cy="226186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7" name="Textfeld 6"/>
          <p:cNvSpPr txBox="1"/>
          <p:nvPr/>
        </p:nvSpPr>
        <p:spPr>
          <a:xfrm>
            <a:off x="6599104" y="1707628"/>
            <a:ext cx="2522898" cy="646331"/>
          </a:xfrm>
          <a:prstGeom prst="rect">
            <a:avLst/>
          </a:prstGeom>
          <a:noFill/>
        </p:spPr>
        <p:txBody>
          <a:bodyPr wrap="square" rtlCol="0">
            <a:spAutoFit/>
          </a:bodyPr>
          <a:lstStyle/>
          <a:p>
            <a:pPr algn="ctr"/>
            <a:r>
              <a:rPr lang="de-AT" b="1" dirty="0">
                <a:latin typeface="Corbel" panose="020B0503020204020204" pitchFamily="34" charset="0"/>
              </a:rPr>
              <a:t>Relevante Trends für die Transportbranche</a:t>
            </a:r>
          </a:p>
        </p:txBody>
      </p:sp>
    </p:spTree>
    <p:extLst>
      <p:ext uri="{BB962C8B-B14F-4D97-AF65-F5344CB8AC3E}">
        <p14:creationId xmlns:p14="http://schemas.microsoft.com/office/powerpoint/2010/main" val="3050193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chemeClr val="accent1"/>
                </a:solidFill>
                <a:latin typeface="Corbel" panose="020B0503020204020204" pitchFamily="34" charset="0"/>
              </a:rPr>
              <a:t>Agenda</a:t>
            </a:r>
            <a:br>
              <a:rPr lang="en-US" b="1" dirty="0" smtClean="0">
                <a:solidFill>
                  <a:schemeClr val="accent1"/>
                </a:solidFill>
                <a:latin typeface="Corbel" panose="020B0503020204020204" pitchFamily="34" charset="0"/>
              </a:rPr>
            </a:br>
            <a:r>
              <a:rPr lang="de-AT" sz="2400" b="0" dirty="0">
                <a:solidFill>
                  <a:schemeClr val="accent1"/>
                </a:solidFill>
                <a:latin typeface="Corbel" panose="020B0503020204020204" pitchFamily="34" charset="0"/>
              </a:rPr>
              <a:t>A</a:t>
            </a:r>
            <a:r>
              <a:rPr lang="de-AT" sz="2400" b="0" dirty="0" smtClean="0">
                <a:solidFill>
                  <a:schemeClr val="accent1"/>
                </a:solidFill>
                <a:latin typeface="Corbel" panose="020B0503020204020204" pitchFamily="34" charset="0"/>
              </a:rPr>
              <a:t>ktuelle Entwicklungstrends</a:t>
            </a:r>
            <a:endParaRPr lang="en-US" sz="2400" dirty="0">
              <a:solidFill>
                <a:schemeClr val="accent1"/>
              </a:solidFill>
              <a:latin typeface="Corbel" panose="020B0503020204020204" pitchFamily="34" charset="0"/>
            </a:endParaRPr>
          </a:p>
        </p:txBody>
      </p:sp>
      <p:sp>
        <p:nvSpPr>
          <p:cNvPr id="2" name="Date Placeholder 1"/>
          <p:cNvSpPr>
            <a:spLocks noGrp="1"/>
          </p:cNvSpPr>
          <p:nvPr>
            <p:ph type="dt" sz="half" idx="10"/>
          </p:nvPr>
        </p:nvSpPr>
        <p:spPr/>
        <p:txBody>
          <a:bodyPr/>
          <a:lstStyle/>
          <a:p>
            <a:fld id="{04553200-0277-4887-910E-9F38DBADFC79}" type="datetime6">
              <a:rPr lang="de-AT" smtClean="0">
                <a:solidFill>
                  <a:prstClr val="white"/>
                </a:solidFill>
              </a:rPr>
              <a:t>Dezember 18</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8</a:t>
            </a:fld>
            <a:endParaRPr lang="de-AT" dirty="0">
              <a:solidFill>
                <a:prstClr val="white"/>
              </a:solidFill>
            </a:endParaRPr>
          </a:p>
        </p:txBody>
      </p:sp>
      <p:graphicFrame>
        <p:nvGraphicFramePr>
          <p:cNvPr id="9" name="Diagramm 8"/>
          <p:cNvGraphicFramePr/>
          <p:nvPr>
            <p:extLst>
              <p:ext uri="{D42A27DB-BD31-4B8C-83A1-F6EECF244321}">
                <p14:modId xmlns:p14="http://schemas.microsoft.com/office/powerpoint/2010/main" val="2130613497"/>
              </p:ext>
            </p:extLst>
          </p:nvPr>
        </p:nvGraphicFramePr>
        <p:xfrm>
          <a:off x="899592" y="1628800"/>
          <a:ext cx="734481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6355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Corbel" panose="020B0503020204020204" pitchFamily="34" charset="0"/>
              </a:rPr>
              <a:t>Nachhaltigkeit im </a:t>
            </a:r>
            <a:r>
              <a:rPr lang="de-DE" dirty="0" smtClean="0">
                <a:latin typeface="Corbel" panose="020B0503020204020204" pitchFamily="34" charset="0"/>
              </a:rPr>
              <a:t>Güterverkehr</a:t>
            </a:r>
            <a:endParaRPr lang="en-GB" b="1" dirty="0">
              <a:solidFill>
                <a:schemeClr val="tx1">
                  <a:lumMod val="75000"/>
                  <a:lumOff val="25000"/>
                </a:schemeClr>
              </a:solidFill>
              <a:latin typeface="Corbel" panose="020B0503020204020204" pitchFamily="34" charset="0"/>
            </a:endParaRPr>
          </a:p>
        </p:txBody>
      </p:sp>
      <p:sp>
        <p:nvSpPr>
          <p:cNvPr id="3" name="Inhaltsplatzhalter 2"/>
          <p:cNvSpPr>
            <a:spLocks noGrp="1"/>
          </p:cNvSpPr>
          <p:nvPr>
            <p:ph idx="1"/>
          </p:nvPr>
        </p:nvSpPr>
        <p:spPr>
          <a:xfrm>
            <a:off x="457200" y="1700808"/>
            <a:ext cx="8579296" cy="2736304"/>
          </a:xfrm>
        </p:spPr>
        <p:txBody>
          <a:bodyPr>
            <a:normAutofit/>
          </a:bodyPr>
          <a:lstStyle/>
          <a:p>
            <a:r>
              <a:rPr lang="de-DE" sz="1800" dirty="0" smtClean="0">
                <a:latin typeface="Corbel" panose="020B0503020204020204" pitchFamily="34" charset="0"/>
              </a:rPr>
              <a:t>Güterverkehr =  zählt zu den umweltschädlichsten Bereichen der Logistik </a:t>
            </a:r>
          </a:p>
          <a:p>
            <a:r>
              <a:rPr lang="de-DE" sz="1800" dirty="0">
                <a:latin typeface="Corbel" panose="020B0503020204020204" pitchFamily="34" charset="0"/>
              </a:rPr>
              <a:t>A</a:t>
            </a:r>
            <a:r>
              <a:rPr lang="de-DE" sz="1800" dirty="0" smtClean="0">
                <a:latin typeface="Corbel" panose="020B0503020204020204" pitchFamily="34" charset="0"/>
              </a:rPr>
              <a:t>m sichtbarsten für Gesellschaft </a:t>
            </a:r>
            <a:r>
              <a:rPr lang="de-DE" sz="1800" dirty="0" smtClean="0">
                <a:latin typeface="Corbel" panose="020B0503020204020204" pitchFamily="34" charset="0"/>
                <a:sym typeface="Wingdings" panose="05000000000000000000" pitchFamily="2" charset="2"/>
              </a:rPr>
              <a:t> </a:t>
            </a:r>
            <a:br>
              <a:rPr lang="de-DE" sz="1800" dirty="0" smtClean="0">
                <a:latin typeface="Corbel" panose="020B0503020204020204" pitchFamily="34" charset="0"/>
                <a:sym typeface="Wingdings" panose="05000000000000000000" pitchFamily="2" charset="2"/>
              </a:rPr>
            </a:br>
            <a:r>
              <a:rPr lang="de-DE" sz="1800" dirty="0" smtClean="0">
                <a:latin typeface="Corbel" panose="020B0503020204020204" pitchFamily="34" charset="0"/>
                <a:sym typeface="Wingdings" panose="05000000000000000000" pitchFamily="2" charset="2"/>
              </a:rPr>
              <a:t>vor allem mit Lkw wird Lärm, Stau, Luftverschmutzung und Umweltbelastung assoziiert</a:t>
            </a:r>
          </a:p>
          <a:p>
            <a:r>
              <a:rPr lang="de-DE" sz="1800" dirty="0">
                <a:latin typeface="Corbel" panose="020B0503020204020204" pitchFamily="34" charset="0"/>
                <a:sym typeface="Wingdings" panose="05000000000000000000" pitchFamily="2" charset="2"/>
              </a:rPr>
              <a:t>23 % der globalen CO2 Emissionen sind auf Transportbereich zurück zu führen (2005)  30 % in OECD Ländern</a:t>
            </a:r>
            <a:endParaRPr lang="de-DE" sz="1800" dirty="0">
              <a:latin typeface="Corbel" panose="020B0503020204020204" pitchFamily="34" charset="0"/>
            </a:endParaRPr>
          </a:p>
          <a:p>
            <a:endParaRPr lang="de-DE" dirty="0" smtClean="0">
              <a:latin typeface="Corbel" panose="020B0503020204020204" pitchFamily="34" charset="0"/>
              <a:sym typeface="Wingdings" panose="05000000000000000000" pitchFamily="2" charset="2"/>
            </a:endParaRPr>
          </a:p>
          <a:p>
            <a:pPr marL="0" indent="0">
              <a:buNone/>
            </a:pPr>
            <a:endParaRPr lang="de-DE" dirty="0" smtClean="0">
              <a:latin typeface="Corbel" panose="020B0503020204020204" pitchFamily="34" charset="0"/>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Dez-18</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9</a:t>
            </a:fld>
            <a:endParaRPr lang="de-AT" dirty="0">
              <a:solidFill>
                <a:prstClr val="white"/>
              </a:solidFill>
            </a:endParaRPr>
          </a:p>
        </p:txBody>
      </p:sp>
      <p:grpSp>
        <p:nvGrpSpPr>
          <p:cNvPr id="22" name="Gruppieren 21"/>
          <p:cNvGrpSpPr/>
          <p:nvPr/>
        </p:nvGrpSpPr>
        <p:grpSpPr>
          <a:xfrm>
            <a:off x="5364088" y="3686647"/>
            <a:ext cx="3404659" cy="2838697"/>
            <a:chOff x="4271109" y="2620599"/>
            <a:chExt cx="5112567" cy="3703960"/>
          </a:xfrm>
        </p:grpSpPr>
        <p:graphicFrame>
          <p:nvGraphicFramePr>
            <p:cNvPr id="23" name="Diagramm 22"/>
            <p:cNvGraphicFramePr/>
            <p:nvPr>
              <p:extLst>
                <p:ext uri="{D42A27DB-BD31-4B8C-83A1-F6EECF244321}">
                  <p14:modId xmlns:p14="http://schemas.microsoft.com/office/powerpoint/2010/main" val="3390269358"/>
                </p:ext>
              </p:extLst>
            </p:nvPr>
          </p:nvGraphicFramePr>
          <p:xfrm>
            <a:off x="4271109" y="2620599"/>
            <a:ext cx="5112567" cy="370396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feld 23"/>
            <p:cNvSpPr txBox="1"/>
            <p:nvPr/>
          </p:nvSpPr>
          <p:spPr>
            <a:xfrm>
              <a:off x="5085240" y="6005402"/>
              <a:ext cx="2592288" cy="281113"/>
            </a:xfrm>
            <a:prstGeom prst="rect">
              <a:avLst/>
            </a:prstGeom>
            <a:noFill/>
          </p:spPr>
          <p:txBody>
            <a:bodyPr wrap="square" rtlCol="0">
              <a:spAutoFit/>
            </a:bodyPr>
            <a:lstStyle/>
            <a:p>
              <a:pPr algn="ctr"/>
              <a:r>
                <a:rPr lang="de-DE" sz="800" dirty="0" smtClean="0">
                  <a:solidFill>
                    <a:srgbClr val="3C628F"/>
                  </a:solidFill>
                  <a:latin typeface="Corbel" panose="020B0503020204020204" pitchFamily="34" charset="0"/>
                </a:rPr>
                <a:t>Quelle: UBA (2012) </a:t>
              </a:r>
              <a:endParaRPr lang="en-GB" sz="800" dirty="0">
                <a:solidFill>
                  <a:srgbClr val="3C628F"/>
                </a:solidFill>
                <a:latin typeface="Corbel" panose="020B0503020204020204" pitchFamily="34" charset="0"/>
              </a:endParaRPr>
            </a:p>
          </p:txBody>
        </p:sp>
      </p:grpSp>
      <p:grpSp>
        <p:nvGrpSpPr>
          <p:cNvPr id="25" name="Gruppieren 24"/>
          <p:cNvGrpSpPr/>
          <p:nvPr/>
        </p:nvGrpSpPr>
        <p:grpSpPr>
          <a:xfrm>
            <a:off x="186119" y="3424161"/>
            <a:ext cx="4906888" cy="3245199"/>
            <a:chOff x="4271109" y="2620599"/>
            <a:chExt cx="5112567" cy="3703960"/>
          </a:xfrm>
        </p:grpSpPr>
        <p:graphicFrame>
          <p:nvGraphicFramePr>
            <p:cNvPr id="26" name="Diagramm 25"/>
            <p:cNvGraphicFramePr/>
            <p:nvPr>
              <p:extLst>
                <p:ext uri="{D42A27DB-BD31-4B8C-83A1-F6EECF244321}">
                  <p14:modId xmlns:p14="http://schemas.microsoft.com/office/powerpoint/2010/main" val="1952863430"/>
                </p:ext>
              </p:extLst>
            </p:nvPr>
          </p:nvGraphicFramePr>
          <p:xfrm>
            <a:off x="4271109" y="2620599"/>
            <a:ext cx="5112567" cy="3703960"/>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hteck 26"/>
            <p:cNvSpPr/>
            <p:nvPr/>
          </p:nvSpPr>
          <p:spPr>
            <a:xfrm>
              <a:off x="7511022" y="4927372"/>
              <a:ext cx="1872654" cy="53406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C628F"/>
                </a:solidFill>
              </a:endParaRPr>
            </a:p>
          </p:txBody>
        </p:sp>
        <p:sp>
          <p:nvSpPr>
            <p:cNvPr id="28" name="Textfeld 27"/>
            <p:cNvSpPr txBox="1"/>
            <p:nvPr/>
          </p:nvSpPr>
          <p:spPr>
            <a:xfrm>
              <a:off x="4644881" y="6005403"/>
              <a:ext cx="2592288" cy="245900"/>
            </a:xfrm>
            <a:prstGeom prst="rect">
              <a:avLst/>
            </a:prstGeom>
            <a:noFill/>
          </p:spPr>
          <p:txBody>
            <a:bodyPr wrap="square" rtlCol="0">
              <a:spAutoFit/>
            </a:bodyPr>
            <a:lstStyle/>
            <a:p>
              <a:pPr algn="ctr"/>
              <a:r>
                <a:rPr lang="de-DE" sz="800" dirty="0" smtClean="0">
                  <a:solidFill>
                    <a:srgbClr val="3C628F"/>
                  </a:solidFill>
                  <a:latin typeface="Corbel" panose="020B0503020204020204" pitchFamily="34" charset="0"/>
                </a:rPr>
                <a:t>Quelle: </a:t>
              </a:r>
              <a:r>
                <a:rPr lang="de-DE" sz="800" dirty="0">
                  <a:solidFill>
                    <a:srgbClr val="3C628F"/>
                  </a:solidFill>
                  <a:latin typeface="Corbel" panose="020B0503020204020204" pitchFamily="34" charset="0"/>
                </a:rPr>
                <a:t>Eurostat (2016) </a:t>
              </a:r>
              <a:endParaRPr lang="en-GB" sz="800" dirty="0">
                <a:solidFill>
                  <a:srgbClr val="3C628F"/>
                </a:solidFill>
                <a:latin typeface="Corbel" panose="020B0503020204020204" pitchFamily="34" charset="0"/>
              </a:endParaRPr>
            </a:p>
          </p:txBody>
        </p:sp>
      </p:grpSp>
    </p:spTree>
    <p:extLst>
      <p:ext uri="{BB962C8B-B14F-4D97-AF65-F5344CB8AC3E}">
        <p14:creationId xmlns:p14="http://schemas.microsoft.com/office/powerpoint/2010/main" val="1024791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6">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0</TotalTime>
  <Words>8291</Words>
  <Application>Microsoft Office PowerPoint</Application>
  <PresentationFormat>Bildschirmpräsentation (4:3)</PresentationFormat>
  <Paragraphs>915</Paragraphs>
  <Slides>49</Slides>
  <Notes>48</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49</vt:i4>
      </vt:variant>
    </vt:vector>
  </HeadingPairs>
  <TitlesOfParts>
    <vt:vector size="59" baseType="lpstr">
      <vt:lpstr>ＭＳ Ｐゴシック</vt:lpstr>
      <vt:lpstr>Arial</vt:lpstr>
      <vt:lpstr>Calibri</vt:lpstr>
      <vt:lpstr>Corbel</vt:lpstr>
      <vt:lpstr>Gill Sans MT</vt:lpstr>
      <vt:lpstr>Symbol</vt:lpstr>
      <vt:lpstr>Times New Roman</vt:lpstr>
      <vt:lpstr>Wingdings</vt:lpstr>
      <vt:lpstr>Custom Design</vt:lpstr>
      <vt:lpstr>1_Clarity</vt:lpstr>
      <vt:lpstr>Aktuelle Entwicklungstrends in der Logistik – Fokus Binnenschifffahrt </vt:lpstr>
      <vt:lpstr>Warm-Up-Diskussion Aktuelle Entwicklungstrends</vt:lpstr>
      <vt:lpstr>Wie man am besten mit diesem Lehrmaterial arbeitet</vt:lpstr>
      <vt:lpstr>Agenda Aktuelle Entwicklungstrends</vt:lpstr>
      <vt:lpstr>Aktuelle Entwicklungstrends im Güterverkehr</vt:lpstr>
      <vt:lpstr>Megatrends in der Logistik Aktuelle Entwicklungstrends im Güterverkehr</vt:lpstr>
      <vt:lpstr>Aktuelle Entwicklungstrends im Güterverkehr</vt:lpstr>
      <vt:lpstr>Agenda Aktuelle Entwicklungstrends</vt:lpstr>
      <vt:lpstr>Nachhaltigkeit im Güterverkehr</vt:lpstr>
      <vt:lpstr>Treiber für eine nachhaltige Entwicklung - Weißbuch der Europäischen Kommission 2011 Nachhaltigkeit im Güterverkehr</vt:lpstr>
      <vt:lpstr>Überblick Nachhaltigkeit im Güterverkehr</vt:lpstr>
      <vt:lpstr>Binnenschifffahrt als nachhaltiges Transportmittel Nachhaltigkeit im Güterverkehr</vt:lpstr>
      <vt:lpstr>Binnenschifffahrt als nachhaltiges Transportmittel Nachhaltigkeit im Güterverkehr</vt:lpstr>
      <vt:lpstr>Einschränkende Faktoren für eine Verkehrsverlagerung zu Gunsten der Binnenschifffahrt Nachhaltigkeit im Güterverkehr</vt:lpstr>
      <vt:lpstr>Herausforderungen Nachhaltigkeit im Güterverkehr</vt:lpstr>
      <vt:lpstr>Alternativer Treibstoff LNG Nachhaltigkeit im Güterverkehr</vt:lpstr>
      <vt:lpstr>Alternativer Treibstoff LNG Nachhaltigkeit im Güterverkehr</vt:lpstr>
      <vt:lpstr>Herausforderungen für LNG Nachhaltigkeit im Güterverkehr</vt:lpstr>
      <vt:lpstr>Agenda aktuelle Entwicklungstrends</vt:lpstr>
      <vt:lpstr>Digitalisierung/Vernetzung der Logistik</vt:lpstr>
      <vt:lpstr>Automatisiertes Fahren Digitalisierung/Vernetzung der Logistik</vt:lpstr>
      <vt:lpstr>Automatisiertes Fahren Digitalisierung/Vernetzung der Logistik</vt:lpstr>
      <vt:lpstr>Automatisiertes Fahren Digitalisierung/Vernetzung der Logistik</vt:lpstr>
      <vt:lpstr>Exkurs: Pioneer: „smartPORT  Logistics“  - Hamburg (Deutschland)</vt:lpstr>
      <vt:lpstr>Exkurs: River Information Services (RIS) </vt:lpstr>
      <vt:lpstr>Agenda aktuelle Entwicklungstrends</vt:lpstr>
      <vt:lpstr>Überblick Innovative Transportkonzepte</vt:lpstr>
      <vt:lpstr>PowerPoint-Präsentation</vt:lpstr>
      <vt:lpstr>Potentiale für Binnenschifffahrt Synchromodalität</vt:lpstr>
      <vt:lpstr>Exkurs: erfolgreiches Modellprojekt  in den Niederlanden</vt:lpstr>
      <vt:lpstr>Physical Internet Innovative Transportkonzepte</vt:lpstr>
      <vt:lpstr>Physical Internet Innovative Transportkonzepte</vt:lpstr>
      <vt:lpstr>Blockchain Technologie Innovative Transportkonzepte</vt:lpstr>
      <vt:lpstr>Blockchain Technologie Innovative Transportkonzepte</vt:lpstr>
      <vt:lpstr>Blockchain Fakten Innovative Transportkonzepte</vt:lpstr>
      <vt:lpstr>Agenda aktuelle Entwicklungstrends</vt:lpstr>
      <vt:lpstr>Überblick Individualisierung und steigende Komplexität der Logistik</vt:lpstr>
      <vt:lpstr>Exkurs: „Vert Chez Vous“ </vt:lpstr>
      <vt:lpstr>Agenda aktuelle Entwicklungstrends</vt:lpstr>
      <vt:lpstr>Überblick Kooperationen im Logistikbereich</vt:lpstr>
      <vt:lpstr>Horizontal vs. Vertikal Kooperationen im Logistikbereich</vt:lpstr>
      <vt:lpstr>Potentiale für Binnenschifffahrt Kooperationen im Logistikbereich</vt:lpstr>
      <vt:lpstr>Zusammenfassung</vt:lpstr>
      <vt:lpstr>Mindmap Abschlussübung</vt:lpstr>
      <vt:lpstr>Quellen</vt:lpstr>
      <vt:lpstr>Quellen</vt:lpstr>
      <vt:lpstr>Quellen</vt:lpstr>
      <vt:lpstr>Quellen</vt:lpstr>
      <vt:lpstr>Zusatzinformation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Lisa Wesp</cp:lastModifiedBy>
  <cp:revision>889</cp:revision>
  <cp:lastPrinted>2018-03-13T06:18:29Z</cp:lastPrinted>
  <dcterms:created xsi:type="dcterms:W3CDTF">2012-09-17T08:31:25Z</dcterms:created>
  <dcterms:modified xsi:type="dcterms:W3CDTF">2018-12-18T09:29:14Z</dcterms:modified>
</cp:coreProperties>
</file>