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712" r:id="rId3"/>
    <p:sldMasterId id="2147483725" r:id="rId4"/>
  </p:sldMasterIdLst>
  <p:notesMasterIdLst>
    <p:notesMasterId r:id="rId58"/>
  </p:notesMasterIdLst>
  <p:handoutMasterIdLst>
    <p:handoutMasterId r:id="rId59"/>
  </p:handoutMasterIdLst>
  <p:sldIdLst>
    <p:sldId id="428" r:id="rId5"/>
    <p:sldId id="491" r:id="rId6"/>
    <p:sldId id="420" r:id="rId7"/>
    <p:sldId id="423" r:id="rId8"/>
    <p:sldId id="479" r:id="rId9"/>
    <p:sldId id="413" r:id="rId10"/>
    <p:sldId id="402" r:id="rId11"/>
    <p:sldId id="398" r:id="rId12"/>
    <p:sldId id="368" r:id="rId13"/>
    <p:sldId id="372" r:id="rId14"/>
    <p:sldId id="396" r:id="rId15"/>
    <p:sldId id="411" r:id="rId16"/>
    <p:sldId id="414" r:id="rId17"/>
    <p:sldId id="486" r:id="rId18"/>
    <p:sldId id="480" r:id="rId19"/>
    <p:sldId id="431" r:id="rId20"/>
    <p:sldId id="432" r:id="rId21"/>
    <p:sldId id="433" r:id="rId22"/>
    <p:sldId id="434" r:id="rId23"/>
    <p:sldId id="435" r:id="rId24"/>
    <p:sldId id="475" r:id="rId25"/>
    <p:sldId id="441" r:id="rId26"/>
    <p:sldId id="442" r:id="rId27"/>
    <p:sldId id="487" r:id="rId28"/>
    <p:sldId id="481" r:id="rId29"/>
    <p:sldId id="451" r:id="rId30"/>
    <p:sldId id="452" r:id="rId31"/>
    <p:sldId id="453" r:id="rId32"/>
    <p:sldId id="454" r:id="rId33"/>
    <p:sldId id="457" r:id="rId34"/>
    <p:sldId id="459" r:id="rId35"/>
    <p:sldId id="461" r:id="rId36"/>
    <p:sldId id="460" r:id="rId37"/>
    <p:sldId id="462" r:id="rId38"/>
    <p:sldId id="463" r:id="rId39"/>
    <p:sldId id="464" r:id="rId40"/>
    <p:sldId id="484" r:id="rId41"/>
    <p:sldId id="466" r:id="rId42"/>
    <p:sldId id="467" r:id="rId43"/>
    <p:sldId id="468" r:id="rId44"/>
    <p:sldId id="492" r:id="rId45"/>
    <p:sldId id="493" r:id="rId46"/>
    <p:sldId id="471" r:id="rId47"/>
    <p:sldId id="494" r:id="rId48"/>
    <p:sldId id="488" r:id="rId49"/>
    <p:sldId id="482" r:id="rId50"/>
    <p:sldId id="476" r:id="rId51"/>
    <p:sldId id="477" r:id="rId52"/>
    <p:sldId id="478" r:id="rId53"/>
    <p:sldId id="489" r:id="rId54"/>
    <p:sldId id="490" r:id="rId55"/>
    <p:sldId id="472" r:id="rId56"/>
    <p:sldId id="448" r:id="rId57"/>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rca Bianca" initials="BB" lastIdx="4" clrIdx="0">
    <p:extLst>
      <p:ext uri="{19B8F6BF-5375-455C-9EA6-DF929625EA0E}">
        <p15:presenceInfo xmlns:p15="http://schemas.microsoft.com/office/powerpoint/2012/main" userId="S-1-5-21-2518422877-1314745675-1541441037-63273" providerId="AD"/>
      </p:ext>
    </p:extLst>
  </p:cmAuthor>
  <p:cmAuthor id="2" name="Haller Alexandra" initials="HA" lastIdx="5" clrIdx="1">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28F"/>
    <a:srgbClr val="189B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95" autoAdjust="0"/>
    <p:restoredTop sz="69951" autoAdjust="0"/>
  </p:normalViewPr>
  <p:slideViewPr>
    <p:cSldViewPr showGuides="1">
      <p:cViewPr varScale="1">
        <p:scale>
          <a:sx n="87" d="100"/>
          <a:sy n="87" d="100"/>
        </p:scale>
        <p:origin x="294" y="-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1" d="100"/>
          <a:sy n="81" d="100"/>
        </p:scale>
        <p:origin x="3990" y="90"/>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1" Type="http://schemas.openxmlformats.org/officeDocument/2006/relationships/image" Target="../media/image10.png"/></Relationships>
</file>

<file path=ppt/diagrams/_rels/data2.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a:solidFill>
                <a:schemeClr val="accent1"/>
              </a:solidFill>
              <a:latin typeface="Corbel" panose="020B0503020204020204" pitchFamily="34" charset="0"/>
            </a:rPr>
            <a:t>Stärken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717AE001-6281-46D7-BE6E-F2C1D30E0C69}" type="pres">
      <dgm:prSet presAssocID="{3F53F76E-1AB6-467C-A013-95057CC05AFB}" presName="text_3" presStyleLbl="node1" presStyleIdx="2" presStyleCnt="4">
        <dgm:presLayoutVars>
          <dgm:bulletEnabled val="1"/>
        </dgm:presLayoutVars>
      </dgm:prSet>
      <dgm:spPr/>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blipFill rotWithShape="0">
          <a:blip xmlns:r="http://schemas.openxmlformats.org/officeDocument/2006/relationships" r:embed="rId1"/>
          <a:stretch>
            <a:fillRect/>
          </a:stretch>
        </a:blipFill>
        <a:ln>
          <a:noFill/>
        </a:ln>
      </dgm:spPr>
    </dgm:pt>
    <dgm:pt modelId="{F5D9FD2E-89D8-4572-BAB4-2C31C942EECC}" type="pres">
      <dgm:prSet presAssocID="{6755B75A-DA2F-4942-9466-602DAA2B76D4}" presName="text_4" presStyleLbl="node1" presStyleIdx="3" presStyleCnt="4">
        <dgm:presLayoutVars>
          <dgm:bulletEnabled val="1"/>
        </dgm:presLayoutVars>
      </dgm:prSet>
      <dgm:spPr/>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D327AB95-0CD2-41F1-8DA5-3C3BA2896D94}" srcId="{754914D3-2823-4D9D-9B5F-8AAE908A2791}" destId="{3F53F76E-1AB6-467C-A013-95057CC05AFB}" srcOrd="2" destOrd="0" parTransId="{0B26CED3-6F00-4FAD-9103-4CD52F00936B}" sibTransId="{E1274B80-6D67-4AE8-986B-5BB1EC77C680}"/>
    <dgm:cxn modelId="{6C12AAA9-A7FE-44EC-8AC9-383942F9847E}" srcId="{754914D3-2823-4D9D-9B5F-8AAE908A2791}" destId="{6755B75A-DA2F-4942-9466-602DAA2B76D4}" srcOrd="3"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a:solidFill>
                <a:schemeClr val="accent1"/>
              </a:solidFill>
              <a:latin typeface="Corbel" panose="020B0503020204020204" pitchFamily="34" charset="0"/>
            </a:rPr>
            <a:t>Stärken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solidFill>
        <a:ln w="28575">
          <a:solidFill>
            <a:schemeClr val="accent1"/>
          </a:solidFill>
        </a:ln>
      </dgm:spPr>
    </dgm:pt>
    <dgm:pt modelId="{717AE001-6281-46D7-BE6E-F2C1D30E0C69}" type="pres">
      <dgm:prSet presAssocID="{3F53F76E-1AB6-467C-A013-95057CC05AFB}" presName="text_3" presStyleLbl="node1" presStyleIdx="2" presStyleCnt="4">
        <dgm:presLayoutVars>
          <dgm:bulletEnabled val="1"/>
        </dgm:presLayoutVars>
      </dgm:prSet>
      <dgm:spPr/>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blipFill rotWithShape="0">
          <a:blip xmlns:r="http://schemas.openxmlformats.org/officeDocument/2006/relationships" r:embed="rId1"/>
          <a:stretch>
            <a:fillRect/>
          </a:stretch>
        </a:blipFill>
        <a:ln>
          <a:noFill/>
        </a:ln>
      </dgm:spPr>
    </dgm:pt>
    <dgm:pt modelId="{F5D9FD2E-89D8-4572-BAB4-2C31C942EECC}" type="pres">
      <dgm:prSet presAssocID="{6755B75A-DA2F-4942-9466-602DAA2B76D4}" presName="text_4" presStyleLbl="node1" presStyleIdx="3" presStyleCnt="4">
        <dgm:presLayoutVars>
          <dgm:bulletEnabled val="1"/>
        </dgm:presLayoutVars>
      </dgm:prSet>
      <dgm:spPr/>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D327AB95-0CD2-41F1-8DA5-3C3BA2896D94}" srcId="{754914D3-2823-4D9D-9B5F-8AAE908A2791}" destId="{3F53F76E-1AB6-467C-A013-95057CC05AFB}" srcOrd="2" destOrd="0" parTransId="{0B26CED3-6F00-4FAD-9103-4CD52F00936B}" sibTransId="{E1274B80-6D67-4AE8-986B-5BB1EC77C680}"/>
    <dgm:cxn modelId="{6C12AAA9-A7FE-44EC-8AC9-383942F9847E}" srcId="{754914D3-2823-4D9D-9B5F-8AAE908A2791}" destId="{6755B75A-DA2F-4942-9466-602DAA2B76D4}" srcOrd="3"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a:solidFill>
                <a:schemeClr val="accent1"/>
              </a:solidFill>
              <a:latin typeface="Corbel" panose="020B0503020204020204" pitchFamily="34" charset="0"/>
            </a:rPr>
            <a:t>Stärken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717AE001-6281-46D7-BE6E-F2C1D30E0C69}" type="pres">
      <dgm:prSet presAssocID="{3F53F76E-1AB6-467C-A013-95057CC05AFB}" presName="text_3" presStyleLbl="node1" presStyleIdx="2" presStyleCnt="4">
        <dgm:presLayoutVars>
          <dgm:bulletEnabled val="1"/>
        </dgm:presLayoutVars>
      </dgm:prSet>
      <dgm:spPr/>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solidFill>
          <a:schemeClr val="accent1"/>
        </a:solidFill>
        <a:ln>
          <a:noFill/>
        </a:ln>
      </dgm:spPr>
    </dgm:pt>
    <dgm:pt modelId="{F5D9FD2E-89D8-4572-BAB4-2C31C942EECC}" type="pres">
      <dgm:prSet presAssocID="{6755B75A-DA2F-4942-9466-602DAA2B76D4}" presName="text_4" presStyleLbl="node1" presStyleIdx="3" presStyleCnt="4">
        <dgm:presLayoutVars>
          <dgm:bulletEnabled val="1"/>
        </dgm:presLayoutVars>
      </dgm:prSet>
      <dgm:spPr/>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lumMod val="40000"/>
            <a:lumOff val="60000"/>
          </a:schemeClr>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D327AB95-0CD2-41F1-8DA5-3C3BA2896D94}" srcId="{754914D3-2823-4D9D-9B5F-8AAE908A2791}" destId="{3F53F76E-1AB6-467C-A013-95057CC05AFB}" srcOrd="2" destOrd="0" parTransId="{0B26CED3-6F00-4FAD-9103-4CD52F00936B}" sibTransId="{E1274B80-6D67-4AE8-986B-5BB1EC77C680}"/>
    <dgm:cxn modelId="{6C12AAA9-A7FE-44EC-8AC9-383942F9847E}" srcId="{754914D3-2823-4D9D-9B5F-8AAE908A2791}" destId="{6755B75A-DA2F-4942-9466-602DAA2B76D4}" srcOrd="3"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173351EC-E710-4201-8F33-1AD5623FE62E}">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Markt der Donauschifffahrt</a:t>
          </a:r>
        </a:p>
      </dgm:t>
    </dgm:pt>
    <dgm:pt modelId="{4F3AEDE9-65F0-4988-8076-2CEA40D71496}" type="parTrans" cxnId="{F893935F-CABD-4D82-B93B-70657E02FACA}">
      <dgm:prSet/>
      <dgm:spPr/>
      <dgm:t>
        <a:bodyPr/>
        <a:lstStyle/>
        <a:p>
          <a:endParaRPr lang="de-DE"/>
        </a:p>
      </dgm:t>
    </dgm:pt>
    <dgm:pt modelId="{46AFA8D8-F557-4455-8A38-DF16055635A9}" type="sibTrans" cxnId="{F893935F-CABD-4D82-B93B-70657E02FACA}">
      <dgm:prSet/>
      <dgm:spPr/>
      <dgm:t>
        <a:bodyPr/>
        <a:lstStyle/>
        <a:p>
          <a:endParaRPr lang="de-DE"/>
        </a:p>
      </dgm:t>
    </dgm:pt>
    <dgm:pt modelId="{6755B75A-DA2F-4942-9466-602DAA2B76D4}">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Transportbeispiele</a:t>
          </a:r>
        </a:p>
      </dgm:t>
    </dgm:pt>
    <dgm:pt modelId="{C9E67486-D4AA-4601-A24B-52155755B0C0}" type="parTrans" cxnId="{6C12AAA9-A7FE-44EC-8AC9-383942F9847E}">
      <dgm:prSet/>
      <dgm:spPr/>
      <dgm:t>
        <a:bodyPr/>
        <a:lstStyle/>
        <a:p>
          <a:endParaRPr lang="de-DE"/>
        </a:p>
      </dgm:t>
    </dgm:pt>
    <dgm:pt modelId="{CC8056C9-9B1F-44C8-BB32-4B1222D8CD4E}" type="sibTrans" cxnId="{6C12AAA9-A7FE-44EC-8AC9-383942F9847E}">
      <dgm:prSet/>
      <dgm:spPr/>
      <dgm:t>
        <a:bodyPr/>
        <a:lstStyle/>
        <a:p>
          <a:endParaRPr lang="de-DE"/>
        </a:p>
      </dgm:t>
    </dgm:pt>
    <dgm:pt modelId="{F24300EC-4372-4D89-B437-9F81F6228517}">
      <dgm:prSet custT="1"/>
      <dgm:spPr>
        <a:solidFill>
          <a:schemeClr val="accent1">
            <a:lumMod val="40000"/>
            <a:lumOff val="60000"/>
          </a:schemeClr>
        </a:solidFill>
      </dgm:spPr>
      <dgm:t>
        <a:bodyPr/>
        <a:lstStyle/>
        <a:p>
          <a:r>
            <a:rPr lang="de-DE" sz="2400" dirty="0">
              <a:solidFill>
                <a:schemeClr val="accent1"/>
              </a:solidFill>
              <a:latin typeface="Corbel" panose="020B0503020204020204" pitchFamily="34" charset="0"/>
            </a:rPr>
            <a:t>Die Wasserstraße Donau</a:t>
          </a:r>
        </a:p>
      </dgm:t>
    </dgm:pt>
    <dgm:pt modelId="{BBB9D7DD-2425-4723-8219-8DCB9AF8E441}" type="sibTrans" cxnId="{0781121C-2DD2-4939-9728-C6477965DA94}">
      <dgm:prSet/>
      <dgm:spPr/>
      <dgm:t>
        <a:bodyPr/>
        <a:lstStyle/>
        <a:p>
          <a:endParaRPr lang="de-DE"/>
        </a:p>
      </dgm:t>
    </dgm:pt>
    <dgm:pt modelId="{468FF3C9-0BE5-4FF4-BE42-47AA0FABB054}" type="parTrans" cxnId="{0781121C-2DD2-4939-9728-C6477965DA94}">
      <dgm:prSet/>
      <dgm:spPr/>
      <dgm:t>
        <a:bodyPr/>
        <a:lstStyle/>
        <a:p>
          <a:endParaRPr lang="de-DE"/>
        </a:p>
      </dgm:t>
    </dgm:pt>
    <dgm:pt modelId="{3F53F76E-1AB6-467C-A013-95057CC05AFB}">
      <dgm:prSet/>
      <dgm:spPr>
        <a:solidFill>
          <a:schemeClr val="accent1">
            <a:lumMod val="40000"/>
            <a:lumOff val="60000"/>
          </a:schemeClr>
        </a:solidFill>
      </dgm:spPr>
      <dgm:t>
        <a:bodyPr/>
        <a:lstStyle/>
        <a:p>
          <a:r>
            <a:rPr lang="de-DE" dirty="0">
              <a:solidFill>
                <a:schemeClr val="accent1"/>
              </a:solidFill>
              <a:latin typeface="Corbel" panose="020B0503020204020204" pitchFamily="34" charset="0"/>
            </a:rPr>
            <a:t>Stärken der Donauschifffahrt</a:t>
          </a:r>
        </a:p>
      </dgm:t>
    </dgm:pt>
    <dgm:pt modelId="{0B26CED3-6F00-4FAD-9103-4CD52F00936B}" type="parTrans" cxnId="{D327AB95-0CD2-41F1-8DA5-3C3BA2896D94}">
      <dgm:prSet/>
      <dgm:spPr/>
      <dgm:t>
        <a:bodyPr/>
        <a:lstStyle/>
        <a:p>
          <a:endParaRPr lang="de-DE"/>
        </a:p>
      </dgm:t>
    </dgm:pt>
    <dgm:pt modelId="{E1274B80-6D67-4AE8-986B-5BB1EC77C680}" type="sibTrans" cxnId="{D327AB95-0CD2-41F1-8DA5-3C3BA2896D94}">
      <dgm:prSet/>
      <dgm:spPr/>
      <dgm:t>
        <a:bodyPr/>
        <a:lstStyle/>
        <a:p>
          <a:endParaRPr lang="de-DE"/>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4"/>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4"/>
      <dgm:spPr/>
    </dgm:pt>
    <dgm:pt modelId="{BF8CDB65-7F63-46ED-AD6F-299BB5E410A3}" type="pres">
      <dgm:prSet presAssocID="{754914D3-2823-4D9D-9B5F-8AAE908A2791}" presName="dstNode" presStyleLbl="node1" presStyleIdx="0" presStyleCnt="4"/>
      <dgm:spPr/>
    </dgm:pt>
    <dgm:pt modelId="{18D4A3FC-121A-44DA-BC98-3AA1F7AF75F7}" type="pres">
      <dgm:prSet presAssocID="{F24300EC-4372-4D89-B437-9F81F6228517}" presName="text_1" presStyleLbl="node1" presStyleIdx="0" presStyleCnt="4">
        <dgm:presLayoutVars>
          <dgm:bulletEnabled val="1"/>
        </dgm:presLayoutVars>
      </dgm:prSet>
      <dgm:spPr/>
    </dgm:pt>
    <dgm:pt modelId="{9FC91D3F-B68A-4081-8869-789F14A17E93}" type="pres">
      <dgm:prSet presAssocID="{F24300EC-4372-4D89-B437-9F81F6228517}" presName="accent_1" presStyleCnt="0"/>
      <dgm:spPr/>
    </dgm:pt>
    <dgm:pt modelId="{EF12B5F5-AB8A-4523-B395-C351AAF3CDFA}" type="pres">
      <dgm:prSet presAssocID="{F24300EC-4372-4D89-B437-9F81F6228517}" presName="accentRepeatNode" presStyleLbl="solidFgAcc1" presStyleIdx="0" presStyleCnt="4"/>
      <dgm:spPr>
        <a:solidFill>
          <a:schemeClr val="accent1">
            <a:lumMod val="40000"/>
            <a:lumOff val="60000"/>
          </a:schemeClr>
        </a:solidFill>
        <a:ln w="28575">
          <a:solidFill>
            <a:schemeClr val="accent1"/>
          </a:solidFill>
        </a:ln>
      </dgm:spPr>
    </dgm:pt>
    <dgm:pt modelId="{5C62AF15-EA7C-4052-A05A-70AF0952DE4C}" type="pres">
      <dgm:prSet presAssocID="{173351EC-E710-4201-8F33-1AD5623FE62E}" presName="text_2" presStyleLbl="node1" presStyleIdx="1" presStyleCnt="4">
        <dgm:presLayoutVars>
          <dgm:bulletEnabled val="1"/>
        </dgm:presLayoutVars>
      </dgm:prSet>
      <dgm:spPr/>
    </dgm:pt>
    <dgm:pt modelId="{45A280BF-4905-47A2-BE7F-7176D2B4B58A}" type="pres">
      <dgm:prSet presAssocID="{173351EC-E710-4201-8F33-1AD5623FE62E}" presName="accent_2" presStyleCnt="0"/>
      <dgm:spPr/>
    </dgm:pt>
    <dgm:pt modelId="{84FECD7B-556D-40CD-80FE-E856FE6C01BC}" type="pres">
      <dgm:prSet presAssocID="{173351EC-E710-4201-8F33-1AD5623FE62E}" presName="accentRepeatNode" presStyleLbl="solidFgAcc1" presStyleIdx="1" presStyleCnt="4"/>
      <dgm:spPr>
        <a:solidFill>
          <a:schemeClr val="accent1">
            <a:lumMod val="40000"/>
            <a:lumOff val="60000"/>
          </a:schemeClr>
        </a:solidFill>
        <a:ln w="28575">
          <a:solidFill>
            <a:schemeClr val="accent1"/>
          </a:solidFill>
        </a:ln>
      </dgm:spPr>
    </dgm:pt>
    <dgm:pt modelId="{717AE001-6281-46D7-BE6E-F2C1D30E0C69}" type="pres">
      <dgm:prSet presAssocID="{3F53F76E-1AB6-467C-A013-95057CC05AFB}" presName="text_3" presStyleLbl="node1" presStyleIdx="2" presStyleCnt="4">
        <dgm:presLayoutVars>
          <dgm:bulletEnabled val="1"/>
        </dgm:presLayoutVars>
      </dgm:prSet>
      <dgm:spPr/>
    </dgm:pt>
    <dgm:pt modelId="{780DF5C5-49A0-41D7-A534-25E47608B4AA}" type="pres">
      <dgm:prSet presAssocID="{3F53F76E-1AB6-467C-A013-95057CC05AFB}" presName="accent_3" presStyleCnt="0"/>
      <dgm:spPr/>
    </dgm:pt>
    <dgm:pt modelId="{711DE452-96C5-4C52-9CE0-216003A65B07}" type="pres">
      <dgm:prSet presAssocID="{3F53F76E-1AB6-467C-A013-95057CC05AFB}" presName="accentRepeatNode" presStyleLbl="solidFgAcc1" presStyleIdx="2" presStyleCnt="4"/>
      <dgm:spPr>
        <a:solidFill>
          <a:schemeClr val="accent1">
            <a:lumMod val="40000"/>
            <a:lumOff val="60000"/>
          </a:schemeClr>
        </a:solidFill>
        <a:ln>
          <a:solidFill>
            <a:schemeClr val="accent1"/>
          </a:solidFill>
        </a:ln>
      </dgm:spPr>
    </dgm:pt>
    <dgm:pt modelId="{F5D9FD2E-89D8-4572-BAB4-2C31C942EECC}" type="pres">
      <dgm:prSet presAssocID="{6755B75A-DA2F-4942-9466-602DAA2B76D4}" presName="text_4" presStyleLbl="node1" presStyleIdx="3" presStyleCnt="4">
        <dgm:presLayoutVars>
          <dgm:bulletEnabled val="1"/>
        </dgm:presLayoutVars>
      </dgm:prSet>
      <dgm:spPr/>
    </dgm:pt>
    <dgm:pt modelId="{FB443626-783A-449E-A057-B8DBD2FBB9D3}" type="pres">
      <dgm:prSet presAssocID="{6755B75A-DA2F-4942-9466-602DAA2B76D4}" presName="accent_4" presStyleCnt="0"/>
      <dgm:spPr/>
    </dgm:pt>
    <dgm:pt modelId="{2D85C60B-45A6-47F1-BDC4-779963C33EA5}" type="pres">
      <dgm:prSet presAssocID="{6755B75A-DA2F-4942-9466-602DAA2B76D4}" presName="accentRepeatNode" presStyleLbl="solidFgAcc1" presStyleIdx="3" presStyleCnt="4"/>
      <dgm:spPr>
        <a:solidFill>
          <a:schemeClr val="accent1"/>
        </a:solidFill>
        <a:ln w="28575">
          <a:solidFill>
            <a:schemeClr val="accent1"/>
          </a:solidFill>
        </a:ln>
      </dgm:spPr>
    </dgm:pt>
  </dgm:ptLst>
  <dgm:cxnLst>
    <dgm:cxn modelId="{B60D1404-9A84-454D-B1C0-8BC15A7F4BF3}" type="presOf" srcId="{754914D3-2823-4D9D-9B5F-8AAE908A2791}" destId="{AE6139D5-D84B-4711-8A6A-A5161E022A99}" srcOrd="0" destOrd="0" presId="urn:microsoft.com/office/officeart/2008/layout/VerticalCurvedList"/>
    <dgm:cxn modelId="{4870DF12-D3D6-43CA-8648-1D9AD7290F3C}" type="presOf" srcId="{173351EC-E710-4201-8F33-1AD5623FE62E}" destId="{5C62AF15-EA7C-4052-A05A-70AF0952DE4C}" srcOrd="0" destOrd="0" presId="urn:microsoft.com/office/officeart/2008/layout/VerticalCurvedList"/>
    <dgm:cxn modelId="{0781121C-2DD2-4939-9728-C6477965DA94}" srcId="{754914D3-2823-4D9D-9B5F-8AAE908A2791}" destId="{F24300EC-4372-4D89-B437-9F81F6228517}" srcOrd="0" destOrd="0" parTransId="{468FF3C9-0BE5-4FF4-BE42-47AA0FABB054}" sibTransId="{BBB9D7DD-2425-4723-8219-8DCB9AF8E441}"/>
    <dgm:cxn modelId="{8DBA2934-5FCC-4358-9DBF-AB969D1EF166}" type="presOf" srcId="{3F53F76E-1AB6-467C-A013-95057CC05AFB}" destId="{717AE001-6281-46D7-BE6E-F2C1D30E0C69}" srcOrd="0" destOrd="0" presId="urn:microsoft.com/office/officeart/2008/layout/VerticalCurvedList"/>
    <dgm:cxn modelId="{EF69723D-A47E-432B-AD8F-44CF70346517}" type="presOf" srcId="{F24300EC-4372-4D89-B437-9F81F6228517}" destId="{18D4A3FC-121A-44DA-BC98-3AA1F7AF75F7}" srcOrd="0" destOrd="0" presId="urn:microsoft.com/office/officeart/2008/layout/VerticalCurvedList"/>
    <dgm:cxn modelId="{F893935F-CABD-4D82-B93B-70657E02FACA}" srcId="{754914D3-2823-4D9D-9B5F-8AAE908A2791}" destId="{173351EC-E710-4201-8F33-1AD5623FE62E}" srcOrd="1" destOrd="0" parTransId="{4F3AEDE9-65F0-4988-8076-2CEA40D71496}" sibTransId="{46AFA8D8-F557-4455-8A38-DF16055635A9}"/>
    <dgm:cxn modelId="{D103274E-1D89-4B53-A301-45F552D2F2F6}" type="presOf" srcId="{BBB9D7DD-2425-4723-8219-8DCB9AF8E441}" destId="{93855F07-44CB-45DE-B464-761E63A71CD5}" srcOrd="0" destOrd="0" presId="urn:microsoft.com/office/officeart/2008/layout/VerticalCurvedList"/>
    <dgm:cxn modelId="{B1E64091-1B5F-4DCB-95B1-EACE046370FE}" type="presOf" srcId="{6755B75A-DA2F-4942-9466-602DAA2B76D4}" destId="{F5D9FD2E-89D8-4572-BAB4-2C31C942EECC}" srcOrd="0" destOrd="0" presId="urn:microsoft.com/office/officeart/2008/layout/VerticalCurvedList"/>
    <dgm:cxn modelId="{D327AB95-0CD2-41F1-8DA5-3C3BA2896D94}" srcId="{754914D3-2823-4D9D-9B5F-8AAE908A2791}" destId="{3F53F76E-1AB6-467C-A013-95057CC05AFB}" srcOrd="2" destOrd="0" parTransId="{0B26CED3-6F00-4FAD-9103-4CD52F00936B}" sibTransId="{E1274B80-6D67-4AE8-986B-5BB1EC77C680}"/>
    <dgm:cxn modelId="{6C12AAA9-A7FE-44EC-8AC9-383942F9847E}" srcId="{754914D3-2823-4D9D-9B5F-8AAE908A2791}" destId="{6755B75A-DA2F-4942-9466-602DAA2B76D4}" srcOrd="3" destOrd="0" parTransId="{C9E67486-D4AA-4601-A24B-52155755B0C0}" sibTransId="{CC8056C9-9B1F-44C8-BB32-4B1222D8CD4E}"/>
    <dgm:cxn modelId="{5F5A288F-BBE5-4606-A648-7CB557BDC9A0}" type="presParOf" srcId="{AE6139D5-D84B-4711-8A6A-A5161E022A99}" destId="{00F42187-34FD-4D8B-A449-F316E9EB9AFA}" srcOrd="0" destOrd="0" presId="urn:microsoft.com/office/officeart/2008/layout/VerticalCurvedList"/>
    <dgm:cxn modelId="{07579D8E-8446-4FA8-9BA2-0359C9C7E815}" type="presParOf" srcId="{00F42187-34FD-4D8B-A449-F316E9EB9AFA}" destId="{C168C53D-163A-4892-8EF0-B5326C3FF8C8}" srcOrd="0" destOrd="0" presId="urn:microsoft.com/office/officeart/2008/layout/VerticalCurvedList"/>
    <dgm:cxn modelId="{D4CE7F26-3D3A-48A5-A5AC-35091CCAFC04}" type="presParOf" srcId="{C168C53D-163A-4892-8EF0-B5326C3FF8C8}" destId="{0FAB2C97-DF89-43B9-B7B2-C745E026F562}" srcOrd="0" destOrd="0" presId="urn:microsoft.com/office/officeart/2008/layout/VerticalCurvedList"/>
    <dgm:cxn modelId="{0297F08A-00BA-4826-ABE9-5B50C18562D9}" type="presParOf" srcId="{C168C53D-163A-4892-8EF0-B5326C3FF8C8}" destId="{93855F07-44CB-45DE-B464-761E63A71CD5}" srcOrd="1" destOrd="0" presId="urn:microsoft.com/office/officeart/2008/layout/VerticalCurvedList"/>
    <dgm:cxn modelId="{DF8CEFB4-AE14-464E-B638-F02809D6B657}" type="presParOf" srcId="{C168C53D-163A-4892-8EF0-B5326C3FF8C8}" destId="{D258DE45-194F-4470-A0BE-D234AB24927B}" srcOrd="2" destOrd="0" presId="urn:microsoft.com/office/officeart/2008/layout/VerticalCurvedList"/>
    <dgm:cxn modelId="{16DB70F7-F4FA-4B64-885E-005AA0A66F6B}" type="presParOf" srcId="{C168C53D-163A-4892-8EF0-B5326C3FF8C8}" destId="{BF8CDB65-7F63-46ED-AD6F-299BB5E410A3}" srcOrd="3" destOrd="0" presId="urn:microsoft.com/office/officeart/2008/layout/VerticalCurvedList"/>
    <dgm:cxn modelId="{DF018EB0-89A3-4492-9917-CF28B10BAE5D}" type="presParOf" srcId="{00F42187-34FD-4D8B-A449-F316E9EB9AFA}" destId="{18D4A3FC-121A-44DA-BC98-3AA1F7AF75F7}" srcOrd="1" destOrd="0" presId="urn:microsoft.com/office/officeart/2008/layout/VerticalCurvedList"/>
    <dgm:cxn modelId="{776BB4ED-EEB9-4BD8-BBC7-3DC25FE41621}" type="presParOf" srcId="{00F42187-34FD-4D8B-A449-F316E9EB9AFA}" destId="{9FC91D3F-B68A-4081-8869-789F14A17E93}" srcOrd="2" destOrd="0" presId="urn:microsoft.com/office/officeart/2008/layout/VerticalCurvedList"/>
    <dgm:cxn modelId="{B3DDD167-505A-4D87-BA83-5D3F3BE6F209}" type="presParOf" srcId="{9FC91D3F-B68A-4081-8869-789F14A17E93}" destId="{EF12B5F5-AB8A-4523-B395-C351AAF3CDFA}" srcOrd="0" destOrd="0" presId="urn:microsoft.com/office/officeart/2008/layout/VerticalCurvedList"/>
    <dgm:cxn modelId="{DDF50024-4D2F-4078-AF9D-3972C6E6B7F7}" type="presParOf" srcId="{00F42187-34FD-4D8B-A449-F316E9EB9AFA}" destId="{5C62AF15-EA7C-4052-A05A-70AF0952DE4C}" srcOrd="3" destOrd="0" presId="urn:microsoft.com/office/officeart/2008/layout/VerticalCurvedList"/>
    <dgm:cxn modelId="{66F762D5-1DE0-4A00-A738-A9E937B82A4B}" type="presParOf" srcId="{00F42187-34FD-4D8B-A449-F316E9EB9AFA}" destId="{45A280BF-4905-47A2-BE7F-7176D2B4B58A}" srcOrd="4" destOrd="0" presId="urn:microsoft.com/office/officeart/2008/layout/VerticalCurvedList"/>
    <dgm:cxn modelId="{67899FA2-B7C9-4CA6-9254-C775B6551CF3}" type="presParOf" srcId="{45A280BF-4905-47A2-BE7F-7176D2B4B58A}" destId="{84FECD7B-556D-40CD-80FE-E856FE6C01BC}" srcOrd="0" destOrd="0" presId="urn:microsoft.com/office/officeart/2008/layout/VerticalCurvedList"/>
    <dgm:cxn modelId="{F7740066-EA8C-4B17-91E7-E8DB1D264ED2}" type="presParOf" srcId="{00F42187-34FD-4D8B-A449-F316E9EB9AFA}" destId="{717AE001-6281-46D7-BE6E-F2C1D30E0C69}" srcOrd="5" destOrd="0" presId="urn:microsoft.com/office/officeart/2008/layout/VerticalCurvedList"/>
    <dgm:cxn modelId="{347C6D23-9727-4836-AE49-A97ACF01FF0F}" type="presParOf" srcId="{00F42187-34FD-4D8B-A449-F316E9EB9AFA}" destId="{780DF5C5-49A0-41D7-A534-25E47608B4AA}" srcOrd="6" destOrd="0" presId="urn:microsoft.com/office/officeart/2008/layout/VerticalCurvedList"/>
    <dgm:cxn modelId="{7BBA756E-78EA-44B7-9EA5-F65DB381C3BA}" type="presParOf" srcId="{780DF5C5-49A0-41D7-A534-25E47608B4AA}" destId="{711DE452-96C5-4C52-9CE0-216003A65B07}" srcOrd="0" destOrd="0" presId="urn:microsoft.com/office/officeart/2008/layout/VerticalCurvedList"/>
    <dgm:cxn modelId="{FD878AEB-AD43-4C47-B732-A37743F58704}" type="presParOf" srcId="{00F42187-34FD-4D8B-A449-F316E9EB9AFA}" destId="{F5D9FD2E-89D8-4572-BAB4-2C31C942EECC}" srcOrd="7" destOrd="0" presId="urn:microsoft.com/office/officeart/2008/layout/VerticalCurvedList"/>
    <dgm:cxn modelId="{F245C463-64B5-4A22-B441-9D3A918435FF}" type="presParOf" srcId="{00F42187-34FD-4D8B-A449-F316E9EB9AFA}" destId="{FB443626-783A-449E-A057-B8DBD2FBB9D3}" srcOrd="8" destOrd="0" presId="urn:microsoft.com/office/officeart/2008/layout/VerticalCurvedList"/>
    <dgm:cxn modelId="{C27A5212-17F2-4F2D-97A3-BE11C8A3794A}" type="presParOf" srcId="{FB443626-783A-449E-A057-B8DBD2FBB9D3}" destId="{2D85C60B-45A6-47F1-BDC4-779963C33E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6040" rIns="66040" bIns="6604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accent1"/>
              </a:solidFill>
              <a:latin typeface="Corbel" panose="020B0503020204020204" pitchFamily="34" charset="0"/>
            </a:rPr>
            <a:t>Stärken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blipFill rotWithShape="0">
          <a:blip xmlns:r="http://schemas.openxmlformats.org/officeDocument/2006/relationships" r:embed="rId1"/>
          <a:stretch>
            <a:fillRect/>
          </a:stretch>
        </a:blip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6040" rIns="66040" bIns="6604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accent1"/>
              </a:solidFill>
              <a:latin typeface="Corbel" panose="020B0503020204020204" pitchFamily="34" charset="0"/>
            </a:rPr>
            <a:t>Stärken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blipFill rotWithShape="0">
          <a:blip xmlns:r="http://schemas.openxmlformats.org/officeDocument/2006/relationships" r:embed="rId1"/>
          <a:stretch>
            <a:fillRect/>
          </a:stretch>
        </a:blip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6040" rIns="66040" bIns="6604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accent1"/>
              </a:solidFill>
              <a:latin typeface="Corbel" panose="020B0503020204020204" pitchFamily="34" charset="0"/>
            </a:rPr>
            <a:t>Stärken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solidFill>
          <a:schemeClr val="accent1"/>
        </a:solidFill>
        <a:ln w="26425" cap="flat" cmpd="sng" algn="ctr">
          <a:no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4477169" y="-686595"/>
          <a:ext cx="5333631" cy="5333631"/>
        </a:xfrm>
        <a:prstGeom prst="blockArc">
          <a:avLst>
            <a:gd name="adj1" fmla="val 18900000"/>
            <a:gd name="adj2" fmla="val 2700000"/>
            <a:gd name="adj3" fmla="val 405"/>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D4A3FC-121A-44DA-BC98-3AA1F7AF75F7}">
      <dsp:nvSpPr>
        <dsp:cNvPr id="0" name=""/>
        <dsp:cNvSpPr/>
      </dsp:nvSpPr>
      <dsp:spPr>
        <a:xfrm>
          <a:off x="448632" y="304478"/>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Die Wasserstraße Donau</a:t>
          </a:r>
        </a:p>
      </dsp:txBody>
      <dsp:txXfrm>
        <a:off x="448632" y="304478"/>
        <a:ext cx="4898416" cy="609274"/>
      </dsp:txXfrm>
    </dsp:sp>
    <dsp:sp modelId="{EF12B5F5-AB8A-4523-B395-C351AAF3CDFA}">
      <dsp:nvSpPr>
        <dsp:cNvPr id="0" name=""/>
        <dsp:cNvSpPr/>
      </dsp:nvSpPr>
      <dsp:spPr>
        <a:xfrm>
          <a:off x="67836" y="228319"/>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5C62AF15-EA7C-4052-A05A-70AF0952DE4C}">
      <dsp:nvSpPr>
        <dsp:cNvPr id="0" name=""/>
        <dsp:cNvSpPr/>
      </dsp:nvSpPr>
      <dsp:spPr>
        <a:xfrm>
          <a:off x="797943" y="1218548"/>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Markt der Donauschifffahrt</a:t>
          </a:r>
        </a:p>
      </dsp:txBody>
      <dsp:txXfrm>
        <a:off x="797943" y="1218548"/>
        <a:ext cx="4549105" cy="609274"/>
      </dsp:txXfrm>
    </dsp:sp>
    <dsp:sp modelId="{84FECD7B-556D-40CD-80FE-E856FE6C01BC}">
      <dsp:nvSpPr>
        <dsp:cNvPr id="0" name=""/>
        <dsp:cNvSpPr/>
      </dsp:nvSpPr>
      <dsp:spPr>
        <a:xfrm>
          <a:off x="417147" y="1142388"/>
          <a:ext cx="761592" cy="761592"/>
        </a:xfrm>
        <a:prstGeom prst="ellipse">
          <a:avLst/>
        </a:prstGeom>
        <a:solidFill>
          <a:schemeClr val="accent1">
            <a:lumMod val="40000"/>
            <a:lumOff val="60000"/>
          </a:schemeClr>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717AE001-6281-46D7-BE6E-F2C1D30E0C69}">
      <dsp:nvSpPr>
        <dsp:cNvPr id="0" name=""/>
        <dsp:cNvSpPr/>
      </dsp:nvSpPr>
      <dsp:spPr>
        <a:xfrm>
          <a:off x="797943" y="2132617"/>
          <a:ext cx="4549105"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6040" rIns="66040" bIns="66040" numCol="1" spcCol="1270" anchor="ctr" anchorCtr="0">
          <a:noAutofit/>
        </a:bodyPr>
        <a:lstStyle/>
        <a:p>
          <a:pPr marL="0" lvl="0" indent="0" algn="l" defTabSz="1155700">
            <a:lnSpc>
              <a:spcPct val="90000"/>
            </a:lnSpc>
            <a:spcBef>
              <a:spcPct val="0"/>
            </a:spcBef>
            <a:spcAft>
              <a:spcPct val="35000"/>
            </a:spcAft>
            <a:buNone/>
          </a:pPr>
          <a:r>
            <a:rPr lang="de-DE" sz="2600" kern="1200" dirty="0">
              <a:solidFill>
                <a:schemeClr val="accent1"/>
              </a:solidFill>
              <a:latin typeface="Corbel" panose="020B0503020204020204" pitchFamily="34" charset="0"/>
            </a:rPr>
            <a:t>Stärken der Donauschifffahrt</a:t>
          </a:r>
        </a:p>
      </dsp:txBody>
      <dsp:txXfrm>
        <a:off x="797943" y="2132617"/>
        <a:ext cx="4549105" cy="609274"/>
      </dsp:txXfrm>
    </dsp:sp>
    <dsp:sp modelId="{711DE452-96C5-4C52-9CE0-216003A65B07}">
      <dsp:nvSpPr>
        <dsp:cNvPr id="0" name=""/>
        <dsp:cNvSpPr/>
      </dsp:nvSpPr>
      <dsp:spPr>
        <a:xfrm>
          <a:off x="417147" y="2056458"/>
          <a:ext cx="761592" cy="761592"/>
        </a:xfrm>
        <a:prstGeom prst="ellipse">
          <a:avLst/>
        </a:prstGeom>
        <a:solidFill>
          <a:schemeClr val="accent1">
            <a:lumMod val="40000"/>
            <a:lumOff val="60000"/>
          </a:schemeClr>
        </a:solidFill>
        <a:ln w="2642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 modelId="{F5D9FD2E-89D8-4572-BAB4-2C31C942EECC}">
      <dsp:nvSpPr>
        <dsp:cNvPr id="0" name=""/>
        <dsp:cNvSpPr/>
      </dsp:nvSpPr>
      <dsp:spPr>
        <a:xfrm>
          <a:off x="448632" y="3046687"/>
          <a:ext cx="4898416" cy="609274"/>
        </a:xfrm>
        <a:prstGeom prst="rect">
          <a:avLst/>
        </a:prstGeom>
        <a:solidFill>
          <a:schemeClr val="accent1">
            <a:lumMod val="40000"/>
            <a:lumOff val="60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3611"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dirty="0">
              <a:solidFill>
                <a:schemeClr val="accent1"/>
              </a:solidFill>
              <a:latin typeface="Corbel" panose="020B0503020204020204" pitchFamily="34" charset="0"/>
            </a:rPr>
            <a:t>Transportbeispiele</a:t>
          </a:r>
        </a:p>
      </dsp:txBody>
      <dsp:txXfrm>
        <a:off x="448632" y="3046687"/>
        <a:ext cx="4898416" cy="609274"/>
      </dsp:txXfrm>
    </dsp:sp>
    <dsp:sp modelId="{2D85C60B-45A6-47F1-BDC4-779963C33EA5}">
      <dsp:nvSpPr>
        <dsp:cNvPr id="0" name=""/>
        <dsp:cNvSpPr/>
      </dsp:nvSpPr>
      <dsp:spPr>
        <a:xfrm>
          <a:off x="67836" y="2970528"/>
          <a:ext cx="761592" cy="761592"/>
        </a:xfrm>
        <a:prstGeom prst="ellipse">
          <a:avLst/>
        </a:prstGeom>
        <a:solidFill>
          <a:schemeClr val="accent1"/>
        </a:solidFill>
        <a:ln w="28575" cap="flat" cmpd="sng" algn="ctr">
          <a:solidFill>
            <a:schemeClr val="accent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405" cy="496015"/>
          </a:xfrm>
          <a:prstGeom prst="rect">
            <a:avLst/>
          </a:prstGeom>
        </p:spPr>
        <p:txBody>
          <a:bodyPr vert="horz" lIns="90599" tIns="45299" rIns="90599" bIns="45299" rtlCol="0"/>
          <a:lstStyle>
            <a:lvl1pPr algn="l">
              <a:defRPr sz="1200"/>
            </a:lvl1pPr>
          </a:lstStyle>
          <a:p>
            <a:endParaRPr lang="de-AT"/>
          </a:p>
        </p:txBody>
      </p:sp>
      <p:sp>
        <p:nvSpPr>
          <p:cNvPr id="3" name="Date Placeholder 2"/>
          <p:cNvSpPr>
            <a:spLocks noGrp="1"/>
          </p:cNvSpPr>
          <p:nvPr>
            <p:ph type="dt" sz="quarter" idx="1"/>
          </p:nvPr>
        </p:nvSpPr>
        <p:spPr>
          <a:xfrm>
            <a:off x="3777128" y="0"/>
            <a:ext cx="2890405" cy="496015"/>
          </a:xfrm>
          <a:prstGeom prst="rect">
            <a:avLst/>
          </a:prstGeom>
        </p:spPr>
        <p:txBody>
          <a:bodyPr vert="horz" lIns="90599" tIns="45299" rIns="90599" bIns="45299" rtlCol="0"/>
          <a:lstStyle>
            <a:lvl1pPr algn="r">
              <a:defRPr sz="1200"/>
            </a:lvl1pPr>
          </a:lstStyle>
          <a:p>
            <a:fld id="{00A23422-9514-4C53-B23F-FE35D3DB9E61}" type="datetimeFigureOut">
              <a:rPr lang="de-AT" smtClean="0"/>
              <a:t>19.09.2022</a:t>
            </a:fld>
            <a:endParaRPr lang="de-AT"/>
          </a:p>
        </p:txBody>
      </p:sp>
      <p:sp>
        <p:nvSpPr>
          <p:cNvPr id="4" name="Footer Placeholder 3"/>
          <p:cNvSpPr>
            <a:spLocks noGrp="1"/>
          </p:cNvSpPr>
          <p:nvPr>
            <p:ph type="ftr" sz="quarter" idx="2"/>
          </p:nvPr>
        </p:nvSpPr>
        <p:spPr>
          <a:xfrm>
            <a:off x="0" y="9429039"/>
            <a:ext cx="2890405" cy="496015"/>
          </a:xfrm>
          <a:prstGeom prst="rect">
            <a:avLst/>
          </a:prstGeom>
        </p:spPr>
        <p:txBody>
          <a:bodyPr vert="horz" lIns="90599" tIns="45299" rIns="90599" bIns="45299" rtlCol="0" anchor="b"/>
          <a:lstStyle>
            <a:lvl1pPr algn="l">
              <a:defRPr sz="1200"/>
            </a:lvl1pPr>
          </a:lstStyle>
          <a:p>
            <a:endParaRPr lang="de-AT"/>
          </a:p>
        </p:txBody>
      </p:sp>
      <p:sp>
        <p:nvSpPr>
          <p:cNvPr id="5" name="Slide Number Placeholder 4"/>
          <p:cNvSpPr>
            <a:spLocks noGrp="1"/>
          </p:cNvSpPr>
          <p:nvPr>
            <p:ph type="sldNum" sz="quarter" idx="3"/>
          </p:nvPr>
        </p:nvSpPr>
        <p:spPr>
          <a:xfrm>
            <a:off x="3777128" y="9429039"/>
            <a:ext cx="2890405" cy="496015"/>
          </a:xfrm>
          <a:prstGeom prst="rect">
            <a:avLst/>
          </a:prstGeom>
        </p:spPr>
        <p:txBody>
          <a:bodyPr vert="horz" lIns="90599" tIns="45299" rIns="90599" bIns="45299" rtlCol="0" anchor="b"/>
          <a:lstStyle>
            <a:lvl1pPr algn="r">
              <a:defRPr sz="1200"/>
            </a:lvl1pPr>
          </a:lstStyle>
          <a:p>
            <a:fld id="{5FCCCB95-F18A-4D7D-926F-FCBC85DE8F12}" type="slidenum">
              <a:rPr lang="de-AT" smtClean="0"/>
              <a:t>‹#›</a:t>
            </a:fld>
            <a:endParaRPr lang="de-AT"/>
          </a:p>
        </p:txBody>
      </p:sp>
    </p:spTree>
    <p:extLst>
      <p:ext uri="{BB962C8B-B14F-4D97-AF65-F5344CB8AC3E}">
        <p14:creationId xmlns:p14="http://schemas.microsoft.com/office/powerpoint/2010/main" val="24081179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3"/>
          </a:xfrm>
          <a:prstGeom prst="rect">
            <a:avLst/>
          </a:prstGeom>
        </p:spPr>
        <p:txBody>
          <a:bodyPr vert="horz" lIns="91414" tIns="45707" rIns="91414" bIns="45707" rtlCol="0"/>
          <a:lstStyle>
            <a:lvl1pPr algn="l">
              <a:defRPr sz="1200"/>
            </a:lvl1pPr>
          </a:lstStyle>
          <a:p>
            <a:endParaRPr lang="de-AT" dirty="0"/>
          </a:p>
        </p:txBody>
      </p:sp>
      <p:sp>
        <p:nvSpPr>
          <p:cNvPr id="3" name="Date Placeholder 2"/>
          <p:cNvSpPr>
            <a:spLocks noGrp="1"/>
          </p:cNvSpPr>
          <p:nvPr>
            <p:ph type="dt" idx="1"/>
          </p:nvPr>
        </p:nvSpPr>
        <p:spPr>
          <a:xfrm>
            <a:off x="3777608" y="0"/>
            <a:ext cx="2889938" cy="496333"/>
          </a:xfrm>
          <a:prstGeom prst="rect">
            <a:avLst/>
          </a:prstGeom>
        </p:spPr>
        <p:txBody>
          <a:bodyPr vert="horz" lIns="91414" tIns="45707" rIns="91414" bIns="45707" rtlCol="0"/>
          <a:lstStyle>
            <a:lvl1pPr algn="r">
              <a:defRPr sz="1200"/>
            </a:lvl1pPr>
          </a:lstStyle>
          <a:p>
            <a:fld id="{CCFC2A34-98BB-4C93-A97D-162B0DCA04A7}" type="datetimeFigureOut">
              <a:rPr lang="de-AT" smtClean="0"/>
              <a:t>19.09.2022</a:t>
            </a:fld>
            <a:endParaRPr lang="de-AT"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14" tIns="45707" rIns="91414" bIns="45707" rtlCol="0" anchor="ctr"/>
          <a:lstStyle/>
          <a:p>
            <a:endParaRPr lang="de-AT" dirty="0"/>
          </a:p>
        </p:txBody>
      </p:sp>
      <p:sp>
        <p:nvSpPr>
          <p:cNvPr id="5" name="Notes Placeholder 4"/>
          <p:cNvSpPr>
            <a:spLocks noGrp="1"/>
          </p:cNvSpPr>
          <p:nvPr>
            <p:ph type="body" sz="quarter" idx="3"/>
          </p:nvPr>
        </p:nvSpPr>
        <p:spPr>
          <a:xfrm>
            <a:off x="666909" y="4715154"/>
            <a:ext cx="5335270" cy="4466988"/>
          </a:xfrm>
          <a:prstGeom prst="rect">
            <a:avLst/>
          </a:prstGeom>
        </p:spPr>
        <p:txBody>
          <a:bodyPr vert="horz" lIns="91414" tIns="45707" rIns="91414" bIns="4570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6" name="Footer Placeholder 5"/>
          <p:cNvSpPr>
            <a:spLocks noGrp="1"/>
          </p:cNvSpPr>
          <p:nvPr>
            <p:ph type="ftr" sz="quarter" idx="4"/>
          </p:nvPr>
        </p:nvSpPr>
        <p:spPr>
          <a:xfrm>
            <a:off x="1" y="9428584"/>
            <a:ext cx="2889938" cy="496333"/>
          </a:xfrm>
          <a:prstGeom prst="rect">
            <a:avLst/>
          </a:prstGeom>
        </p:spPr>
        <p:txBody>
          <a:bodyPr vert="horz" lIns="91414" tIns="45707" rIns="91414" bIns="45707"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28584"/>
            <a:ext cx="2889938" cy="496333"/>
          </a:xfrm>
          <a:prstGeom prst="rect">
            <a:avLst/>
          </a:prstGeom>
        </p:spPr>
        <p:txBody>
          <a:bodyPr vert="horz" lIns="91414" tIns="45707" rIns="91414" bIns="45707"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orbel" panose="020B0503020204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37845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2013DD18-87E0-48E1-9287-97F8245E832C}" type="slidenum">
              <a:rPr lang="en-GB" sz="1200"/>
              <a:pPr eaLnBrk="1" hangingPunct="1"/>
              <a:t>11</a:t>
            </a:fld>
            <a:endParaRPr lang="en-GB" sz="1200" dirty="0"/>
          </a:p>
        </p:txBody>
      </p:sp>
      <p:sp>
        <p:nvSpPr>
          <p:cNvPr id="71683" name="Folienbildplatzhalter 1"/>
          <p:cNvSpPr>
            <a:spLocks noGrp="1" noRot="1" noChangeAspect="1" noTextEdit="1"/>
          </p:cNvSpPr>
          <p:nvPr>
            <p:ph type="sldImg"/>
          </p:nvPr>
        </p:nvSpPr>
        <p:spPr>
          <a:xfrm>
            <a:off x="854075" y="744538"/>
            <a:ext cx="4960938" cy="3722687"/>
          </a:xfrm>
          <a:ln/>
        </p:spPr>
      </p:sp>
      <p:sp>
        <p:nvSpPr>
          <p:cNvPr id="71684" name="Notizenplatzhalter 2"/>
          <p:cNvSpPr>
            <a:spLocks noGrp="1"/>
          </p:cNvSpPr>
          <p:nvPr>
            <p:ph type="body" idx="1"/>
          </p:nvPr>
        </p:nvSpPr>
        <p:spPr>
          <a:noFill/>
        </p:spPr>
        <p:txBody>
          <a:bodyPr lIns="90734" tIns="45368" rIns="90734" bIns="45368"/>
          <a:lstStyle/>
          <a:p>
            <a:pPr>
              <a:lnSpc>
                <a:spcPct val="75000"/>
              </a:lnSpc>
              <a:spcBef>
                <a:spcPct val="20000"/>
              </a:spcBef>
              <a:buClr>
                <a:schemeClr val="tx1"/>
              </a:buClr>
            </a:pPr>
            <a:r>
              <a:rPr lang="de-AT" b="1" dirty="0">
                <a:solidFill>
                  <a:srgbClr val="1E3A6C"/>
                </a:solidFill>
              </a:rPr>
              <a:t>Brücken</a:t>
            </a:r>
            <a:r>
              <a:rPr lang="de-AT" dirty="0">
                <a:solidFill>
                  <a:srgbClr val="1E3A6C"/>
                </a:solidFill>
              </a:rPr>
              <a:t> überspannen</a:t>
            </a:r>
            <a:r>
              <a:rPr lang="de-AT" baseline="0" dirty="0">
                <a:solidFill>
                  <a:srgbClr val="1E3A6C"/>
                </a:solidFill>
              </a:rPr>
              <a:t> Wasserstraßen. Auf frei fließenden, das heißt ungestauten Flussabschnitten können die Wasserstände stark schwanken, was bei hohen Wasserständen die Durchfahrtsmöglichkeiten unter Brücken beeinflusst. Die Möglichkeit der Durchfahrt unter einer Brücke hängt dabei vor allem von der Fixpunkthöhe des Schiffes ab. Die Fixpunkthöhe bezeichnet den senkrechten Abstand zwischen der Wasserlinie und dem höchsten unbeweglichen Punkt eines Schiffes, nachdem bewegliche Teile wie beispielsweise Masten, Radar oder Steuerhaus umgeklappt oder abgesenkt wurden. Die Fixpunkthöhe eines Schiffes kann durch Ballastierung des Schiffes verringert werden. Dies ist durch Laden von Ballastwasser in Ballasttanks oder durch Laden von festem Ballast möglich. Vor allem bei </a:t>
            </a:r>
            <a:r>
              <a:rPr lang="de-AT" b="1" baseline="0" dirty="0">
                <a:solidFill>
                  <a:srgbClr val="1E3A6C"/>
                </a:solidFill>
              </a:rPr>
              <a:t>Kabinenschiffen</a:t>
            </a:r>
            <a:r>
              <a:rPr lang="de-AT" baseline="0" dirty="0">
                <a:solidFill>
                  <a:srgbClr val="1E3A6C"/>
                </a:solidFill>
              </a:rPr>
              <a:t> und </a:t>
            </a:r>
            <a:r>
              <a:rPr lang="de-AT" b="1" baseline="0" dirty="0">
                <a:solidFill>
                  <a:srgbClr val="1E3A6C"/>
                </a:solidFill>
              </a:rPr>
              <a:t>Containertransporten</a:t>
            </a:r>
            <a:r>
              <a:rPr lang="de-AT" baseline="0" dirty="0">
                <a:solidFill>
                  <a:srgbClr val="1E3A6C"/>
                </a:solidFill>
              </a:rPr>
              <a:t> ist die Durchfahrthöhe von Brücken von erheblicher Bedeutung.</a:t>
            </a:r>
          </a:p>
          <a:p>
            <a:pPr>
              <a:lnSpc>
                <a:spcPct val="75000"/>
              </a:lnSpc>
              <a:spcBef>
                <a:spcPct val="20000"/>
              </a:spcBef>
              <a:buClr>
                <a:schemeClr val="tx1"/>
              </a:buClr>
            </a:pPr>
            <a:r>
              <a:rPr lang="de-AT" baseline="0" dirty="0">
                <a:solidFill>
                  <a:srgbClr val="1E3A6C"/>
                </a:solidFill>
              </a:rPr>
              <a:t>Auf der österreichischen Donau und ostwärts ist bei höchstem schiffbaren Wasserstand theoretisch ein dreilagiger Containerverkehr möglich. </a:t>
            </a:r>
            <a:r>
              <a:rPr lang="de-DE" dirty="0">
                <a:solidFill>
                  <a:srgbClr val="1E3A6C"/>
                </a:solidFill>
              </a:rPr>
              <a:t>An der bayrischen Donau sowie am Main und am Main-Donau-Kanal ist die Höhe derzeit auf maximal zwei Containerlagen eingeschränkt.</a:t>
            </a:r>
            <a:endParaRPr lang="de-AT" dirty="0">
              <a:solidFill>
                <a:srgbClr val="1E3A6C"/>
              </a:solidFill>
            </a:endParaRPr>
          </a:p>
          <a:p>
            <a:pPr>
              <a:lnSpc>
                <a:spcPct val="75000"/>
              </a:lnSpc>
              <a:spcBef>
                <a:spcPct val="20000"/>
              </a:spcBef>
              <a:buClr>
                <a:schemeClr val="tx1"/>
              </a:buClr>
            </a:pPr>
            <a:endParaRPr lang="de-AT" dirty="0">
              <a:solidFill>
                <a:srgbClr val="1E3A6C"/>
              </a:solidFill>
            </a:endParaRPr>
          </a:p>
          <a:p>
            <a:pPr>
              <a:lnSpc>
                <a:spcPct val="75000"/>
              </a:lnSpc>
              <a:spcBef>
                <a:spcPct val="20000"/>
              </a:spcBef>
              <a:buClr>
                <a:schemeClr val="tx1"/>
              </a:buClr>
            </a:pPr>
            <a:r>
              <a:rPr lang="de-AT" dirty="0">
                <a:solidFill>
                  <a:srgbClr val="1E3A6C"/>
                </a:solidFill>
              </a:rPr>
              <a:t>Quelle: </a:t>
            </a:r>
            <a:r>
              <a:rPr lang="de-AT" baseline="0" dirty="0">
                <a:solidFill>
                  <a:srgbClr val="1E3A6C"/>
                </a:solidFill>
              </a:rPr>
              <a:t>Handbuch der Donauschifffahrt S. 55-56</a:t>
            </a:r>
          </a:p>
          <a:p>
            <a:pPr>
              <a:lnSpc>
                <a:spcPct val="75000"/>
              </a:lnSpc>
              <a:spcBef>
                <a:spcPct val="20000"/>
              </a:spcBef>
              <a:buClr>
                <a:schemeClr val="tx1"/>
              </a:buClr>
            </a:pPr>
            <a:r>
              <a:rPr lang="de-AT" baseline="0" dirty="0">
                <a:solidFill>
                  <a:srgbClr val="1E3A6C"/>
                </a:solidFill>
              </a:rPr>
              <a:t>Bildquelle: viadonau im Handbuch der Donaubinnenschifffahrt S. 56</a:t>
            </a:r>
            <a:endParaRPr lang="de-DE" dirty="0">
              <a:solidFill>
                <a:srgbClr val="1E3A6C"/>
              </a:solidFill>
            </a:endParaRPr>
          </a:p>
          <a:p>
            <a:pPr marL="340255" indent="-340255"/>
            <a:endParaRPr lang="de-DE" dirty="0"/>
          </a:p>
        </p:txBody>
      </p:sp>
      <p:sp>
        <p:nvSpPr>
          <p:cNvPr id="71685" name="Foliennummernplatzhalter 3"/>
          <p:cNvSpPr txBox="1">
            <a:spLocks noGrp="1"/>
          </p:cNvSpPr>
          <p:nvPr/>
        </p:nvSpPr>
        <p:spPr bwMode="auto">
          <a:xfrm>
            <a:off x="3778423" y="9429750"/>
            <a:ext cx="289066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4" tIns="45368" rIns="90734" bIns="45368" anchor="b"/>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fld id="{FD73A5A6-14DC-45BE-B04C-D9A5721BFBC0}" type="slidenum">
              <a:rPr lang="en-GB" sz="1200">
                <a:ea typeface="ヒラギノ角ゴ Pro W3" pitchFamily="-108" charset="-128"/>
              </a:rPr>
              <a:pPr algn="r" eaLnBrk="1" hangingPunct="1"/>
              <a:t>11</a:t>
            </a:fld>
            <a:endParaRPr lang="en-GB" sz="1200" dirty="0">
              <a:ea typeface="ヒラギノ角ゴ Pro W3" pitchFamily="-108" charset="-128"/>
            </a:endParaRPr>
          </a:p>
        </p:txBody>
      </p:sp>
    </p:spTree>
    <p:extLst>
      <p:ext uri="{BB962C8B-B14F-4D97-AF65-F5344CB8AC3E}">
        <p14:creationId xmlns:p14="http://schemas.microsoft.com/office/powerpoint/2010/main" val="188426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Von Kelheim bis Sulina überspannen</a:t>
            </a:r>
            <a:r>
              <a:rPr lang="de-AT" baseline="0" dirty="0"/>
              <a:t> in Summe </a:t>
            </a:r>
            <a:r>
              <a:rPr lang="de-AT" b="1" baseline="0" dirty="0"/>
              <a:t>129 Brücken </a:t>
            </a:r>
            <a:r>
              <a:rPr lang="de-AT" baseline="0" dirty="0"/>
              <a:t>die Donau. Unter den 129 Donaubrücken befinden sich 21 Schleusen- und Wehrbrücken. Mit 89 Donaubrücken gibt es die weitaus größte Brückendichte an der Oberen Donau, alleine </a:t>
            </a:r>
            <a:r>
              <a:rPr lang="de-AT" b="1" baseline="0" dirty="0"/>
              <a:t>41 Brücken </a:t>
            </a:r>
            <a:r>
              <a:rPr lang="de-AT" baseline="0" dirty="0"/>
              <a:t>überspannen die </a:t>
            </a:r>
            <a:r>
              <a:rPr lang="de-AT" b="1" baseline="0" dirty="0"/>
              <a:t>österreichische Donau</a:t>
            </a:r>
            <a:r>
              <a:rPr lang="de-AT" baseline="0" dirty="0"/>
              <a:t>. Auf der Mittleren Donau gibt es in Summe 33 Brücken auf der Unteren Donau nur 7.</a:t>
            </a:r>
          </a:p>
          <a:p>
            <a:r>
              <a:rPr lang="de-AT" baseline="0" dirty="0"/>
              <a:t>Da bedingt durch die Brücken ein maximal 2-3 lagiger Containerverkehr auf der Donau möglich ist, der sich wenig wirtschaftlich gestalten würde, gibt es </a:t>
            </a:r>
            <a:r>
              <a:rPr lang="de-AT" b="1" baseline="0" dirty="0"/>
              <a:t>praktisch kaum Containerverkehr </a:t>
            </a:r>
            <a:r>
              <a:rPr lang="de-AT" baseline="0" dirty="0"/>
              <a:t>auf der Donau. Containerverkehr wird überwiegend im Rheingebiet betrieben.</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solidFill>
                  <a:srgbClr val="1E3A6C"/>
                </a:solidFill>
              </a:rPr>
              <a:t>Quelle: </a:t>
            </a:r>
            <a:r>
              <a:rPr lang="de-AT" baseline="0" dirty="0">
                <a:solidFill>
                  <a:srgbClr val="1E3A6C"/>
                </a:solidFill>
              </a:rPr>
              <a:t>Handbuch der Donauschifffahrt auf Seite 56, 117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solidFill>
                  <a:srgbClr val="1E3A6C"/>
                </a:solidFill>
              </a:rPr>
              <a:t>Bildquelle: viadonau; viadonau/</a:t>
            </a:r>
            <a:r>
              <a:rPr lang="de-AT" baseline="0" dirty="0" err="1">
                <a:solidFill>
                  <a:srgbClr val="1E3A6C"/>
                </a:solidFill>
              </a:rPr>
              <a:t>Pilo</a:t>
            </a:r>
            <a:r>
              <a:rPr lang="de-AT" baseline="0" dirty="0">
                <a:solidFill>
                  <a:srgbClr val="1E3A6C"/>
                </a:solidFill>
              </a:rPr>
              <a:t> Pichler im Handbuch der Donauschifffahrt S.117, 39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rgbClr val="1E3A6C"/>
              </a:solidFill>
            </a:endParaRP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139579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p:cNvSpPr>
            <a:spLocks noGrp="1" noRot="1" noChangeAspect="1" noTextEdit="1"/>
          </p:cNvSpPr>
          <p:nvPr>
            <p:ph type="sldImg"/>
          </p:nvPr>
        </p:nvSpPr>
        <p:spPr>
          <a:ln/>
        </p:spPr>
      </p:sp>
      <p:sp>
        <p:nvSpPr>
          <p:cNvPr id="69635" name="Notizenplatzhalter 2"/>
          <p:cNvSpPr>
            <a:spLocks noGrp="1"/>
          </p:cNvSpPr>
          <p:nvPr>
            <p:ph type="body" idx="1"/>
          </p:nvPr>
        </p:nvSpPr>
        <p:spPr>
          <a:noFill/>
        </p:spPr>
        <p:txBody>
          <a:bodyPr/>
          <a:lstStyle/>
          <a:p>
            <a:r>
              <a:rPr lang="de-AT" dirty="0"/>
              <a:t>Wetterbedingte behördliche Sperren können auf dem österreichischen Abschnitt der Wasserstraße Donau aufgrund von Extremsituationen wie Eisbildung oder Hochwasser schifffahrtspolizeilich angeordnet werden. Während durch erhebliche Eisbildung bedingte Sperren hauptsächlich auf die Wintermonate, in der Regel Jänner und Februar, beschränkt sind, treten Hochwasser tendenziell in den Frühjahrs- oder Sommermonaten auf.</a:t>
            </a:r>
          </a:p>
          <a:p>
            <a:endParaRPr lang="de-AT" dirty="0"/>
          </a:p>
          <a:p>
            <a:r>
              <a:rPr lang="de-AT" dirty="0"/>
              <a:t>Im 15-jährigen Durchschnitt von 2007 bis 2021 lag die Verfügbarkeit des österreichischen Abschnitts der Wasserstraße Donau bei 98,3 % oder rund 359 Tagen pro Jahr. In diesem Zeitraum waren drei Eissperren mit einer durchschnittlichen Dauer von rund 14 Tagen zu verzeichnen, während die Wasserstraße in acht Jahren aufgrund von Hochwasser mit einer mittleren Dauer von jeweils rund sechs Tagen gesperrt werden musste</a:t>
            </a:r>
          </a:p>
          <a:p>
            <a:endParaRPr lang="de-AT" baseline="0" dirty="0"/>
          </a:p>
          <a:p>
            <a:r>
              <a:rPr lang="de-AT" baseline="0" dirty="0"/>
              <a:t>Quelle: Jahresbericht der </a:t>
            </a:r>
            <a:r>
              <a:rPr lang="de-AT" baseline="0" dirty="0" err="1"/>
              <a:t>viadonau</a:t>
            </a:r>
            <a:r>
              <a:rPr lang="de-AT" baseline="0" dirty="0"/>
              <a:t> 2021, S. 25.</a:t>
            </a:r>
            <a:endParaRPr lang="de-AT" dirty="0"/>
          </a:p>
          <a:p>
            <a:endParaRPr lang="de-DE" dirty="0"/>
          </a:p>
          <a:p>
            <a:endParaRPr lang="de-DE" b="1" dirty="0"/>
          </a:p>
        </p:txBody>
      </p:sp>
      <p:sp>
        <p:nvSpPr>
          <p:cNvPr id="69636" name="Foliennummernplatzhalter 3"/>
          <p:cNvSpPr>
            <a:spLocks noGrp="1"/>
          </p:cNvSpPr>
          <p:nvPr>
            <p:ph type="sldNum" sz="quarter" idx="5"/>
          </p:nvPr>
        </p:nvSpPr>
        <p:spPr>
          <a:noFill/>
        </p:spPr>
        <p:txBody>
          <a:bodyPr/>
          <a:lstStyle>
            <a:lvl1pPr defTabSz="923022" eaLnBrk="0" hangingPunct="0">
              <a:defRPr sz="4000">
                <a:solidFill>
                  <a:schemeClr val="tx1"/>
                </a:solidFill>
                <a:latin typeface="Arial" charset="0"/>
              </a:defRPr>
            </a:lvl1pPr>
            <a:lvl2pPr marL="737157" indent="-283523" defTabSz="923022" eaLnBrk="0" hangingPunct="0">
              <a:defRPr sz="4000">
                <a:solidFill>
                  <a:schemeClr val="tx1"/>
                </a:solidFill>
                <a:latin typeface="Arial" charset="0"/>
              </a:defRPr>
            </a:lvl2pPr>
            <a:lvl3pPr marL="1134089" indent="-226818" defTabSz="923022" eaLnBrk="0" hangingPunct="0">
              <a:defRPr sz="4000">
                <a:solidFill>
                  <a:schemeClr val="tx1"/>
                </a:solidFill>
                <a:latin typeface="Arial" charset="0"/>
              </a:defRPr>
            </a:lvl3pPr>
            <a:lvl4pPr marL="1587724" indent="-226818" defTabSz="923022" eaLnBrk="0" hangingPunct="0">
              <a:defRPr sz="4000">
                <a:solidFill>
                  <a:schemeClr val="tx1"/>
                </a:solidFill>
                <a:latin typeface="Arial" charset="0"/>
              </a:defRPr>
            </a:lvl4pPr>
            <a:lvl5pPr marL="2041361" indent="-226818" defTabSz="923022" eaLnBrk="0" hangingPunct="0">
              <a:defRPr sz="4000">
                <a:solidFill>
                  <a:schemeClr val="tx1"/>
                </a:solidFill>
                <a:latin typeface="Arial" charset="0"/>
              </a:defRPr>
            </a:lvl5pPr>
            <a:lvl6pPr marL="2494997" indent="-226818" algn="ctr" defTabSz="923022" eaLnBrk="0" fontAlgn="base" hangingPunct="0">
              <a:spcBef>
                <a:spcPct val="0"/>
              </a:spcBef>
              <a:spcAft>
                <a:spcPct val="0"/>
              </a:spcAft>
              <a:defRPr sz="4000">
                <a:solidFill>
                  <a:schemeClr val="tx1"/>
                </a:solidFill>
                <a:latin typeface="Arial" charset="0"/>
              </a:defRPr>
            </a:lvl6pPr>
            <a:lvl7pPr marL="2948632" indent="-226818" algn="ctr" defTabSz="923022" eaLnBrk="0" fontAlgn="base" hangingPunct="0">
              <a:spcBef>
                <a:spcPct val="0"/>
              </a:spcBef>
              <a:spcAft>
                <a:spcPct val="0"/>
              </a:spcAft>
              <a:defRPr sz="4000">
                <a:solidFill>
                  <a:schemeClr val="tx1"/>
                </a:solidFill>
                <a:latin typeface="Arial" charset="0"/>
              </a:defRPr>
            </a:lvl7pPr>
            <a:lvl8pPr marL="3402267" indent="-226818" algn="ctr" defTabSz="923022" eaLnBrk="0" fontAlgn="base" hangingPunct="0">
              <a:spcBef>
                <a:spcPct val="0"/>
              </a:spcBef>
              <a:spcAft>
                <a:spcPct val="0"/>
              </a:spcAft>
              <a:defRPr sz="4000">
                <a:solidFill>
                  <a:schemeClr val="tx1"/>
                </a:solidFill>
                <a:latin typeface="Arial" charset="0"/>
              </a:defRPr>
            </a:lvl8pPr>
            <a:lvl9pPr marL="3855903" indent="-226818" algn="ctr" defTabSz="923022" eaLnBrk="0" fontAlgn="base" hangingPunct="0">
              <a:spcBef>
                <a:spcPct val="0"/>
              </a:spcBef>
              <a:spcAft>
                <a:spcPct val="0"/>
              </a:spcAft>
              <a:defRPr sz="4000">
                <a:solidFill>
                  <a:schemeClr val="tx1"/>
                </a:solidFill>
                <a:latin typeface="Arial" charset="0"/>
              </a:defRPr>
            </a:lvl9pPr>
          </a:lstStyle>
          <a:p>
            <a:pPr eaLnBrk="1" hangingPunct="1"/>
            <a:fld id="{CD721369-65C8-4B68-A651-8892D39B852F}" type="slidenum">
              <a:rPr lang="en-GB" sz="1200">
                <a:solidFill>
                  <a:prstClr val="black"/>
                </a:solidFill>
              </a:rPr>
              <a:pPr eaLnBrk="1" hangingPunct="1"/>
              <a:t>13</a:t>
            </a:fld>
            <a:endParaRPr lang="en-GB" sz="1200" dirty="0">
              <a:solidFill>
                <a:prstClr val="black"/>
              </a:solidFill>
            </a:endParaRPr>
          </a:p>
        </p:txBody>
      </p:sp>
    </p:spTree>
    <p:extLst>
      <p:ext uri="{BB962C8B-B14F-4D97-AF65-F5344CB8AC3E}">
        <p14:creationId xmlns:p14="http://schemas.microsoft.com/office/powerpoint/2010/main" val="3033941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accent1"/>
                </a:solidFill>
              </a:rPr>
              <a:t>Wie viele Staaten durchfließt die Donau?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accent1"/>
                </a:solidFill>
              </a:rPr>
              <a:t>Bildquelle: www.pixabay.com</a:t>
            </a:r>
          </a:p>
          <a:p>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845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1881118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de-AT" dirty="0"/>
              <a:t>Auf der gesamten schiffbaren Donau zwischen Kelheim und dem Schwarzen Meer, ihren Zuflüssen sowie dem Donau-Schwarzmeer-Kanal wurden im Jahr 2020 insgesamt rund 34,0 Millionen Tonnen Güter transportiert. Dies entspricht gegenüber 2019 einem leichten Rückgang von 2,2 Millionen Tonnen beziehungsweise 6,1 %. Auf die einzelnen Länder bezogen, wurden die mit Abstand größten Transportmengen in Rumänien mit 24,4 Millionen Tonnen, Bulgarien mit 22,2 Millionen Tonnen und Serbien mit 16,0 Millionen Tonnen erzielt. Danach folgten Ungarn mit 8,5 Millionen Tonnen und Österreich mit 7,6 Millionen Tonnen.</a:t>
            </a:r>
          </a:p>
          <a:p>
            <a:pPr eaLnBrk="1" hangingPunct="1">
              <a:lnSpc>
                <a:spcPct val="80000"/>
              </a:lnSpc>
            </a:pPr>
            <a:endParaRPr lang="de-AT" dirty="0"/>
          </a:p>
          <a:p>
            <a:pPr eaLnBrk="1" hangingPunct="1">
              <a:lnSpc>
                <a:spcPct val="80000"/>
              </a:lnSpc>
            </a:pPr>
            <a:r>
              <a:rPr lang="de-AT" dirty="0"/>
              <a:t>Die negativen Rahmenbedingungen, unterdurchschnittliche Fahrwasserverhältnisse in der ersten Jahreshälfte und ein verringerter Bedarf an Gütern aufgrund der wirtschaftlichen Beeinträchtigungen in Zusammenhang mit der Coronakrise führten erwartungsgemäß zu einem Rückgang der auf der österreichischen Donau beförderten Gütermenge. Insgesamt wurden in Österreich 7,6 Millionen Tonnen Güter transportiert.</a:t>
            </a:r>
          </a:p>
          <a:p>
            <a:pPr eaLnBrk="1" hangingPunct="1">
              <a:lnSpc>
                <a:spcPct val="80000"/>
              </a:lnSpc>
            </a:pPr>
            <a:endParaRPr lang="de-DE" baseline="0" dirty="0"/>
          </a:p>
          <a:p>
            <a:pPr lvl="0" eaLnBrk="1" hangingPunct="1"/>
            <a:r>
              <a:rPr lang="de-AT" dirty="0"/>
              <a:t>Innerhalb des österreichischen Donaukorridors wurden 2021 grenzüberschreitend insgesamt 91,5 Millionen Tonnen Güter auf der Straße, der Schiene und der Wasserstraße Donau befördert. Gegenüber dem Vorjahr entspricht dies einer Steigerung um 6,6 Millionen Tonnen oder rund 8 %. Von der Steigerung der transportierten Gesamtmenge konnten einzig die Straßentransporte profitieren, die ihren Anteil am Modal Split gegenüber 2020 um zwei Prozentpunkte steigern konnten, während die Verkehrsträger Schiene und Donau ihren Anteil um jeweils einen Prozentpunkt verringerten. Aufgeteilt auf die unterschiedlichen Verkehrsbereiche und Verkehrsrichtungen wurde mit 25,4 Millionen Tonnen das höchste Ladungsaufkommen bei den Importverkehren über die Westgrenze erreicht. Die größte mengenmäßige Veränderung gegenüber dem Vorjahr war bei den Exportverkehren über die Westgrenze zu verzeichnen. Hier steigerte sich das Transportaufkommen um 29 % auf 17,3 Millionen Tonnen, wobei sich die Anteile der Verkehrsträger am Modal Split dabei nur geringfügig veränderten.</a:t>
            </a:r>
          </a:p>
          <a:p>
            <a:pPr lvl="0" eaLnBrk="1" hangingPunct="1"/>
            <a:endParaRPr lang="de-DE" baseline="0" dirty="0"/>
          </a:p>
          <a:p>
            <a:pPr defTabSz="905988">
              <a:lnSpc>
                <a:spcPct val="80000"/>
              </a:lnSpc>
              <a:defRPr/>
            </a:pPr>
            <a:r>
              <a:rPr lang="de-AT" dirty="0"/>
              <a:t>Quelle: Jahresbericht </a:t>
            </a:r>
            <a:r>
              <a:rPr lang="de-AT" dirty="0" err="1"/>
              <a:t>viadonau</a:t>
            </a:r>
            <a:r>
              <a:rPr lang="de-AT" dirty="0"/>
              <a:t> 2021, S.</a:t>
            </a:r>
            <a:r>
              <a:rPr lang="de-AT" baseline="0" dirty="0"/>
              <a:t> 17, 42ff. </a:t>
            </a:r>
            <a:endParaRPr lang="de-DE" baseline="0" dirty="0"/>
          </a:p>
          <a:p>
            <a:pPr eaLnBrk="1" hangingPunct="1">
              <a:lnSpc>
                <a:spcPct val="80000"/>
              </a:lnSpc>
            </a:pPr>
            <a:endParaRPr lang="de-DE" dirty="0"/>
          </a:p>
          <a:p>
            <a:pPr eaLnBrk="1" hangingPunct="1">
              <a:lnSpc>
                <a:spcPct val="80000"/>
              </a:lnSpc>
            </a:pPr>
            <a:endParaRPr lang="de-DE" dirty="0"/>
          </a:p>
          <a:p>
            <a:pPr eaLnBrk="1" hangingPunct="1">
              <a:lnSpc>
                <a:spcPct val="80000"/>
              </a:lnSpc>
            </a:pPr>
            <a:endParaRPr 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323577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02A8731A-2BF3-46A9-9E61-864EAAB4A611}" type="slidenum">
              <a:rPr lang="en-GB" sz="1200"/>
              <a:pPr eaLnBrk="1" hangingPunct="1"/>
              <a:t>17</a:t>
            </a:fld>
            <a:endParaRPr lang="en-GB" sz="1200" dirty="0"/>
          </a:p>
        </p:txBody>
      </p:sp>
      <p:sp>
        <p:nvSpPr>
          <p:cNvPr id="79875" name="Rectangle 2"/>
          <p:cNvSpPr>
            <a:spLocks noGrp="1" noRot="1" noChangeAspect="1" noChangeArrowheads="1" noTextEdit="1"/>
          </p:cNvSpPr>
          <p:nvPr>
            <p:ph type="sldImg"/>
          </p:nvPr>
        </p:nvSpPr>
        <p:spPr>
          <a:xfrm>
            <a:off x="854075" y="744538"/>
            <a:ext cx="4960938" cy="3722687"/>
          </a:xfrm>
          <a:ln/>
        </p:spPr>
      </p:sp>
      <p:sp>
        <p:nvSpPr>
          <p:cNvPr id="79876" name="Rectangle 3"/>
          <p:cNvSpPr>
            <a:spLocks noGrp="1" noChangeArrowheads="1"/>
          </p:cNvSpPr>
          <p:nvPr>
            <p:ph type="body" idx="1"/>
          </p:nvPr>
        </p:nvSpPr>
        <p:spPr>
          <a:noFill/>
        </p:spPr>
        <p:txBody>
          <a:bodyPr/>
          <a:lstStyle/>
          <a:p>
            <a:pPr eaLnBrk="1" hangingPunct="1">
              <a:lnSpc>
                <a:spcPct val="80000"/>
              </a:lnSpc>
            </a:pPr>
            <a:r>
              <a:rPr lang="de-AT" dirty="0"/>
              <a:t>Auf der gesamten schiffbaren Donau zwischen Kelheim und dem Schwarzen Meer, ihren Zuflüssen sowie dem Donau-Schwarzmeer-Kanal wurden im Jahr 2020 insgesamt rund 34,0 Millionen Tonnen Güter transportiert. Dies entspricht gegenüber 2019 einem leichten Rückgang von 2,2 Millionen Tonnen beziehungsweise 6,1 %. Auf die einzelnen Länder bezogen, wurden die mit Abstand größten Transportmengen in Rumänien mit 24,4 Millionen Tonnen, Bulgarien mit 22,2 Millionen Tonnen und Serbien mit 16,0 Millionen Tonnen erzielt. </a:t>
            </a:r>
          </a:p>
          <a:p>
            <a:pPr eaLnBrk="1" hangingPunct="1">
              <a:lnSpc>
                <a:spcPct val="80000"/>
              </a:lnSpc>
            </a:pPr>
            <a:r>
              <a:rPr lang="de-AT" dirty="0"/>
              <a:t>Die größte Veränderung gegenüber 2019 gab es in Bosnien-Herzegowina, dessen ohnehin schon geringes Transportaufkommen sich um weitere 42,1 % verringerte. Dies ist hauptsächlich einem massiven Rückgang der Importmengen um 71,7 % zuzuschreiben. </a:t>
            </a:r>
          </a:p>
          <a:p>
            <a:pPr eaLnBrk="1" hangingPunct="1">
              <a:lnSpc>
                <a:spcPct val="80000"/>
              </a:lnSpc>
            </a:pPr>
            <a:endParaRPr lang="de-AT" sz="1000" dirty="0"/>
          </a:p>
          <a:p>
            <a:pPr eaLnBrk="1" hangingPunct="1">
              <a:lnSpc>
                <a:spcPct val="80000"/>
              </a:lnSpc>
            </a:pPr>
            <a:endParaRPr lang="de-DE" sz="1000" dirty="0"/>
          </a:p>
          <a:p>
            <a:pPr eaLnBrk="1" hangingPunct="1">
              <a:lnSpc>
                <a:spcPct val="80000"/>
              </a:lnSpc>
            </a:pPr>
            <a:r>
              <a:rPr lang="de-AT" sz="1000" dirty="0">
                <a:latin typeface="+mn-lt"/>
              </a:rPr>
              <a:t>Quelle: Viadonau, Jahresbericht Donauschifffahrt 2021, S.  45 </a:t>
            </a:r>
          </a:p>
          <a:p>
            <a:pPr marL="0" marR="0" lvl="0" indent="0" algn="l" defTabSz="914400" rtl="0" eaLnBrk="1" fontAlgn="auto" latinLnBrk="0" hangingPunct="1">
              <a:lnSpc>
                <a:spcPct val="80000"/>
              </a:lnSpc>
              <a:spcBef>
                <a:spcPts val="0"/>
              </a:spcBef>
              <a:spcAft>
                <a:spcPts val="0"/>
              </a:spcAft>
              <a:buClrTx/>
              <a:buSzTx/>
              <a:buFontTx/>
              <a:buNone/>
              <a:tabLst/>
              <a:defRPr/>
            </a:pPr>
            <a:r>
              <a:rPr lang="de-AT" sz="1000" dirty="0">
                <a:latin typeface="+mn-lt"/>
              </a:rPr>
              <a:t>Bildquelle: </a:t>
            </a:r>
            <a:r>
              <a:rPr lang="de-AT" sz="1000" kern="1200" dirty="0">
                <a:solidFill>
                  <a:schemeClr val="tx1"/>
                </a:solidFill>
                <a:latin typeface="Corbel" panose="020B0503020204020204" pitchFamily="34" charset="0"/>
                <a:ea typeface="+mn-ea"/>
                <a:cs typeface="+mn-cs"/>
              </a:rPr>
              <a:t>Viadonau, Jahresbericht Donauschifffahrt 2021, S.  44</a:t>
            </a:r>
          </a:p>
          <a:p>
            <a:pPr eaLnBrk="1" hangingPunct="1">
              <a:lnSpc>
                <a:spcPct val="80000"/>
              </a:lnSpc>
            </a:pPr>
            <a:endParaRPr lang="de-AT" sz="1000" dirty="0">
              <a:latin typeface="+mn-lt"/>
            </a:endParaRPr>
          </a:p>
          <a:p>
            <a:pPr eaLnBrk="1" hangingPunct="1">
              <a:lnSpc>
                <a:spcPct val="80000"/>
              </a:lnSpc>
            </a:pPr>
            <a:endParaRPr lang="de-DE" sz="1000" dirty="0"/>
          </a:p>
        </p:txBody>
      </p:sp>
    </p:spTree>
    <p:extLst>
      <p:ext uri="{BB962C8B-B14F-4D97-AF65-F5344CB8AC3E}">
        <p14:creationId xmlns:p14="http://schemas.microsoft.com/office/powerpoint/2010/main" val="3304023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F0DBD6C5-967E-49FC-9C66-3FD088082BCF}" type="slidenum">
              <a:rPr lang="en-GB" sz="1200"/>
              <a:pPr eaLnBrk="1" hangingPunct="1"/>
              <a:t>18</a:t>
            </a:fld>
            <a:endParaRPr lang="en-GB" sz="1200" dirty="0"/>
          </a:p>
        </p:txBody>
      </p:sp>
      <p:sp>
        <p:nvSpPr>
          <p:cNvPr id="80899" name="Rectangle 2"/>
          <p:cNvSpPr>
            <a:spLocks noGrp="1" noRot="1" noChangeAspect="1" noChangeArrowheads="1" noTextEdit="1"/>
          </p:cNvSpPr>
          <p:nvPr>
            <p:ph type="sldImg"/>
          </p:nvPr>
        </p:nvSpPr>
        <p:spPr>
          <a:xfrm>
            <a:off x="854075" y="744538"/>
            <a:ext cx="4962525" cy="3722687"/>
          </a:xfrm>
          <a:ln/>
        </p:spPr>
      </p:sp>
      <p:sp>
        <p:nvSpPr>
          <p:cNvPr id="80900" name="Rectangle 3"/>
          <p:cNvSpPr>
            <a:spLocks noGrp="1" noChangeArrowheads="1"/>
          </p:cNvSpPr>
          <p:nvPr>
            <p:ph type="body" idx="1"/>
          </p:nvPr>
        </p:nvSpPr>
        <p:spPr>
          <a:noFill/>
        </p:spPr>
        <p:txBody>
          <a:bodyPr/>
          <a:lstStyle/>
          <a:p>
            <a:r>
              <a:rPr lang="de-AT" dirty="0"/>
              <a:t>Insgesamt 8,3 Millionen Tonnen Güter wurden 2021 auf der österreichischen Donau verschifft. Trotz negativer Rahmenbedingungen wie untypisch niedrige Fahrwasserbedingungen in den Monaten März und April war somit gegenüber dem Vorjahr eine insgesamt leichte Steigerung um 24 088 Tonnen beziehungsweise 0,3 % zu verzeichnen. Eine nur leichte Abnahme um 1,5 % gegenüber dem Vorjahr erfuhr der Verkehrsbereich Import. Mit 3,9 Millionen Tonnen bleibt der Import jedoch der aufkommensstärkste Verkehrsbereich auf der österreichischen Donau. Größere Veränderungen gegenüber dem Vorjahr gab es hingegen bei den weiteren Verkehrsbereichen. </a:t>
            </a:r>
          </a:p>
          <a:p>
            <a:endParaRPr lang="de-AT" dirty="0"/>
          </a:p>
          <a:p>
            <a:r>
              <a:rPr lang="de-AT" dirty="0"/>
              <a:t>Um 17,7 % stark zulegen konnten die Exporte, die ihren langfristig steigenden Trend auch 2021 fortschreiben konnten und seit 2017 den zweitbedeutendsten Verkehrsbereich stellen. Der Transitverkehr wiederum erfuhr 2021 einen weiteren Rückgang und verringerte sich deutlich um 27,6 % auf 1,2 Millionen Tonnen. </a:t>
            </a:r>
          </a:p>
          <a:p>
            <a:endParaRPr lang="de-AT" dirty="0"/>
          </a:p>
          <a:p>
            <a:r>
              <a:rPr lang="de-AT" dirty="0"/>
              <a:t>Zum zweiten Mal in Folge vergrößerte sich 2021 die im Inlandsverkehr transportierte Menge. Diese verzeichnete eine erhebliche Steigerung um 27,1 % auf 0,8 Millionen Tonnen, die auch 2021 im Wesentlichen auf Verschiffungen von Ausbruchmaterial in Zusammenhang mit Infrastrukturbauarbeiten in Linz zurückzuführen ist. </a:t>
            </a:r>
            <a:endParaRPr lang="de-AT" sz="1200" kern="1200" dirty="0">
              <a:solidFill>
                <a:schemeClr val="tx1"/>
              </a:solidFill>
              <a:latin typeface="Corbel" panose="020B0503020204020204" pitchFamily="34" charset="0"/>
              <a:ea typeface="+mn-ea"/>
              <a:cs typeface="+mn-cs"/>
            </a:endParaRPr>
          </a:p>
          <a:p>
            <a:endParaRPr lang="de-AT" sz="1000" kern="1200" dirty="0">
              <a:solidFill>
                <a:schemeClr val="tx1"/>
              </a:solidFill>
              <a:latin typeface="Corbel" panose="020B0503020204020204" pitchFamily="34" charset="0"/>
              <a:ea typeface="+mn-ea"/>
              <a:cs typeface="+mn-cs"/>
            </a:endParaRPr>
          </a:p>
          <a:p>
            <a:r>
              <a:rPr lang="de-AT" sz="1000" kern="1200" dirty="0">
                <a:solidFill>
                  <a:schemeClr val="tx1"/>
                </a:solidFill>
                <a:latin typeface="Corbel" panose="020B0503020204020204" pitchFamily="34" charset="0"/>
                <a:ea typeface="+mn-ea"/>
                <a:cs typeface="+mn-cs"/>
              </a:rPr>
              <a:t>Quelle:</a:t>
            </a:r>
            <a:r>
              <a:rPr lang="de-AT" sz="1000" kern="1200" baseline="0" dirty="0">
                <a:solidFill>
                  <a:schemeClr val="tx1"/>
                </a:solidFill>
                <a:latin typeface="Corbel" panose="020B0503020204020204" pitchFamily="34" charset="0"/>
                <a:ea typeface="+mn-ea"/>
                <a:cs typeface="+mn-cs"/>
              </a:rPr>
              <a:t>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Jahresbericht Donauschifffahrt 2021,</a:t>
            </a:r>
            <a:r>
              <a:rPr lang="de-AT" sz="1000" kern="1200" baseline="0" dirty="0">
                <a:solidFill>
                  <a:schemeClr val="tx1"/>
                </a:solidFill>
                <a:latin typeface="Corbel" panose="020B0503020204020204" pitchFamily="34" charset="0"/>
                <a:ea typeface="+mn-ea"/>
                <a:cs typeface="+mn-cs"/>
              </a:rPr>
              <a:t> S. 17</a:t>
            </a:r>
          </a:p>
          <a:p>
            <a:r>
              <a:rPr lang="de-AT" sz="1000" kern="1200" baseline="0" dirty="0">
                <a:solidFill>
                  <a:schemeClr val="tx1"/>
                </a:solidFill>
                <a:latin typeface="Corbel" panose="020B0503020204020204" pitchFamily="34" charset="0"/>
                <a:ea typeface="+mn-ea"/>
                <a:cs typeface="+mn-cs"/>
              </a:rPr>
              <a:t>Bildquelle: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Jahresbericht Donauschifffahrt 2021,</a:t>
            </a:r>
            <a:r>
              <a:rPr lang="de-AT" sz="1000" kern="1200" baseline="0" dirty="0">
                <a:solidFill>
                  <a:schemeClr val="tx1"/>
                </a:solidFill>
                <a:latin typeface="Corbel" panose="020B0503020204020204" pitchFamily="34" charset="0"/>
                <a:ea typeface="+mn-ea"/>
                <a:cs typeface="+mn-cs"/>
              </a:rPr>
              <a:t> S. 16</a:t>
            </a:r>
            <a:endParaRPr lang="de-AT" sz="1000" kern="1200" dirty="0">
              <a:solidFill>
                <a:schemeClr val="tx1"/>
              </a:solidFill>
              <a:latin typeface="Corbel" panose="020B0503020204020204" pitchFamily="34" charset="0"/>
              <a:ea typeface="+mn-ea"/>
              <a:cs typeface="+mn-cs"/>
            </a:endParaRPr>
          </a:p>
          <a:p>
            <a:endParaRPr lang="de-AT" dirty="0">
              <a:latin typeface="+mn-lt"/>
            </a:endParaRPr>
          </a:p>
        </p:txBody>
      </p:sp>
    </p:spTree>
    <p:extLst>
      <p:ext uri="{BB962C8B-B14F-4D97-AF65-F5344CB8AC3E}">
        <p14:creationId xmlns:p14="http://schemas.microsoft.com/office/powerpoint/2010/main" val="1294231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23099" eaLnBrk="0" hangingPunct="0">
              <a:defRPr sz="4000">
                <a:solidFill>
                  <a:schemeClr val="tx1"/>
                </a:solidFill>
                <a:latin typeface="Arial" charset="0"/>
              </a:defRPr>
            </a:lvl1pPr>
            <a:lvl2pPr marL="737219" indent="-283546" defTabSz="923099" eaLnBrk="0" hangingPunct="0">
              <a:defRPr sz="4000">
                <a:solidFill>
                  <a:schemeClr val="tx1"/>
                </a:solidFill>
                <a:latin typeface="Arial" charset="0"/>
              </a:defRPr>
            </a:lvl2pPr>
            <a:lvl3pPr marL="1134184" indent="-226837" defTabSz="923099" eaLnBrk="0" hangingPunct="0">
              <a:defRPr sz="4000">
                <a:solidFill>
                  <a:schemeClr val="tx1"/>
                </a:solidFill>
                <a:latin typeface="Arial" charset="0"/>
              </a:defRPr>
            </a:lvl3pPr>
            <a:lvl4pPr marL="1587856" indent="-226837" defTabSz="923099" eaLnBrk="0" hangingPunct="0">
              <a:defRPr sz="4000">
                <a:solidFill>
                  <a:schemeClr val="tx1"/>
                </a:solidFill>
                <a:latin typeface="Arial" charset="0"/>
              </a:defRPr>
            </a:lvl4pPr>
            <a:lvl5pPr marL="2041530" indent="-226837" defTabSz="923099" eaLnBrk="0" hangingPunct="0">
              <a:defRPr sz="4000">
                <a:solidFill>
                  <a:schemeClr val="tx1"/>
                </a:solidFill>
                <a:latin typeface="Arial" charset="0"/>
              </a:defRPr>
            </a:lvl5pPr>
            <a:lvl6pPr marL="2495203" indent="-226837" algn="ctr" defTabSz="923099" eaLnBrk="0" fontAlgn="base" hangingPunct="0">
              <a:spcBef>
                <a:spcPct val="0"/>
              </a:spcBef>
              <a:spcAft>
                <a:spcPct val="0"/>
              </a:spcAft>
              <a:defRPr sz="4000">
                <a:solidFill>
                  <a:schemeClr val="tx1"/>
                </a:solidFill>
                <a:latin typeface="Arial" charset="0"/>
              </a:defRPr>
            </a:lvl6pPr>
            <a:lvl7pPr marL="2948876" indent="-226837" algn="ctr" defTabSz="923099" eaLnBrk="0" fontAlgn="base" hangingPunct="0">
              <a:spcBef>
                <a:spcPct val="0"/>
              </a:spcBef>
              <a:spcAft>
                <a:spcPct val="0"/>
              </a:spcAft>
              <a:defRPr sz="4000">
                <a:solidFill>
                  <a:schemeClr val="tx1"/>
                </a:solidFill>
                <a:latin typeface="Arial" charset="0"/>
              </a:defRPr>
            </a:lvl7pPr>
            <a:lvl8pPr marL="3402550" indent="-226837" algn="ctr" defTabSz="923099" eaLnBrk="0" fontAlgn="base" hangingPunct="0">
              <a:spcBef>
                <a:spcPct val="0"/>
              </a:spcBef>
              <a:spcAft>
                <a:spcPct val="0"/>
              </a:spcAft>
              <a:defRPr sz="4000">
                <a:solidFill>
                  <a:schemeClr val="tx1"/>
                </a:solidFill>
                <a:latin typeface="Arial" charset="0"/>
              </a:defRPr>
            </a:lvl8pPr>
            <a:lvl9pPr marL="3856222" indent="-226837" algn="ctr" defTabSz="923099" eaLnBrk="0" fontAlgn="base" hangingPunct="0">
              <a:spcBef>
                <a:spcPct val="0"/>
              </a:spcBef>
              <a:spcAft>
                <a:spcPct val="0"/>
              </a:spcAft>
              <a:defRPr sz="4000">
                <a:solidFill>
                  <a:schemeClr val="tx1"/>
                </a:solidFill>
                <a:latin typeface="Arial" charset="0"/>
              </a:defRPr>
            </a:lvl9pPr>
          </a:lstStyle>
          <a:p>
            <a:pPr eaLnBrk="1" hangingPunct="1"/>
            <a:fld id="{A1CE1E59-7C27-4739-934E-F27F81207950}" type="slidenum">
              <a:rPr lang="en-GB" sz="1200"/>
              <a:pPr eaLnBrk="1" hangingPunct="1"/>
              <a:t>19</a:t>
            </a:fld>
            <a:endParaRPr lang="en-GB" sz="1200" dirty="0"/>
          </a:p>
        </p:txBody>
      </p:sp>
      <p:sp>
        <p:nvSpPr>
          <p:cNvPr id="81923" name="Rectangle 2"/>
          <p:cNvSpPr>
            <a:spLocks noGrp="1" noRot="1" noChangeAspect="1" noChangeArrowheads="1" noTextEdit="1"/>
          </p:cNvSpPr>
          <p:nvPr>
            <p:ph type="sldImg"/>
          </p:nvPr>
        </p:nvSpPr>
        <p:spPr>
          <a:xfrm>
            <a:off x="854075" y="744538"/>
            <a:ext cx="4960938" cy="3722687"/>
          </a:xfrm>
          <a:ln/>
        </p:spPr>
      </p:sp>
      <p:sp>
        <p:nvSpPr>
          <p:cNvPr id="81924" name="Rectangle 3"/>
          <p:cNvSpPr>
            <a:spLocks noGrp="1" noChangeArrowheads="1"/>
          </p:cNvSpPr>
          <p:nvPr>
            <p:ph type="body" idx="1"/>
          </p:nvPr>
        </p:nvSpPr>
        <p:spPr>
          <a:noFill/>
        </p:spPr>
        <p:txBody>
          <a:bodyPr/>
          <a:lstStyle/>
          <a:p>
            <a:pPr lvl="0" eaLnBrk="1" hangingPunct="1"/>
            <a:r>
              <a:rPr lang="de-AT" dirty="0"/>
              <a:t>Der pandemiebedingte Rückgang der Produktion und der Nachfrage nach Waren wirkte sich 2020 im Donaukorridor mit einer Verringerung der grenzüberschreitend beförderten Gesamttransportmenge gegenüber dem Vorjahr um rund 7 % oder 6,4 Millionen Tonnen (auf 85,0 Millionen Tonnen) aus. Zwar war bei allen drei Verkehrsträgern – Straße, Schiene und Donau – ein Rückgang der Transportmenge zu verzeichnen, doch schlug sich diese Entwicklung in den prozentualen Anteilen der Verkehrsträger am Modal Split unterschiedlich nieder.</a:t>
            </a:r>
          </a:p>
          <a:p>
            <a:pPr lvl="0" eaLnBrk="1" hangingPunct="1"/>
            <a:endParaRPr lang="de-AT" dirty="0">
              <a:latin typeface="+mn-lt"/>
            </a:endParaRPr>
          </a:p>
          <a:p>
            <a:pPr lvl="0" eaLnBrk="1" hangingPunct="1"/>
            <a:r>
              <a:rPr lang="de-AT" dirty="0"/>
              <a:t>Der stärkste Rückgang der grenzüberschreitenden Transporte war 2020 mit 9,6 % bei den Transitverkehren zu Tal zu verzeichnen. Einzig bei den Importverkehren über die Ostgrenze des Donaukorridors kam es, entgegen der insgesamt rückläufigen Entwicklung, zu einer Erhöhung der Transportmenge um 1,1 % oder 0,1 Millionen Tonnen.</a:t>
            </a:r>
          </a:p>
          <a:p>
            <a:pPr lvl="0" eaLnBrk="1" hangingPunct="1"/>
            <a:endParaRPr lang="de-AT" dirty="0"/>
          </a:p>
          <a:p>
            <a:pPr lvl="0" eaLnBrk="1" hangingPunct="1"/>
            <a:r>
              <a:rPr lang="de-AT" dirty="0"/>
              <a:t>Trotz dieses Rückganges hatte die Donau auch 2020 ihre größte Bedeutung in Bezug auf den Modal Split im Donaukorridor bei den Importverkehren über die Ostgrenze.</a:t>
            </a:r>
          </a:p>
          <a:p>
            <a:endParaRPr lang="de-AT" dirty="0">
              <a:latin typeface="+mn-lt"/>
            </a:endParaRPr>
          </a:p>
          <a:p>
            <a:pPr eaLnBrk="1" hangingPunct="1">
              <a:lnSpc>
                <a:spcPct val="80000"/>
              </a:lnSpc>
            </a:pPr>
            <a:r>
              <a:rPr lang="de-AT" sz="1000" kern="1200" dirty="0">
                <a:solidFill>
                  <a:schemeClr val="tx1"/>
                </a:solidFill>
                <a:latin typeface="Corbel" panose="020B0503020204020204" pitchFamily="34" charset="0"/>
                <a:ea typeface="+mn-ea"/>
                <a:cs typeface="+mn-cs"/>
              </a:rPr>
              <a:t>Quelle:</a:t>
            </a:r>
            <a:r>
              <a:rPr lang="de-AT" sz="1000" kern="1200" baseline="0" dirty="0">
                <a:solidFill>
                  <a:schemeClr val="tx1"/>
                </a:solidFill>
                <a:latin typeface="Corbel" panose="020B0503020204020204" pitchFamily="34" charset="0"/>
                <a:ea typeface="+mn-ea"/>
                <a:cs typeface="+mn-cs"/>
              </a:rPr>
              <a:t>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Jahresbericht Donauschifffahrt 2021,</a:t>
            </a:r>
            <a:r>
              <a:rPr lang="de-AT" sz="1000" kern="1200" baseline="0" dirty="0">
                <a:solidFill>
                  <a:schemeClr val="tx1"/>
                </a:solidFill>
                <a:latin typeface="Corbel" panose="020B0503020204020204" pitchFamily="34" charset="0"/>
                <a:ea typeface="+mn-ea"/>
                <a:cs typeface="+mn-cs"/>
              </a:rPr>
              <a:t> S. 42</a:t>
            </a:r>
          </a:p>
          <a:p>
            <a:pPr marL="0" marR="0" lvl="0" indent="0" algn="l" defTabSz="914400" rtl="0" eaLnBrk="1" fontAlgn="auto" latinLnBrk="0" hangingPunct="1">
              <a:lnSpc>
                <a:spcPct val="80000"/>
              </a:lnSpc>
              <a:spcBef>
                <a:spcPts val="0"/>
              </a:spcBef>
              <a:spcAft>
                <a:spcPts val="0"/>
              </a:spcAft>
              <a:buClrTx/>
              <a:buSzTx/>
              <a:buFontTx/>
              <a:buNone/>
              <a:tabLst/>
              <a:defRPr/>
            </a:pPr>
            <a:r>
              <a:rPr lang="de-AT" sz="1000" kern="1200" baseline="0" dirty="0">
                <a:solidFill>
                  <a:schemeClr val="tx1"/>
                </a:solidFill>
                <a:latin typeface="Corbel" panose="020B0503020204020204" pitchFamily="34" charset="0"/>
                <a:ea typeface="+mn-ea"/>
                <a:cs typeface="+mn-cs"/>
              </a:rPr>
              <a:t>Bildquelle: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Jahresbericht Donauschifffahrt 2021,</a:t>
            </a:r>
            <a:r>
              <a:rPr lang="de-AT" sz="1000" kern="1200" baseline="0" dirty="0">
                <a:solidFill>
                  <a:schemeClr val="tx1"/>
                </a:solidFill>
                <a:latin typeface="Corbel" panose="020B0503020204020204" pitchFamily="34" charset="0"/>
                <a:ea typeface="+mn-ea"/>
                <a:cs typeface="+mn-cs"/>
              </a:rPr>
              <a:t> S. 43</a:t>
            </a:r>
          </a:p>
          <a:p>
            <a:pPr eaLnBrk="1" hangingPunct="1">
              <a:lnSpc>
                <a:spcPct val="80000"/>
              </a:lnSpc>
            </a:pPr>
            <a:endParaRPr lang="de-AT" sz="1000" kern="1200" dirty="0">
              <a:solidFill>
                <a:schemeClr val="tx1"/>
              </a:solidFill>
              <a:latin typeface="Corbel" panose="020B0503020204020204" pitchFamily="34" charset="0"/>
              <a:ea typeface="+mn-ea"/>
              <a:cs typeface="+mn-cs"/>
            </a:endParaRPr>
          </a:p>
          <a:p>
            <a:pPr lvl="0" eaLnBrk="1" hangingPunct="1"/>
            <a:endParaRPr lang="de-DE" dirty="0"/>
          </a:p>
        </p:txBody>
      </p:sp>
    </p:spTree>
    <p:extLst>
      <p:ext uri="{BB962C8B-B14F-4D97-AF65-F5344CB8AC3E}">
        <p14:creationId xmlns:p14="http://schemas.microsoft.com/office/powerpoint/2010/main" val="89493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Im Jahr 2021 wurden, ähnlich wie im Vorjahr, rund 8,3 Millionen Tonnen auf der österreichischen Donau befördert. Die </a:t>
            </a:r>
            <a:r>
              <a:rPr lang="de-AT" b="1" dirty="0"/>
              <a:t>Erze und Metallabfälle </a:t>
            </a:r>
            <a:r>
              <a:rPr lang="de-AT" dirty="0"/>
              <a:t>sind mit 2 070 052 Tonnen nach wie vor die aufkommensstärkste Gütergruppe, was gewohnheitsgemäß auf den starken Importverkehr zurückzuführen ist. Sie macht 25,0 % der insgesamt auf der österreichischen Donau transportierten Menge aus, was im Vorjahresvergleich einem geringen Rückgang von 0,5 % entspricht. </a:t>
            </a:r>
          </a:p>
          <a:p>
            <a:endParaRPr lang="de-AT" dirty="0"/>
          </a:p>
          <a:p>
            <a:r>
              <a:rPr lang="de-AT" dirty="0"/>
              <a:t>Im Ranking auf dem zweiten Platz, mit 1 452 400 Tonnen, sind wieder die </a:t>
            </a:r>
            <a:r>
              <a:rPr lang="de-AT" b="1" dirty="0"/>
              <a:t>land- und forstwirtschaftlichen Erzeugnisse </a:t>
            </a:r>
            <a:r>
              <a:rPr lang="de-AT" dirty="0"/>
              <a:t>zu finden. Im Vergleich zum Vorjahr verzeichnet die Warengruppe jedoch einen Rückgang der Transportmenge um 21,5 % oder 398 768 Tonnen. </a:t>
            </a:r>
          </a:p>
          <a:p>
            <a:endParaRPr lang="de-AT" dirty="0"/>
          </a:p>
          <a:p>
            <a:r>
              <a:rPr lang="de-AT" dirty="0"/>
              <a:t>Die </a:t>
            </a:r>
            <a:r>
              <a:rPr lang="de-AT" b="1" dirty="0"/>
              <a:t>Erdölerzeugnisse</a:t>
            </a:r>
            <a:r>
              <a:rPr lang="de-AT" dirty="0"/>
              <a:t> nehmen 1 202 223 Tonnen (–2,2 % gegenüber 2020) des Transportvolumens auf der österreichischen Donau ein und bleiben im Gütergruppen Ranking weiterhin auf dem dritten Platz.</a:t>
            </a:r>
          </a:p>
          <a:p>
            <a:endParaRPr lang="de-AT" dirty="0"/>
          </a:p>
          <a:p>
            <a:r>
              <a:rPr lang="de-AT" dirty="0"/>
              <a:t>Den größten Zuwachs mit 22,8 % konnten die Metallerzeugnisse verzeichnen. Das Transportvolumen in dieser Kategorie entspricht 1 010 583 Tonnen und ist auf die gestiegenen Verkehre im Import, Export sowie im Transit zurückzuführen.</a:t>
            </a:r>
          </a:p>
          <a:p>
            <a:endParaRPr lang="de-AT" dirty="0"/>
          </a:p>
          <a:p>
            <a:endParaRPr lang="de-AT" dirty="0"/>
          </a:p>
          <a:p>
            <a:pPr eaLnBrk="1" hangingPunct="1">
              <a:lnSpc>
                <a:spcPct val="80000"/>
              </a:lnSpc>
            </a:pPr>
            <a:r>
              <a:rPr lang="de-AT" sz="1000" kern="1200" dirty="0">
                <a:solidFill>
                  <a:schemeClr val="tx1"/>
                </a:solidFill>
                <a:latin typeface="Corbel" panose="020B0503020204020204" pitchFamily="34" charset="0"/>
                <a:ea typeface="+mn-ea"/>
                <a:cs typeface="+mn-cs"/>
              </a:rPr>
              <a:t>Quelle:</a:t>
            </a:r>
            <a:r>
              <a:rPr lang="de-AT" sz="1000" kern="1200" baseline="0" dirty="0">
                <a:solidFill>
                  <a:schemeClr val="tx1"/>
                </a:solidFill>
                <a:latin typeface="Corbel" panose="020B0503020204020204" pitchFamily="34" charset="0"/>
                <a:ea typeface="+mn-ea"/>
                <a:cs typeface="+mn-cs"/>
              </a:rPr>
              <a:t>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Jahresbericht Donauschifffahrt 2021,</a:t>
            </a:r>
            <a:r>
              <a:rPr lang="de-AT" sz="1000" kern="1200" baseline="0" dirty="0">
                <a:solidFill>
                  <a:schemeClr val="tx1"/>
                </a:solidFill>
                <a:latin typeface="Corbel" panose="020B0503020204020204" pitchFamily="34" charset="0"/>
                <a:ea typeface="+mn-ea"/>
                <a:cs typeface="+mn-cs"/>
              </a:rPr>
              <a:t> S.21</a:t>
            </a:r>
          </a:p>
          <a:p>
            <a:pPr eaLnBrk="1" hangingPunct="1">
              <a:lnSpc>
                <a:spcPct val="80000"/>
              </a:lnSpc>
            </a:pPr>
            <a:r>
              <a:rPr lang="de-AT" sz="1000" kern="1200" baseline="0" dirty="0">
                <a:solidFill>
                  <a:schemeClr val="tx1"/>
                </a:solidFill>
                <a:latin typeface="Corbel" panose="020B0503020204020204" pitchFamily="34" charset="0"/>
                <a:ea typeface="+mn-ea"/>
                <a:cs typeface="+mn-cs"/>
              </a:rPr>
              <a:t>Bildquelle: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Jahresbericht Donauschifffahrt 2021,</a:t>
            </a:r>
            <a:r>
              <a:rPr lang="de-AT" sz="1000" kern="1200" baseline="0" dirty="0">
                <a:solidFill>
                  <a:schemeClr val="tx1"/>
                </a:solidFill>
                <a:latin typeface="Corbel" panose="020B0503020204020204" pitchFamily="34" charset="0"/>
                <a:ea typeface="+mn-ea"/>
                <a:cs typeface="+mn-cs"/>
              </a:rPr>
              <a:t> S.20</a:t>
            </a:r>
            <a:endParaRPr lang="de-AT" sz="1000" kern="1200" dirty="0">
              <a:solidFill>
                <a:schemeClr val="tx1"/>
              </a:solidFill>
              <a:latin typeface="Corbel" panose="020B0503020204020204" pitchFamily="34" charset="0"/>
              <a:ea typeface="+mn-ea"/>
              <a:cs typeface="+mn-cs"/>
            </a:endParaRPr>
          </a:p>
          <a:p>
            <a:endParaRPr lang="de-AT" dirty="0">
              <a:latin typeface="+mn-lt"/>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53202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Dieser Foliensatz enthält</a:t>
            </a:r>
            <a:r>
              <a:rPr lang="de-AT" baseline="0" dirty="0"/>
              <a:t> geographische und wirtschaftsgeographische Informationen zur Wasserstraße Donau sowie zum gesamten Donaukorridor und vergleicht zusätzlich die Donau mit dem Rhein.</a:t>
            </a:r>
          </a:p>
          <a:p>
            <a:endParaRPr lang="de-AT" baseline="0" dirty="0"/>
          </a:p>
          <a:p>
            <a:r>
              <a:rPr lang="de-AT" baseline="0" dirty="0"/>
              <a:t>Bildquelle: viadonau, https://fotos.viadonau.org; www.pixabay.com</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sz="1200" kern="1200" dirty="0">
                <a:solidFill>
                  <a:schemeClr val="tx1"/>
                </a:solidFill>
                <a:latin typeface="Corbel" panose="020B0503020204020204" pitchFamily="34" charset="0"/>
                <a:ea typeface="+mn-ea"/>
                <a:cs typeface="+mn-cs"/>
              </a:rPr>
              <a:t>Aufgrund der Fähigkeit , große Transportmengen in einer Schiffseinheit zu transportieren, ist das Binnenschiff besonders für </a:t>
            </a:r>
            <a:r>
              <a:rPr lang="de-AT" sz="1200" b="1" kern="1200" dirty="0">
                <a:solidFill>
                  <a:schemeClr val="tx1"/>
                </a:solidFill>
                <a:latin typeface="Corbel" panose="020B0503020204020204" pitchFamily="34" charset="0"/>
                <a:ea typeface="+mn-ea"/>
                <a:cs typeface="+mn-cs"/>
              </a:rPr>
              <a:t>Massengüter</a:t>
            </a:r>
            <a:r>
              <a:rPr lang="de-AT" sz="1200" kern="1200" dirty="0">
                <a:solidFill>
                  <a:schemeClr val="tx1"/>
                </a:solidFill>
                <a:latin typeface="Corbel" panose="020B0503020204020204" pitchFamily="34" charset="0"/>
                <a:ea typeface="+mn-ea"/>
                <a:cs typeface="+mn-cs"/>
              </a:rPr>
              <a:t> geeignet. Richtig geplant können Transportkosten gespart werden, wodurch sich längere Transportzeiten kompensieren lassen. Vor allem für den Transport </a:t>
            </a:r>
            <a:r>
              <a:rPr lang="de-AT" sz="1200" b="1" kern="1200" dirty="0">
                <a:solidFill>
                  <a:schemeClr val="tx1"/>
                </a:solidFill>
                <a:latin typeface="Corbel" panose="020B0503020204020204" pitchFamily="34" charset="0"/>
                <a:ea typeface="+mn-ea"/>
                <a:cs typeface="+mn-cs"/>
              </a:rPr>
              <a:t>großer Ladungseinheiten </a:t>
            </a:r>
            <a:r>
              <a:rPr lang="de-AT" sz="1200" kern="1200" dirty="0">
                <a:solidFill>
                  <a:schemeClr val="tx1"/>
                </a:solidFill>
                <a:latin typeface="Corbel" panose="020B0503020204020204" pitchFamily="34" charset="0"/>
                <a:ea typeface="+mn-ea"/>
                <a:cs typeface="+mn-cs"/>
              </a:rPr>
              <a:t>von Waren mit </a:t>
            </a:r>
            <a:r>
              <a:rPr lang="de-AT" sz="1200" b="1" kern="1200" dirty="0">
                <a:solidFill>
                  <a:schemeClr val="tx1"/>
                </a:solidFill>
                <a:latin typeface="Corbel" panose="020B0503020204020204" pitchFamily="34" charset="0"/>
                <a:ea typeface="+mn-ea"/>
                <a:cs typeface="+mn-cs"/>
              </a:rPr>
              <a:t>geringem Wert</a:t>
            </a:r>
            <a:r>
              <a:rPr lang="de-AT" sz="1200" kern="1200" dirty="0">
                <a:solidFill>
                  <a:schemeClr val="tx1"/>
                </a:solidFill>
                <a:latin typeface="Corbel" panose="020B0503020204020204" pitchFamily="34" charset="0"/>
                <a:ea typeface="+mn-ea"/>
                <a:cs typeface="+mn-cs"/>
              </a:rPr>
              <a:t> ist das Binnenschiff demnach ideal.</a:t>
            </a:r>
          </a:p>
          <a:p>
            <a:pPr defTabSz="905988">
              <a:defRPr/>
            </a:pPr>
            <a:r>
              <a:rPr lang="de-AT" sz="1200" kern="1200" dirty="0">
                <a:solidFill>
                  <a:schemeClr val="tx1"/>
                </a:solidFill>
                <a:latin typeface="Corbel" panose="020B0503020204020204" pitchFamily="34" charset="0"/>
                <a:ea typeface="+mn-ea"/>
                <a:cs typeface="+mn-cs"/>
              </a:rPr>
              <a:t>Für die </a:t>
            </a:r>
            <a:r>
              <a:rPr lang="de-AT" sz="1200" b="1" kern="1200" dirty="0">
                <a:solidFill>
                  <a:schemeClr val="tx1"/>
                </a:solidFill>
                <a:latin typeface="Corbel" panose="020B0503020204020204" pitchFamily="34" charset="0"/>
                <a:ea typeface="+mn-ea"/>
                <a:cs typeface="+mn-cs"/>
              </a:rPr>
              <a:t>Stahlindustrie</a:t>
            </a:r>
            <a:r>
              <a:rPr lang="de-AT" sz="1200" kern="1200" dirty="0">
                <a:solidFill>
                  <a:schemeClr val="tx1"/>
                </a:solidFill>
                <a:latin typeface="Corbel" panose="020B0503020204020204" pitchFamily="34" charset="0"/>
                <a:ea typeface="+mn-ea"/>
                <a:cs typeface="+mn-cs"/>
              </a:rPr>
              <a:t> ist das Binnenschiff ein wichtiger Verkehrsträger, </a:t>
            </a:r>
            <a:r>
              <a:rPr lang="de-AT" sz="1200" b="1" kern="1200" dirty="0">
                <a:solidFill>
                  <a:schemeClr val="tx1"/>
                </a:solidFill>
                <a:latin typeface="Corbel" panose="020B0503020204020204" pitchFamily="34" charset="0"/>
                <a:ea typeface="+mn-ea"/>
                <a:cs typeface="+mn-cs"/>
              </a:rPr>
              <a:t>Erze</a:t>
            </a:r>
            <a:r>
              <a:rPr lang="de-AT" sz="1200" kern="1200" dirty="0">
                <a:solidFill>
                  <a:schemeClr val="tx1"/>
                </a:solidFill>
                <a:latin typeface="Corbel" panose="020B0503020204020204" pitchFamily="34" charset="0"/>
                <a:ea typeface="+mn-ea"/>
                <a:cs typeface="+mn-cs"/>
              </a:rPr>
              <a:t> machen auf der österreichischen Donau 25-30 % des gesamten Transportvolumens aus. Das wichtigste Unternehmen der Stahlbranche in Österreich ist dabei die voestalpine.</a:t>
            </a:r>
          </a:p>
          <a:p>
            <a:pPr defTabSz="905988">
              <a:defRPr/>
            </a:pPr>
            <a:r>
              <a:rPr lang="de-AT" sz="1200" b="1" kern="1200" dirty="0">
                <a:solidFill>
                  <a:schemeClr val="tx1"/>
                </a:solidFill>
                <a:latin typeface="Corbel" panose="020B0503020204020204" pitchFamily="34" charset="0"/>
                <a:ea typeface="+mn-ea"/>
                <a:cs typeface="+mn-cs"/>
              </a:rPr>
              <a:t>Land- und forstwirtschaftliche Produkte </a:t>
            </a:r>
            <a:r>
              <a:rPr lang="de-AT" sz="1200" kern="1200" dirty="0">
                <a:solidFill>
                  <a:schemeClr val="tx1"/>
                </a:solidFill>
                <a:latin typeface="Corbel" panose="020B0503020204020204" pitchFamily="34" charset="0"/>
                <a:ea typeface="+mn-ea"/>
                <a:cs typeface="+mn-cs"/>
              </a:rPr>
              <a:t>machen in Summe rund 20</a:t>
            </a:r>
            <a:r>
              <a:rPr lang="de-AT" sz="1200" kern="1200" baseline="0" dirty="0">
                <a:solidFill>
                  <a:schemeClr val="tx1"/>
                </a:solidFill>
                <a:latin typeface="Corbel" panose="020B0503020204020204" pitchFamily="34" charset="0"/>
                <a:ea typeface="+mn-ea"/>
                <a:cs typeface="+mn-cs"/>
              </a:rPr>
              <a:t> </a:t>
            </a:r>
            <a:r>
              <a:rPr lang="de-AT" sz="1200" kern="1200" dirty="0">
                <a:solidFill>
                  <a:schemeClr val="tx1"/>
                </a:solidFill>
                <a:latin typeface="Corbel" panose="020B0503020204020204" pitchFamily="34" charset="0"/>
                <a:ea typeface="+mn-ea"/>
                <a:cs typeface="+mn-cs"/>
              </a:rPr>
              <a:t>% des jährlich auf der österreichischen Donau transportierten Gütervolumens aus.</a:t>
            </a:r>
            <a:r>
              <a:rPr lang="de-AT" sz="1200" kern="1200" baseline="0" dirty="0">
                <a:solidFill>
                  <a:schemeClr val="tx1"/>
                </a:solidFill>
                <a:latin typeface="Corbel" panose="020B0503020204020204" pitchFamily="34" charset="0"/>
                <a:ea typeface="+mn-ea"/>
                <a:cs typeface="+mn-cs"/>
              </a:rPr>
              <a:t>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Erdölerzeugnisse</a:t>
            </a:r>
            <a:r>
              <a:rPr lang="de-AT" dirty="0"/>
              <a:t> der Mineralölindustrie </a:t>
            </a:r>
            <a:r>
              <a:rPr lang="de-AT" baseline="0" dirty="0"/>
              <a:t>stellen einen weiteren sehr wichtigen Markt dar. Im Donauraum befinden sich zahlreiche Raffinerien an oder in der Nähe der Donau. Neben Pipelines ist das Binnenschiff aufgrund seiner Massenleistungsfähigkeit, der geringen Transportkosten und der hohen Sicherheitsstandards für den Transport von Mineralölprodukten prädestiniert. Mit einer einzigen Ladung eines Tankschiffes können rund 20.000 PKW betankt werden.</a:t>
            </a:r>
          </a:p>
          <a:p>
            <a:pPr eaLnBrk="1" hangingPunct="1"/>
            <a:r>
              <a:rPr lang="de-AT" altLang="de-DE" dirty="0"/>
              <a:t>Neben den traditionellen Märkten bieten</a:t>
            </a:r>
            <a:r>
              <a:rPr lang="de-AT" altLang="de-DE" baseline="0" dirty="0"/>
              <a:t> einige weitere Branchen großes Potenzial für die Binnenschifffahrt.</a:t>
            </a:r>
          </a:p>
          <a:p>
            <a:pPr eaLnBrk="1" hangingPunct="1"/>
            <a:r>
              <a:rPr lang="de-AT" altLang="de-DE" baseline="0" dirty="0"/>
              <a:t>Für den Transport von </a:t>
            </a:r>
            <a:r>
              <a:rPr lang="de-AT" altLang="de-DE" b="1" baseline="0" dirty="0"/>
              <a:t>Schwer- und Übermaßgüter </a:t>
            </a:r>
            <a:r>
              <a:rPr lang="de-AT" altLang="de-DE" baseline="0" dirty="0"/>
              <a:t>ist die Wasserstraße aufgrund ihrer Abmessungen und der verfügbaren Infrastruktur (keine Anpassung der Verkehrswege, keine Straßensperren usw. notwendig) bestens geeignet.</a:t>
            </a:r>
          </a:p>
          <a:p>
            <a:pPr eaLnBrk="1" hangingPunct="1"/>
            <a:r>
              <a:rPr lang="de-AT" altLang="de-DE" baseline="0" dirty="0"/>
              <a:t>Durch die geringen Transportkosten und die Umweltfreundlichkeit eignet sich das Binnenschiff auch optimal für den Transport von </a:t>
            </a:r>
            <a:r>
              <a:rPr lang="de-AT" altLang="de-DE" b="1" baseline="0" dirty="0"/>
              <a:t>biogenen Rohstoffen</a:t>
            </a:r>
            <a:r>
              <a:rPr lang="de-AT" altLang="de-DE" baseline="0" dirty="0"/>
              <a:t>, für </a:t>
            </a:r>
            <a:r>
              <a:rPr lang="de-AT" altLang="de-DE" b="1" baseline="0" dirty="0"/>
              <a:t>Altstoffe</a:t>
            </a:r>
            <a:r>
              <a:rPr lang="de-AT" altLang="de-DE" baseline="0" dirty="0"/>
              <a:t> und </a:t>
            </a:r>
            <a:r>
              <a:rPr lang="de-AT" altLang="de-DE" b="1" baseline="0" dirty="0"/>
              <a:t>Abfälle</a:t>
            </a:r>
            <a:r>
              <a:rPr lang="de-AT" altLang="de-DE" baseline="0" dirty="0"/>
              <a:t> sowie </a:t>
            </a:r>
            <a:r>
              <a:rPr lang="de-AT" altLang="de-DE" b="1" baseline="0" dirty="0"/>
              <a:t>Baustoffe</a:t>
            </a:r>
            <a:r>
              <a:rPr lang="de-AT" altLang="de-DE" baseline="0" dirty="0"/>
              <a:t>. Diese Vorteile können durch optimierte Logistikketten auch zunehmend in der </a:t>
            </a:r>
            <a:r>
              <a:rPr lang="de-AT" altLang="de-DE" b="1" baseline="0" dirty="0"/>
              <a:t>Automobilindustrie</a:t>
            </a:r>
            <a:r>
              <a:rPr lang="de-AT" altLang="de-DE" baseline="0" dirty="0"/>
              <a:t> auf </a:t>
            </a:r>
            <a:r>
              <a:rPr lang="de-AT" altLang="de-DE" baseline="0" dirty="0" err="1"/>
              <a:t>Ro</a:t>
            </a:r>
            <a:r>
              <a:rPr lang="de-AT" altLang="de-DE" baseline="0" dirty="0"/>
              <a:t>-</a:t>
            </a:r>
            <a:r>
              <a:rPr lang="de-AT" altLang="de-DE" baseline="0" dirty="0" err="1"/>
              <a:t>Ro</a:t>
            </a:r>
            <a:r>
              <a:rPr lang="de-AT" altLang="de-DE" baseline="0" dirty="0"/>
              <a:t>-Schiffen genutzt werden.</a:t>
            </a:r>
          </a:p>
          <a:p>
            <a:pPr eaLnBrk="1" hangingPunct="1"/>
            <a:endParaRPr lang="de-AT" dirty="0"/>
          </a:p>
          <a:p>
            <a:pPr defTabSz="905988">
              <a:defRPr/>
            </a:pPr>
            <a:r>
              <a:rPr lang="de-AT" baseline="0" dirty="0"/>
              <a:t>Quelle: im Handbuch der Donauschifffahrt S. 161-166</a:t>
            </a:r>
          </a:p>
          <a:p>
            <a:pPr defTabSz="905988">
              <a:defRPr/>
            </a:pPr>
            <a:r>
              <a:rPr lang="de-AT" baseline="0" dirty="0"/>
              <a:t>Bildquelle: viadonau; </a:t>
            </a:r>
            <a:r>
              <a:rPr lang="de-AT" baseline="0" dirty="0" err="1"/>
              <a:t>Voies</a:t>
            </a:r>
            <a:r>
              <a:rPr lang="de-AT" baseline="0" dirty="0"/>
              <a:t> </a:t>
            </a:r>
            <a:r>
              <a:rPr lang="de-AT" baseline="0" dirty="0" err="1"/>
              <a:t>navigables</a:t>
            </a:r>
            <a:r>
              <a:rPr lang="de-AT" baseline="0" dirty="0"/>
              <a:t> de France; viadonau in Handbuch der Binnenschifffahrt S. 161, 162, 163</a:t>
            </a:r>
            <a:endParaRPr lang="de-AT" dirty="0"/>
          </a:p>
          <a:p>
            <a:pPr eaLnBrk="1" hangingPunct="1"/>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959394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dirty="0"/>
              <a:t>Auch im Jahr 2021 war die Personenschifffahrt von der Pandemie und den damit verbundenen strengen Auflagen gezeichnet. Zwar wurden auf dem österreichischen Donauabschnitt insgesamt nun rund 290 000 Passagierinnen und Passagiere befördert, was einem Plus von 75,8 % im Vergleich zu 2020 entspricht, jedoch liegt diese Zahl immer noch um 79,0 % unter den Zahlen aus 2019.</a:t>
            </a:r>
          </a:p>
          <a:p>
            <a:pPr defTabSz="905988">
              <a:defRPr/>
            </a:pPr>
            <a:endParaRPr lang="de-AT" dirty="0"/>
          </a:p>
          <a:p>
            <a:pPr defTabSz="905988">
              <a:defRPr/>
            </a:pPr>
            <a:r>
              <a:rPr lang="de-AT" dirty="0"/>
              <a:t>Flusskreuzfahrten konnten 2021 rund 90 000 beförderte Passagierinnen und Passagiere (+80,0 %) verzeichnen, liegen damit aber immer noch um 83,2 % unter den Zahlen aus 2019.</a:t>
            </a:r>
          </a:p>
          <a:p>
            <a:pPr defTabSz="905988">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latin typeface="Corbel" panose="020B0503020204020204" pitchFamily="34" charset="0"/>
                <a:ea typeface="+mn-ea"/>
                <a:cs typeface="+mn-cs"/>
              </a:rPr>
              <a:t>Quelle:</a:t>
            </a:r>
            <a:r>
              <a:rPr lang="de-AT" sz="1200" kern="1200" baseline="0" dirty="0">
                <a:solidFill>
                  <a:schemeClr val="tx1"/>
                </a:solidFill>
                <a:latin typeface="Corbel" panose="020B0503020204020204" pitchFamily="34" charset="0"/>
                <a:ea typeface="+mn-ea"/>
                <a:cs typeface="+mn-cs"/>
              </a:rPr>
              <a:t> </a:t>
            </a:r>
            <a:r>
              <a:rPr lang="de-AT" sz="1200" kern="1200" dirty="0">
                <a:solidFill>
                  <a:schemeClr val="tx1"/>
                </a:solidFill>
                <a:latin typeface="Corbel" panose="020B0503020204020204" pitchFamily="34" charset="0"/>
                <a:ea typeface="+mn-ea"/>
                <a:cs typeface="+mn-cs"/>
              </a:rPr>
              <a:t>via </a:t>
            </a:r>
            <a:r>
              <a:rPr lang="de-AT" sz="1200" kern="1200" dirty="0" err="1">
                <a:solidFill>
                  <a:schemeClr val="tx1"/>
                </a:solidFill>
                <a:latin typeface="Corbel" panose="020B0503020204020204" pitchFamily="34" charset="0"/>
                <a:ea typeface="+mn-ea"/>
                <a:cs typeface="+mn-cs"/>
              </a:rPr>
              <a:t>donau</a:t>
            </a:r>
            <a:r>
              <a:rPr lang="de-AT" sz="1200" kern="1200" dirty="0">
                <a:solidFill>
                  <a:schemeClr val="tx1"/>
                </a:solidFill>
                <a:latin typeface="Corbel" panose="020B0503020204020204" pitchFamily="34" charset="0"/>
                <a:ea typeface="+mn-ea"/>
                <a:cs typeface="+mn-cs"/>
              </a:rPr>
              <a:t> Jahresbericht Donauschifffahrt 2021,</a:t>
            </a:r>
            <a:r>
              <a:rPr lang="de-AT" sz="1200" kern="1200" baseline="0" dirty="0">
                <a:solidFill>
                  <a:schemeClr val="tx1"/>
                </a:solidFill>
                <a:latin typeface="Corbel" panose="020B0503020204020204" pitchFamily="34" charset="0"/>
                <a:ea typeface="+mn-ea"/>
                <a:cs typeface="+mn-cs"/>
              </a:rPr>
              <a:t> S. 22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baseline="0" dirty="0">
                <a:solidFill>
                  <a:schemeClr val="tx1"/>
                </a:solidFill>
                <a:latin typeface="Corbel" panose="020B0503020204020204" pitchFamily="34" charset="0"/>
                <a:ea typeface="+mn-ea"/>
                <a:cs typeface="+mn-cs"/>
              </a:rPr>
              <a:t>Bildquelle: viadonau/Andi Bruckner in Handbuch der Donauschifffahrt S. 119</a:t>
            </a:r>
            <a:endParaRPr lang="de-AT" sz="1200" kern="1200" dirty="0">
              <a:solidFill>
                <a:schemeClr val="tx1"/>
              </a:solidFill>
              <a:latin typeface="Corbel" panose="020B0503020204020204" pitchFamily="34" charset="0"/>
              <a:ea typeface="+mn-ea"/>
              <a:cs typeface="+mn-cs"/>
            </a:endParaRP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22</a:t>
            </a:fld>
            <a:endParaRPr lang="de-AT" dirty="0">
              <a:solidFill>
                <a:prstClr val="black"/>
              </a:solidFill>
            </a:endParaRPr>
          </a:p>
        </p:txBody>
      </p:sp>
    </p:spTree>
    <p:extLst>
      <p:ext uri="{BB962C8B-B14F-4D97-AF65-F5344CB8AC3E}">
        <p14:creationId xmlns:p14="http://schemas.microsoft.com/office/powerpoint/2010/main" val="3159374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dirty="0"/>
              <a:t>Auch im Jahr 2021 war die Personenschifffahrt von der Pandemie und den damit verbundenen strengen Auflagen gezeichnet. Zwar wurden auf dem österreichischen Donauabschnitt insgesamt nun rund </a:t>
            </a:r>
            <a:r>
              <a:rPr lang="de-AT" b="1" dirty="0"/>
              <a:t>290 000 Passagierinnen und Passagiere </a:t>
            </a:r>
            <a:r>
              <a:rPr lang="de-AT" dirty="0"/>
              <a:t>befördert, was einem Plus von 75,8 % im Vergleich zu 2020 entspricht, jedoch liegt diese Zahl immer noch um 79,0 % unter den Zahlen aus 2019.</a:t>
            </a:r>
          </a:p>
          <a:p>
            <a:pPr defTabSz="905988">
              <a:defRPr/>
            </a:pPr>
            <a:endParaRPr lang="de-AT" dirty="0"/>
          </a:p>
          <a:p>
            <a:pPr defTabSz="905988">
              <a:defRPr/>
            </a:pPr>
            <a:r>
              <a:rPr lang="de-AT" dirty="0"/>
              <a:t>Flusskreuzfahrten konnten 2021 rund 90 000 beförderte Passagierinnen und Passagiere (+80,0 %) verzeichnen, liegen damit aber immer noch um 83,2 % unter den Zahlen aus 2019.</a:t>
            </a:r>
          </a:p>
          <a:p>
            <a:endParaRPr lang="de-AT" dirty="0">
              <a:latin typeface="+mn-lt"/>
            </a:endParaRPr>
          </a:p>
          <a:p>
            <a:pPr eaLnBrk="1" hangingPunct="1">
              <a:lnSpc>
                <a:spcPct val="80000"/>
              </a:lnSpc>
            </a:pPr>
            <a:r>
              <a:rPr lang="de-AT" sz="1000" kern="1200" dirty="0">
                <a:solidFill>
                  <a:schemeClr val="tx1"/>
                </a:solidFill>
                <a:latin typeface="Corbel" panose="020B0503020204020204" pitchFamily="34" charset="0"/>
                <a:ea typeface="+mn-ea"/>
                <a:cs typeface="+mn-cs"/>
              </a:rPr>
              <a:t>Quelle:</a:t>
            </a:r>
            <a:r>
              <a:rPr lang="de-AT" sz="1000" kern="1200" baseline="0" dirty="0">
                <a:solidFill>
                  <a:schemeClr val="tx1"/>
                </a:solidFill>
                <a:latin typeface="Corbel" panose="020B0503020204020204" pitchFamily="34" charset="0"/>
                <a:ea typeface="+mn-ea"/>
                <a:cs typeface="+mn-cs"/>
              </a:rPr>
              <a:t>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Jahresbericht Donauschifffahrt 2021,</a:t>
            </a:r>
            <a:r>
              <a:rPr lang="de-AT" sz="1000" kern="1200" baseline="0" dirty="0">
                <a:solidFill>
                  <a:schemeClr val="tx1"/>
                </a:solidFill>
                <a:latin typeface="Corbel" panose="020B0503020204020204" pitchFamily="34" charset="0"/>
                <a:ea typeface="+mn-ea"/>
                <a:cs typeface="+mn-cs"/>
              </a:rPr>
              <a:t> S. 22</a:t>
            </a:r>
          </a:p>
          <a:p>
            <a:pPr marL="0" marR="0" lvl="0" indent="0" algn="l" defTabSz="914400" rtl="0" eaLnBrk="1" fontAlgn="auto" latinLnBrk="0" hangingPunct="1">
              <a:lnSpc>
                <a:spcPct val="80000"/>
              </a:lnSpc>
              <a:spcBef>
                <a:spcPts val="0"/>
              </a:spcBef>
              <a:spcAft>
                <a:spcPts val="0"/>
              </a:spcAft>
              <a:buClrTx/>
              <a:buSzTx/>
              <a:buFontTx/>
              <a:buNone/>
              <a:tabLst/>
              <a:defRPr/>
            </a:pPr>
            <a:r>
              <a:rPr lang="de-AT" sz="1000" kern="1200" baseline="0" dirty="0">
                <a:solidFill>
                  <a:schemeClr val="tx1"/>
                </a:solidFill>
                <a:latin typeface="Corbel" panose="020B0503020204020204" pitchFamily="34" charset="0"/>
                <a:ea typeface="+mn-ea"/>
                <a:cs typeface="+mn-cs"/>
              </a:rPr>
              <a:t>Bildquelle: </a:t>
            </a:r>
            <a:r>
              <a:rPr lang="de-AT" sz="1000" kern="1200" dirty="0">
                <a:solidFill>
                  <a:schemeClr val="tx1"/>
                </a:solidFill>
                <a:latin typeface="Corbel" panose="020B0503020204020204" pitchFamily="34" charset="0"/>
                <a:ea typeface="+mn-ea"/>
                <a:cs typeface="+mn-cs"/>
              </a:rPr>
              <a:t>via </a:t>
            </a:r>
            <a:r>
              <a:rPr lang="de-AT" sz="1000" kern="1200" dirty="0" err="1">
                <a:solidFill>
                  <a:schemeClr val="tx1"/>
                </a:solidFill>
                <a:latin typeface="Corbel" panose="020B0503020204020204" pitchFamily="34" charset="0"/>
                <a:ea typeface="+mn-ea"/>
                <a:cs typeface="+mn-cs"/>
              </a:rPr>
              <a:t>donau</a:t>
            </a:r>
            <a:r>
              <a:rPr lang="de-AT" sz="1000" kern="1200" dirty="0">
                <a:solidFill>
                  <a:schemeClr val="tx1"/>
                </a:solidFill>
                <a:latin typeface="Corbel" panose="020B0503020204020204" pitchFamily="34" charset="0"/>
                <a:ea typeface="+mn-ea"/>
                <a:cs typeface="+mn-cs"/>
              </a:rPr>
              <a:t> Jahresbericht Donauschifffahrt 2021,</a:t>
            </a:r>
            <a:r>
              <a:rPr lang="de-AT" sz="1000" kern="1200" baseline="0" dirty="0">
                <a:solidFill>
                  <a:schemeClr val="tx1"/>
                </a:solidFill>
                <a:latin typeface="Corbel" panose="020B0503020204020204" pitchFamily="34" charset="0"/>
                <a:ea typeface="+mn-ea"/>
                <a:cs typeface="+mn-cs"/>
              </a:rPr>
              <a:t> S. 23</a:t>
            </a:r>
          </a:p>
          <a:p>
            <a:pPr eaLnBrk="1" hangingPunct="1">
              <a:lnSpc>
                <a:spcPct val="80000"/>
              </a:lnSpc>
            </a:pPr>
            <a:endParaRPr lang="de-AT" sz="1000" kern="1200" dirty="0">
              <a:solidFill>
                <a:schemeClr val="tx1"/>
              </a:solidFill>
              <a:latin typeface="Corbel" panose="020B0503020204020204" pitchFamily="34" charset="0"/>
              <a:ea typeface="+mn-ea"/>
              <a:cs typeface="+mn-cs"/>
            </a:endParaRPr>
          </a:p>
          <a:p>
            <a:endParaRPr lang="de-AT" dirty="0">
              <a:latin typeface="+mn-lt"/>
            </a:endParaRPr>
          </a:p>
          <a:p>
            <a:endParaRPr lang="de-AT" dirty="0">
              <a:latin typeface="+mn-lt"/>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187366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accent1"/>
                </a:solidFill>
              </a:rPr>
              <a:t>Wie viele Passagiere waren 2017 auf der Donau unterwegs? 1,2 Mio.</a:t>
            </a:r>
          </a:p>
          <a:p>
            <a:endParaRPr lang="de-AT" dirty="0"/>
          </a:p>
          <a:p>
            <a:r>
              <a:rPr lang="de-AT" dirty="0"/>
              <a:t>Bildquelle: www-pixabay.com</a:t>
            </a:r>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8588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3383145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 Donauschifffahrt</a:t>
            </a:r>
            <a:r>
              <a:rPr lang="de-AT" baseline="0" dirty="0"/>
              <a:t> verfügt über eine Vielzahl an guten Argumenten die ihren Ausbau beziehungsweise ihre Stärkung rechtfertigen. Neben ihrer Massenleistungsfähigkeit, den niedrigen Transportkosten, ihrer Sicherheit und Umweltfreundlichkeit ist sie rund um die Uhr einsatzbereit, verursacht niedrige Infrastruktur und Wegekosten und verfügt über hohe, freie Kapazitäten, was sie in vielen Bereichen zu einer guten Alternative zu Schiene und Straße macht.</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Quelle: Handbuch der Donauschifffahrt S.17</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Bildquelle: </a:t>
            </a:r>
            <a:r>
              <a:rPr lang="de-DE" sz="1200" dirty="0">
                <a:solidFill>
                  <a:schemeClr val="bg1"/>
                </a:solidFill>
                <a:latin typeface="Corbel" panose="020B0503020204020204" pitchFamily="34" charset="0"/>
              </a:rPr>
              <a:t>C.N.F.R. NAVROM S.A. Galaţi, viadonau im Handbuch der</a:t>
            </a:r>
            <a:r>
              <a:rPr lang="de-DE" sz="1200" baseline="0" dirty="0">
                <a:solidFill>
                  <a:schemeClr val="bg1"/>
                </a:solidFill>
                <a:latin typeface="Corbel" panose="020B0503020204020204" pitchFamily="34" charset="0"/>
              </a:rPr>
              <a:t> Donauschifffahrt S. 112, 125</a:t>
            </a:r>
            <a:endParaRPr lang="de-DE" sz="1200" dirty="0">
              <a:solidFill>
                <a:schemeClr val="bg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1058173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23022" eaLnBrk="0" hangingPunct="0">
              <a:defRPr sz="4000">
                <a:solidFill>
                  <a:schemeClr val="tx1"/>
                </a:solidFill>
                <a:latin typeface="Arial" charset="0"/>
              </a:defRPr>
            </a:lvl1pPr>
            <a:lvl2pPr marL="737157" indent="-283523" defTabSz="923022" eaLnBrk="0" hangingPunct="0">
              <a:defRPr sz="4000">
                <a:solidFill>
                  <a:schemeClr val="tx1"/>
                </a:solidFill>
                <a:latin typeface="Arial" charset="0"/>
              </a:defRPr>
            </a:lvl2pPr>
            <a:lvl3pPr marL="1134089" indent="-226818" defTabSz="923022" eaLnBrk="0" hangingPunct="0">
              <a:defRPr sz="4000">
                <a:solidFill>
                  <a:schemeClr val="tx1"/>
                </a:solidFill>
                <a:latin typeface="Arial" charset="0"/>
              </a:defRPr>
            </a:lvl3pPr>
            <a:lvl4pPr marL="1587724" indent="-226818" defTabSz="923022" eaLnBrk="0" hangingPunct="0">
              <a:defRPr sz="4000">
                <a:solidFill>
                  <a:schemeClr val="tx1"/>
                </a:solidFill>
                <a:latin typeface="Arial" charset="0"/>
              </a:defRPr>
            </a:lvl4pPr>
            <a:lvl5pPr marL="2041361" indent="-226818" defTabSz="923022" eaLnBrk="0" hangingPunct="0">
              <a:defRPr sz="4000">
                <a:solidFill>
                  <a:schemeClr val="tx1"/>
                </a:solidFill>
                <a:latin typeface="Arial" charset="0"/>
              </a:defRPr>
            </a:lvl5pPr>
            <a:lvl6pPr marL="2494997" indent="-226818" algn="ctr" defTabSz="923022" eaLnBrk="0" fontAlgn="base" hangingPunct="0">
              <a:spcBef>
                <a:spcPct val="0"/>
              </a:spcBef>
              <a:spcAft>
                <a:spcPct val="0"/>
              </a:spcAft>
              <a:defRPr sz="4000">
                <a:solidFill>
                  <a:schemeClr val="tx1"/>
                </a:solidFill>
                <a:latin typeface="Arial" charset="0"/>
              </a:defRPr>
            </a:lvl6pPr>
            <a:lvl7pPr marL="2948632" indent="-226818" algn="ctr" defTabSz="923022" eaLnBrk="0" fontAlgn="base" hangingPunct="0">
              <a:spcBef>
                <a:spcPct val="0"/>
              </a:spcBef>
              <a:spcAft>
                <a:spcPct val="0"/>
              </a:spcAft>
              <a:defRPr sz="4000">
                <a:solidFill>
                  <a:schemeClr val="tx1"/>
                </a:solidFill>
                <a:latin typeface="Arial" charset="0"/>
              </a:defRPr>
            </a:lvl7pPr>
            <a:lvl8pPr marL="3402267" indent="-226818" algn="ctr" defTabSz="923022" eaLnBrk="0" fontAlgn="base" hangingPunct="0">
              <a:spcBef>
                <a:spcPct val="0"/>
              </a:spcBef>
              <a:spcAft>
                <a:spcPct val="0"/>
              </a:spcAft>
              <a:defRPr sz="4000">
                <a:solidFill>
                  <a:schemeClr val="tx1"/>
                </a:solidFill>
                <a:latin typeface="Arial" charset="0"/>
              </a:defRPr>
            </a:lvl8pPr>
            <a:lvl9pPr marL="3855903" indent="-226818" algn="ctr" defTabSz="923022" eaLnBrk="0" fontAlgn="base" hangingPunct="0">
              <a:spcBef>
                <a:spcPct val="0"/>
              </a:spcBef>
              <a:spcAft>
                <a:spcPct val="0"/>
              </a:spcAft>
              <a:defRPr sz="4000">
                <a:solidFill>
                  <a:schemeClr val="tx1"/>
                </a:solidFill>
                <a:latin typeface="Arial" charset="0"/>
              </a:defRPr>
            </a:lvl9pPr>
          </a:lstStyle>
          <a:p>
            <a:pPr eaLnBrk="1" hangingPunct="1"/>
            <a:fld id="{D273FCF5-4C6A-419C-B052-6EF528384C46}" type="slidenum">
              <a:rPr lang="en-GB" sz="1200">
                <a:solidFill>
                  <a:prstClr val="black"/>
                </a:solidFill>
              </a:rPr>
              <a:pPr eaLnBrk="1" hangingPunct="1"/>
              <a:t>27</a:t>
            </a:fld>
            <a:endParaRPr lang="en-GB" sz="1200" dirty="0">
              <a:solidFill>
                <a:prstClr val="black"/>
              </a:solidFill>
            </a:endParaRPr>
          </a:p>
        </p:txBody>
      </p:sp>
      <p:sp>
        <p:nvSpPr>
          <p:cNvPr id="67587" name="Rectangle 2"/>
          <p:cNvSpPr>
            <a:spLocks noGrp="1" noRot="1" noChangeAspect="1" noChangeArrowheads="1" noTextEdit="1"/>
          </p:cNvSpPr>
          <p:nvPr>
            <p:ph type="sldImg"/>
          </p:nvPr>
        </p:nvSpPr>
        <p:spPr>
          <a:xfrm>
            <a:off x="852488" y="744538"/>
            <a:ext cx="4964112" cy="3724275"/>
          </a:xfrm>
          <a:ln/>
        </p:spPr>
      </p:sp>
      <p:sp>
        <p:nvSpPr>
          <p:cNvPr id="67588" name="Rectangle 3"/>
          <p:cNvSpPr>
            <a:spLocks noGrp="1" noChangeArrowheads="1"/>
          </p:cNvSpPr>
          <p:nvPr>
            <p:ph type="body" idx="1"/>
          </p:nvPr>
        </p:nvSpPr>
        <p:spPr>
          <a:noFill/>
        </p:spPr>
        <p:txBody>
          <a:bodyPr/>
          <a:lstStyle/>
          <a:p>
            <a:pPr marL="0" lvl="1" defTabSz="905988">
              <a:defRPr/>
            </a:pPr>
            <a:r>
              <a:rPr lang="de-DE" altLang="de-DE" sz="2400" dirty="0">
                <a:solidFill>
                  <a:schemeClr val="accent1"/>
                </a:solidFill>
              </a:rPr>
              <a:t>Das Binnenschiff weist zahlreiche Vorteile gegenüber anderen Transportmitteln auf. </a:t>
            </a:r>
          </a:p>
          <a:p>
            <a:pPr marL="0" lvl="1" defTabSz="905988">
              <a:defRPr/>
            </a:pPr>
            <a:r>
              <a:rPr lang="de-DE" altLang="de-DE" sz="2400" dirty="0">
                <a:solidFill>
                  <a:schemeClr val="accent1"/>
                </a:solidFill>
              </a:rPr>
              <a:t>Im Bezug auf den </a:t>
            </a:r>
            <a:r>
              <a:rPr lang="de-DE" altLang="de-DE" sz="2400" b="1" dirty="0">
                <a:solidFill>
                  <a:schemeClr val="accent1"/>
                </a:solidFill>
              </a:rPr>
              <a:t>spezifischen Energieverbrauch </a:t>
            </a:r>
            <a:r>
              <a:rPr lang="de-DE" altLang="de-DE" sz="2400" dirty="0">
                <a:solidFill>
                  <a:schemeClr val="accent1"/>
                </a:solidFill>
              </a:rPr>
              <a:t>kann die Binnenschifffahrt als der effektivste und somit umweltfreundlichste Verkehrsträger bezeichnet werden. Das Binnenschiff kann eine Tonne Ladung bei gleichem Energieverbrauch beinahe </a:t>
            </a:r>
            <a:r>
              <a:rPr lang="de-DE" altLang="de-DE" sz="2400" b="1" dirty="0">
                <a:solidFill>
                  <a:schemeClr val="accent1"/>
                </a:solidFill>
              </a:rPr>
              <a:t>viermal so weit </a:t>
            </a:r>
            <a:r>
              <a:rPr lang="de-DE" altLang="de-DE" sz="2400" dirty="0">
                <a:solidFill>
                  <a:schemeClr val="accent1"/>
                </a:solidFill>
              </a:rPr>
              <a:t>transportieren wie der LKW. Dadurch</a:t>
            </a:r>
            <a:r>
              <a:rPr lang="de-DE" altLang="de-DE" sz="2400" baseline="0" dirty="0">
                <a:solidFill>
                  <a:schemeClr val="accent1"/>
                </a:solidFill>
              </a:rPr>
              <a:t> können rund 70 % weniger Treibstoff verbraucht.</a:t>
            </a:r>
            <a:endParaRPr lang="de-DE" altLang="de-DE" sz="2400" b="1" dirty="0">
              <a:solidFill>
                <a:schemeClr val="accent1"/>
              </a:solidFill>
            </a:endParaRPr>
          </a:p>
          <a:p>
            <a:pPr marL="0" lvl="1" defTabSz="905988">
              <a:defRPr/>
            </a:pPr>
            <a:endParaRPr lang="de-DE" altLang="de-DE" sz="2400" dirty="0">
              <a:solidFill>
                <a:schemeClr val="accent1"/>
              </a:solidFill>
            </a:endParaRPr>
          </a:p>
          <a:p>
            <a:pPr marL="0" lvl="1" defTabSz="905988">
              <a:defRPr/>
            </a:pPr>
            <a:r>
              <a:rPr lang="de-DE" altLang="de-DE" sz="2400" dirty="0">
                <a:solidFill>
                  <a:schemeClr val="accent1"/>
                </a:solidFill>
              </a:rPr>
              <a:t>Es verursacht im Vergleich mit LKW und Bahn die mit Abstand </a:t>
            </a:r>
            <a:r>
              <a:rPr lang="de-DE" altLang="de-DE" sz="2400" b="1" dirty="0">
                <a:solidFill>
                  <a:schemeClr val="accent1"/>
                </a:solidFill>
              </a:rPr>
              <a:t>geringsten externen Kosten</a:t>
            </a:r>
            <a:r>
              <a:rPr lang="de-DE" altLang="de-DE" sz="2400" dirty="0">
                <a:solidFill>
                  <a:schemeClr val="accent1"/>
                </a:solidFill>
              </a:rPr>
              <a:t>. Externe Kosten sind Kosten die aus Klimagasen, Luftschadstoffen, Unfällen und Lärm resultieren. Insbesondere der CO2-Ausstoß ist vergleichsweise niedrig, wodurch die Binnenschifffahrt einen Beitrag zur Erreichung der Klimaziele der europäischen Union leisten kann.</a:t>
            </a:r>
          </a:p>
          <a:p>
            <a:pPr eaLnBrk="1" hangingPunct="1"/>
            <a:endParaRPr lang="de-DE" altLang="de-DE" sz="2400" dirty="0">
              <a:solidFill>
                <a:schemeClr val="accent1"/>
              </a:solidFill>
            </a:endParaRPr>
          </a:p>
          <a:p>
            <a:pPr eaLnBrk="1" hangingPunct="1"/>
            <a:r>
              <a:rPr lang="de-DE" altLang="de-DE" sz="2400" dirty="0">
                <a:solidFill>
                  <a:schemeClr val="accent1"/>
                </a:solidFill>
              </a:rPr>
              <a:t>Quelle: Handbuch de Donauschifffahrt S. 18, 19</a:t>
            </a:r>
          </a:p>
          <a:p>
            <a:pPr eaLnBrk="1" hangingPunct="1"/>
            <a:r>
              <a:rPr lang="de-DE" altLang="de-DE" sz="2400" dirty="0">
                <a:solidFill>
                  <a:schemeClr val="accent1"/>
                </a:solidFill>
              </a:rPr>
              <a:t>Bildquellen:</a:t>
            </a:r>
            <a:r>
              <a:rPr lang="de-DE" altLang="de-DE" sz="2400" baseline="0" dirty="0">
                <a:solidFill>
                  <a:schemeClr val="accent1"/>
                </a:solidFill>
              </a:rPr>
              <a:t> viadonau; PLANCO Consulting für Gewässerkunde 2007 in Handbuch der Donauschifffahrt S. 18,19</a:t>
            </a:r>
            <a:endParaRPr lang="de-DE" altLang="de-DE" sz="2400" dirty="0">
              <a:solidFill>
                <a:schemeClr val="accent1"/>
              </a:solidFill>
            </a:endParaRPr>
          </a:p>
        </p:txBody>
      </p:sp>
    </p:spTree>
    <p:extLst>
      <p:ext uri="{BB962C8B-B14F-4D97-AF65-F5344CB8AC3E}">
        <p14:creationId xmlns:p14="http://schemas.microsoft.com/office/powerpoint/2010/main" val="1456628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DE" dirty="0">
                <a:latin typeface="+mn-lt"/>
              </a:rPr>
              <a:t>Zusätzlich bietet das Binnenschiff verglichen mit den anderen Landverkehrsträgern eine deutlich größere Transportkapazität je Transporteinheit und kann beziehungsweise könnte so einen wichtigen Beitrag zur Entlastung von Straße und Schiene leisten. </a:t>
            </a:r>
          </a:p>
          <a:p>
            <a:pPr defTabSz="905988">
              <a:defRPr/>
            </a:pPr>
            <a:r>
              <a:rPr lang="de-DE" dirty="0">
                <a:latin typeface="+mn-lt"/>
              </a:rPr>
              <a:t>Zur Veranschaulichung der </a:t>
            </a:r>
            <a:r>
              <a:rPr lang="de-DE" b="1" dirty="0">
                <a:latin typeface="+mn-lt"/>
              </a:rPr>
              <a:t>Massenleistungsfähigkeit</a:t>
            </a:r>
            <a:r>
              <a:rPr lang="de-DE" dirty="0">
                <a:latin typeface="+mn-lt"/>
              </a:rPr>
              <a:t> der Binnenschifffahrt:</a:t>
            </a:r>
          </a:p>
          <a:p>
            <a:pPr defTabSz="905988">
              <a:defRPr/>
            </a:pPr>
            <a:r>
              <a:rPr lang="de-DE" dirty="0">
                <a:latin typeface="+mn-lt"/>
              </a:rPr>
              <a:t>Ein </a:t>
            </a:r>
            <a:r>
              <a:rPr lang="de-DE" b="1" dirty="0">
                <a:latin typeface="+mn-lt"/>
              </a:rPr>
              <a:t>Binnenschiff</a:t>
            </a:r>
            <a:r>
              <a:rPr lang="de-DE" dirty="0">
                <a:latin typeface="+mn-lt"/>
              </a:rPr>
              <a:t> mit 4 Leichtern (7.000 Nettotonnen) kann so viel transportieren wie </a:t>
            </a:r>
            <a:r>
              <a:rPr lang="de-DE" b="1" dirty="0">
                <a:latin typeface="+mn-lt"/>
              </a:rPr>
              <a:t>175 Eisenbahnwaggons </a:t>
            </a:r>
            <a:r>
              <a:rPr lang="de-DE" dirty="0">
                <a:latin typeface="+mn-lt"/>
              </a:rPr>
              <a:t>oder </a:t>
            </a:r>
            <a:r>
              <a:rPr lang="de-DE" b="1" dirty="0">
                <a:latin typeface="+mn-lt"/>
              </a:rPr>
              <a:t>280 LKW</a:t>
            </a:r>
            <a:r>
              <a:rPr lang="de-DE" dirty="0">
                <a:latin typeface="+mn-lt"/>
              </a:rPr>
              <a:t>. Das entspricht einer </a:t>
            </a:r>
            <a:r>
              <a:rPr lang="de-DE" b="1" dirty="0">
                <a:latin typeface="+mn-lt"/>
              </a:rPr>
              <a:t>LKW-Kolonne</a:t>
            </a:r>
            <a:r>
              <a:rPr lang="de-DE" dirty="0">
                <a:latin typeface="+mn-lt"/>
              </a:rPr>
              <a:t> von rund </a:t>
            </a:r>
            <a:r>
              <a:rPr lang="de-DE" b="1" dirty="0">
                <a:latin typeface="+mn-lt"/>
              </a:rPr>
              <a:t>20 km </a:t>
            </a:r>
            <a:r>
              <a:rPr lang="de-DE" dirty="0">
                <a:latin typeface="+mn-lt"/>
              </a:rPr>
              <a:t>auf der Autobahn!</a:t>
            </a:r>
            <a:endParaRPr lang="de-AT" dirty="0">
              <a:latin typeface="+mn-lt"/>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Quelle: Handbuch der Donauschifffahrt S. 18</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Bildquelle: viadonau in Handbuch der Donauschifffahrt S. 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28</a:t>
            </a:fld>
            <a:endParaRPr lang="de-AT" dirty="0">
              <a:solidFill>
                <a:prstClr val="black"/>
              </a:solidFill>
            </a:endParaRPr>
          </a:p>
        </p:txBody>
      </p:sp>
    </p:spTree>
    <p:extLst>
      <p:ext uri="{BB962C8B-B14F-4D97-AF65-F5344CB8AC3E}">
        <p14:creationId xmlns:p14="http://schemas.microsoft.com/office/powerpoint/2010/main" val="1293035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Das Binnenschiff</a:t>
            </a:r>
            <a:r>
              <a:rPr lang="de-AT" baseline="0" dirty="0"/>
              <a:t> stellt das mit Abstand </a:t>
            </a:r>
            <a:r>
              <a:rPr lang="de-AT" b="1" baseline="0" dirty="0"/>
              <a:t>sicherste Verkehrsmittel </a:t>
            </a:r>
            <a:r>
              <a:rPr lang="de-AT" baseline="0" dirty="0"/>
              <a:t>dar. Im Jahr 2020 kam es auf der österreichischen Donau insgesamt zu 15 Verkehrsunfällen ohne jegliche Personenschäden.</a:t>
            </a:r>
          </a:p>
          <a:p>
            <a:endParaRPr lang="de-AT" baseline="0" dirty="0"/>
          </a:p>
          <a:p>
            <a:r>
              <a:rPr lang="de-AT" baseline="0" dirty="0"/>
              <a:t>Zudem ist das Binnenschiff </a:t>
            </a:r>
            <a:r>
              <a:rPr lang="de-AT" b="1" baseline="0" dirty="0"/>
              <a:t>rund um die Uhr einsetzbar</a:t>
            </a:r>
            <a:r>
              <a:rPr lang="de-AT" baseline="0" dirty="0"/>
              <a:t>, Beschränkungen wie Wochenend- und Nachtfahrverbote gibt es keine.</a:t>
            </a:r>
          </a:p>
          <a:p>
            <a:endParaRPr lang="de-AT" baseline="0" dirty="0"/>
          </a:p>
          <a:p>
            <a:r>
              <a:rPr lang="de-AT" baseline="0" dirty="0"/>
              <a:t>Durch die meist natürliche Infrastruktur der Wasserstraße, werden </a:t>
            </a:r>
            <a:r>
              <a:rPr lang="de-AT" b="1" baseline="0" dirty="0"/>
              <a:t>geringere Wege- und Instandhaltungskosten </a:t>
            </a:r>
            <a:r>
              <a:rPr lang="de-AT" baseline="0" dirty="0"/>
              <a:t>benötigt. </a:t>
            </a:r>
          </a:p>
          <a:p>
            <a:r>
              <a:rPr lang="de-AT" baseline="0" dirty="0"/>
              <a:t>Zur Veranschaulichung: zur Verbesserung der Infrastruktur der gesamten Donau würden nach Schätzungen rund 1,2 Milliarden Euro benötigt werden, dies entspricht den Errichtungskosten von rund 50 Straßenkilometern!</a:t>
            </a:r>
          </a:p>
          <a:p>
            <a:endParaRPr lang="de-AT" baseline="0" dirty="0"/>
          </a:p>
          <a:p>
            <a:r>
              <a:rPr lang="de-AT" baseline="0" dirty="0"/>
              <a:t>Die rechte Grafik zeigt einen Wegekostenvergleich am Beispiel der deutschen Landverkehrsträger, die beim Binnenschiff mit 12,60 Euro je 1000 Tonnenkilometern mit Abstand am niedrigsten ausfallen.</a:t>
            </a:r>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Quelle: Handbuch der Donauschifffahrt S. 17, 20, Jahresbericht der Donauschifffahrt 2020, S. 2</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Bildquelle: </a:t>
            </a:r>
            <a:r>
              <a:rPr lang="de-DE" altLang="de-DE" sz="1200" baseline="0" dirty="0">
                <a:solidFill>
                  <a:schemeClr val="accent1"/>
                </a:solidFill>
              </a:rPr>
              <a:t>PLANCO Consulting für Gewässerkunde 2007 in Handbuch der Donauschifffahrt S. 19</a:t>
            </a:r>
            <a:endParaRPr lang="de-DE" altLang="de-DE" sz="1200" dirty="0">
              <a:solidFill>
                <a:schemeClr val="accent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3167907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de-AT" baseline="0" dirty="0"/>
              <a:t>Die </a:t>
            </a:r>
            <a:r>
              <a:rPr lang="de-AT" b="1" baseline="0" dirty="0"/>
              <a:t>Probleme</a:t>
            </a:r>
            <a:r>
              <a:rPr lang="de-AT" baseline="0" dirty="0"/>
              <a:t> der Donauschifffahrt, die es anzupacken gilt, liegen in der </a:t>
            </a:r>
            <a:r>
              <a:rPr lang="de-AT" b="1" baseline="0" dirty="0"/>
              <a:t>Abhängigkeit von schwankenden Fahrwasserverhältnissen </a:t>
            </a:r>
            <a:r>
              <a:rPr lang="de-AT" baseline="0" dirty="0"/>
              <a:t>und dem damit verbundenen unterschiedlichen Auslastungsgrad der Schiffe, der </a:t>
            </a:r>
            <a:r>
              <a:rPr lang="de-AT" b="1" baseline="0" dirty="0"/>
              <a:t>niedrigen Transportgeschwindigkeit </a:t>
            </a:r>
            <a:r>
              <a:rPr lang="de-AT" baseline="0" dirty="0"/>
              <a:t>und der </a:t>
            </a:r>
            <a:r>
              <a:rPr lang="de-AT" b="1" baseline="0" dirty="0"/>
              <a:t>geringen Netzdichte</a:t>
            </a:r>
            <a:r>
              <a:rPr lang="de-AT" baseline="0" dirty="0"/>
              <a:t>, die oft einen Vor- und Nachlauf auf Straße oder Schiene notwendig machen sowie den zahlreichen </a:t>
            </a:r>
            <a:r>
              <a:rPr lang="de-AT" b="1" baseline="0" dirty="0"/>
              <a:t>Brücken</a:t>
            </a:r>
            <a:r>
              <a:rPr lang="de-AT" baseline="0" dirty="0"/>
              <a:t>, die eine Durchfahrt oft zusätzlich erschweren.</a:t>
            </a:r>
          </a:p>
          <a:p>
            <a:pPr defTabSz="905988">
              <a:defRPr/>
            </a:pPr>
            <a:endParaRPr lang="de-AT" baseline="0" dirty="0"/>
          </a:p>
          <a:p>
            <a:pPr defTabSz="905988">
              <a:defRPr/>
            </a:pPr>
            <a:r>
              <a:rPr lang="de-AT" baseline="0" dirty="0"/>
              <a:t>Die unterschiedlichen politischen und somit auch budgetären Gewichtungen der Binnenschifffahrt in den einzelnen Donaustaaten, die oft eine </a:t>
            </a:r>
            <a:r>
              <a:rPr lang="de-AT" b="1" baseline="0" dirty="0"/>
              <a:t>nicht adäquate Instandhaltung</a:t>
            </a:r>
            <a:r>
              <a:rPr lang="de-AT" baseline="0" dirty="0"/>
              <a:t> der Wasserstraße zur Folge hat sowie der </a:t>
            </a:r>
            <a:r>
              <a:rPr lang="de-AT" b="1" baseline="0" dirty="0"/>
              <a:t>hohe Modernisierungsbedarf </a:t>
            </a:r>
            <a:r>
              <a:rPr lang="de-AT" baseline="0" dirty="0"/>
              <a:t>vieler Donauhäfen und auch von Teilen der Donauflotte erschweren die Donauschifffahrt neben dem </a:t>
            </a:r>
            <a:r>
              <a:rPr lang="de-AT" b="1" baseline="0" dirty="0"/>
              <a:t>Mangel an qualifiziertem Personal </a:t>
            </a:r>
            <a:r>
              <a:rPr lang="de-AT" baseline="0" dirty="0"/>
              <a:t>zusätzlich.</a:t>
            </a:r>
            <a:endParaRPr lang="de-AT" dirty="0"/>
          </a:p>
          <a:p>
            <a:endParaRPr lang="de-AT" dirty="0"/>
          </a:p>
          <a:p>
            <a:r>
              <a:rPr lang="de-AT" baseline="0" dirty="0"/>
              <a:t>Quelle: Handbuch der Donauschifffahrt S.17 </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3890116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Die Fragen in der darüberlegenden Folie können als Aufwärmungsübung zum Thema „DONAUSCHIFFFAHRT – Märkte und Stärkung der Wasserstraße “ verwendet werden. Das Ziel ist es die Fragen mit den Teilnehmer*innen zu diskutieren.</a:t>
            </a:r>
            <a:r>
              <a:rPr lang="de-AT" baseline="0" noProof="0" dirty="0"/>
              <a:t> Die Fragen werden während der Präsentation beantwortet. Aufgrund dessen können die Fragen am Ende der Präsentation noch einmal diskutiert werden.</a:t>
            </a:r>
            <a:endParaRPr lang="de-AT" baseline="0" dirty="0"/>
          </a:p>
          <a:p>
            <a:endParaRPr lang="de-AT" baseline="0" dirty="0"/>
          </a:p>
          <a:p>
            <a:pPr defTabSz="904628"/>
            <a:r>
              <a:rPr lang="de-AT" b="1" baseline="0" dirty="0"/>
              <a:t>Diskussionsfragen (5-10 Minuten Diskussion)</a:t>
            </a:r>
            <a:r>
              <a:rPr lang="de-AT" baseline="0" dirty="0"/>
              <a:t>: </a:t>
            </a:r>
          </a:p>
          <a:p>
            <a:pPr marL="171450" indent="-171450">
              <a:buFont typeface="Arial" panose="020B0604020202020204" pitchFamily="34" charset="0"/>
              <a:buChar char="•"/>
            </a:pPr>
            <a:r>
              <a:rPr lang="de-AT" sz="1200" kern="1200" baseline="0" dirty="0">
                <a:solidFill>
                  <a:schemeClr val="tx1"/>
                </a:solidFill>
                <a:latin typeface="Corbel" panose="020B0503020204020204" pitchFamily="34" charset="0"/>
                <a:ea typeface="+mn-ea"/>
                <a:cs typeface="+mn-cs"/>
              </a:rPr>
              <a:t>Durch welche Länder fließt die Donau</a:t>
            </a:r>
            <a:r>
              <a:rPr lang="en-US" sz="1200" kern="1200" baseline="0" dirty="0">
                <a:solidFill>
                  <a:schemeClr val="tx1"/>
                </a:solidFill>
                <a:latin typeface="Corbel" panose="020B0503020204020204" pitchFamily="34" charset="0"/>
                <a:ea typeface="+mn-ea"/>
                <a:cs typeface="+mn-cs"/>
              </a:rPr>
              <a:t>? </a:t>
            </a:r>
          </a:p>
          <a:p>
            <a:pPr marL="0" indent="0">
              <a:buFont typeface="Arial" panose="020B0604020202020204" pitchFamily="34" charset="0"/>
              <a:buNone/>
            </a:pPr>
            <a:r>
              <a:rPr lang="en-US" sz="1200" kern="1200" baseline="0" dirty="0">
                <a:solidFill>
                  <a:schemeClr val="tx1"/>
                </a:solidFill>
                <a:latin typeface="Corbel" panose="020B0503020204020204" pitchFamily="34" charset="0"/>
                <a:ea typeface="+mn-ea"/>
                <a:cs typeface="+mn-cs"/>
              </a:rPr>
              <a:t>Deutschland, </a:t>
            </a:r>
            <a:r>
              <a:rPr lang="en-US" sz="1200" kern="1200" baseline="0" dirty="0" err="1">
                <a:solidFill>
                  <a:schemeClr val="tx1"/>
                </a:solidFill>
                <a:latin typeface="Corbel" panose="020B0503020204020204" pitchFamily="34" charset="0"/>
                <a:ea typeface="+mn-ea"/>
                <a:cs typeface="+mn-cs"/>
              </a:rPr>
              <a:t>Österreich</a:t>
            </a:r>
            <a:r>
              <a:rPr lang="en-US" sz="1200" kern="1200" baseline="0" dirty="0">
                <a:solidFill>
                  <a:schemeClr val="tx1"/>
                </a:solidFill>
                <a:latin typeface="Corbel" panose="020B0503020204020204" pitchFamily="34" charset="0"/>
                <a:ea typeface="+mn-ea"/>
                <a:cs typeface="+mn-cs"/>
              </a:rPr>
              <a:t>, </a:t>
            </a:r>
            <a:r>
              <a:rPr lang="en-US" sz="1200" kern="1200" baseline="0" dirty="0" err="1">
                <a:solidFill>
                  <a:schemeClr val="tx1"/>
                </a:solidFill>
                <a:latin typeface="Corbel" panose="020B0503020204020204" pitchFamily="34" charset="0"/>
                <a:ea typeface="+mn-ea"/>
                <a:cs typeface="+mn-cs"/>
              </a:rPr>
              <a:t>Slowakei</a:t>
            </a:r>
            <a:r>
              <a:rPr lang="en-US" sz="1200" kern="1200" baseline="0" dirty="0">
                <a:solidFill>
                  <a:schemeClr val="tx1"/>
                </a:solidFill>
                <a:latin typeface="Corbel" panose="020B0503020204020204" pitchFamily="34" charset="0"/>
                <a:ea typeface="+mn-ea"/>
                <a:cs typeface="+mn-cs"/>
              </a:rPr>
              <a:t>, </a:t>
            </a:r>
            <a:r>
              <a:rPr lang="en-US" sz="1200" kern="1200" baseline="0" dirty="0" err="1">
                <a:solidFill>
                  <a:schemeClr val="tx1"/>
                </a:solidFill>
                <a:latin typeface="Corbel" panose="020B0503020204020204" pitchFamily="34" charset="0"/>
                <a:ea typeface="+mn-ea"/>
                <a:cs typeface="+mn-cs"/>
              </a:rPr>
              <a:t>Ungarn</a:t>
            </a:r>
            <a:r>
              <a:rPr lang="en-US" sz="1200" kern="1200" baseline="0" dirty="0">
                <a:solidFill>
                  <a:schemeClr val="tx1"/>
                </a:solidFill>
                <a:latin typeface="Corbel" panose="020B0503020204020204" pitchFamily="34" charset="0"/>
                <a:ea typeface="+mn-ea"/>
                <a:cs typeface="+mn-cs"/>
              </a:rPr>
              <a:t>, </a:t>
            </a:r>
            <a:r>
              <a:rPr lang="en-US" sz="1200" kern="1200" baseline="0" dirty="0" err="1">
                <a:solidFill>
                  <a:schemeClr val="tx1"/>
                </a:solidFill>
                <a:latin typeface="Corbel" panose="020B0503020204020204" pitchFamily="34" charset="0"/>
                <a:ea typeface="+mn-ea"/>
                <a:cs typeface="+mn-cs"/>
              </a:rPr>
              <a:t>Kroatien</a:t>
            </a:r>
            <a:r>
              <a:rPr lang="en-US" sz="1200" kern="1200" baseline="0" dirty="0">
                <a:solidFill>
                  <a:schemeClr val="tx1"/>
                </a:solidFill>
                <a:latin typeface="Corbel" panose="020B0503020204020204" pitchFamily="34" charset="0"/>
                <a:ea typeface="+mn-ea"/>
                <a:cs typeface="+mn-cs"/>
              </a:rPr>
              <a:t>, </a:t>
            </a:r>
            <a:r>
              <a:rPr lang="en-US" sz="1200" kern="1200" baseline="0" dirty="0" err="1">
                <a:solidFill>
                  <a:schemeClr val="tx1"/>
                </a:solidFill>
                <a:latin typeface="Corbel" panose="020B0503020204020204" pitchFamily="34" charset="0"/>
                <a:ea typeface="+mn-ea"/>
                <a:cs typeface="+mn-cs"/>
              </a:rPr>
              <a:t>Serbien</a:t>
            </a:r>
            <a:r>
              <a:rPr lang="en-US" sz="1200" kern="1200" baseline="0" dirty="0">
                <a:solidFill>
                  <a:schemeClr val="tx1"/>
                </a:solidFill>
                <a:latin typeface="Corbel" panose="020B0503020204020204" pitchFamily="34" charset="0"/>
                <a:ea typeface="+mn-ea"/>
                <a:cs typeface="+mn-cs"/>
              </a:rPr>
              <a:t>, </a:t>
            </a:r>
            <a:r>
              <a:rPr lang="en-US" sz="1200" kern="1200" baseline="0" dirty="0" err="1">
                <a:solidFill>
                  <a:schemeClr val="tx1"/>
                </a:solidFill>
                <a:latin typeface="Corbel" panose="020B0503020204020204" pitchFamily="34" charset="0"/>
                <a:ea typeface="+mn-ea"/>
                <a:cs typeface="+mn-cs"/>
              </a:rPr>
              <a:t>Bulgarien</a:t>
            </a:r>
            <a:r>
              <a:rPr lang="en-US" sz="1200" kern="1200" baseline="0" dirty="0">
                <a:solidFill>
                  <a:schemeClr val="tx1"/>
                </a:solidFill>
                <a:latin typeface="Corbel" panose="020B0503020204020204" pitchFamily="34" charset="0"/>
                <a:ea typeface="+mn-ea"/>
                <a:cs typeface="+mn-cs"/>
              </a:rPr>
              <a:t>, </a:t>
            </a:r>
            <a:r>
              <a:rPr lang="en-US" sz="1200" kern="1200" baseline="0" dirty="0" err="1">
                <a:solidFill>
                  <a:schemeClr val="tx1"/>
                </a:solidFill>
                <a:latin typeface="Corbel" panose="020B0503020204020204" pitchFamily="34" charset="0"/>
                <a:ea typeface="+mn-ea"/>
                <a:cs typeface="+mn-cs"/>
              </a:rPr>
              <a:t>Rumänien</a:t>
            </a:r>
            <a:r>
              <a:rPr lang="en-US" sz="1200" kern="1200" baseline="0" dirty="0">
                <a:solidFill>
                  <a:schemeClr val="tx1"/>
                </a:solidFill>
                <a:latin typeface="Corbel" panose="020B0503020204020204" pitchFamily="34" charset="0"/>
                <a:ea typeface="+mn-ea"/>
                <a:cs typeface="+mn-cs"/>
              </a:rPr>
              <a:t>, </a:t>
            </a:r>
            <a:r>
              <a:rPr lang="en-US" sz="1200" kern="1200" baseline="0" dirty="0" err="1">
                <a:solidFill>
                  <a:schemeClr val="tx1"/>
                </a:solidFill>
                <a:latin typeface="Corbel" panose="020B0503020204020204" pitchFamily="34" charset="0"/>
                <a:ea typeface="+mn-ea"/>
                <a:cs typeface="+mn-cs"/>
              </a:rPr>
              <a:t>Republik</a:t>
            </a:r>
            <a:r>
              <a:rPr lang="en-US" sz="1200" kern="1200" baseline="0" dirty="0">
                <a:solidFill>
                  <a:schemeClr val="tx1"/>
                </a:solidFill>
                <a:latin typeface="Corbel" panose="020B0503020204020204" pitchFamily="34" charset="0"/>
                <a:ea typeface="+mn-ea"/>
                <a:cs typeface="+mn-cs"/>
              </a:rPr>
              <a:t> </a:t>
            </a:r>
            <a:r>
              <a:rPr lang="en-US" sz="1200" kern="1200" baseline="0" dirty="0" err="1">
                <a:solidFill>
                  <a:schemeClr val="tx1"/>
                </a:solidFill>
                <a:latin typeface="Corbel" panose="020B0503020204020204" pitchFamily="34" charset="0"/>
                <a:ea typeface="+mn-ea"/>
                <a:cs typeface="+mn-cs"/>
              </a:rPr>
              <a:t>Moldau</a:t>
            </a:r>
            <a:r>
              <a:rPr lang="en-US" sz="1200" kern="1200" baseline="0" dirty="0">
                <a:solidFill>
                  <a:schemeClr val="tx1"/>
                </a:solidFill>
                <a:latin typeface="Corbel" panose="020B0503020204020204" pitchFamily="34" charset="0"/>
                <a:ea typeface="+mn-ea"/>
                <a:cs typeface="+mn-cs"/>
              </a:rPr>
              <a:t>, Ukraine</a:t>
            </a:r>
          </a:p>
          <a:p>
            <a:pPr marL="0" indent="0">
              <a:buFont typeface="Arial" panose="020B0604020202020204" pitchFamily="34" charset="0"/>
              <a:buNone/>
            </a:pPr>
            <a:endParaRPr lang="en-US" spc="-99" dirty="0">
              <a:solidFill>
                <a:schemeClr val="tx2"/>
              </a:solidFill>
              <a:latin typeface="Calibri (Body)"/>
            </a:endParaRPr>
          </a:p>
          <a:p>
            <a:pPr marL="171450" indent="-171450">
              <a:buFont typeface="Arial" panose="020B0604020202020204" pitchFamily="34" charset="0"/>
              <a:buChar char="•"/>
            </a:pPr>
            <a:r>
              <a:rPr lang="de-AT" sz="1200" kern="1200" baseline="0" dirty="0">
                <a:solidFill>
                  <a:schemeClr val="tx1"/>
                </a:solidFill>
                <a:latin typeface="Corbel" panose="020B0503020204020204" pitchFamily="34" charset="0"/>
                <a:ea typeface="+mn-ea"/>
                <a:cs typeface="+mn-cs"/>
              </a:rPr>
              <a:t>Ist die Donau wichtig für die österreichische Wirtschaft</a:t>
            </a:r>
            <a:r>
              <a:rPr lang="en-US" sz="1200" kern="1200" baseline="0" dirty="0">
                <a:solidFill>
                  <a:schemeClr val="tx1"/>
                </a:solidFill>
                <a:latin typeface="Corbel" panose="020B0503020204020204" pitchFamily="34" charset="0"/>
                <a:ea typeface="+mn-ea"/>
                <a:cs typeface="+mn-cs"/>
              </a:rPr>
              <a:t>? </a:t>
            </a:r>
          </a:p>
          <a:p>
            <a:pPr marL="0" indent="0">
              <a:buFont typeface="Arial" panose="020B0604020202020204" pitchFamily="34" charset="0"/>
              <a:buNone/>
            </a:pPr>
            <a:r>
              <a:rPr lang="en-US" sz="1200" kern="1200" baseline="0" dirty="0" err="1">
                <a:solidFill>
                  <a:schemeClr val="tx1"/>
                </a:solidFill>
                <a:latin typeface="Corbel" panose="020B0503020204020204" pitchFamily="34" charset="0"/>
                <a:ea typeface="+mn-ea"/>
                <a:cs typeface="+mn-cs"/>
              </a:rPr>
              <a:t>Folien</a:t>
            </a:r>
            <a:r>
              <a:rPr lang="en-US" sz="1200" kern="1200" baseline="0" dirty="0">
                <a:solidFill>
                  <a:schemeClr val="tx1"/>
                </a:solidFill>
                <a:latin typeface="Corbel" panose="020B0503020204020204" pitchFamily="34" charset="0"/>
                <a:ea typeface="+mn-ea"/>
                <a:cs typeface="+mn-cs"/>
              </a:rPr>
              <a:t> 16-23</a:t>
            </a:r>
          </a:p>
          <a:p>
            <a:pPr marL="0" indent="0">
              <a:buFont typeface="Arial" panose="020B0604020202020204" pitchFamily="34" charset="0"/>
              <a:buNone/>
            </a:pPr>
            <a:endParaRPr lang="en-US" spc="-99" dirty="0">
              <a:solidFill>
                <a:schemeClr val="tx2"/>
              </a:solidFill>
              <a:latin typeface="Calibri (Body)"/>
            </a:endParaRPr>
          </a:p>
          <a:p>
            <a:pPr marL="171450" indent="-171450" defTabSz="904486">
              <a:buFont typeface="Arial" panose="020B0604020202020204" pitchFamily="34" charset="0"/>
              <a:buChar char="•"/>
            </a:pPr>
            <a:r>
              <a:rPr lang="de-AT" baseline="0" dirty="0"/>
              <a:t>Welche Länder transportieren die meisten Güter auf der Donau?</a:t>
            </a:r>
          </a:p>
          <a:p>
            <a:pPr marL="0" indent="0" defTabSz="904486">
              <a:buFont typeface="Arial" panose="020B0604020202020204" pitchFamily="34" charset="0"/>
              <a:buNone/>
            </a:pPr>
            <a:r>
              <a:rPr lang="de-DE" baseline="0" dirty="0"/>
              <a:t>Rumänien, Serbien, Österreich (Folie 17)</a:t>
            </a:r>
          </a:p>
          <a:p>
            <a:pPr marL="0" indent="0" defTabSz="904486">
              <a:buFont typeface="Arial" panose="020B0604020202020204" pitchFamily="34" charset="0"/>
              <a:buNone/>
            </a:pPr>
            <a:endParaRPr lang="de-AT" baseline="0" dirty="0"/>
          </a:p>
          <a:p>
            <a:pPr marL="171450" indent="-171450" defTabSz="904486">
              <a:buFont typeface="Arial" panose="020B0604020202020204" pitchFamily="34" charset="0"/>
              <a:buChar char="•"/>
            </a:pPr>
            <a:r>
              <a:rPr lang="de-AT" baseline="0" dirty="0"/>
              <a:t>Was wird alles auf der Donau transportiert?</a:t>
            </a:r>
          </a:p>
          <a:p>
            <a:pPr marL="0" indent="0" defTabSz="904486">
              <a:buFont typeface="Arial" panose="020B0604020202020204" pitchFamily="34" charset="0"/>
              <a:buNone/>
            </a:pPr>
            <a:r>
              <a:rPr lang="de-DE" baseline="0" dirty="0"/>
              <a:t>Überwiegend </a:t>
            </a:r>
            <a:r>
              <a:rPr lang="de-AT" baseline="0" dirty="0"/>
              <a:t>Erze und Metallabfälle, land- und forstwirtschaftlichen Erzeugnissen und Erdölerzeugnissen (Folie 20)</a:t>
            </a:r>
          </a:p>
          <a:p>
            <a:pPr marL="0" indent="0" defTabSz="904486">
              <a:buFont typeface="Arial" panose="020B0604020202020204" pitchFamily="34" charset="0"/>
              <a:buNone/>
            </a:pPr>
            <a:endParaRPr lang="de-AT" baseline="0" dirty="0"/>
          </a:p>
          <a:p>
            <a:pPr marL="171450" indent="-171450" defTabSz="904486">
              <a:buFont typeface="Arial" panose="020B0604020202020204" pitchFamily="34" charset="0"/>
              <a:buChar char="•"/>
            </a:pPr>
            <a:r>
              <a:rPr lang="de-AT" baseline="0" dirty="0"/>
              <a:t>Was sind die Stärken der Donauschifffahrt?</a:t>
            </a:r>
          </a:p>
          <a:p>
            <a:pPr marL="0" indent="0" defTabSz="904486">
              <a:buFont typeface="Arial" panose="020B0604020202020204" pitchFamily="34" charset="0"/>
              <a:buNone/>
            </a:pPr>
            <a:r>
              <a:rPr lang="de-AT" sz="1200" dirty="0">
                <a:solidFill>
                  <a:schemeClr val="accent1"/>
                </a:solidFill>
              </a:rPr>
              <a:t>Niedrige Transportkoste,</a:t>
            </a:r>
            <a:r>
              <a:rPr lang="de-AT" sz="1200" baseline="0" dirty="0">
                <a:solidFill>
                  <a:schemeClr val="accent1"/>
                </a:solidFill>
              </a:rPr>
              <a:t> </a:t>
            </a:r>
            <a:r>
              <a:rPr lang="de-AT" sz="1200" dirty="0">
                <a:solidFill>
                  <a:schemeClr val="accent1"/>
                </a:solidFill>
              </a:rPr>
              <a:t>Umweltfreundlich,</a:t>
            </a:r>
            <a:r>
              <a:rPr lang="de-AT" sz="1200" baseline="0" dirty="0">
                <a:solidFill>
                  <a:schemeClr val="accent1"/>
                </a:solidFill>
              </a:rPr>
              <a:t> </a:t>
            </a:r>
            <a:r>
              <a:rPr lang="de-AT" sz="1200" dirty="0">
                <a:solidFill>
                  <a:schemeClr val="accent1"/>
                </a:solidFill>
              </a:rPr>
              <a:t>Massenleistungsfähig,</a:t>
            </a:r>
            <a:r>
              <a:rPr lang="de-AT" sz="1200" baseline="0" dirty="0">
                <a:solidFill>
                  <a:schemeClr val="accent1"/>
                </a:solidFill>
              </a:rPr>
              <a:t> </a:t>
            </a:r>
            <a:r>
              <a:rPr lang="de-AT" sz="1200" dirty="0">
                <a:solidFill>
                  <a:schemeClr val="accent1"/>
                </a:solidFill>
              </a:rPr>
              <a:t>Sicher,</a:t>
            </a:r>
            <a:r>
              <a:rPr lang="de-AT" sz="1200" baseline="0" dirty="0">
                <a:solidFill>
                  <a:schemeClr val="accent1"/>
                </a:solidFill>
              </a:rPr>
              <a:t> </a:t>
            </a:r>
            <a:r>
              <a:rPr lang="de-AT" sz="1200" dirty="0">
                <a:solidFill>
                  <a:schemeClr val="accent1"/>
                </a:solidFill>
              </a:rPr>
              <a:t>Rund um die Uhr einsatzbereit,</a:t>
            </a:r>
            <a:r>
              <a:rPr lang="de-AT" sz="1200" baseline="0" dirty="0">
                <a:solidFill>
                  <a:schemeClr val="accent1"/>
                </a:solidFill>
              </a:rPr>
              <a:t> </a:t>
            </a:r>
            <a:r>
              <a:rPr lang="de-AT" sz="1200" dirty="0">
                <a:solidFill>
                  <a:schemeClr val="accent1"/>
                </a:solidFill>
              </a:rPr>
              <a:t>Niedrige Infrastruktur-/Wegekosten,</a:t>
            </a:r>
            <a:r>
              <a:rPr lang="de-AT" sz="1200" baseline="0" dirty="0">
                <a:solidFill>
                  <a:schemeClr val="accent1"/>
                </a:solidFill>
              </a:rPr>
              <a:t> </a:t>
            </a:r>
            <a:r>
              <a:rPr lang="de-AT" sz="1200" dirty="0">
                <a:solidFill>
                  <a:schemeClr val="accent1"/>
                </a:solidFill>
              </a:rPr>
              <a:t>Hohe freie Kapazitäten </a:t>
            </a:r>
            <a:r>
              <a:rPr lang="de-AT" sz="1200" b="1" dirty="0">
                <a:solidFill>
                  <a:srgbClr val="189BC4"/>
                </a:solidFill>
              </a:rPr>
              <a:t>(Auslastung bei 10-15 % !</a:t>
            </a:r>
            <a:r>
              <a:rPr lang="de-AT" sz="1200" dirty="0">
                <a:solidFill>
                  <a:srgbClr val="189BC4"/>
                </a:solidFill>
              </a:rPr>
              <a:t>) (Folie</a:t>
            </a:r>
            <a:r>
              <a:rPr lang="de-AT" sz="1200" baseline="0" dirty="0">
                <a:solidFill>
                  <a:srgbClr val="189BC4"/>
                </a:solidFill>
              </a:rPr>
              <a:t> 26-29)</a:t>
            </a:r>
          </a:p>
          <a:p>
            <a:pPr marL="0" indent="0" defTabSz="904486">
              <a:buFont typeface="Arial" panose="020B0604020202020204" pitchFamily="34" charset="0"/>
              <a:buNone/>
            </a:pPr>
            <a:endParaRPr lang="de-AT" baseline="0" dirty="0"/>
          </a:p>
          <a:p>
            <a:pPr marL="171450" indent="-171450" defTabSz="904486">
              <a:buFont typeface="Arial" panose="020B0604020202020204" pitchFamily="34" charset="0"/>
              <a:buChar char="•"/>
            </a:pPr>
            <a:r>
              <a:rPr lang="de-AT" baseline="0" dirty="0"/>
              <a:t>Was sind die Probleme der Donauschifffahrt und wie können diese gelöst werden?</a:t>
            </a:r>
          </a:p>
          <a:p>
            <a:pPr marL="0" indent="0" defTabSz="904486">
              <a:buFont typeface="Arial" panose="020B0604020202020204" pitchFamily="34" charset="0"/>
              <a:buNone/>
            </a:pPr>
            <a:r>
              <a:rPr lang="de-AT" sz="1200" dirty="0">
                <a:solidFill>
                  <a:schemeClr val="accent1"/>
                </a:solidFill>
              </a:rPr>
              <a:t>Abhängigkeit von Fahrwasserverhältnissen ,</a:t>
            </a:r>
            <a:r>
              <a:rPr lang="de-AT" sz="1200" baseline="0" dirty="0">
                <a:solidFill>
                  <a:schemeClr val="accent1"/>
                </a:solidFill>
              </a:rPr>
              <a:t> </a:t>
            </a:r>
            <a:r>
              <a:rPr lang="de-AT" sz="1200" dirty="0">
                <a:solidFill>
                  <a:schemeClr val="accent1"/>
                </a:solidFill>
              </a:rPr>
              <a:t>Brücken,</a:t>
            </a:r>
            <a:r>
              <a:rPr lang="de-AT" sz="1200" baseline="0" dirty="0">
                <a:solidFill>
                  <a:schemeClr val="accent1"/>
                </a:solidFill>
              </a:rPr>
              <a:t> </a:t>
            </a:r>
            <a:r>
              <a:rPr lang="de-AT" sz="1200" dirty="0">
                <a:solidFill>
                  <a:schemeClr val="accent1"/>
                </a:solidFill>
              </a:rPr>
              <a:t>Niedrige Transportgeschwindigkeit,</a:t>
            </a:r>
            <a:r>
              <a:rPr lang="de-AT" sz="1200" baseline="0" dirty="0">
                <a:solidFill>
                  <a:schemeClr val="accent1"/>
                </a:solidFill>
              </a:rPr>
              <a:t> </a:t>
            </a:r>
            <a:r>
              <a:rPr lang="de-AT" sz="1200" dirty="0">
                <a:solidFill>
                  <a:schemeClr val="accent1"/>
                </a:solidFill>
              </a:rPr>
              <a:t>Geringe Netzdichte (Vor-/Nachläufe notwendig),</a:t>
            </a:r>
            <a:r>
              <a:rPr lang="de-AT" sz="1200" baseline="0" dirty="0">
                <a:solidFill>
                  <a:schemeClr val="accent1"/>
                </a:solidFill>
              </a:rPr>
              <a:t> </a:t>
            </a:r>
            <a:r>
              <a:rPr lang="de-AT" sz="1200" dirty="0">
                <a:solidFill>
                  <a:schemeClr val="accent1"/>
                </a:solidFill>
              </a:rPr>
              <a:t>Teilweise keine adäquate Instandhaltung,</a:t>
            </a:r>
            <a:r>
              <a:rPr lang="de-AT" sz="1200" baseline="0" dirty="0">
                <a:solidFill>
                  <a:schemeClr val="accent1"/>
                </a:solidFill>
              </a:rPr>
              <a:t> </a:t>
            </a:r>
            <a:r>
              <a:rPr lang="de-AT" sz="1200" dirty="0">
                <a:solidFill>
                  <a:schemeClr val="accent1"/>
                </a:solidFill>
              </a:rPr>
              <a:t>Hoher Modernisierungsbedarf der Häfen und Flotten,</a:t>
            </a:r>
            <a:r>
              <a:rPr lang="de-AT" sz="1200" baseline="0" dirty="0">
                <a:solidFill>
                  <a:schemeClr val="accent1"/>
                </a:solidFill>
              </a:rPr>
              <a:t> </a:t>
            </a:r>
            <a:r>
              <a:rPr lang="de-AT" sz="1200" dirty="0">
                <a:solidFill>
                  <a:schemeClr val="accent1"/>
                </a:solidFill>
              </a:rPr>
              <a:t>Personalproblematik (fehlendes ausgebildetes Personal)</a:t>
            </a:r>
            <a:r>
              <a:rPr lang="de-AT" sz="1200" baseline="0" dirty="0">
                <a:solidFill>
                  <a:schemeClr val="accent1"/>
                </a:solidFill>
              </a:rPr>
              <a:t> (Folie 30)</a:t>
            </a:r>
            <a:endParaRPr lang="de-AT" sz="1200" dirty="0">
              <a:solidFill>
                <a:schemeClr val="accent1"/>
              </a:solidFill>
            </a:endParaRPr>
          </a:p>
          <a:p>
            <a:endParaRPr lang="de-DE" baseline="0" dirty="0"/>
          </a:p>
          <a:p>
            <a:endParaRPr lang="de-AT" baseline="0" dirty="0"/>
          </a:p>
          <a:p>
            <a:r>
              <a:rPr lang="de-AT" b="1" baseline="0" dirty="0"/>
              <a:t>Input- mögliche Diskussionspunkte:</a:t>
            </a:r>
          </a:p>
          <a:p>
            <a:pPr marL="169618" indent="-169618">
              <a:buFont typeface="Arial" panose="020B0604020202020204" pitchFamily="34" charset="0"/>
              <a:buChar char="•"/>
            </a:pPr>
            <a:r>
              <a:rPr lang="de-AT" baseline="0" dirty="0"/>
              <a:t>Nachhaltigkeit</a:t>
            </a:r>
          </a:p>
          <a:p>
            <a:pPr marL="169618" indent="-169618">
              <a:buFont typeface="Arial" panose="020B0604020202020204" pitchFamily="34" charset="0"/>
              <a:buChar char="•"/>
            </a:pPr>
            <a:r>
              <a:rPr lang="de-AT" baseline="0" dirty="0"/>
              <a:t>Modal Split</a:t>
            </a:r>
          </a:p>
          <a:p>
            <a:pPr marL="169618" indent="-169618">
              <a:buFont typeface="Arial" panose="020B0604020202020204" pitchFamily="34" charset="0"/>
              <a:buChar char="•"/>
            </a:pPr>
            <a:r>
              <a:rPr lang="de-AT" baseline="0" dirty="0"/>
              <a:t>Brücken</a:t>
            </a:r>
          </a:p>
          <a:p>
            <a:pPr marL="169618" indent="-169618">
              <a:buFont typeface="Arial" panose="020B0604020202020204" pitchFamily="34" charset="0"/>
              <a:buChar char="•"/>
            </a:pPr>
            <a:r>
              <a:rPr lang="de-AT" baseline="0" dirty="0"/>
              <a:t>Schleusen</a:t>
            </a:r>
          </a:p>
          <a:p>
            <a:pPr marL="169618" indent="-169618">
              <a:buFont typeface="Arial" panose="020B0604020202020204" pitchFamily="34" charset="0"/>
              <a:buChar char="•"/>
            </a:pPr>
            <a:r>
              <a:rPr lang="de-AT" baseline="0" dirty="0"/>
              <a:t>Verfügbarkeit der Donau</a:t>
            </a:r>
          </a:p>
          <a:p>
            <a:pPr marL="169618" marR="0" lvl="0" indent="-1696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noProof="0" dirty="0"/>
              <a:t>Tourismus auf der Donau</a:t>
            </a:r>
          </a:p>
          <a:p>
            <a:pPr marL="169873" indent="-169873">
              <a:lnSpc>
                <a:spcPct val="90000"/>
              </a:lnSpc>
              <a:buFont typeface="Arial" panose="020B0604020202020204" pitchFamily="34" charset="0"/>
              <a:buChar char="•"/>
            </a:pPr>
            <a:r>
              <a:rPr lang="de-AT" b="0" dirty="0">
                <a:solidFill>
                  <a:schemeClr val="accent1"/>
                </a:solidFill>
              </a:rPr>
              <a:t>Telematik für die Schifffahrt: River Information Services (RIS)</a:t>
            </a:r>
          </a:p>
          <a:p>
            <a:pPr marL="169591" indent="-169591">
              <a:buFont typeface="Arial" panose="020B0604020202020204" pitchFamily="34" charset="0"/>
              <a:buChar char="•"/>
            </a:pPr>
            <a:r>
              <a:rPr lang="de-DE" baseline="0" noProof="0" dirty="0"/>
              <a:t>Ausbildung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noProof="0" dirty="0"/>
          </a:p>
          <a:p>
            <a:pPr marL="0" indent="0">
              <a:buFont typeface="Arial" panose="020B0604020202020204" pitchFamily="34" charset="0"/>
              <a:buNone/>
            </a:pPr>
            <a:r>
              <a:rPr lang="de-AT" baseline="0" dirty="0"/>
              <a:t>Bildquelle: INTERACT im Handbuch der Donauschifffahrt S 29.</a:t>
            </a:r>
          </a:p>
          <a:p>
            <a:pPr marL="169618" indent="-169618">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2394074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Um</a:t>
            </a:r>
            <a:r>
              <a:rPr lang="de-AT" baseline="0" dirty="0"/>
              <a:t> die Donauschifffahrt langfristig zu stärken und die nachfolgend näher erläuternden Lösungsansätze umsetzen zu können ist eine bestmögliche Vorgabe einer </a:t>
            </a:r>
            <a:r>
              <a:rPr lang="de-AT" b="1" baseline="0" dirty="0"/>
              <a:t>einheitlichen Entwicklungsrichtung </a:t>
            </a:r>
            <a:r>
              <a:rPr lang="de-AT" baseline="0" dirty="0"/>
              <a:t>durch die nationale und internationale </a:t>
            </a:r>
            <a:r>
              <a:rPr lang="de-AT" b="1" baseline="0" dirty="0"/>
              <a:t>Verkehrspolitik</a:t>
            </a:r>
            <a:r>
              <a:rPr lang="de-AT" baseline="0" dirty="0"/>
              <a:t> unumgänglich und Grundvoraussetzung.</a:t>
            </a:r>
          </a:p>
          <a:p>
            <a:r>
              <a:rPr lang="de-AT" baseline="0" dirty="0"/>
              <a:t>Dazu müssen unter anderem grundlegende </a:t>
            </a:r>
            <a:r>
              <a:rPr lang="de-AT" b="1" baseline="0" dirty="0"/>
              <a:t>Ziele definiert </a:t>
            </a:r>
            <a:r>
              <a:rPr lang="de-AT" baseline="0" dirty="0"/>
              <a:t>und </a:t>
            </a:r>
            <a:r>
              <a:rPr lang="de-AT" b="1" baseline="0" dirty="0"/>
              <a:t>Strategien vorgegeben </a:t>
            </a:r>
            <a:r>
              <a:rPr lang="de-AT" baseline="0" dirty="0"/>
              <a:t>werden sowie zusätzlich Infrastrukturprojekte eingeführt und umgesetzt werden.</a:t>
            </a:r>
          </a:p>
          <a:p>
            <a:endParaRPr lang="de-AT" baseline="0" dirty="0"/>
          </a:p>
          <a:p>
            <a:r>
              <a:rPr lang="de-AT" baseline="0" dirty="0"/>
              <a:t>Wichtig und unumgänglich dabei ist die Zusammenarbeit der Donauanrainerstaaten.</a:t>
            </a:r>
          </a:p>
          <a:p>
            <a:endParaRPr lang="de-AT" dirty="0"/>
          </a:p>
          <a:p>
            <a:r>
              <a:rPr lang="de-AT" baseline="0" dirty="0"/>
              <a:t>Quelle: Handbuch der Donauschifffahrt S.24 </a:t>
            </a:r>
          </a:p>
          <a:p>
            <a:r>
              <a:rPr lang="de-AT" baseline="0" dirty="0"/>
              <a:t>Bildquelle: viadonau im Handbuch der Donauschifffahrt S. 22/23 </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2684052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Das zweite Aktionsprogramm zur Förderung der Binnenschifffahrt der Europäischen Kommission (Mehr Qualität in der Binnenschifffahrt – „</a:t>
            </a:r>
            <a:r>
              <a:rPr lang="de-AT" b="1" baseline="0" dirty="0"/>
              <a:t>NAIADES II</a:t>
            </a:r>
            <a:r>
              <a:rPr lang="de-AT" baseline="0" dirty="0"/>
              <a:t>“)  (  Europäische Kommission, 2013a) legt die strategische Schifffahrtspolitik der EU bis zum Jahr 2020 in den fünf Bereichen Infrastruktur, Märkte, Flotte, Arbeitsplätze und Fachkenntnisse sowie River Information Services fest und führt die Bestrebungen des ersten Aktionsprogramms (NAIADES) weiter. NAIADES II ist darauf ausgerichtet, sowohl die Auslastung der Wasserstraßen als auch die Nachhaltigkeit der Binnenschifffahrt in Europa zu steigern. 2018 hat die Europäische Kommission den NAIADES II Mid-term Progress Report veröffentlicht, in dem der Fortschritt in den fünf Bereichen bis zum Jahr 2017 dargestellt wird. Es wird ein gutes Zeugnis ausgestellt und eine Beschreibung der notwendigen nächsten Schritte vorgenommen. Als Plattform zur koordinierten Umsetzung der Strategien und Maßnahmen von NAIADES II wurde im Zeitraum 2013–2016 das Projekt </a:t>
            </a:r>
            <a:r>
              <a:rPr lang="de-AT" b="1" baseline="0" dirty="0"/>
              <a:t>PLATINA II </a:t>
            </a:r>
            <a:r>
              <a:rPr lang="de-AT" baseline="0" dirty="0"/>
              <a:t>(</a:t>
            </a:r>
            <a:r>
              <a:rPr lang="de-AT" baseline="0" dirty="0" err="1"/>
              <a:t>Platform</a:t>
            </a:r>
            <a:r>
              <a:rPr lang="de-AT" baseline="0" dirty="0"/>
              <a:t> </a:t>
            </a:r>
            <a:r>
              <a:rPr lang="de-AT" baseline="0" dirty="0" err="1"/>
              <a:t>for</a:t>
            </a:r>
            <a:r>
              <a:rPr lang="de-AT" baseline="0" dirty="0"/>
              <a:t> </a:t>
            </a:r>
            <a:r>
              <a:rPr lang="de-AT" baseline="0" dirty="0" err="1"/>
              <a:t>the</a:t>
            </a:r>
            <a:r>
              <a:rPr lang="de-AT" baseline="0" dirty="0"/>
              <a:t> Implementation </a:t>
            </a:r>
            <a:r>
              <a:rPr lang="de-AT" baseline="0" dirty="0" err="1"/>
              <a:t>of</a:t>
            </a:r>
            <a:r>
              <a:rPr lang="de-AT" baseline="0" dirty="0"/>
              <a:t> NAIADES II) umgesetzt.</a:t>
            </a:r>
          </a:p>
          <a:p>
            <a:endParaRPr lang="de-AT" baseline="0" dirty="0"/>
          </a:p>
          <a:p>
            <a:r>
              <a:rPr lang="de-AT" baseline="0" dirty="0"/>
              <a:t>Die </a:t>
            </a:r>
            <a:r>
              <a:rPr lang="de-AT" b="1" baseline="0" dirty="0"/>
              <a:t>Donauraumstrategie der Europäischen Union (EUSDR)</a:t>
            </a:r>
            <a:r>
              <a:rPr lang="de-AT" baseline="0" dirty="0"/>
              <a:t> ist seit 2011 in Kraft. Es handelt sich dabei um eine </a:t>
            </a:r>
            <a:r>
              <a:rPr lang="de-AT" b="1" baseline="0" dirty="0"/>
              <a:t>makroregionale Strategie</a:t>
            </a:r>
            <a:r>
              <a:rPr lang="de-AT" baseline="0" dirty="0"/>
              <a:t>, an der die Donaustaaten, darunter EU-Mitgliedsstaaten, Beitrittskandidaten und Drittländer sowie eine breite Anzahl an Interessensvertretungen beteiligt sind.</a:t>
            </a:r>
          </a:p>
          <a:p>
            <a:r>
              <a:rPr lang="de-AT" baseline="0" dirty="0"/>
              <a:t>Die Strategie soll auf Basis eines </a:t>
            </a:r>
            <a:r>
              <a:rPr lang="de-AT" b="1" baseline="0" dirty="0"/>
              <a:t>Aktionsplans bis 2020 </a:t>
            </a:r>
            <a:r>
              <a:rPr lang="de-AT" baseline="0" dirty="0"/>
              <a:t>umgesetzt werden. Der Aktionsplan ist dabei in die vier Säulen Anbindung des Donauraums, Umweltschutz im Donauraum, Aufbau und Wohlstand im Donauraum sowie Stärkung des Donauraums geteilt. Für jede Säule wurden dabei detaillierte Ziele und Maßnahmen definiert.</a:t>
            </a:r>
          </a:p>
          <a:p>
            <a:r>
              <a:rPr lang="de-AT" baseline="0" dirty="0"/>
              <a:t>Ein darin festgelegtes Ziel besteht dabei beispielsweise darin den Güterverkehr auf der Donau bis 2020 im Vergleich zum Jahr 2010 um 20% zu erhöhen. </a:t>
            </a:r>
          </a:p>
          <a:p>
            <a:endParaRPr lang="de-AT" baseline="0" dirty="0"/>
          </a:p>
          <a:p>
            <a:r>
              <a:rPr lang="de-AT" baseline="0" dirty="0"/>
              <a:t>Die </a:t>
            </a:r>
            <a:r>
              <a:rPr lang="de-AT" b="1" baseline="0" dirty="0"/>
              <a:t>Strategie der Europäischen Union für den Donauraum </a:t>
            </a:r>
            <a:r>
              <a:rPr lang="de-AT" baseline="0" dirty="0"/>
              <a:t>(EUSDR) ist seit 2011 in Kraft (  Europäische Kommission, 2010b). Dabei handelt es sich um eine makroregionale Strategie, an der die 14 Donaustaaten, darunter EU-Mitgliedstaaten und -Beitrittskandidaten sowie Drittländer, beteiligt sind. Darüber hinaus ist eine breite Anzahl an Interessenvertretungen eingebunden. Die Strategie soll auf Basis eines Aktionsplans bis 2020 umgesetzt werden, der auf vier Säulen ruht: Anbindung des Donauraums, Umweltschutz im Donauraum, Aufbau von Wohlstand im Donauraum und Stärkung des Donauraums. Für jede Säule wurden in Abstimmung zwischen der EU und den Donaustaaten detaillierte Ziele und Maßnahmen festlegt. Für die 4 Säulen gibt es insgesamt 12 Schwerpunktbereiche, diese wiederum insgesamt 85 Maßnahmen beinhalten. 2020 wurde ein Update der EU Donauraumstrategie beschlossen.</a:t>
            </a:r>
          </a:p>
          <a:p>
            <a:endParaRPr lang="de-AT" baseline="0" dirty="0"/>
          </a:p>
          <a:p>
            <a:pPr defTabSz="905988">
              <a:defRPr/>
            </a:pPr>
            <a:r>
              <a:rPr lang="de-AT" dirty="0"/>
              <a:t>Quelle: </a:t>
            </a:r>
            <a:r>
              <a:rPr lang="de-AT" baseline="0" dirty="0"/>
              <a:t>Handbuch der Donauschifffahrt S. 28-29 und unter </a:t>
            </a:r>
          </a:p>
          <a:p>
            <a:pPr defTabSz="905988">
              <a:defRPr/>
            </a:pPr>
            <a:r>
              <a:rPr lang="de-AT" baseline="0" dirty="0"/>
              <a:t>https://ec.europa.eu/transport/modes/inland/promotion/naiades2_en) [06.04.2020]</a:t>
            </a:r>
            <a:endParaRPr lang="de-AT" dirty="0"/>
          </a:p>
          <a:p>
            <a:r>
              <a:rPr lang="de-AT" baseline="0" dirty="0"/>
              <a:t>https://danube-region.eu/wp-content/uploads/2020/04/EUSDR-ACTION-PLAN-SWD202059-final.pdf [12.05.2020].</a:t>
            </a:r>
          </a:p>
          <a:p>
            <a:r>
              <a:rPr lang="de-AT" baseline="0" dirty="0"/>
              <a:t>http://www.viadonau.org/unternehmen/europaeische-strategien/europaeische-schifffahrtspolitik</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186024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Auf</a:t>
            </a:r>
            <a:r>
              <a:rPr lang="de-AT" baseline="0" dirty="0"/>
              <a:t> gesamteuropäischer Ebene gibt es derzeit nachfolgende verkehrspolitische Rahmenvorgaben:</a:t>
            </a:r>
          </a:p>
          <a:p>
            <a:endParaRPr lang="de-AT" baseline="0" dirty="0"/>
          </a:p>
          <a:p>
            <a:r>
              <a:rPr lang="de-AT" baseline="0" dirty="0"/>
              <a:t>Das Weißbuch Verkehr der Europäischen Kommission mit dem Titel „Fahrplan zu einem einheitlichen europäischen Verkehrsraum – Hin zu einem wettbewerbsorientierten und ressourcenschonenden Verkehrssystem“ aus dem Jahr 2011 legt ambitionierte Ziele im Bereich Reduktion von Erdölabhängigkeit und CO2-Emissionen fest. Letztere sollen bis 2050 im Vergleich zu 1990 um 60 % verringert werden. </a:t>
            </a:r>
          </a:p>
          <a:p>
            <a:endParaRPr lang="de-AT" baseline="0" dirty="0"/>
          </a:p>
          <a:p>
            <a:r>
              <a:rPr lang="de-AT" baseline="0" dirty="0"/>
              <a:t>Quelle: Handbuch der Donauschifffahrt S. 26,27</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520660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Der „Gesamtverkehrsplan für Österreich“ formuliert die Ziele und Leitlinien der österreichischen Verkehrspolitik bis 2025 für alle Verkehrsträger. </a:t>
            </a:r>
          </a:p>
          <a:p>
            <a:endParaRPr lang="de-AT" dirty="0"/>
          </a:p>
          <a:p>
            <a:r>
              <a:rPr lang="de-AT" dirty="0"/>
              <a:t>Die detaillierte Basis für die österreichische Schifffahrtspolitik stellt das Aktionsprogramm Donau (APD) bis 2022 dar,</a:t>
            </a:r>
            <a:r>
              <a:rPr lang="de-AT" baseline="0" dirty="0"/>
              <a:t> </a:t>
            </a:r>
            <a:r>
              <a:rPr lang="de-AT" dirty="0"/>
              <a:t>dessen Zielsetzungen erstmalig nicht nur der Schifffahrt, sondern in gleichem Maße der Ökologie und dem Hochwasserschutz gelten. Damit spiegelt das Programm den multifunktionellen Charakter der Donau wider und nutzt Synergien zwischen den drei Aktionsfeldern. Umgesetzt wird das Programm durch via </a:t>
            </a:r>
            <a:r>
              <a:rPr lang="de-AT" dirty="0" err="1"/>
              <a:t>donau</a:t>
            </a:r>
            <a:r>
              <a:rPr lang="de-AT" dirty="0"/>
              <a:t> – Österreichische Wasserstraßen-Gesellschaft mbH gemeinsam mit dem Bundesministerium für Klimaschutz, Umwelt, Energie, Mo</a:t>
            </a:r>
            <a:r>
              <a:rPr lang="de-AT" baseline="0" dirty="0"/>
              <a:t>bilität,</a:t>
            </a:r>
            <a:r>
              <a:rPr lang="de-AT" dirty="0"/>
              <a:t> Innovation und Technologie und in enger Abstimmung mit relevanten Akteuren. Die sechs Wirkungsziele des Aktionsprogramms werden durch 23 Maßnahmen umgesetzt, die jeweils zu einem, zwei oder allen drei Aktionsfeldern beitragen. Die Binnenschifffahrt soll im österreichischen Gesamtverkehrssystem – auch in Anlehnung an die europäischen Leitlinien – weiter gestärkt werden. Die Maßnahmen im Aktionsfeld der Binnenschifffahrt beziehen sich auf die Themenbereiche Wasserstraßeninfrastruktur, Schleusenbetrieb, Bereitstellung von Nutzerinformation (River Information Services), Transportentwicklung, Flottenmodernisierung und Wissensmanagement. </a:t>
            </a:r>
          </a:p>
          <a:p>
            <a:endParaRPr lang="de-AT" baseline="0" dirty="0"/>
          </a:p>
          <a:p>
            <a:pPr defTabSz="905988">
              <a:defRPr/>
            </a:pPr>
            <a:r>
              <a:rPr lang="de-AT" dirty="0"/>
              <a:t>Quelle: </a:t>
            </a:r>
            <a:r>
              <a:rPr lang="de-AT" baseline="0" dirty="0"/>
              <a:t>Handbuch der Donauschifffahrt S. 31</a:t>
            </a:r>
          </a:p>
          <a:p>
            <a:pPr defTabSz="905988">
              <a:defRPr/>
            </a:pPr>
            <a:r>
              <a:rPr lang="de-AT" baseline="0" dirty="0"/>
              <a:t>Bildquelle: viadonau im Handbuch der Donauschifffahrt S. 31</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2713974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aseline="0" dirty="0"/>
              <a:t>Die in der Fahrrinne vorhandene </a:t>
            </a:r>
            <a:r>
              <a:rPr lang="de-AT" b="1" baseline="0" dirty="0"/>
              <a:t>Fahrwassertiefe</a:t>
            </a:r>
            <a:r>
              <a:rPr lang="de-AT" baseline="0" dirty="0"/>
              <a:t> bestimmt, wie weit ein Güterschiff „abgeladen“ werden kann; je mehr Güter ein Schiff geladen hat, desto größer ist seine </a:t>
            </a:r>
            <a:r>
              <a:rPr lang="de-AT" b="1" baseline="0" dirty="0"/>
              <a:t>Abladetiefe</a:t>
            </a:r>
            <a:r>
              <a:rPr lang="de-AT" baseline="0" dirty="0"/>
              <a:t>, das heißt der einem bestimmten Beladungszustand entsprechende </a:t>
            </a:r>
            <a:r>
              <a:rPr lang="de-AT" b="1" baseline="0" dirty="0"/>
              <a:t>Tiefgang</a:t>
            </a:r>
            <a:r>
              <a:rPr lang="de-AT" baseline="0" dirty="0"/>
              <a:t> des Schiffes in Ruhelage. Die von der Schifffahrt nutzbaren Abladetiefen haben einen entscheidenden Einfluss auf die Wirtschaftlichkeit von Binnenschifffahrtstransporten.</a:t>
            </a:r>
          </a:p>
          <a:p>
            <a:pPr defTabSz="905988">
              <a:defRPr/>
            </a:pPr>
            <a:r>
              <a:rPr lang="de-AT" dirty="0"/>
              <a:t>Bei </a:t>
            </a:r>
            <a:r>
              <a:rPr lang="de-AT" b="1" dirty="0"/>
              <a:t>saisonalem</a:t>
            </a:r>
            <a:r>
              <a:rPr lang="de-AT" b="1" baseline="0" dirty="0"/>
              <a:t> Niederwasser</a:t>
            </a:r>
            <a:r>
              <a:rPr lang="de-AT" baseline="0" dirty="0"/>
              <a:t>, darunter versteht man Wasserstände von weniger als 2,5 können Schiffe nicht voll beladen werden und die Wirtschaftlichkeit sinkt.</a:t>
            </a:r>
          </a:p>
          <a:p>
            <a:r>
              <a:rPr lang="de-AT" b="0" baseline="0" dirty="0"/>
              <a:t>Dieser Problematik können die nachfolgend erläuterten Tätigkeiten der </a:t>
            </a:r>
            <a:r>
              <a:rPr lang="de-AT" b="1" baseline="0" dirty="0"/>
              <a:t>Wasserstraßeninstandhaltung</a:t>
            </a:r>
            <a:r>
              <a:rPr lang="de-AT" b="0" baseline="0" dirty="0"/>
              <a:t>, </a:t>
            </a:r>
            <a:r>
              <a:rPr lang="de-AT" b="1" baseline="0" dirty="0"/>
              <a:t>flussbauliche Maßnahmen</a:t>
            </a:r>
            <a:r>
              <a:rPr lang="de-AT" b="0" baseline="0" dirty="0"/>
              <a:t> sowie aktuelle und rechtzeitige </a:t>
            </a:r>
            <a:r>
              <a:rPr lang="de-AT" b="1" baseline="0" dirty="0"/>
              <a:t>Informationsvermittlung</a:t>
            </a:r>
            <a:r>
              <a:rPr lang="de-AT" b="0" baseline="0" dirty="0"/>
              <a:t> zu den jeweiligen Wasserständen entgegenwirken.</a:t>
            </a:r>
          </a:p>
          <a:p>
            <a:endParaRPr lang="de-AT" baseline="0" dirty="0"/>
          </a:p>
          <a:p>
            <a:r>
              <a:rPr lang="de-AT" dirty="0"/>
              <a:t>Quelle: Handbuch</a:t>
            </a:r>
            <a:r>
              <a:rPr lang="de-AT" baseline="0" dirty="0"/>
              <a:t> der Donauschifffahrt S. 49, 50</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11812280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de-AT" baseline="0" dirty="0"/>
              <a:t>Vorgebeugt beziehungsweise verbessert werden kann diese Problematik zum einen durch eine adäquate </a:t>
            </a:r>
            <a:r>
              <a:rPr lang="de-AT" b="1" baseline="0" dirty="0"/>
              <a:t>Erhaltung der Wasserstraße </a:t>
            </a:r>
            <a:r>
              <a:rPr lang="de-AT" baseline="0" dirty="0"/>
              <a:t>durch die zuständigen Stellen. In Österreich ist dafür die </a:t>
            </a:r>
            <a:r>
              <a:rPr lang="de-AT" b="1" baseline="0" dirty="0"/>
              <a:t>viadonau </a:t>
            </a:r>
            <a:r>
              <a:rPr lang="de-AT" baseline="0" dirty="0"/>
              <a:t>zuständig. Durch </a:t>
            </a:r>
            <a:r>
              <a:rPr lang="de-AT" b="1" baseline="0" dirty="0"/>
              <a:t>Instandhaltungsarbeiten</a:t>
            </a:r>
            <a:r>
              <a:rPr lang="de-AT" baseline="0" dirty="0"/>
              <a:t> wie beispielsweise Baggerungen, den Abtransport von Sedimenten wie Kies und Sand oder den ständigen Ausbau und Erweiterung der Wasserstraße soll die Fahrrinnentiefe nach Möglichkeit auf einer bestimmten Mindesthöhe konstant gehalten werden. </a:t>
            </a:r>
            <a:endParaRPr lang="de-AT" dirty="0"/>
          </a:p>
          <a:p>
            <a:endParaRPr lang="de-AT" dirty="0"/>
          </a:p>
          <a:p>
            <a:r>
              <a:rPr lang="de-AT" dirty="0"/>
              <a:t>Quelle: </a:t>
            </a:r>
            <a:r>
              <a:rPr lang="de-AT" baseline="0" dirty="0"/>
              <a:t>Handbuch der Donauschifffahrt S. 58ff.</a:t>
            </a:r>
          </a:p>
          <a:p>
            <a:r>
              <a:rPr lang="de-AT" baseline="0" dirty="0"/>
              <a:t>Bildquelle: viadonau in Handbuch der Donaubinnenschifffahrt S. 59</a:t>
            </a:r>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1832421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de-AT" altLang="de-DE" dirty="0"/>
              <a:t>Das Ziel</a:t>
            </a:r>
            <a:r>
              <a:rPr lang="de-AT" altLang="de-DE" baseline="0" dirty="0"/>
              <a:t> des Maßnahmenkatalogs ist </a:t>
            </a:r>
            <a:r>
              <a:rPr lang="de-AT" altLang="de-DE" dirty="0"/>
              <a:t>eine integrative Vorgehensweise, um auf der frei fließenden Donaustrecke östlich von Wien gleichzeitig die Wasserspiegellagen zu stabilisieren, den einzigartigen Lebensraum im Nationalpark Donau-Auen zu bewahren und die Wasserstraßeninfrastruktur an den Erfordernissen einer sicheren und wirtschaftlichen Donauschifffahrt auszurichten.</a:t>
            </a:r>
          </a:p>
          <a:p>
            <a:pPr eaLnBrk="1" hangingPunct="1"/>
            <a:endParaRPr lang="de-AT" altLang="de-DE" dirty="0"/>
          </a:p>
          <a:p>
            <a:pPr eaLnBrk="1" hangingPunct="1"/>
            <a:r>
              <a:rPr lang="de-AT" altLang="de-DE" dirty="0"/>
              <a:t>Folgende Maßnahmen</a:t>
            </a:r>
            <a:r>
              <a:rPr lang="de-AT" altLang="de-DE" baseline="0" dirty="0"/>
              <a:t> werden verfolgt: </a:t>
            </a:r>
          </a:p>
          <a:p>
            <a:pPr eaLnBrk="1" hangingPunct="1"/>
            <a:r>
              <a:rPr lang="de-AT" altLang="de-DE" b="1" dirty="0"/>
              <a:t>Integratives Geschiebemanagement: </a:t>
            </a:r>
            <a:r>
              <a:rPr lang="de-AT" altLang="de-DE" dirty="0"/>
              <a:t>Zur Aufrechterhaltung sicherer und wirtschaftlicher Fahrwasserbedingungen wird Kies aus den kritischen </a:t>
            </a:r>
            <a:r>
              <a:rPr lang="de-AT" altLang="de-DE" dirty="0" err="1"/>
              <a:t>Seichtstellen</a:t>
            </a:r>
            <a:r>
              <a:rPr lang="de-AT" altLang="de-DE" dirty="0"/>
              <a:t> gebaggert. Auch in Geschiebefängen wird Kies gewonnen. Dieses Material wird möglichst weit stromauf verführt und dort in tiefen Bereichen der Stromsohle verklappt.</a:t>
            </a:r>
          </a:p>
          <a:p>
            <a:pPr eaLnBrk="1" hangingPunct="1"/>
            <a:r>
              <a:rPr lang="de-AT" altLang="de-DE" b="1" dirty="0"/>
              <a:t>Uferrückbau: </a:t>
            </a:r>
            <a:r>
              <a:rPr lang="de-AT" altLang="de-DE" dirty="0"/>
              <a:t>Durch den lokalen Rückbau der Steinverbauung an den Donauufern bilden sich natürliche Uferstrukturen aus. Es entstehen neue Lebensräume für auentypische Pflanzen und Tierarten. Der Fluss erhält wieder mehr Raum, wodurch die Beanspruchung der Stromsohle verringert und der Wasserspiegel bei Hochwasser gesenkt wird. </a:t>
            </a:r>
          </a:p>
          <a:p>
            <a:pPr eaLnBrk="1" hangingPunct="1"/>
            <a:r>
              <a:rPr lang="de-AT" altLang="de-DE" b="1" dirty="0"/>
              <a:t>Gewässervernetzung: </a:t>
            </a:r>
            <a:r>
              <a:rPr lang="de-AT" altLang="de-DE" dirty="0"/>
              <a:t>Nebenarme sind die Adern des Wasserwaldes und ein selten gewordener Lebensraumtyp. Sie gestalten durch Erosion und Sedimentation die Landschaft. Die großen Nebenarmsysteme im Nationalpark Donau-Auen werden daher wieder stärker an die Donau angebunden. </a:t>
            </a:r>
          </a:p>
          <a:p>
            <a:pPr eaLnBrk="1" hangingPunct="1"/>
            <a:r>
              <a:rPr lang="de-AT" altLang="de-DE" b="1" dirty="0"/>
              <a:t>Optimierung der Regulierungsbauwerke: </a:t>
            </a:r>
            <a:r>
              <a:rPr lang="de-AT" altLang="de-DE" dirty="0"/>
              <a:t>Um auch in Niederwasserperioden die Schiffbarkeit zu gewährleisten und die laufenden Kosten der Wasserstraßeninfrastrukturerhaltung zu reduzieren, wird die Niederwasserregulierung (Buhnen, Leitwerke) in kritischen </a:t>
            </a:r>
            <a:r>
              <a:rPr lang="de-AT" altLang="de-DE" dirty="0" err="1"/>
              <a:t>Furtbereichen</a:t>
            </a:r>
            <a:r>
              <a:rPr lang="de-AT" altLang="de-DE" dirty="0"/>
              <a:t> (</a:t>
            </a:r>
            <a:r>
              <a:rPr lang="de-AT" altLang="de-DE" dirty="0" err="1"/>
              <a:t>Seichtstellen</a:t>
            </a:r>
            <a:r>
              <a:rPr lang="de-AT" altLang="de-DE" dirty="0"/>
              <a:t>) optimiert. </a:t>
            </a:r>
          </a:p>
          <a:p>
            <a:pPr eaLnBrk="1" hangingPunct="1"/>
            <a:r>
              <a:rPr lang="de-AT" altLang="de-DE" b="1" dirty="0"/>
              <a:t>Stakeholder-Beteiligung: </a:t>
            </a:r>
            <a:r>
              <a:rPr lang="de-AT" altLang="de-DE" dirty="0"/>
              <a:t>Die Einbindung verschiedenster Interessengruppen und der Zivilgesellschaft ist eine wichtige Voraussetzung, um sozial- und umweltverträgliche Lösungen zu entwickeln und umzusetzen</a:t>
            </a:r>
          </a:p>
          <a:p>
            <a:pPr eaLnBrk="1" hangingPunct="1"/>
            <a:r>
              <a:rPr lang="de-AT" altLang="de-DE" b="1" dirty="0"/>
              <a:t>Ein lernendes System: </a:t>
            </a:r>
            <a:r>
              <a:rPr lang="de-AT" altLang="de-DE" dirty="0"/>
              <a:t>Im Maßnahmenkatalog wird die erforderliche Flexibilität gewahrt, um neue Erkenntnisse und aktuelle Entwicklungen in die Umsetzung einfließen zu lassen. Laufende Erhaltungsmaßnahmen können kontinuierlich verbessert werden</a:t>
            </a:r>
          </a:p>
          <a:p>
            <a:pPr eaLnBrk="1" hangingPunct="1"/>
            <a:endParaRPr lang="de-AT" altLang="de-DE" dirty="0"/>
          </a:p>
          <a:p>
            <a:pPr eaLnBrk="1" hangingPunct="1"/>
            <a:r>
              <a:rPr lang="de-AT" altLang="de-DE" dirty="0"/>
              <a:t>Quelle: Handbuch</a:t>
            </a:r>
            <a:r>
              <a:rPr lang="de-AT" altLang="de-DE" baseline="0" dirty="0"/>
              <a:t> der Donauschifffahrt S. 78, 79</a:t>
            </a:r>
          </a:p>
          <a:p>
            <a:pPr eaLnBrk="1" hangingPunct="1"/>
            <a:r>
              <a:rPr lang="de-AT" altLang="de-DE" baseline="0" dirty="0"/>
              <a:t>Bildquellen: viadonau m Handbuch der Donauschifffahrt S. 79</a:t>
            </a:r>
            <a:endParaRPr lang="de-AT" alt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2576222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RIS-Richtlinie werden die Technologien Inland-AIS, Inland-ECDIS (Electronic Chart Display </a:t>
            </a:r>
            <a:r>
              <a:rPr lang="de-DE" dirty="0" err="1"/>
              <a:t>and</a:t>
            </a:r>
            <a:r>
              <a:rPr lang="de-DE" dirty="0"/>
              <a:t> Information System), </a:t>
            </a:r>
            <a:r>
              <a:rPr lang="de-DE" dirty="0" err="1"/>
              <a:t>NfB</a:t>
            </a:r>
            <a:r>
              <a:rPr lang="de-DE" dirty="0"/>
              <a:t> und ERI spezifiziert, welche die Basis für eine Vielzahl von Services bilden, darunter Fahrwasser-Informationsdienste, Verkehrsinformationen, Verkehrsmanagement, Informationen für die Transportlogistik, Hafen- und Terminalmanagement, Reiseplanung oder Statistiken. Auf</a:t>
            </a:r>
            <a:r>
              <a:rPr lang="de-DE" baseline="0" dirty="0"/>
              <a:t> der österreichischen Donau wird das so genannte </a:t>
            </a:r>
            <a:r>
              <a:rPr lang="de-DE" baseline="0" dirty="0" err="1"/>
              <a:t>DoRis</a:t>
            </a:r>
            <a:r>
              <a:rPr lang="de-DE" baseline="0" dirty="0"/>
              <a:t> (Donau River Information System) verwendet.</a:t>
            </a:r>
            <a:endParaRPr lang="de-DE" dirty="0"/>
          </a:p>
          <a:p>
            <a:endParaRPr lang="de-DE" baseline="0" dirty="0"/>
          </a:p>
          <a:p>
            <a:r>
              <a:rPr lang="de-DE" baseline="0" dirty="0"/>
              <a:t>Quelle</a:t>
            </a:r>
            <a:r>
              <a:rPr lang="de-AT" baseline="0" dirty="0"/>
              <a:t>: Handbuch der Donauschifffahrt S. 204ff</a:t>
            </a:r>
          </a:p>
          <a:p>
            <a:r>
              <a:rPr lang="de-AT" baseline="0" dirty="0"/>
              <a:t>Bildquelle: viadonau im Handbuch der Donauschifffahrt S. 138</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solidFill>
                  <a:prstClr val="black"/>
                </a:solidFill>
              </a:rPr>
              <a:pPr/>
              <a:t>38</a:t>
            </a:fld>
            <a:endParaRPr lang="de-AT" dirty="0">
              <a:solidFill>
                <a:prstClr val="black"/>
              </a:solidFill>
            </a:endParaRPr>
          </a:p>
        </p:txBody>
      </p:sp>
    </p:spTree>
    <p:extLst>
      <p:ext uri="{BB962C8B-B14F-4D97-AF65-F5344CB8AC3E}">
        <p14:creationId xmlns:p14="http://schemas.microsoft.com/office/powerpoint/2010/main" val="2457149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Im</a:t>
            </a:r>
            <a:r>
              <a:rPr lang="de-AT" baseline="0" dirty="0"/>
              <a:t> Bereich der Binnenschifffahrt muss stets eine Abwägung zwischen den Faktoren Zeit und Kosten getroffen werden. Naturgemäß eignen sich nicht alle Güter für den Transport per Schiff. Bei zeitlich flexiblen Gütertransporten steckt im Bereich der Binnenschifffahrt bei </a:t>
            </a:r>
            <a:r>
              <a:rPr lang="de-AT" b="1" baseline="0" dirty="0"/>
              <a:t>guter Planung </a:t>
            </a:r>
            <a:r>
              <a:rPr lang="de-AT" baseline="0" dirty="0"/>
              <a:t>jedoch erhebliches Einsparungspotenzial.</a:t>
            </a:r>
          </a:p>
          <a:p>
            <a:r>
              <a:rPr lang="de-AT" baseline="0" dirty="0"/>
              <a:t>Durch eine optimale Planung der Transportkette können Transportzeiten zusätzlich verringert und der Vor- und Nachlauf reduziert werden. Durch aktuelle Informationen und perfektes </a:t>
            </a:r>
            <a:r>
              <a:rPr lang="de-AT" b="1" baseline="0" dirty="0"/>
              <a:t>Schleusenmanagement</a:t>
            </a:r>
            <a:r>
              <a:rPr lang="de-AT" baseline="0" dirty="0"/>
              <a:t> kann mit Hilfe von </a:t>
            </a:r>
            <a:r>
              <a:rPr lang="de-AT" b="1" baseline="0" dirty="0"/>
              <a:t>RIS</a:t>
            </a:r>
            <a:r>
              <a:rPr lang="de-AT" baseline="0" dirty="0"/>
              <a:t> Tour und Beladung optimal geplant und zusätzlich Zeit eingespart werden.</a:t>
            </a:r>
          </a:p>
          <a:p>
            <a:endParaRPr lang="de-AT" baseline="0" dirty="0"/>
          </a:p>
          <a:p>
            <a:r>
              <a:rPr lang="de-AT" baseline="0" dirty="0"/>
              <a:t>Quelle: Handbuch der Donauschifffahrt S. 17, 204</a:t>
            </a:r>
          </a:p>
          <a:p>
            <a:r>
              <a:rPr lang="de-AT" baseline="0" dirty="0"/>
              <a:t>Bildquelle: viadonau im Handbuch der Donaubinnenschifffahrt S. 204</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4155568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b="1" dirty="0"/>
              <a:t>Zielgruppenorientierte Informationen</a:t>
            </a:r>
            <a:r>
              <a:rPr lang="de-AT" b="1" baseline="0" dirty="0"/>
              <a:t> </a:t>
            </a:r>
            <a:r>
              <a:rPr lang="de-AT" baseline="0" dirty="0"/>
              <a:t>zur Binnenschifffahrt können zusätzlich helfen Bewusstsein über die Vorteile der Binnenschifffahrt zu schaffen und so die Auslastung der Donauschifffahrt zu steigern.</a:t>
            </a:r>
          </a:p>
          <a:p>
            <a:r>
              <a:rPr lang="de-AT" baseline="0" dirty="0"/>
              <a:t>Beispiele dafür sind der Jahresbericht der Donauschifffahrt, das Handbuch der Donauschifffahrt, zahlreiche Online Portale, Wasserstraßenkarten sowie die mehrsprachige eLearning Plattform </a:t>
            </a:r>
            <a:r>
              <a:rPr lang="de-AT" baseline="0" dirty="0" err="1"/>
              <a:t>INeS</a:t>
            </a:r>
            <a:r>
              <a:rPr lang="de-AT" baseline="0" dirty="0"/>
              <a:t> </a:t>
            </a:r>
            <a:r>
              <a:rPr lang="de-AT" baseline="0" dirty="0" err="1"/>
              <a:t>Danube</a:t>
            </a:r>
            <a:r>
              <a:rPr lang="de-AT" baseline="0" dirty="0"/>
              <a:t>.</a:t>
            </a:r>
          </a:p>
          <a:p>
            <a:endParaRPr lang="de-DE" baseline="0" dirty="0"/>
          </a:p>
          <a:p>
            <a:r>
              <a:rPr lang="de-DE" baseline="0" dirty="0"/>
              <a:t>Quellen </a:t>
            </a:r>
            <a:r>
              <a:rPr lang="de-AT" baseline="0" dirty="0"/>
              <a:t>(zum Download): Jahresbericht der Donauschifffahrt und Handbuch der Donauschifffahrt: http://www.viadonau.org/newsroom/publikationen/broschueren</a:t>
            </a:r>
          </a:p>
          <a:p>
            <a:r>
              <a:rPr lang="de-AT" baseline="0" dirty="0"/>
              <a:t>https://www.Ines-danube.info</a:t>
            </a:r>
          </a:p>
          <a:p>
            <a:r>
              <a:rPr lang="de-AT" baseline="0" dirty="0"/>
              <a:t>https://www.rewway.at/lehrmittelpakete</a:t>
            </a:r>
          </a:p>
          <a:p>
            <a:endParaRPr lang="de-AT" baseline="0" dirty="0"/>
          </a:p>
          <a:p>
            <a:endParaRPr lang="de-DE" baseline="0"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637329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1069819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Die Akteure</a:t>
            </a:r>
            <a:r>
              <a:rPr lang="de-AT" baseline="0" dirty="0"/>
              <a:t> melden, nicht zuletzt auch aufgrund fehlender international-einheitlicher Qualifikationsstandards, einen zunehmenden </a:t>
            </a:r>
            <a:r>
              <a:rPr lang="de-AT" b="1" baseline="0" dirty="0"/>
              <a:t>Rückgang an qualifiziertem Personal</a:t>
            </a:r>
            <a:r>
              <a:rPr lang="de-AT" baseline="0" dirty="0"/>
              <a:t>. Zudem hat ein hoher Anteil der Schiffsführer ein relativ hohes Alter und wird in den kommenden Jahren altersbedingt aus dem Berufsleben austeigen. Außerdem beenden viele Kapitäne und Matrosen familienbedingt oft frühzeitig ihre Karriere und wechseln zu einem Beruf mit Binnenschifffahrtsbezug an Land um öfter bei ihren Familien sein zu können. </a:t>
            </a:r>
          </a:p>
          <a:p>
            <a:endParaRPr lang="de-DE" dirty="0"/>
          </a:p>
          <a:p>
            <a:r>
              <a:rPr lang="de-DE" dirty="0"/>
              <a:t>Die Aus-</a:t>
            </a:r>
            <a:r>
              <a:rPr lang="de-DE" baseline="0" dirty="0"/>
              <a:t> und Weiterbildung ist in den einzelnen Donauländern und auch gesamteuropäisch gesehen sehr unterschiedlich ausgeprägt. Die Ansätze reichen von praxisorientierten Modellen ohne verpflichtenden Besuch einer Ausbildungsinstitution bis hin zur akademischen Ausbildung. In manchen Ländern bestehen mehrere Berufswege parallel. </a:t>
            </a:r>
            <a:endParaRPr lang="de-AT" dirty="0"/>
          </a:p>
          <a:p>
            <a:endParaRPr lang="de-AT" baseline="0" dirty="0"/>
          </a:p>
          <a:p>
            <a:r>
              <a:rPr lang="de-AT" baseline="0" dirty="0"/>
              <a:t>Quellen: Handbuch der Donauschifffahrt S. 142 und</a:t>
            </a:r>
          </a:p>
          <a:p>
            <a:r>
              <a:rPr lang="de-AT" dirty="0"/>
              <a:t>https://www.bag.bund.de/SharedDocs/Downloads/DE/Marktbeobachtung/Sonderberichte/Sonderber_Personalsituation_in_der_deutschen_Binnenschifffahrt.pdf?__blob=publicationFile, S.2f. [03.04.2020] </a:t>
            </a:r>
          </a:p>
          <a:p>
            <a:r>
              <a:rPr lang="de-AT" dirty="0"/>
              <a:t>Bildquellen: viadonau im Handbuch</a:t>
            </a:r>
            <a:r>
              <a:rPr lang="de-AT" baseline="0" dirty="0"/>
              <a:t> der Donauschifffahrt S. 138</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2855680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Innerhalb Europas</a:t>
            </a:r>
            <a:r>
              <a:rPr lang="de-AT" baseline="0" dirty="0"/>
              <a:t> und auch EU-weit </a:t>
            </a:r>
            <a:r>
              <a:rPr lang="de-AT" b="1" baseline="0" dirty="0"/>
              <a:t>variieren</a:t>
            </a:r>
            <a:r>
              <a:rPr lang="de-AT" baseline="0" dirty="0"/>
              <a:t> die </a:t>
            </a:r>
            <a:r>
              <a:rPr lang="de-AT" b="1" baseline="0" dirty="0"/>
              <a:t>Ausbildungsstandards</a:t>
            </a:r>
            <a:r>
              <a:rPr lang="de-AT" baseline="0" dirty="0"/>
              <a:t> länderabhängig stark. Ausbildungslänge, die Dauer der praktischen Ausbildung, der generelle Aufbau sowie die Inhalte weichen von Land zu Land teilweise erheblich voneinander ab, eine EU-weite Harmonisierung oder zumindest eine Vorgabe von Mindeststandards gibt es nicht.</a:t>
            </a:r>
          </a:p>
          <a:p>
            <a:r>
              <a:rPr lang="de-AT" baseline="0" dirty="0"/>
              <a:t>Das Vorliegen zahlreicher verschiedener Diplome und Zertifikate macht eine Einschätzung der jeweiligen Qualifikationsstandards schwierig und erschwert den länderübergreifenden Einsatz von Personal.</a:t>
            </a:r>
          </a:p>
          <a:p>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Quelle: Handbuch der Donauschifffahrt S. 142</a:t>
            </a:r>
          </a:p>
          <a:p>
            <a:r>
              <a:rPr lang="de-AT" baseline="0" dirty="0"/>
              <a:t>Zusätzliche Informationen unter: https://www.binnenschiff.de</a:t>
            </a:r>
          </a:p>
          <a:p>
            <a:r>
              <a:rPr lang="de-AT" baseline="0" dirty="0"/>
              <a:t>www.bmvit.gv.at</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2315481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Ein zentraler</a:t>
            </a:r>
            <a:r>
              <a:rPr lang="de-AT" baseline="0" dirty="0"/>
              <a:t> Punkt um der Personalproblematik im Binnenschifffahrtsbereich entgegenzuwirken besteht demnach darin die </a:t>
            </a:r>
            <a:r>
              <a:rPr lang="de-AT" b="1" baseline="0" dirty="0"/>
              <a:t>Ausbildungsstandards</a:t>
            </a:r>
            <a:r>
              <a:rPr lang="de-AT" baseline="0" dirty="0"/>
              <a:t> in diesem Bereich zu verbessern und zu </a:t>
            </a:r>
            <a:r>
              <a:rPr lang="de-AT" b="1" baseline="0" dirty="0"/>
              <a:t>harmonisieren</a:t>
            </a:r>
            <a:r>
              <a:rPr lang="de-AT" baseline="0" dirty="0"/>
              <a:t> und </a:t>
            </a:r>
            <a:r>
              <a:rPr lang="de-AT" b="1" baseline="0" dirty="0"/>
              <a:t>EU-weite Mindeststandards </a:t>
            </a:r>
            <a:r>
              <a:rPr lang="de-AT" baseline="0" dirty="0"/>
              <a:t>im Ausbildungsbereich zu schaffen. </a:t>
            </a:r>
          </a:p>
          <a:p>
            <a:endParaRPr lang="de-AT" baseline="0" dirty="0"/>
          </a:p>
          <a:p>
            <a:r>
              <a:rPr lang="de-AT" baseline="0" dirty="0"/>
              <a:t>Die im Januar 2018 in Kraft getretene EU-Richtlinie 2017/2397 bildet einen gemeinsamen Rahmen für die Gewährleistung beruflicher Mindestqualifikationen im Bereich der Binnenschifffahrt. In dieser Richtlinie werden die Voraussetzungen und Verfahren für die Ausstellung von Zeugnissen über die Qualifikation sowie für die Anerkennung solcher Qualifikationen in den Mitgliedstaaten festgelegt. Die Qualifikationen gelten für Personen, die am Betrieb eines Fahrzeugs auf Binnenwasserstraßen der Union beteiligt sind.</a:t>
            </a:r>
          </a:p>
          <a:p>
            <a:r>
              <a:rPr lang="de-AT" baseline="0" dirty="0"/>
              <a:t>EDINNA, der Verein der Aus- und Weiterbildungsinstitutionen der Binnenschifffahrt in Europa, bietet auf seiner Website einen Überblick über die Ausbildungsmöglichkeiten in Europa. EDINNA unterstützt die Bemühungen der Europäischen Kommission zur Harmonisierung der Ausbildung und deren Zertifizierung in der Binnenschifffahrt.</a:t>
            </a:r>
          </a:p>
          <a:p>
            <a:endParaRPr lang="de-AT" baseline="0" dirty="0"/>
          </a:p>
          <a:p>
            <a:r>
              <a:rPr lang="de-AT" baseline="0" dirty="0"/>
              <a:t>Quelle: Handbuch der Donauschifffahrt S. 142</a:t>
            </a:r>
          </a:p>
          <a:p>
            <a:r>
              <a:rPr lang="de-AT" dirty="0"/>
              <a:t>Und</a:t>
            </a:r>
            <a:r>
              <a:rPr lang="de-AT" baseline="0" dirty="0"/>
              <a:t> unter </a:t>
            </a:r>
            <a:r>
              <a:rPr lang="de-AT" dirty="0"/>
              <a:t>https://www.edinna.eu/</a:t>
            </a:r>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8244314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noProof="0" dirty="0"/>
              <a:t>In</a:t>
            </a:r>
            <a:r>
              <a:rPr lang="de-AT" baseline="0" noProof="0" dirty="0"/>
              <a:t> Österreich gibt es die Möglichkeit zur Ausbildung zum Bootsmann bzw. zur Bootsfrau. Zurzeit wird die Berufsschulausbildung zur Lehre Binnenschifffahrt lediglich in Wien angeboten und dauert 12 Wochen. Die Anzahl der Ausbildungsplätze ist begrenzt. Den Abschluss bildet das Diplom zur Bootsfrau bzw. Bootsmann.</a:t>
            </a:r>
          </a:p>
          <a:p>
            <a:endParaRPr lang="de-AT" baseline="0" noProof="0" dirty="0"/>
          </a:p>
          <a:p>
            <a:r>
              <a:rPr lang="de-AT" baseline="0" noProof="0" dirty="0"/>
              <a:t>Quelle: https://www.donau.com/fileadmin/user_upload/Bilder_und_PDFs/Donau-Tourismuskonferenz_2014/Praesentationen/07_Hofbauer_Be_your_own_captain.pdf [13.04.20].</a:t>
            </a:r>
            <a:endParaRPr lang="de-AT"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2955170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accent1"/>
                </a:solidFill>
              </a:rPr>
              <a:t>Wie wird das österreichische Telematik System für die Schifffahrt genannt? Doris</a:t>
            </a:r>
          </a:p>
          <a:p>
            <a:r>
              <a:rPr lang="de-DE" dirty="0"/>
              <a:t>Donau</a:t>
            </a:r>
            <a:r>
              <a:rPr lang="de-DE" baseline="0" dirty="0"/>
              <a:t> River Information Services</a:t>
            </a:r>
          </a:p>
          <a:p>
            <a:endParaRPr lang="de-DE" baseline="0" dirty="0"/>
          </a:p>
          <a:p>
            <a:r>
              <a:rPr lang="de-DE" baseline="0" dirty="0"/>
              <a:t>Bildquelle: viadonau/Andi Bruckner im Handbuch der Donauschifffahrt S. 206, 207</a:t>
            </a:r>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607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46</a:t>
            </a:fld>
            <a:endParaRPr lang="de-AT" dirty="0"/>
          </a:p>
        </p:txBody>
      </p:sp>
    </p:spTree>
    <p:extLst>
      <p:ext uri="{BB962C8B-B14F-4D97-AF65-F5344CB8AC3E}">
        <p14:creationId xmlns:p14="http://schemas.microsoft.com/office/powerpoint/2010/main" val="30989380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5988">
              <a:defRPr/>
            </a:pPr>
            <a:r>
              <a:rPr lang="de-AT" sz="2400" dirty="0">
                <a:solidFill>
                  <a:schemeClr val="accent1"/>
                </a:solidFill>
              </a:rPr>
              <a:t>Es werden insgesamt drei Schwerlastterminals mit wasserseitiger Anbindung betrieben. Die Ansiedlung von Betriebsstandorten an der Wasserstraße ist für den Schwergutspezialisten ein strategischer Vorteil gegenüber Mitbewerbern.  Neben dem eigenen Schwerlasthafen am Standort Linz werden Terminals für den High-&amp;-Heavy-Umschlag im Hafen Wien Albern und in Krefeld (Deutschland) mit einer Hebeleistung von 450 bzw. 500 t betrieben. Der Schwerlasthafen in Linz wurde 1996 mit 27,5 Hektar Betriebsareal gekauft. Das Hafenbecken mit einer Länge von über hundert Metern und einer Breite von 17 Metern kann die auf der Donau üblichen Binnenschiffe aufnehmen. Im Hafen stehen zwei Portalkräne zur Verfügung, die gemeinsam Lasten von bis zu 600 t umschlagen können. Darüber hinaus stehen auf dem Betriebsgelände Linz mehr als 220 000 m² an Freiflächen und rund 55 000 m² Schwerlasthallen zur Verfügung. Diese Hallen werden an diverse Kunden zur Vormontage sehr großer Teile vermietet.</a:t>
            </a:r>
            <a:r>
              <a:rPr lang="de-AT" sz="2400" baseline="0" dirty="0">
                <a:solidFill>
                  <a:schemeClr val="accent1"/>
                </a:solidFill>
              </a:rPr>
              <a:t> Diese Güter können</a:t>
            </a:r>
            <a:r>
              <a:rPr lang="de-AT" sz="2400" dirty="0">
                <a:solidFill>
                  <a:schemeClr val="accent1"/>
                </a:solidFill>
              </a:rPr>
              <a:t> ohne Vorlauf auf der Straße oder Schiene ihren Weg über die Wasserstraße finden können.</a:t>
            </a:r>
          </a:p>
          <a:p>
            <a:pPr marL="0" lvl="1" defTabSz="905988">
              <a:defRPr/>
            </a:pPr>
            <a:endParaRPr lang="de-AT" sz="2400" dirty="0">
              <a:solidFill>
                <a:schemeClr val="accent1"/>
              </a:solidFill>
            </a:endParaRPr>
          </a:p>
          <a:p>
            <a:pPr marL="0" lvl="1" defTabSz="905988">
              <a:defRPr/>
            </a:pPr>
            <a:r>
              <a:rPr lang="de-AT" sz="2400" dirty="0">
                <a:solidFill>
                  <a:schemeClr val="accent1"/>
                </a:solidFill>
              </a:rPr>
              <a:t>Quelle: Handbuch der Donauschifffahrt S 175</a:t>
            </a:r>
          </a:p>
          <a:p>
            <a:pPr marL="0" lvl="1" defTabSz="905988">
              <a:defRPr/>
            </a:pPr>
            <a:r>
              <a:rPr lang="de-AT" sz="2400" dirty="0">
                <a:solidFill>
                  <a:schemeClr val="accent1"/>
                </a:solidFill>
              </a:rPr>
              <a:t>Bildquelle:</a:t>
            </a:r>
            <a:r>
              <a:rPr lang="de-AT" sz="2400" baseline="0" dirty="0">
                <a:solidFill>
                  <a:schemeClr val="accent1"/>
                </a:solidFill>
              </a:rPr>
              <a:t> </a:t>
            </a:r>
            <a:r>
              <a:rPr lang="de-AT" sz="2400" baseline="0" dirty="0" err="1">
                <a:solidFill>
                  <a:schemeClr val="accent1"/>
                </a:solidFill>
              </a:rPr>
              <a:t>Felbermayer</a:t>
            </a:r>
            <a:r>
              <a:rPr lang="de-AT" sz="2400" baseline="0" dirty="0">
                <a:solidFill>
                  <a:schemeClr val="accent1"/>
                </a:solidFill>
              </a:rPr>
              <a:t> im Handbuch der Donauschifffahrt S. 175</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47</a:t>
            </a:fld>
            <a:endParaRPr lang="de-AT" dirty="0"/>
          </a:p>
        </p:txBody>
      </p:sp>
    </p:spTree>
    <p:extLst>
      <p:ext uri="{BB962C8B-B14F-4D97-AF65-F5344CB8AC3E}">
        <p14:creationId xmlns:p14="http://schemas.microsoft.com/office/powerpoint/2010/main" val="1669857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anose="02070309020205020404" pitchFamily="49" charset="0"/>
              <a:buNone/>
            </a:pPr>
            <a:r>
              <a:rPr lang="de-AT" sz="2800" spc="59" dirty="0">
                <a:solidFill>
                  <a:schemeClr val="accent1"/>
                </a:solidFill>
              </a:rPr>
              <a:t>Es</a:t>
            </a:r>
            <a:r>
              <a:rPr lang="de-AT" sz="2800" spc="59" baseline="0" dirty="0">
                <a:solidFill>
                  <a:schemeClr val="accent1"/>
                </a:solidFill>
              </a:rPr>
              <a:t> </a:t>
            </a:r>
            <a:r>
              <a:rPr lang="de-AT" sz="2800" spc="59" dirty="0">
                <a:solidFill>
                  <a:schemeClr val="accent1"/>
                </a:solidFill>
              </a:rPr>
              <a:t>werden drei</a:t>
            </a:r>
            <a:r>
              <a:rPr lang="de-AT" sz="2800" spc="59" baseline="0" dirty="0">
                <a:solidFill>
                  <a:schemeClr val="accent1"/>
                </a:solidFill>
              </a:rPr>
              <a:t> Verladeanlagen an der Donau betrieben: </a:t>
            </a:r>
            <a:r>
              <a:rPr lang="de-AT" sz="2800" spc="59" dirty="0">
                <a:solidFill>
                  <a:schemeClr val="accent1"/>
                </a:solidFill>
              </a:rPr>
              <a:t>zwei in Ungarn</a:t>
            </a:r>
            <a:r>
              <a:rPr lang="de-AT" sz="2800" spc="59" baseline="0" dirty="0">
                <a:solidFill>
                  <a:schemeClr val="accent1"/>
                </a:solidFill>
              </a:rPr>
              <a:t> (</a:t>
            </a:r>
            <a:r>
              <a:rPr lang="de-AT" sz="2800" spc="59" dirty="0">
                <a:solidFill>
                  <a:schemeClr val="accent1"/>
                </a:solidFill>
              </a:rPr>
              <a:t> </a:t>
            </a:r>
            <a:r>
              <a:rPr lang="de-AT" sz="2800" spc="59" dirty="0" err="1">
                <a:solidFill>
                  <a:schemeClr val="accent1"/>
                </a:solidFill>
              </a:rPr>
              <a:t>Százhalombatta</a:t>
            </a:r>
            <a:r>
              <a:rPr lang="de-AT" sz="2800" spc="59" dirty="0">
                <a:solidFill>
                  <a:schemeClr val="accent1"/>
                </a:solidFill>
              </a:rPr>
              <a:t> und </a:t>
            </a:r>
            <a:r>
              <a:rPr lang="de-AT" sz="2800" spc="59" dirty="0" err="1">
                <a:solidFill>
                  <a:schemeClr val="accent1"/>
                </a:solidFill>
              </a:rPr>
              <a:t>Komárom</a:t>
            </a:r>
            <a:r>
              <a:rPr lang="de-AT" sz="2800" spc="59" dirty="0">
                <a:solidFill>
                  <a:schemeClr val="accent1"/>
                </a:solidFill>
              </a:rPr>
              <a:t>) und eine in</a:t>
            </a:r>
            <a:r>
              <a:rPr lang="de-AT" sz="2800" spc="59" baseline="0" dirty="0">
                <a:solidFill>
                  <a:schemeClr val="accent1"/>
                </a:solidFill>
              </a:rPr>
              <a:t> der Slowakei (</a:t>
            </a:r>
            <a:r>
              <a:rPr lang="de-AT" sz="2800" spc="59" dirty="0">
                <a:solidFill>
                  <a:schemeClr val="accent1"/>
                </a:solidFill>
              </a:rPr>
              <a:t>Bratislava). Von diesen Standorten aus werden über die Donau Kunden im Westen (Österreich und Ostdeutschland) als auch im Osten (Serbien und Rumänien) beliefert. Des Weiteren wird ein Tanklager mit Verladeanlage in Korneuburg (Strom-km 1942 – Österreich) und </a:t>
            </a:r>
            <a:r>
              <a:rPr lang="de-AT" sz="2800" spc="59" dirty="0" err="1">
                <a:solidFill>
                  <a:schemeClr val="accent1"/>
                </a:solidFill>
              </a:rPr>
              <a:t>Giurgiu</a:t>
            </a:r>
            <a:r>
              <a:rPr lang="de-AT" sz="2800" spc="59" dirty="0">
                <a:solidFill>
                  <a:schemeClr val="accent1"/>
                </a:solidFill>
              </a:rPr>
              <a:t> (Rumänien) betrieben. Große Mengen an Flüssiggütern zu befördern ist sehr günstig,</a:t>
            </a:r>
            <a:r>
              <a:rPr lang="de-AT" sz="2800" spc="59" baseline="0" dirty="0">
                <a:solidFill>
                  <a:schemeClr val="accent1"/>
                </a:solidFill>
              </a:rPr>
              <a:t> da die </a:t>
            </a:r>
            <a:r>
              <a:rPr lang="de-AT" sz="2800" spc="59" dirty="0">
                <a:solidFill>
                  <a:schemeClr val="accent1"/>
                </a:solidFill>
              </a:rPr>
              <a:t>entsprechenden Kosten pro Tonne vergleichsweise niedrig sind. Bei einem optimalen Wasserstand können pro Tankschiff bis zu 2 000 t transportiert werden. Das Tanklager in Korneuburg dient der Lagerung und Verteilung von flüssigen, brennbaren Mineralölprodukten (Super 95 und 98, Diesel B7, Bunkergasöl und Heizöl Extra Leicht). Die Produkte werden in der Regel per Binnenschiff angeliefert. Für die Lagerung der Güter stehen in Korneuburg nun sieben oberirdische Festdachtanks sowie zwei liegende Tanks zur Verfügung. Insgesamt beträgt das Volumen für die gelagerten Produkte circa 6 200 m³ für Ottokraftstoffe sowie 10 000 m³ für Diesel und anderes Gasöl.</a:t>
            </a:r>
          </a:p>
          <a:p>
            <a:pPr>
              <a:buFont typeface="Courier New" panose="02070309020205020404" pitchFamily="49" charset="0"/>
              <a:buNone/>
            </a:pPr>
            <a:endParaRPr lang="de-AT" sz="2800" spc="59" dirty="0">
              <a:solidFill>
                <a:schemeClr val="accent1"/>
              </a:solidFill>
            </a:endParaRPr>
          </a:p>
          <a:p>
            <a:pPr marL="0" lvl="1" defTabSz="905988">
              <a:defRPr/>
            </a:pPr>
            <a:r>
              <a:rPr lang="de-AT" sz="2800" spc="59" dirty="0">
                <a:solidFill>
                  <a:schemeClr val="accent1"/>
                </a:solidFill>
              </a:rPr>
              <a:t>Quelle:</a:t>
            </a:r>
            <a:r>
              <a:rPr lang="de-AT" sz="2800" spc="59" baseline="0" dirty="0">
                <a:solidFill>
                  <a:schemeClr val="accent1"/>
                </a:solidFill>
              </a:rPr>
              <a:t> </a:t>
            </a:r>
            <a:r>
              <a:rPr lang="de-AT" sz="2400" dirty="0">
                <a:solidFill>
                  <a:schemeClr val="accent1"/>
                </a:solidFill>
              </a:rPr>
              <a:t>Handbuch der Donauschifffahrt S 180</a:t>
            </a:r>
          </a:p>
          <a:p>
            <a:pPr marL="0" lvl="1" defTabSz="905988">
              <a:defRPr/>
            </a:pPr>
            <a:r>
              <a:rPr lang="de-AT" sz="2400" dirty="0">
                <a:solidFill>
                  <a:schemeClr val="accent1"/>
                </a:solidFill>
              </a:rPr>
              <a:t>Bildquelle:</a:t>
            </a:r>
            <a:r>
              <a:rPr lang="de-AT" sz="2400" baseline="0" dirty="0">
                <a:solidFill>
                  <a:schemeClr val="accent1"/>
                </a:solidFill>
              </a:rPr>
              <a:t> MOL-Gruppe im Handbuch der Donauschifffahrt S. 180.</a:t>
            </a:r>
            <a:endParaRPr lang="de-AT" dirty="0"/>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None/>
            </a:pPr>
            <a:endParaRPr lang="de-AT" sz="2800" spc="59" dirty="0">
              <a:solidFill>
                <a:schemeClr val="accent1"/>
              </a:solidFill>
            </a:endParaRPr>
          </a:p>
          <a:p>
            <a:pPr>
              <a:buFont typeface="Courier New" panose="02070309020205020404" pitchFamily="49" charset="0"/>
              <a:buChar char="o"/>
            </a:pPr>
            <a:endParaRPr lang="de-AT" sz="500" spc="59" dirty="0">
              <a:solidFill>
                <a:schemeClr val="accent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48</a:t>
            </a:fld>
            <a:endParaRPr lang="de-AT" dirty="0"/>
          </a:p>
        </p:txBody>
      </p:sp>
    </p:spTree>
    <p:extLst>
      <p:ext uri="{BB962C8B-B14F-4D97-AF65-F5344CB8AC3E}">
        <p14:creationId xmlns:p14="http://schemas.microsoft.com/office/powerpoint/2010/main" val="258089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5988">
              <a:defRPr/>
            </a:pPr>
            <a:r>
              <a:rPr lang="de-AT" dirty="0"/>
              <a:t>In unternehmenseigener Produktion werden Betonfertigteile für den Tief-, Sonder- und Objektbau bis 50 t Elementgewicht hergestellt. Kund*innen in Österreich und ganz Europa werden mit Fertigteilen für den Bahn-, Brücken-, Kanal-, Straßen-, Tunnel- und Industriebau sowie für individuelle Projekte beliefert. Ende 2017 hat das Unternehmen die in unmittelbarer Nähe zum Betriebsgelände befindliche </a:t>
            </a:r>
            <a:r>
              <a:rPr lang="de-AT" dirty="0" err="1"/>
              <a:t>Donaulände</a:t>
            </a:r>
            <a:r>
              <a:rPr lang="de-AT" dirty="0"/>
              <a:t> wieder in Betrieb genommen, um mit dem Binnenschiff Betonfertigteile zu einem Kunden zu verschiffen. Der kurze Vorlauf zur Donau bietet optimale Voraussetzungen für die Nutzung der Wasserstraße Donau. Des Weiteren befinden sich wichtige Absatzmärkte in der Donauregion. Der Transport von Schwerlast- und Übermaßgütern mit dem Binnenschiff erweist sich hier als äußerst kosteneffizient und verzeichnet einen deutlichen Nachhaltigkeitsvorteil gegenüber anderen Transportmodalitäten, da hohe Stückgewichte und großformatige Maße der Produkte sich bestens für dieses Verkehrsmittel eignen. </a:t>
            </a:r>
          </a:p>
          <a:p>
            <a:pPr marL="0" lvl="1" defTabSz="905988">
              <a:defRPr/>
            </a:pPr>
            <a:endParaRPr lang="de-AT" dirty="0"/>
          </a:p>
          <a:p>
            <a:pPr marL="0" lvl="1" defTabSz="905988">
              <a:defRPr/>
            </a:pPr>
            <a:r>
              <a:rPr lang="de-AT" sz="2400" dirty="0">
                <a:solidFill>
                  <a:schemeClr val="accent1"/>
                </a:solidFill>
              </a:rPr>
              <a:t>Quelle: Handbuch der Donauschifffahrt S 179</a:t>
            </a:r>
          </a:p>
          <a:p>
            <a:pPr marL="0" marR="0" lvl="1" indent="0" algn="l" defTabSz="905988" rtl="0" eaLnBrk="1" fontAlgn="auto" latinLnBrk="0" hangingPunct="1">
              <a:lnSpc>
                <a:spcPct val="100000"/>
              </a:lnSpc>
              <a:spcBef>
                <a:spcPts val="0"/>
              </a:spcBef>
              <a:spcAft>
                <a:spcPts val="0"/>
              </a:spcAft>
              <a:buClrTx/>
              <a:buSzTx/>
              <a:buFontTx/>
              <a:buNone/>
              <a:tabLst/>
              <a:defRPr/>
            </a:pPr>
            <a:r>
              <a:rPr lang="de-AT" sz="2400" dirty="0">
                <a:solidFill>
                  <a:schemeClr val="accent1"/>
                </a:solidFill>
              </a:rPr>
              <a:t>Bildquelle:</a:t>
            </a:r>
            <a:r>
              <a:rPr lang="de-AT" sz="2400" baseline="0" dirty="0">
                <a:solidFill>
                  <a:schemeClr val="accent1"/>
                </a:solidFill>
              </a:rPr>
              <a:t> GEROCRET in </a:t>
            </a:r>
            <a:r>
              <a:rPr lang="de-AT" sz="1200" dirty="0">
                <a:solidFill>
                  <a:schemeClr val="accent1"/>
                </a:solidFill>
              </a:rPr>
              <a:t>Handbuch der Donauschifffahrt S 179</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49</a:t>
            </a:fld>
            <a:endParaRPr lang="de-AT" dirty="0"/>
          </a:p>
        </p:txBody>
      </p:sp>
    </p:spTree>
    <p:extLst>
      <p:ext uri="{BB962C8B-B14F-4D97-AF65-F5344CB8AC3E}">
        <p14:creationId xmlns:p14="http://schemas.microsoft.com/office/powerpoint/2010/main" val="1859641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sz="1200" dirty="0">
                <a:solidFill>
                  <a:schemeClr val="accent1"/>
                </a:solidFill>
              </a:rPr>
              <a:t>Wie viel Tonnen Flüssiggüter kann ein Tankschiff auf der Donau bei optimalem Wasserstand transportieren? 2000 Tonnen</a:t>
            </a:r>
          </a:p>
          <a:p>
            <a:pPr marL="0" indent="0">
              <a:buNone/>
            </a:pPr>
            <a:endParaRPr lang="de-DE" sz="1200" dirty="0">
              <a:solidFill>
                <a:schemeClr val="accent1"/>
              </a:solidFill>
            </a:endParaRPr>
          </a:p>
          <a:p>
            <a:pPr marL="0" indent="0">
              <a:buNone/>
            </a:pPr>
            <a:r>
              <a:rPr lang="de-DE" sz="1200" dirty="0">
                <a:solidFill>
                  <a:schemeClr val="accent1"/>
                </a:solidFill>
              </a:rPr>
              <a:t>Bildquelle: helmut1972, www.binnenschifffahrtsforum.de im</a:t>
            </a:r>
            <a:r>
              <a:rPr lang="de-DE" sz="1200" baseline="0" dirty="0">
                <a:solidFill>
                  <a:schemeClr val="accent1"/>
                </a:solidFill>
              </a:rPr>
              <a:t> Handbuch der Donauschifffahrt S. 117</a:t>
            </a:r>
            <a:endParaRPr lang="de-DE" sz="1200" dirty="0">
              <a:solidFill>
                <a:schemeClr val="accent1"/>
              </a:solidFill>
            </a:endParaRPr>
          </a:p>
          <a:p>
            <a:endParaRPr lang="de-A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51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Mit rund </a:t>
            </a:r>
            <a:r>
              <a:rPr lang="de-AT" b="1" dirty="0"/>
              <a:t>90</a:t>
            </a:r>
            <a:r>
              <a:rPr lang="de-AT" b="1" baseline="0" dirty="0"/>
              <a:t> Millionen Einwohnern </a:t>
            </a:r>
            <a:r>
              <a:rPr lang="de-AT" baseline="0" dirty="0"/>
              <a:t>ist der Donauraum schon allein durch seine Größe von besonderem wirtschaftlichen Interesse. Zahlreiche </a:t>
            </a:r>
            <a:r>
              <a:rPr lang="de-AT" b="1" baseline="0" dirty="0"/>
              <a:t>Produktionsstätten</a:t>
            </a:r>
            <a:r>
              <a:rPr lang="de-AT" baseline="0" dirty="0"/>
              <a:t> der Stahl-, Papier-, Mineralöl- und chemischen Industrie sowie auch der Maschinenbau- und Automobilindustrie befinden sich im </a:t>
            </a:r>
            <a:r>
              <a:rPr lang="de-AT" b="1" baseline="0" dirty="0"/>
              <a:t>Einzugsbereich der Donau</a:t>
            </a:r>
            <a:r>
              <a:rPr lang="de-AT" baseline="0" dirty="0"/>
              <a:t>.</a:t>
            </a:r>
          </a:p>
          <a:p>
            <a:endParaRPr lang="de-AT" dirty="0"/>
          </a:p>
          <a:p>
            <a:r>
              <a:rPr lang="de-AT" baseline="0" dirty="0"/>
              <a:t>Durch ihre Massenleistungsfähigkeit, die Nähe zu Rohstoffmärkten, große freie Transportkapazitäten sowie durch niedrige Transportkosten ist die Donau vor allem für die </a:t>
            </a:r>
            <a:r>
              <a:rPr lang="de-AT" b="1" baseline="0" dirty="0"/>
              <a:t>rohstoffintensive Industrie </a:t>
            </a:r>
            <a:r>
              <a:rPr lang="de-AT" baseline="0" dirty="0"/>
              <a:t>ein wichtiger Verkehrsträger. Zusätzlich ist der Donauraum durch seine </a:t>
            </a:r>
            <a:r>
              <a:rPr lang="de-AT" b="1" baseline="0" dirty="0"/>
              <a:t>fruchtbaren Böden </a:t>
            </a:r>
            <a:r>
              <a:rPr lang="de-AT" baseline="0" dirty="0"/>
              <a:t>eine wichtige Region für den Anbau von landwirtschaftlichen Rohstoffen. Ein nicht unerheblicher Anteil der dort angebauten Produkte wird dabei über die Rhein-Main-Donauachse über die entsprechenden Seehäfen (Nordsee, Schwarzes Meer) nach Übersee exportiert.</a:t>
            </a:r>
          </a:p>
          <a:p>
            <a:endParaRPr lang="de-AT" baseline="0" dirty="0"/>
          </a:p>
          <a:p>
            <a:pPr defTabSz="905988">
              <a:defRPr/>
            </a:pPr>
            <a:r>
              <a:rPr lang="de-AT" baseline="0" dirty="0"/>
              <a:t>Quelle: Handbuch der Donauschifffahrt S. 146.</a:t>
            </a:r>
          </a:p>
          <a:p>
            <a:pPr defTabSz="905988">
              <a:defRPr/>
            </a:pPr>
            <a:r>
              <a:rPr lang="de-AT" baseline="0" dirty="0"/>
              <a:t>Bildquelle: viadonau im Handbuch der Donauschifffahrt S. 147</a:t>
            </a:r>
            <a:endParaRPr lang="de-AT"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solidFill>
                  <a:prstClr val="black"/>
                </a:solidFill>
              </a:rPr>
              <a:pPr/>
              <a:t>6</a:t>
            </a:fld>
            <a:endParaRPr lang="de-AT" dirty="0">
              <a:solidFill>
                <a:prstClr val="black"/>
              </a:solidFill>
            </a:endParaRPr>
          </a:p>
        </p:txBody>
      </p:sp>
    </p:spTree>
    <p:extLst>
      <p:ext uri="{BB962C8B-B14F-4D97-AF65-F5344CB8AC3E}">
        <p14:creationId xmlns:p14="http://schemas.microsoft.com/office/powerpoint/2010/main" val="41536241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52</a:t>
            </a:fld>
            <a:endParaRPr lang="de-AT" dirty="0"/>
          </a:p>
        </p:txBody>
      </p:sp>
    </p:spTree>
    <p:extLst>
      <p:ext uri="{BB962C8B-B14F-4D97-AF65-F5344CB8AC3E}">
        <p14:creationId xmlns:p14="http://schemas.microsoft.com/office/powerpoint/2010/main" val="33313002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53</a:t>
            </a:fld>
            <a:endParaRPr lang="de-AT" dirty="0"/>
          </a:p>
        </p:txBody>
      </p:sp>
    </p:spTree>
    <p:extLst>
      <p:ext uri="{BB962C8B-B14F-4D97-AF65-F5344CB8AC3E}">
        <p14:creationId xmlns:p14="http://schemas.microsoft.com/office/powerpoint/2010/main" val="294569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latin typeface="+mn-lt"/>
              </a:rPr>
              <a:t>Die Donau ist </a:t>
            </a:r>
            <a:r>
              <a:rPr lang="de-AT" b="1" dirty="0">
                <a:latin typeface="+mn-lt"/>
              </a:rPr>
              <a:t>2845 km </a:t>
            </a:r>
            <a:r>
              <a:rPr lang="de-AT" dirty="0">
                <a:latin typeface="+mn-lt"/>
              </a:rPr>
              <a:t>lang und somit nach der Wolga der </a:t>
            </a:r>
            <a:r>
              <a:rPr lang="de-AT" b="1" dirty="0">
                <a:latin typeface="+mn-lt"/>
              </a:rPr>
              <a:t>zweitlängste Fluss Europas</a:t>
            </a:r>
            <a:r>
              <a:rPr lang="de-AT" dirty="0">
                <a:latin typeface="+mn-lt"/>
              </a:rPr>
              <a:t>. Sie entspringt im Schwarzwald in Donaueschingen in Deutschland und fließt bis ins Schwarze Meer in Rumänien. Die von der internationalen Güterschifffahrt nutzbare Länge der schiffbaren Donau beträgt rund 2.415 km. Die Donau ist der einzige größere Fluss in Europa der von Westen nach Osten fließt.</a:t>
            </a:r>
          </a:p>
          <a:p>
            <a:endParaRPr lang="de-AT" dirty="0">
              <a:latin typeface="+mn-lt"/>
            </a:endParaRPr>
          </a:p>
          <a:p>
            <a:pPr defTabSz="905988">
              <a:defRPr/>
            </a:pPr>
            <a:r>
              <a:rPr lang="de-AT" sz="1200" kern="1200" dirty="0">
                <a:solidFill>
                  <a:schemeClr val="tx1"/>
                </a:solidFill>
                <a:latin typeface="Corbel" panose="020B0503020204020204" pitchFamily="34" charset="0"/>
                <a:ea typeface="+mn-ea"/>
                <a:cs typeface="+mn-cs"/>
              </a:rPr>
              <a:t>Die Donau verbindet insgesamt </a:t>
            </a:r>
            <a:r>
              <a:rPr lang="de-AT" sz="1200" b="1" kern="1200" dirty="0">
                <a:solidFill>
                  <a:schemeClr val="tx1"/>
                </a:solidFill>
                <a:latin typeface="Corbel" panose="020B0503020204020204" pitchFamily="34" charset="0"/>
                <a:ea typeface="+mn-ea"/>
                <a:cs typeface="+mn-cs"/>
              </a:rPr>
              <a:t>zehn Länder </a:t>
            </a:r>
            <a:r>
              <a:rPr lang="de-AT" sz="1200" kern="1200" dirty="0">
                <a:solidFill>
                  <a:schemeClr val="tx1"/>
                </a:solidFill>
                <a:latin typeface="Corbel" panose="020B0503020204020204" pitchFamily="34" charset="0"/>
                <a:ea typeface="+mn-ea"/>
                <a:cs typeface="+mn-cs"/>
              </a:rPr>
              <a:t>und dient als wichtige Wasserstraße für den Warenverkehr auf Binnenschiffen. </a:t>
            </a:r>
          </a:p>
          <a:p>
            <a:pPr defTabSz="905988">
              <a:defRPr/>
            </a:pPr>
            <a:r>
              <a:rPr lang="de-AT" sz="1200" kern="1200" dirty="0">
                <a:solidFill>
                  <a:schemeClr val="tx1"/>
                </a:solidFill>
                <a:latin typeface="Corbel" panose="020B0503020204020204" pitchFamily="34" charset="0"/>
                <a:ea typeface="+mn-ea"/>
                <a:cs typeface="+mn-cs"/>
              </a:rPr>
              <a:t>Der österreichische Donauabschnitt beträgt ca. </a:t>
            </a:r>
            <a:r>
              <a:rPr lang="de-AT" sz="1200" b="1" kern="1200" dirty="0">
                <a:solidFill>
                  <a:schemeClr val="tx1"/>
                </a:solidFill>
                <a:latin typeface="Corbel" panose="020B0503020204020204" pitchFamily="34" charset="0"/>
                <a:ea typeface="+mn-ea"/>
                <a:cs typeface="+mn-cs"/>
              </a:rPr>
              <a:t>351 km</a:t>
            </a:r>
            <a:r>
              <a:rPr lang="de-AT" sz="1200" kern="1200" dirty="0">
                <a:solidFill>
                  <a:schemeClr val="tx1"/>
                </a:solidFill>
                <a:latin typeface="Corbel" panose="020B0503020204020204" pitchFamily="34" charset="0"/>
                <a:ea typeface="+mn-ea"/>
                <a:cs typeface="+mn-cs"/>
              </a:rPr>
              <a:t>. Den größten Anteil an der Donau besitzt </a:t>
            </a:r>
            <a:r>
              <a:rPr lang="de-AT" sz="1200" b="1" kern="1200" dirty="0">
                <a:solidFill>
                  <a:schemeClr val="tx1"/>
                </a:solidFill>
                <a:latin typeface="Corbel" panose="020B0503020204020204" pitchFamily="34" charset="0"/>
                <a:ea typeface="+mn-ea"/>
                <a:cs typeface="+mn-cs"/>
              </a:rPr>
              <a:t>Rumänien</a:t>
            </a:r>
            <a:r>
              <a:rPr lang="de-AT" sz="1200" kern="1200" dirty="0">
                <a:solidFill>
                  <a:schemeClr val="tx1"/>
                </a:solidFill>
                <a:latin typeface="Corbel" panose="020B0503020204020204" pitchFamily="34" charset="0"/>
                <a:ea typeface="+mn-ea"/>
                <a:cs typeface="+mn-cs"/>
              </a:rPr>
              <a:t> mit </a:t>
            </a:r>
            <a:r>
              <a:rPr lang="de-AT" sz="1200" b="1" kern="1200" dirty="0">
                <a:solidFill>
                  <a:schemeClr val="tx1"/>
                </a:solidFill>
                <a:latin typeface="Corbel" panose="020B0503020204020204" pitchFamily="34" charset="0"/>
                <a:ea typeface="+mn-ea"/>
                <a:cs typeface="+mn-cs"/>
              </a:rPr>
              <a:t>1.075 km</a:t>
            </a:r>
            <a:r>
              <a:rPr lang="de-AT" sz="1200" kern="1200" dirty="0">
                <a:solidFill>
                  <a:schemeClr val="tx1"/>
                </a:solidFill>
                <a:latin typeface="Corbel" panose="020B0503020204020204" pitchFamily="34" charset="0"/>
                <a:ea typeface="+mn-ea"/>
                <a:cs typeface="+mn-cs"/>
              </a:rPr>
              <a:t>. Hiervon bilden rund 470 km die gemeinsame Staatsgrenze mit Bulgarien. Den kleinsten Donau-Anteil mit nur 550m hat Moldau.</a:t>
            </a:r>
          </a:p>
          <a:p>
            <a:pPr defTabSz="905988">
              <a:defRPr/>
            </a:pPr>
            <a:endParaRPr lang="de-AT" sz="1200" kern="1200" dirty="0">
              <a:solidFill>
                <a:schemeClr val="tx1"/>
              </a:solidFill>
              <a:latin typeface="Corbel" panose="020B0503020204020204" pitchFamily="34" charset="0"/>
              <a:ea typeface="+mn-ea"/>
              <a:cs typeface="+mn-cs"/>
            </a:endParaRPr>
          </a:p>
          <a:p>
            <a:pPr defTabSz="905988">
              <a:defRPr/>
            </a:pPr>
            <a:r>
              <a:rPr lang="de-AT" sz="1200" kern="1200" dirty="0">
                <a:solidFill>
                  <a:schemeClr val="tx1"/>
                </a:solidFill>
                <a:latin typeface="Corbel" panose="020B0503020204020204" pitchFamily="34" charset="0"/>
                <a:ea typeface="+mn-ea"/>
                <a:cs typeface="+mn-cs"/>
              </a:rPr>
              <a:t>Die Donau hat ein </a:t>
            </a:r>
            <a:r>
              <a:rPr lang="de-AT" sz="1200" b="1" kern="1200" dirty="0">
                <a:solidFill>
                  <a:schemeClr val="tx1"/>
                </a:solidFill>
                <a:latin typeface="Corbel" panose="020B0503020204020204" pitchFamily="34" charset="0"/>
                <a:ea typeface="+mn-ea"/>
                <a:cs typeface="+mn-cs"/>
              </a:rPr>
              <a:t>Einzugsgebiet</a:t>
            </a:r>
            <a:r>
              <a:rPr lang="de-AT" sz="1200" kern="1200" dirty="0">
                <a:solidFill>
                  <a:schemeClr val="tx1"/>
                </a:solidFill>
                <a:latin typeface="Corbel" panose="020B0503020204020204" pitchFamily="34" charset="0"/>
                <a:ea typeface="+mn-ea"/>
                <a:cs typeface="+mn-cs"/>
              </a:rPr>
              <a:t> von </a:t>
            </a:r>
            <a:r>
              <a:rPr lang="de-AT" sz="1200" b="1" kern="1200" dirty="0">
                <a:solidFill>
                  <a:schemeClr val="tx1"/>
                </a:solidFill>
                <a:latin typeface="Corbel" panose="020B0503020204020204" pitchFamily="34" charset="0"/>
                <a:ea typeface="+mn-ea"/>
                <a:cs typeface="+mn-cs"/>
              </a:rPr>
              <a:t>801.463 km</a:t>
            </a:r>
            <a:r>
              <a:rPr lang="de-AT" sz="1200" b="1" kern="1200" baseline="30000" dirty="0">
                <a:solidFill>
                  <a:schemeClr val="tx1"/>
                </a:solidFill>
                <a:latin typeface="Corbel" panose="020B0503020204020204" pitchFamily="34" charset="0"/>
                <a:ea typeface="+mn-ea"/>
                <a:cs typeface="+mn-cs"/>
              </a:rPr>
              <a:t>2</a:t>
            </a:r>
            <a:r>
              <a:rPr lang="de-AT" sz="1200" kern="1200" dirty="0">
                <a:solidFill>
                  <a:schemeClr val="tx1"/>
                </a:solidFill>
                <a:latin typeface="Corbel" panose="020B0503020204020204" pitchFamily="34" charset="0"/>
                <a:ea typeface="+mn-ea"/>
                <a:cs typeface="+mn-cs"/>
              </a:rPr>
              <a:t>, welches westlich vom Schwarzen Meer in Zentral- und Südosteuropa liegt. Als Einzugsgebiet eines Stromes oder Flusses wird jenes Gebiet bezeichnet, aus dem das gesamte Wasser über die Bodenoberfläche, die Bäche und das Grundwasser in den Strom des Flusses fließt.</a:t>
            </a:r>
          </a:p>
          <a:p>
            <a:pPr defTabSz="905988">
              <a:defRPr/>
            </a:pPr>
            <a:r>
              <a:rPr lang="de-AT" sz="1200" kern="1200" dirty="0">
                <a:solidFill>
                  <a:schemeClr val="tx1"/>
                </a:solidFill>
                <a:latin typeface="Corbel" panose="020B0503020204020204" pitchFamily="34" charset="0"/>
                <a:ea typeface="+mn-ea"/>
                <a:cs typeface="+mn-cs"/>
              </a:rPr>
              <a:t>Die Donau stellt in dessen Einzugsgebiet einen bedeutenden Verkehrsträger dar, dient als wichtige Quelle für Energie und Trinkwasser und ist wichtiger Erholungs- und Lebensraum.</a:t>
            </a:r>
          </a:p>
          <a:p>
            <a:pPr defTabSz="905988">
              <a:defRPr/>
            </a:pPr>
            <a:endParaRPr lang="de-AT" sz="1200" kern="1200" dirty="0">
              <a:solidFill>
                <a:schemeClr val="tx1"/>
              </a:solidFill>
              <a:latin typeface="Corbel" panose="020B0503020204020204" pitchFamily="34" charset="0"/>
              <a:ea typeface="+mn-ea"/>
              <a:cs typeface="+mn-cs"/>
            </a:endParaRPr>
          </a:p>
          <a:p>
            <a:pPr defTabSz="905988">
              <a:defRPr/>
            </a:pPr>
            <a:r>
              <a:rPr lang="de-AT" sz="1200" kern="1200" dirty="0">
                <a:solidFill>
                  <a:schemeClr val="tx1"/>
                </a:solidFill>
                <a:latin typeface="Corbel" panose="020B0503020204020204" pitchFamily="34" charset="0"/>
                <a:ea typeface="+mn-ea"/>
                <a:cs typeface="+mn-cs"/>
              </a:rPr>
              <a:t>Quelle:</a:t>
            </a:r>
            <a:r>
              <a:rPr lang="de-AT" sz="1200" kern="1200" baseline="0" dirty="0">
                <a:solidFill>
                  <a:schemeClr val="tx1"/>
                </a:solidFill>
                <a:latin typeface="Corbel" panose="020B0503020204020204" pitchFamily="34" charset="0"/>
                <a:ea typeface="+mn-ea"/>
                <a:cs typeface="+mn-cs"/>
              </a:rPr>
              <a:t> </a:t>
            </a:r>
            <a:r>
              <a:rPr lang="de-AT" dirty="0"/>
              <a:t>Handbuch der Donauschifffahrt S. </a:t>
            </a:r>
            <a:r>
              <a:rPr lang="de-AT" baseline="0" dirty="0"/>
              <a:t>38ff.</a:t>
            </a:r>
          </a:p>
          <a:p>
            <a:pPr defTabSz="905988">
              <a:defRPr/>
            </a:pPr>
            <a:r>
              <a:rPr lang="de-AT" baseline="0" dirty="0"/>
              <a:t>Bildquelle: viadonau im Handbuch der Donauschifffahrt S. 38</a:t>
            </a:r>
          </a:p>
          <a:p>
            <a:pPr defTabSz="905988">
              <a:defRPr/>
            </a:pPr>
            <a:endParaRPr lang="de-AT" dirty="0"/>
          </a:p>
          <a:p>
            <a:endParaRPr lang="de-AT" dirty="0"/>
          </a:p>
          <a:p>
            <a:endParaRPr 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59008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05988">
              <a:defRPr/>
            </a:pPr>
            <a:r>
              <a:rPr lang="hu-HU" dirty="0"/>
              <a:t>Gemäß Donaukommission lässt sich die schiffbare Donau (Kelheim–Sulina: Strom-km 2.414,72 bis Strom-km 0) in </a:t>
            </a:r>
            <a:r>
              <a:rPr lang="hu-HU" b="1" dirty="0"/>
              <a:t>drei Hauptabschnitte </a:t>
            </a:r>
            <a:r>
              <a:rPr lang="hu-HU" dirty="0"/>
              <a:t>gliedern</a:t>
            </a:r>
            <a:r>
              <a:rPr lang="de-AT" dirty="0"/>
              <a:t>: </a:t>
            </a:r>
          </a:p>
          <a:p>
            <a:pPr marL="171450" indent="-171450" defTabSz="905988">
              <a:buFont typeface="Arial" panose="020B0604020202020204" pitchFamily="34" charset="0"/>
              <a:buChar char="•"/>
              <a:defRPr/>
            </a:pPr>
            <a:r>
              <a:rPr lang="de-AT" dirty="0"/>
              <a:t>Die </a:t>
            </a:r>
            <a:r>
              <a:rPr lang="de-AT" b="1" dirty="0"/>
              <a:t>Obere</a:t>
            </a:r>
            <a:r>
              <a:rPr lang="de-AT" b="1" baseline="0" dirty="0"/>
              <a:t> Donau </a:t>
            </a:r>
            <a:r>
              <a:rPr lang="de-AT" baseline="0" dirty="0"/>
              <a:t>von Kelheim (Deutschland) bis </a:t>
            </a:r>
            <a:r>
              <a:rPr lang="hu-HU" dirty="0">
                <a:solidFill>
                  <a:schemeClr val="accent1"/>
                </a:solidFill>
              </a:rPr>
              <a:t>Gönyű</a:t>
            </a:r>
            <a:r>
              <a:rPr lang="de-AT" dirty="0">
                <a:solidFill>
                  <a:schemeClr val="accent1"/>
                </a:solidFill>
              </a:rPr>
              <a:t> (Ungarn) (623 km lang), </a:t>
            </a:r>
          </a:p>
          <a:p>
            <a:pPr marL="171450" indent="-171450" defTabSz="905988">
              <a:buFont typeface="Arial" panose="020B0604020202020204" pitchFamily="34" charset="0"/>
              <a:buChar char="•"/>
              <a:defRPr/>
            </a:pPr>
            <a:r>
              <a:rPr lang="de-AT" dirty="0">
                <a:solidFill>
                  <a:schemeClr val="accent1"/>
                </a:solidFill>
              </a:rPr>
              <a:t>die </a:t>
            </a:r>
            <a:r>
              <a:rPr lang="de-AT" b="1" dirty="0">
                <a:solidFill>
                  <a:schemeClr val="accent1"/>
                </a:solidFill>
              </a:rPr>
              <a:t>Mittlere Donau</a:t>
            </a:r>
            <a:r>
              <a:rPr lang="de-AT" dirty="0">
                <a:solidFill>
                  <a:schemeClr val="accent1"/>
                </a:solidFill>
              </a:rPr>
              <a:t> von </a:t>
            </a:r>
            <a:r>
              <a:rPr lang="hu-HU" dirty="0">
                <a:solidFill>
                  <a:schemeClr val="accent1"/>
                </a:solidFill>
              </a:rPr>
              <a:t>Gönyű</a:t>
            </a:r>
            <a:r>
              <a:rPr lang="de-AT" dirty="0">
                <a:solidFill>
                  <a:schemeClr val="accent1"/>
                </a:solidFill>
              </a:rPr>
              <a:t> bis Turnu-Severin (Rumänien) (860 km lang) und </a:t>
            </a:r>
          </a:p>
          <a:p>
            <a:pPr marL="171450" indent="-171450" defTabSz="905988">
              <a:buFont typeface="Arial" panose="020B0604020202020204" pitchFamily="34" charset="0"/>
              <a:buChar char="•"/>
              <a:defRPr/>
            </a:pPr>
            <a:r>
              <a:rPr lang="de-AT" dirty="0">
                <a:solidFill>
                  <a:schemeClr val="accent1"/>
                </a:solidFill>
              </a:rPr>
              <a:t>die </a:t>
            </a:r>
            <a:r>
              <a:rPr lang="de-AT" b="1" dirty="0">
                <a:solidFill>
                  <a:schemeClr val="accent1"/>
                </a:solidFill>
              </a:rPr>
              <a:t>Untere Donau </a:t>
            </a:r>
            <a:r>
              <a:rPr lang="de-AT" dirty="0">
                <a:solidFill>
                  <a:schemeClr val="accent1"/>
                </a:solidFill>
              </a:rPr>
              <a:t>von Turnu-Severin bis Sulina (Rumänien) (931 km lang)</a:t>
            </a:r>
          </a:p>
          <a:p>
            <a:pPr defTabSz="905988">
              <a:defRPr/>
            </a:pPr>
            <a:endParaRPr lang="de-AT" dirty="0"/>
          </a:p>
          <a:p>
            <a:pPr defTabSz="905988">
              <a:defRPr/>
            </a:pPr>
            <a:r>
              <a:rPr lang="de-AT" dirty="0"/>
              <a:t>Im</a:t>
            </a:r>
            <a:r>
              <a:rPr lang="de-AT" baseline="0" dirty="0"/>
              <a:t> ersten Drittel ihres Laufes, auf einer Länge von 1.055 km, hat die Donau aufgrund ihres hohen Gefälles den Charakter eines </a:t>
            </a:r>
            <a:r>
              <a:rPr lang="de-AT" b="1" baseline="0" dirty="0"/>
              <a:t>Gebirgsflusses</a:t>
            </a:r>
            <a:r>
              <a:rPr lang="de-AT" baseline="0" dirty="0"/>
              <a:t>. Daher finden sich auf diesem Abschnitt auch fast alle Flusskraftwerke. Insgesamt gibt es </a:t>
            </a:r>
            <a:r>
              <a:rPr lang="de-AT" b="1" baseline="0" dirty="0"/>
              <a:t>18 Flusskraftwerke</a:t>
            </a:r>
            <a:r>
              <a:rPr lang="de-AT" baseline="0" dirty="0"/>
              <a:t>, wobei sich 16 dieser Kraftwerke zwischen Kelheim und Göny</a:t>
            </a:r>
            <a:r>
              <a:rPr lang="hu-HU" dirty="0">
                <a:solidFill>
                  <a:schemeClr val="accent1"/>
                </a:solidFill>
              </a:rPr>
              <a:t>ű</a:t>
            </a:r>
            <a:r>
              <a:rPr lang="de-AT" baseline="0" dirty="0"/>
              <a:t> an der Oberen Donau befinden. Erst ab dem „Gefällebruch“ bei </a:t>
            </a:r>
            <a:r>
              <a:rPr lang="hu-HU" dirty="0">
                <a:solidFill>
                  <a:schemeClr val="accent1"/>
                </a:solidFill>
              </a:rPr>
              <a:t>Gönyű</a:t>
            </a:r>
            <a:r>
              <a:rPr lang="de-AT" dirty="0">
                <a:solidFill>
                  <a:schemeClr val="accent1"/>
                </a:solidFill>
              </a:rPr>
              <a:t> im Norden Ungarns wird der Strom langsam zu einem Tieflandfluss. Im Durchschnitt überwindet die Obere Donau pro Kilometer Fließstrecke einen Höhenunterschied von etwas mehr als einem halben Meter, während es bei der Unteren Donau durchschnittlich nur noch knapp über vier Zentimeter pro Kilometer sind. </a:t>
            </a:r>
          </a:p>
          <a:p>
            <a:pPr defTabSz="905988">
              <a:defRPr/>
            </a:pPr>
            <a:endParaRPr lang="de-AT" dirty="0"/>
          </a:p>
          <a:p>
            <a:pPr defTabSz="905988">
              <a:defRPr/>
            </a:pPr>
            <a:r>
              <a:rPr lang="de-AT" dirty="0"/>
              <a:t>Quelle: Handbuch der Donauschifffahrt S. 41</a:t>
            </a:r>
          </a:p>
          <a:p>
            <a:pPr defTabSz="905988">
              <a:defRPr/>
            </a:pPr>
            <a:r>
              <a:rPr lang="de-AT" baseline="0" dirty="0"/>
              <a:t>Bildquelle: viadonau im Handbuch der Donauschifffahrt S. 41</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171443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Staustufen</a:t>
            </a:r>
            <a:r>
              <a:rPr lang="de-DE" baseline="0" dirty="0"/>
              <a:t> das heißt Anlagen zum Aufstauen eines Flusses zur Regelung seines Wasserstandes entstehen häufig aufgrund von Flusskraftwerken, die die Kraft des fließenden Wassers in Energie umwandeln. Sie nutzen dabei das durch den Stau entstehende Gefälle zwischen dem Wasser oberhalb und unterhalb des Kraftwerks (Oberwasser- bzw. Unterwasser).</a:t>
            </a:r>
          </a:p>
          <a:p>
            <a:r>
              <a:rPr lang="de-DE" b="1" baseline="0" dirty="0"/>
              <a:t>Schleusen</a:t>
            </a:r>
            <a:r>
              <a:rPr lang="de-DE" baseline="0" dirty="0"/>
              <a:t> ermöglichen es den Binnenschiffen, den Höhenunterschied des oberhalb des Kraftwerkes angestauten und des unterhalb des Kraftwerks weiterfließenden Flusses zu überwinden. Ein Schleusengang dauert in etwa 40 Minuten, wobei rund die Hälfte der Zeit dazu aufgewendet wird das Schiff in die Schleusenkammer hinein- und wieder hinaus zu navigieren.</a:t>
            </a:r>
          </a:p>
          <a:p>
            <a:endParaRPr lang="de-DE" baseline="0" dirty="0"/>
          </a:p>
          <a:p>
            <a:r>
              <a:rPr lang="de-DE" baseline="0" dirty="0"/>
              <a:t>Quelle: Handbuch der Donauschifffahrt S. 53-54</a:t>
            </a:r>
          </a:p>
          <a:p>
            <a:r>
              <a:rPr lang="de-DE" baseline="0" dirty="0"/>
              <a:t>Bildquelle: viadonau im Handbuch der Donauschifffahrt S. 54 und https://fotos.viadonau.org</a:t>
            </a: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436625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oben angeführte Grafik</a:t>
            </a:r>
            <a:r>
              <a:rPr lang="de-DE" baseline="0" dirty="0"/>
              <a:t> zeigt die </a:t>
            </a:r>
            <a:r>
              <a:rPr lang="de-DE" b="1" baseline="0" dirty="0"/>
              <a:t>9 Wasserkraftwerke </a:t>
            </a:r>
            <a:r>
              <a:rPr lang="de-DE" baseline="0" dirty="0"/>
              <a:t>mit ihren dazugehörigen Schleusen entlang der </a:t>
            </a:r>
            <a:r>
              <a:rPr lang="de-DE" b="1" baseline="0" dirty="0"/>
              <a:t>österreichischen Donau</a:t>
            </a:r>
            <a:r>
              <a:rPr lang="de-DE" baseline="0" dirty="0"/>
              <a:t>.</a:t>
            </a:r>
          </a:p>
          <a:p>
            <a:endParaRPr lang="de-DE" baseline="0" dirty="0"/>
          </a:p>
          <a:p>
            <a:r>
              <a:rPr lang="de-DE" baseline="0" dirty="0"/>
              <a:t>Quelle: Handbuch der Donauschifffahrt S. 55</a:t>
            </a:r>
          </a:p>
          <a:p>
            <a:r>
              <a:rPr lang="de-DE" baseline="0" dirty="0"/>
              <a:t>Bildquelle: viadonau</a:t>
            </a:r>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26466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Corbel" panose="020B0503020204020204" pitchFamily="34" charset="0"/>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65000"/>
                    <a:lumOff val="35000"/>
                  </a:schemeClr>
                </a:solidFill>
                <a:latin typeface="Corbel" panose="020B0503020204020204"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73B980B6-7C10-47E9-ABC7-A6C2AB25D840}" type="datetime7">
              <a:rPr lang="de-DE" smtClean="0"/>
              <a:t>Sep-22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E1A80F-93F6-4988-96EC-CD9B78411A67}"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512DA8-0BE3-4F17-AC30-8A7508CF7358}"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5B0DE2-017A-477F-B7FF-35EBCEEED3F5}"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t>©</a:t>
            </a:r>
            <a:r>
              <a:rPr lang="de-DE" b="0" dirty="0"/>
              <a:t> via donau </a:t>
            </a:r>
            <a:r>
              <a:rPr lang="de-DE" dirty="0"/>
              <a:t>I</a:t>
            </a:r>
            <a:r>
              <a:rPr lang="de-DE" b="0" dirty="0"/>
              <a:t> </a:t>
            </a:r>
            <a:fld id="{153DC4F8-28B6-43F3-9111-95138F9D637F}" type="slidenum">
              <a:rPr lang="en-GB" b="0"/>
              <a:pPr>
                <a:defRPr/>
              </a:pPr>
              <a:t>‹#›</a:t>
            </a:fld>
            <a:endParaRPr lang="en-GB" b="0" dirty="0"/>
          </a:p>
        </p:txBody>
      </p:sp>
    </p:spTree>
    <p:extLst>
      <p:ext uri="{BB962C8B-B14F-4D97-AF65-F5344CB8AC3E}">
        <p14:creationId xmlns:p14="http://schemas.microsoft.com/office/powerpoint/2010/main" val="1270049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F7AF892-4BF4-4DC5-A258-7F2B1D438E57}"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469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840953-C9D2-4CEF-BE78-6714A3401A4C}"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92931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ECCA6E-9E11-439A-A149-6A985B4E3C6A}" type="datetime7">
              <a:rPr lang="de-AT" smtClean="0">
                <a:solidFill>
                  <a:prstClr val="black"/>
                </a:solidFill>
              </a:rPr>
              <a:p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93338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323BCD-351F-44D5-9F2F-80C41092BC16}"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93832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09DBB1-E5CE-4280-ACEC-7C6BF0DABD90}" type="datetime7">
              <a:rPr lang="de-AT" smtClean="0">
                <a:solidFill>
                  <a:prstClr val="white"/>
                </a:solidFill>
              </a:rPr>
              <a:p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7785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2A78FEC-3A87-4E1B-A293-D426C4672CAA}" type="datetime7">
              <a:rPr lang="de-AT" smtClean="0">
                <a:solidFill>
                  <a:prstClr val="white"/>
                </a:solidFill>
              </a:rPr>
              <a:p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909139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EC355F1-5585-4EC2-B6D0-82424796FF24}"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E9972-8032-4767-8938-683EEE2869EC}" type="datetime7">
              <a:rPr lang="de-AT" smtClean="0">
                <a:solidFill>
                  <a:prstClr val="white"/>
                </a:solidFill>
              </a:rPr>
              <a:p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9653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9CC927-1714-4E80-8DD0-7A4D1FB44EDD}"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551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3E353-5F40-4238-8D19-F759AC88230A}"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1730688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747E92-FE83-4C90-A7FE-3FEFB2CE140E}"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922137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41784F-471E-4482-A5FE-D6AE280D5E82}"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747251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0808" y="930275"/>
            <a:ext cx="7916008" cy="647700"/>
          </a:xfrm>
        </p:spPr>
        <p:txBody>
          <a:bodyPr/>
          <a:lstStyle/>
          <a:p>
            <a:r>
              <a:rPr lang="de-DE"/>
              <a:t>Titelmasterformat durch Klicken bearbeiten</a:t>
            </a:r>
            <a:endParaRPr lang="de-AT"/>
          </a:p>
        </p:txBody>
      </p:sp>
      <p:sp>
        <p:nvSpPr>
          <p:cNvPr id="3" name="Textplatzhalter 2"/>
          <p:cNvSpPr>
            <a:spLocks noGrp="1"/>
          </p:cNvSpPr>
          <p:nvPr>
            <p:ph type="body" sz="half" idx="1"/>
          </p:nvPr>
        </p:nvSpPr>
        <p:spPr>
          <a:xfrm>
            <a:off x="600808" y="1916114"/>
            <a:ext cx="3887666"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29151" y="1916114"/>
            <a:ext cx="3887665" cy="39592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15"/>
          <p:cNvSpPr>
            <a:spLocks noGrp="1" noChangeArrowheads="1"/>
          </p:cNvSpPr>
          <p:nvPr>
            <p:ph type="sldNum" sz="quarter" idx="10"/>
          </p:nvPr>
        </p:nvSpPr>
        <p:spPr>
          <a:ln/>
        </p:spPr>
        <p:txBody>
          <a:bodyPr/>
          <a:lstStyle>
            <a:lvl1pPr>
              <a:defRPr/>
            </a:lvl1pPr>
          </a:lstStyle>
          <a:p>
            <a:pPr>
              <a:defRPr/>
            </a:pPr>
            <a:r>
              <a:rPr lang="de-DE" dirty="0">
                <a:solidFill>
                  <a:prstClr val="white"/>
                </a:solidFill>
              </a:rPr>
              <a:t>© via donau I </a:t>
            </a:r>
            <a:fld id="{153DC4F8-28B6-43F3-9111-95138F9D637F}" type="slidenum">
              <a:rPr lang="en-GB">
                <a:solidFill>
                  <a:prstClr val="white"/>
                </a:solidFill>
              </a:rPr>
              <a:pPr>
                <a:defRPr/>
              </a:pPr>
              <a:t>‹#›</a:t>
            </a:fld>
            <a:endParaRPr lang="en-GB" dirty="0">
              <a:solidFill>
                <a:prstClr val="white"/>
              </a:solidFill>
            </a:endParaRPr>
          </a:p>
        </p:txBody>
      </p:sp>
    </p:spTree>
    <p:extLst>
      <p:ext uri="{BB962C8B-B14F-4D97-AF65-F5344CB8AC3E}">
        <p14:creationId xmlns:p14="http://schemas.microsoft.com/office/powerpoint/2010/main" val="239700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EF324718-1B92-44DE-A5F5-1EBFE56A0E33}"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585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E3E439-2117-40D2-8620-57AA3B7B4DC6}"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058557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D620B4-B7F8-46B2-8819-B388FE75E9EC}" type="datetime7">
              <a:rPr lang="de-AT" smtClean="0">
                <a:solidFill>
                  <a:prstClr val="black"/>
                </a:solidFill>
              </a:rPr>
              <a:p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37931"/>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DF5B17-3334-494D-8E78-1A6371C4111A}"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957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BEFB2F-DEA7-4805-93A4-225BAD8D9B06}" type="datetime7">
              <a:rPr lang="de-DE" smtClean="0">
                <a:solidFill>
                  <a:prstClr val="white"/>
                </a:solidFill>
              </a:r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990F09-ECF8-4F75-833D-9E26A1BB27A8}" type="datetime7">
              <a:rPr lang="de-AT" smtClean="0">
                <a:solidFill>
                  <a:prstClr val="white"/>
                </a:solidFill>
              </a:rPr>
              <a:p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1343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24F08788-D6D3-4C0B-BC18-2D0799E1928B}" type="datetime7">
              <a:rPr lang="de-AT" smtClean="0">
                <a:solidFill>
                  <a:prstClr val="white"/>
                </a:solidFill>
              </a:rPr>
              <a:p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940166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99788-7256-4AE5-9CCE-B73E8481848F}" type="datetime7">
              <a:rPr lang="de-AT" smtClean="0">
                <a:solidFill>
                  <a:prstClr val="white"/>
                </a:solidFill>
              </a:rPr>
              <a:p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872900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E53566-8761-46B8-BC77-8D8AF7415804}"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337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A2E2FC-3895-40A3-BB0B-EE82D7BFBF56}" type="datetime7">
              <a:rPr lang="de-AT" smtClean="0">
                <a:solidFill>
                  <a:prstClr val="white"/>
                </a:solidFill>
              </a:rPr>
              <a:p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401765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9A00A4-37D0-4E38-9303-472A89868FDD}"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60783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0B30677-E68B-4006-B840-00FC7D93DB1E}" type="datetime7">
              <a:rPr lang="de-AT" smtClean="0">
                <a:solidFill>
                  <a:prstClr val="white"/>
                </a:solidFill>
              </a:rPr>
              <a:pPr/>
              <a:t>Sep-22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2047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B278A3-ECA5-4880-865D-8CE62F170B16}" type="datetime7">
              <a:rPr lang="de-DE" smtClean="0">
                <a:solidFill>
                  <a:prstClr val="black"/>
                </a:solidFill>
              </a:rPr>
              <a:t>Sep-22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527178-CEC3-4872-B0A7-BD71DDF07A05}"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91CA2E-FD7B-46AC-A531-903220C55A88}" type="datetime7">
              <a:rPr lang="de-DE" smtClean="0">
                <a:solidFill>
                  <a:prstClr val="white"/>
                </a:solidFill>
              </a:rPr>
              <a:t>Sep-22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6D8A391-8AA1-477A-AAC9-7C869C4199C9}" type="datetime7">
              <a:rPr lang="de-DE" smtClean="0">
                <a:solidFill>
                  <a:prstClr val="white"/>
                </a:solidFill>
              </a:rPr>
              <a:t>Sep-22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F32E94-E14F-4B6C-9D87-E3ABDC57573D}" type="datetime7">
              <a:rPr lang="de-DE" smtClean="0">
                <a:solidFill>
                  <a:prstClr val="white"/>
                </a:solidFill>
              </a:rPr>
              <a:t>Sep-22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39A3B6-64F1-43CE-907B-41374A488240}" type="datetime7">
              <a:rPr lang="de-DE" smtClean="0">
                <a:solidFill>
                  <a:prstClr val="white"/>
                </a:solidFill>
              </a:rPr>
              <a:t>Sep-22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6"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4.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40D57-3392-411C-BDA2-FD3329093BD4}" type="datetime7">
              <a:rPr lang="de-DE" smtClean="0"/>
              <a:t>Sep-22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l" defTabSz="914400" rtl="0" eaLnBrk="1" latinLnBrk="0" hangingPunct="1">
        <a:spcBef>
          <a:spcPct val="0"/>
        </a:spcBef>
        <a:buNone/>
        <a:defRPr sz="4400" kern="1200">
          <a:solidFill>
            <a:srgbClr val="3C628F"/>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E9248398-E94D-4761-A16B-D47FAE2EFEAD}" type="datetime7">
              <a:rPr lang="de-DE" smtClean="0">
                <a:solidFill>
                  <a:prstClr val="white"/>
                </a:solidFill>
              </a:r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37" r:id="rId12"/>
  </p:sldLayoutIdLst>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112C2391-5808-430D-A82B-9790F9764CBA}" type="datetime7">
              <a:rPr lang="de-AT" smtClean="0">
                <a:solidFill>
                  <a:prstClr val="white"/>
                </a:solidFill>
              </a:rPr>
              <a:p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p41662\AppData\Local\Microsoft\Windows\Temporary Internet Files\Content.Outlook\VDWGJMU4\RZ-Logo-Logistikum-hoch-cmyk-2000x2000px.jpg"/>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3" name="Picture 2"/>
          <p:cNvPicPr>
            <a:picLocks noChangeAspect="1" noChangeArrowheads="1"/>
          </p:cNvPicPr>
          <p:nvPr userDrawn="1"/>
        </p:nvPicPr>
        <p:blipFill rotWithShape="1">
          <a:blip r:embed="rId16"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8379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7BB12FB-28DA-44C7-AC82-669A23DF8115}" type="datetime7">
              <a:rPr lang="de-AT" smtClean="0">
                <a:solidFill>
                  <a:prstClr val="white"/>
                </a:solidFill>
              </a:rPr>
              <a:pPr/>
              <a:t>Sep-22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
        <p:nvSpPr>
          <p:cNvPr id="12" name="Rectangle 9"/>
          <p:cNvSpPr/>
          <p:nvPr userDrawn="1"/>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14" name="Rectangle 6"/>
          <p:cNvSpPr/>
          <p:nvPr userDrawn="1"/>
        </p:nvSpPr>
        <p:spPr>
          <a:xfrm>
            <a:off x="-1" y="1484783"/>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descr="C:\Users\p41662\AppData\Local\Microsoft\Windows\Temporary Internet Files\Content.Outlook\VDWGJMU4\REWWay (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087150" y="629022"/>
            <a:ext cx="1013242" cy="2577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C:\Users\p41662\AppData\Local\Microsoft\Windows\Temporary Internet Files\Content.Outlook\VDWGJMU4\RZ-Logo-Logistikum-hoch-cmyk-2000x2000px.jpg"/>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10736" y="583006"/>
            <a:ext cx="576064" cy="576064"/>
          </a:xfrm>
          <a:prstGeom prst="rect">
            <a:avLst/>
          </a:prstGeom>
          <a:noFill/>
        </p:spPr>
      </p:pic>
      <p:pic>
        <p:nvPicPr>
          <p:cNvPr id="15" name="Picture 2"/>
          <p:cNvPicPr>
            <a:picLocks noChangeAspect="1" noChangeArrowheads="1"/>
          </p:cNvPicPr>
          <p:nvPr userDrawn="1"/>
        </p:nvPicPr>
        <p:blipFill rotWithShape="1">
          <a:blip r:embed="rId15" cstate="screen">
            <a:extLst>
              <a:ext uri="{28A0092B-C50C-407E-A947-70E740481C1C}">
                <a14:useLocalDpi xmlns:a14="http://schemas.microsoft.com/office/drawing/2010/main"/>
              </a:ext>
            </a:extLst>
          </a:blip>
          <a:srcRect l="12995" t="31961" r="8507" b="17103"/>
          <a:stretch/>
        </p:blipFill>
        <p:spPr bwMode="auto">
          <a:xfrm>
            <a:off x="7032355" y="949275"/>
            <a:ext cx="1080120" cy="28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75951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p:txStyles>
    <p:titleStyle>
      <a:lvl1pPr algn="l" defTabSz="914400" rtl="0" eaLnBrk="1" latinLnBrk="0" hangingPunct="1">
        <a:spcBef>
          <a:spcPct val="0"/>
        </a:spcBef>
        <a:buNone/>
        <a:defRPr sz="2800" kern="1200" spc="-100" baseline="0">
          <a:solidFill>
            <a:srgbClr val="3C628F"/>
          </a:solidFill>
          <a:latin typeface="Corbel" panose="020B0503020204020204" pitchFamily="34" charset="0"/>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6.wmf"/><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http://www.doris.bmvit.gv.at/"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www.viadonau.org/de/newsroom/publikationen/broschueren" TargetMode="External"/><Relationship Id="rId7" Type="http://schemas.openxmlformats.org/officeDocument/2006/relationships/hyperlink" Target="https://www.donau.com/fileadmin/user_upload/Bilder_und_PDFs/Donau-Tourismuskonferenz_2014/Praesentationen/07_Hofbauer_Be_your_own_captain.pdf"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www.binnenschiff.de/" TargetMode="External"/><Relationship Id="rId5" Type="http://schemas.openxmlformats.org/officeDocument/2006/relationships/hyperlink" Target="http://www.bmvit.gv.at/" TargetMode="External"/><Relationship Id="rId4" Type="http://schemas.openxmlformats.org/officeDocument/2006/relationships/hyperlink" Target="http://www.ines-danube.info/"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rewway@fh-steyr.at"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9.jp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6203032" cy="990600"/>
          </a:xfrm>
        </p:spPr>
        <p:txBody>
          <a:bodyPr/>
          <a:lstStyle/>
          <a:p>
            <a:r>
              <a:rPr lang="de-AT" dirty="0">
                <a:solidFill>
                  <a:schemeClr val="accent1"/>
                </a:solidFill>
              </a:rPr>
              <a:t>Wie man am besten mit diesem Lehrmaterial arbeitet</a:t>
            </a:r>
            <a:endParaRPr lang="en-US" dirty="0">
              <a:solidFill>
                <a:schemeClr val="accent1"/>
              </a:solidFill>
            </a:endParaRPr>
          </a:p>
        </p:txBody>
      </p:sp>
      <p:sp>
        <p:nvSpPr>
          <p:cNvPr id="2" name="Content Placeholder 1"/>
          <p:cNvSpPr>
            <a:spLocks noGrp="1"/>
          </p:cNvSpPr>
          <p:nvPr>
            <p:ph idx="1"/>
          </p:nvPr>
        </p:nvSpPr>
        <p:spPr>
          <a:xfrm>
            <a:off x="457200" y="1821160"/>
            <a:ext cx="8229600" cy="4776192"/>
          </a:xfrm>
        </p:spPr>
        <p:txBody>
          <a:bodyPr>
            <a:normAutofit fontScale="92500" lnSpcReduction="10000"/>
          </a:bodyPr>
          <a:lstStyle/>
          <a:p>
            <a:pPr>
              <a:buClr>
                <a:srgbClr val="189BC4"/>
              </a:buClr>
            </a:pPr>
            <a:r>
              <a:rPr lang="de-DE" sz="1800" b="1" dirty="0">
                <a:solidFill>
                  <a:srgbClr val="189BC4"/>
                </a:solidFill>
              </a:rPr>
              <a:t>Power Point</a:t>
            </a:r>
          </a:p>
          <a:p>
            <a:pPr marL="0" lvl="1" indent="0" algn="just">
              <a:buClr>
                <a:srgbClr val="189BC4"/>
              </a:buClr>
              <a:buNone/>
            </a:pPr>
            <a:r>
              <a:rPr lang="de-DE" sz="1600" dirty="0">
                <a:solidFill>
                  <a:schemeClr val="accent1"/>
                </a:solidFill>
              </a:rPr>
              <a:t>In der folgenden PowerPoint wird das Thema </a:t>
            </a:r>
            <a:r>
              <a:rPr lang="de-AT" sz="1600" dirty="0">
                <a:solidFill>
                  <a:schemeClr val="accent1"/>
                </a:solidFill>
              </a:rPr>
              <a:t>DONAUSCHIFFFAHRT – Märkte und Stärkung der Wasserstraße</a:t>
            </a:r>
            <a:r>
              <a:rPr lang="de-DE" sz="1600" dirty="0">
                <a:solidFill>
                  <a:schemeClr val="accent1"/>
                </a:solidFill>
              </a:rPr>
              <a:t> präsentiert. In den zugehörigen Notizen sind die </a:t>
            </a:r>
            <a:r>
              <a:rPr lang="de-DE" sz="1600" dirty="0" err="1">
                <a:solidFill>
                  <a:schemeClr val="accent1"/>
                </a:solidFill>
              </a:rPr>
              <a:t>Slides</a:t>
            </a:r>
            <a:r>
              <a:rPr lang="de-DE" sz="1600" dirty="0">
                <a:solidFill>
                  <a:schemeClr val="accent1"/>
                </a:solidFill>
              </a:rPr>
              <a:t> kurz beschrieben und die verwendeten Quellen für diese angeführt, welche für weiterführende Informationen genutzt werden können.</a:t>
            </a:r>
          </a:p>
          <a:p>
            <a:pPr marL="0" lvl="1" indent="0" algn="just">
              <a:buClr>
                <a:srgbClr val="189BC4"/>
              </a:buClr>
              <a:buNone/>
            </a:pPr>
            <a:endParaRPr lang="de-DE" sz="1600" dirty="0">
              <a:solidFill>
                <a:schemeClr val="accent1"/>
              </a:solidFill>
            </a:endParaRPr>
          </a:p>
          <a:p>
            <a:pPr>
              <a:buClr>
                <a:srgbClr val="189BC4"/>
              </a:buClr>
            </a:pPr>
            <a:r>
              <a:rPr lang="de-DE" sz="1800" b="1" dirty="0">
                <a:solidFill>
                  <a:srgbClr val="189BC4"/>
                </a:solidFill>
              </a:rPr>
              <a:t>Reader</a:t>
            </a:r>
          </a:p>
          <a:p>
            <a:pPr marL="0" lvl="1" indent="0" algn="just">
              <a:buClr>
                <a:srgbClr val="189BC4"/>
              </a:buClr>
              <a:buNone/>
            </a:pPr>
            <a:r>
              <a:rPr lang="de-DE" sz="1600" dirty="0">
                <a:solidFill>
                  <a:schemeClr val="accent1"/>
                </a:solidFill>
              </a:rPr>
              <a:t>Zusätzlich zu den PowerPoint Präsentationen ist auch ein Reader bereitgestellt, welcher das Thema detaillierter beschreibt und als Skript verwendet werden kann.  </a:t>
            </a:r>
          </a:p>
          <a:p>
            <a:pPr marL="0" lvl="1" indent="0" algn="just">
              <a:buClr>
                <a:srgbClr val="189BC4"/>
              </a:buClr>
              <a:buNone/>
            </a:pPr>
            <a:endParaRPr lang="de-DE" sz="1600" dirty="0">
              <a:solidFill>
                <a:schemeClr val="accent1"/>
              </a:solidFill>
            </a:endParaRPr>
          </a:p>
          <a:p>
            <a:pPr>
              <a:buClr>
                <a:srgbClr val="189BC4"/>
              </a:buClr>
            </a:pPr>
            <a:r>
              <a:rPr lang="de-DE" sz="1800" b="1" dirty="0">
                <a:solidFill>
                  <a:srgbClr val="189BC4"/>
                </a:solidFill>
              </a:rPr>
              <a:t>Links </a:t>
            </a:r>
          </a:p>
          <a:p>
            <a:pPr marL="0" lvl="1" indent="0" algn="just">
              <a:buClr>
                <a:srgbClr val="189BC4"/>
              </a:buClr>
              <a:buNone/>
              <a:tabLst>
                <a:tab pos="174625" algn="l"/>
              </a:tabLst>
            </a:pPr>
            <a:r>
              <a:rPr lang="de-DE" sz="1600" dirty="0">
                <a:solidFill>
                  <a:schemeClr val="accent1"/>
                </a:solidFill>
              </a:rPr>
              <a:t>Die für die Präsentation verwendeten Quellen sind in den Lernpaketen unter einer Linksammlung verfügbar.</a:t>
            </a:r>
          </a:p>
          <a:p>
            <a:pPr marL="0" lvl="1" indent="0" algn="just">
              <a:buClr>
                <a:srgbClr val="189BC4"/>
              </a:buClr>
              <a:buNone/>
              <a:tabLst>
                <a:tab pos="174625" algn="l"/>
              </a:tabLst>
            </a:pPr>
            <a:endParaRPr lang="de-DE" sz="1600" dirty="0">
              <a:solidFill>
                <a:schemeClr val="accent1"/>
              </a:solidFill>
            </a:endParaRPr>
          </a:p>
          <a:p>
            <a:pPr>
              <a:buClr>
                <a:srgbClr val="189BC4"/>
              </a:buClr>
            </a:pPr>
            <a:r>
              <a:rPr lang="de-DE" sz="1800" b="1" dirty="0">
                <a:solidFill>
                  <a:srgbClr val="189BC4"/>
                </a:solidFill>
              </a:rPr>
              <a:t>Videos und Übungen</a:t>
            </a:r>
          </a:p>
          <a:p>
            <a:pPr marL="0" lvl="2" indent="0" algn="just">
              <a:buClr>
                <a:srgbClr val="189BC4"/>
              </a:buClr>
              <a:buNone/>
            </a:pPr>
            <a:r>
              <a:rPr lang="de-DE" sz="1600" dirty="0">
                <a:solidFill>
                  <a:schemeClr val="accent1"/>
                </a:solidFill>
              </a:rPr>
              <a:t>Zusätzlich werden auch Videos und Übungen zur Verfügung gestellt. Diese sind ebenfalls in den betreffenden Lernpaketen zu finden. </a:t>
            </a:r>
          </a:p>
          <a:p>
            <a:pPr marL="0" lvl="2" indent="0" algn="just">
              <a:buClr>
                <a:srgbClr val="189BC4"/>
              </a:buClr>
              <a:buNone/>
            </a:pPr>
            <a:r>
              <a:rPr lang="de-DE" sz="1600" dirty="0">
                <a:solidFill>
                  <a:schemeClr val="accent1"/>
                </a:solidFill>
              </a:rPr>
              <a:t>https://www.rewway.at/de/</a:t>
            </a:r>
            <a:r>
              <a:rPr lang="de-DE" sz="1600" dirty="0" err="1">
                <a:solidFill>
                  <a:schemeClr val="accent1"/>
                </a:solidFill>
              </a:rPr>
              <a:t>lehrmittel</a:t>
            </a:r>
            <a:r>
              <a:rPr lang="de-DE" sz="1600" dirty="0">
                <a:solidFill>
                  <a:schemeClr val="accent1"/>
                </a:solidFill>
              </a:rPr>
              <a:t>/</a:t>
            </a:r>
            <a:r>
              <a:rPr lang="de-DE" sz="1600" dirty="0" err="1">
                <a:solidFill>
                  <a:schemeClr val="accent1"/>
                </a:solidFill>
              </a:rPr>
              <a:t>pakete</a:t>
            </a:r>
            <a:r>
              <a:rPr lang="de-DE" sz="1600" dirty="0">
                <a:solidFill>
                  <a:schemeClr val="accent1"/>
                </a:solidFill>
              </a:rPr>
              <a:t>/donauschifffahrt-märkte-und-stärkung-der-wasserstraße/</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157403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28" y="5787433"/>
            <a:ext cx="401624" cy="46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2"/>
          <p:cNvSpPr>
            <a:spLocks noGrp="1" noChangeArrowheads="1"/>
          </p:cNvSpPr>
          <p:nvPr>
            <p:ph type="title"/>
          </p:nvPr>
        </p:nvSpPr>
        <p:spPr/>
        <p:txBody>
          <a:bodyPr/>
          <a:lstStyle/>
          <a:p>
            <a:r>
              <a:rPr lang="de-DE" b="1" dirty="0">
                <a:solidFill>
                  <a:schemeClr val="accent1"/>
                </a:solidFill>
              </a:rPr>
              <a:t>Österreichische Schleusen</a:t>
            </a:r>
            <a:br>
              <a:rPr lang="de-DE" b="1" dirty="0">
                <a:solidFill>
                  <a:schemeClr val="accent1"/>
                </a:solidFill>
              </a:rPr>
            </a:br>
            <a:r>
              <a:rPr lang="de-DE" sz="2400" dirty="0">
                <a:solidFill>
                  <a:schemeClr val="accent1"/>
                </a:solidFill>
              </a:rPr>
              <a:t>Die Wasserstraße Donau</a:t>
            </a:r>
            <a:endParaRPr lang="de-AT" b="1" dirty="0">
              <a:solidFill>
                <a:schemeClr val="accent1"/>
              </a:solidFill>
            </a:endParaRPr>
          </a:p>
        </p:txBody>
      </p:sp>
      <p:sp>
        <p:nvSpPr>
          <p:cNvPr id="2" name="Content Placeholder 1"/>
          <p:cNvSpPr>
            <a:spLocks noGrp="1"/>
          </p:cNvSpPr>
          <p:nvPr>
            <p:ph idx="1"/>
          </p:nvPr>
        </p:nvSpPr>
        <p:spPr>
          <a:xfrm>
            <a:off x="1464840" y="1709747"/>
            <a:ext cx="8229600" cy="4776192"/>
          </a:xfrm>
        </p:spPr>
        <p:txBody>
          <a:bodyPr>
            <a:normAutofit/>
          </a:bodyPr>
          <a:lstStyle/>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a:p>
            <a:endParaRPr lang="de-AT" dirty="0"/>
          </a:p>
        </p:txBody>
      </p:sp>
      <p:sp>
        <p:nvSpPr>
          <p:cNvPr id="6"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graphicFrame>
        <p:nvGraphicFramePr>
          <p:cNvPr id="29700" name="Object 3"/>
          <p:cNvGraphicFramePr>
            <a:graphicFrameLocks noChangeAspect="1"/>
          </p:cNvGraphicFramePr>
          <p:nvPr>
            <p:extLst>
              <p:ext uri="{D42A27DB-BD31-4B8C-83A1-F6EECF244321}">
                <p14:modId xmlns:p14="http://schemas.microsoft.com/office/powerpoint/2010/main" val="300660750"/>
              </p:ext>
            </p:extLst>
          </p:nvPr>
        </p:nvGraphicFramePr>
        <p:xfrm>
          <a:off x="1187624" y="1700808"/>
          <a:ext cx="6576590" cy="3852990"/>
        </p:xfrm>
        <a:graphic>
          <a:graphicData uri="http://schemas.openxmlformats.org/presentationml/2006/ole">
            <mc:AlternateContent xmlns:mc="http://schemas.openxmlformats.org/markup-compatibility/2006">
              <mc:Choice xmlns:v="urn:schemas-microsoft-com:vml" Requires="v">
                <p:oleObj name="Photo Editor-Foto" r:id="rId4" imgW="7676190" imgH="4580952" progId="MSPhotoEd.3">
                  <p:embed/>
                </p:oleObj>
              </mc:Choice>
              <mc:Fallback>
                <p:oleObj name="Photo Editor-Foto" r:id="rId4" imgW="7676190" imgH="4580952"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700808"/>
                        <a:ext cx="6576590" cy="3852990"/>
                      </a:xfrm>
                      <a:prstGeom prst="rect">
                        <a:avLst/>
                      </a:prstGeom>
                      <a:noFill/>
                      <a:ln>
                        <a:noFill/>
                      </a:ln>
                      <a:effectLst/>
                    </p:spPr>
                  </p:pic>
                </p:oleObj>
              </mc:Fallback>
            </mc:AlternateContent>
          </a:graphicData>
        </a:graphic>
      </p:graphicFrame>
      <p:sp>
        <p:nvSpPr>
          <p:cNvPr id="5"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7" name="Textfeld 1"/>
          <p:cNvSpPr txBox="1">
            <a:spLocks noChangeArrowheads="1"/>
          </p:cNvSpPr>
          <p:nvPr/>
        </p:nvSpPr>
        <p:spPr bwMode="auto">
          <a:xfrm>
            <a:off x="1072381" y="1772816"/>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8" name="Textfeld 14"/>
          <p:cNvSpPr txBox="1"/>
          <p:nvPr/>
        </p:nvSpPr>
        <p:spPr>
          <a:xfrm>
            <a:off x="323528" y="5749868"/>
            <a:ext cx="8496000" cy="540000"/>
          </a:xfrm>
          <a:prstGeom prst="rect">
            <a:avLst/>
          </a:prstGeom>
          <a:noFill/>
          <a:ln w="28575">
            <a:solidFill>
              <a:srgbClr val="189BC4"/>
            </a:solidFill>
          </a:ln>
        </p:spPr>
        <p:txBody>
          <a:bodyPr wrap="square" rtlCol="0" anchor="ctr">
            <a:spAutoFit/>
          </a:bodyPr>
          <a:lstStyle/>
          <a:p>
            <a:pPr>
              <a:lnSpc>
                <a:spcPct val="150000"/>
              </a:lnSpc>
            </a:pPr>
            <a:r>
              <a:rPr lang="de-AT" dirty="0">
                <a:solidFill>
                  <a:schemeClr val="accent1"/>
                </a:solidFill>
                <a:latin typeface="Corbel" panose="020B0503020204020204" pitchFamily="34" charset="0"/>
              </a:rPr>
              <a:t>	9 Schleusen/Wasserkraftwerke auf der österreichischen Donau</a:t>
            </a:r>
          </a:p>
        </p:txBody>
      </p:sp>
      <p:sp>
        <p:nvSpPr>
          <p:cNvPr id="12"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404357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5561654" y="2411684"/>
            <a:ext cx="3548675" cy="2165948"/>
          </a:xfrm>
          <a:prstGeom prst="rect">
            <a:avLst/>
          </a:prstGeom>
        </p:spPr>
      </p:pic>
      <p:sp>
        <p:nvSpPr>
          <p:cNvPr id="17411"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3BE23C94-B874-4D02-8951-DB0E53B6EA3C}" type="slidenum">
              <a:rPr lang="en-GB" sz="800">
                <a:solidFill>
                  <a:schemeClr val="bg1"/>
                </a:solidFill>
                <a:ea typeface="ヒラギノ角ゴ Pro W3" pitchFamily="-108" charset="-128"/>
              </a:rPr>
              <a:pPr algn="r" eaLnBrk="1" hangingPunct="1"/>
              <a:t>11</a:t>
            </a:fld>
            <a:endParaRPr lang="en-GB" sz="800" dirty="0">
              <a:solidFill>
                <a:schemeClr val="bg1"/>
              </a:solidFill>
              <a:ea typeface="ヒラギノ角ゴ Pro W3" pitchFamily="-108" charset="-128"/>
            </a:endParaRPr>
          </a:p>
        </p:txBody>
      </p:sp>
      <p:sp>
        <p:nvSpPr>
          <p:cNvPr id="17412" name="Rectangle 2"/>
          <p:cNvSpPr>
            <a:spLocks noGrp="1" noChangeArrowheads="1"/>
          </p:cNvSpPr>
          <p:nvPr>
            <p:ph type="title" idx="4294967295"/>
          </p:nvPr>
        </p:nvSpPr>
        <p:spPr>
          <a:xfrm>
            <a:off x="600808" y="549275"/>
            <a:ext cx="7916008" cy="647700"/>
          </a:xfrm>
        </p:spPr>
        <p:txBody>
          <a:bodyPr>
            <a:normAutofit fontScale="90000"/>
          </a:bodyPr>
          <a:lstStyle/>
          <a:p>
            <a:r>
              <a:rPr lang="de-DE" sz="3100" b="1" dirty="0">
                <a:solidFill>
                  <a:schemeClr val="accent1"/>
                </a:solidFill>
              </a:rPr>
              <a:t>Brücken – Durchfahrtsmöglichkeit</a:t>
            </a:r>
            <a:br>
              <a:rPr lang="de-DE" sz="2200" b="1" dirty="0">
                <a:solidFill>
                  <a:schemeClr val="accent1"/>
                </a:solidFill>
              </a:rPr>
            </a:br>
            <a:r>
              <a:rPr lang="de-DE" sz="2700" dirty="0">
                <a:solidFill>
                  <a:schemeClr val="accent1"/>
                </a:solidFill>
              </a:rPr>
              <a:t>Die Wasserstraße Donau</a:t>
            </a:r>
            <a:endParaRPr lang="de-DE" sz="2700" b="1" dirty="0">
              <a:solidFill>
                <a:schemeClr val="accent1"/>
              </a:solidFill>
            </a:endParaRPr>
          </a:p>
        </p:txBody>
      </p:sp>
      <p:sp>
        <p:nvSpPr>
          <p:cNvPr id="17413" name="Rectangle 7"/>
          <p:cNvSpPr>
            <a:spLocks noGrp="1" noChangeArrowheads="1"/>
          </p:cNvSpPr>
          <p:nvPr>
            <p:ph type="body" sz="half" idx="4294967295"/>
          </p:nvPr>
        </p:nvSpPr>
        <p:spPr>
          <a:xfrm>
            <a:off x="667544" y="2350173"/>
            <a:ext cx="4102224" cy="3874221"/>
          </a:xfrm>
        </p:spPr>
        <p:txBody>
          <a:bodyPr>
            <a:normAutofit/>
          </a:bodyPr>
          <a:lstStyle/>
          <a:p>
            <a:pPr eaLnBrk="1" hangingPunct="1"/>
            <a:endParaRPr lang="de-DE" sz="400" b="1" dirty="0">
              <a:solidFill>
                <a:schemeClr val="accent1"/>
              </a:solidFill>
            </a:endParaRPr>
          </a:p>
          <a:p>
            <a:pPr eaLnBrk="1" hangingPunct="1">
              <a:spcAft>
                <a:spcPts val="1200"/>
              </a:spcAft>
              <a:buClr>
                <a:srgbClr val="189BC4"/>
              </a:buClr>
            </a:pPr>
            <a:r>
              <a:rPr lang="de-DE" sz="1800" b="1" dirty="0">
                <a:solidFill>
                  <a:srgbClr val="189BC4"/>
                </a:solidFill>
              </a:rPr>
              <a:t>Durchfahrtshöhe:</a:t>
            </a:r>
            <a:r>
              <a:rPr lang="de-DE" sz="1800" dirty="0">
                <a:solidFill>
                  <a:srgbClr val="189BC4"/>
                </a:solidFill>
              </a:rPr>
              <a:t> </a:t>
            </a:r>
            <a:r>
              <a:rPr lang="de-DE" sz="1800" dirty="0">
                <a:solidFill>
                  <a:schemeClr val="accent1"/>
                </a:solidFill>
              </a:rPr>
              <a:t>insb. für Kabinenschiffe und Containertransporte wichtig (Möglichkeit: </a:t>
            </a:r>
            <a:r>
              <a:rPr lang="de-DE" sz="1800" b="1" dirty="0">
                <a:solidFill>
                  <a:srgbClr val="189BC4"/>
                </a:solidFill>
              </a:rPr>
              <a:t>Ballastwasser</a:t>
            </a:r>
            <a:r>
              <a:rPr lang="de-DE" sz="1800" dirty="0">
                <a:solidFill>
                  <a:schemeClr val="accent1"/>
                </a:solidFill>
              </a:rPr>
              <a:t>)</a:t>
            </a:r>
          </a:p>
          <a:p>
            <a:pPr eaLnBrk="1" hangingPunct="1">
              <a:spcAft>
                <a:spcPts val="1200"/>
              </a:spcAft>
              <a:buClr>
                <a:srgbClr val="189BC4"/>
              </a:buClr>
            </a:pPr>
            <a:r>
              <a:rPr lang="de-DE" sz="1800" dirty="0">
                <a:solidFill>
                  <a:schemeClr val="accent1"/>
                </a:solidFill>
              </a:rPr>
              <a:t>Donau Österreich und ostwärts: </a:t>
            </a:r>
            <a:r>
              <a:rPr lang="de-AT" sz="1800" b="1" dirty="0">
                <a:solidFill>
                  <a:srgbClr val="189BC4"/>
                </a:solidFill>
                <a:cs typeface="Arial" charset="0"/>
              </a:rPr>
              <a:t>≥ 7m </a:t>
            </a:r>
            <a:r>
              <a:rPr lang="de-AT" sz="1800" dirty="0">
                <a:solidFill>
                  <a:schemeClr val="accent1"/>
                </a:solidFill>
                <a:cs typeface="Arial" charset="0"/>
              </a:rPr>
              <a:t>bei höchstem schiffbaren Wasserstand </a:t>
            </a:r>
            <a:r>
              <a:rPr lang="de-AT" sz="1800" dirty="0">
                <a:solidFill>
                  <a:schemeClr val="accent1"/>
                </a:solidFill>
                <a:cs typeface="Arial" charset="0"/>
                <a:sym typeface="Wingdings" panose="05000000000000000000" pitchFamily="2" charset="2"/>
              </a:rPr>
              <a:t></a:t>
            </a:r>
            <a:r>
              <a:rPr lang="de-AT" sz="1800" dirty="0">
                <a:solidFill>
                  <a:schemeClr val="accent1"/>
                </a:solidFill>
                <a:cs typeface="Arial" charset="0"/>
              </a:rPr>
              <a:t> dreilagiger Containerverkehr möglich</a:t>
            </a:r>
          </a:p>
          <a:p>
            <a:pPr eaLnBrk="1" hangingPunct="1"/>
            <a:endParaRPr lang="de-DE" sz="2200" dirty="0"/>
          </a:p>
        </p:txBody>
      </p:sp>
      <p:sp>
        <p:nvSpPr>
          <p:cNvPr id="8" name="Textfeld 1"/>
          <p:cNvSpPr txBox="1">
            <a:spLocks noChangeArrowheads="1"/>
          </p:cNvSpPr>
          <p:nvPr/>
        </p:nvSpPr>
        <p:spPr bwMode="auto">
          <a:xfrm>
            <a:off x="749651" y="327921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via donau</a:t>
            </a:r>
          </a:p>
        </p:txBody>
      </p:sp>
      <p:sp>
        <p:nvSpPr>
          <p:cNvPr id="9"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10"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12" name="Content Placeholder 2"/>
          <p:cNvSpPr txBox="1">
            <a:spLocks/>
          </p:cNvSpPr>
          <p:nvPr/>
        </p:nvSpPr>
        <p:spPr>
          <a:xfrm>
            <a:off x="467544" y="5520827"/>
            <a:ext cx="8496000" cy="864000"/>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723900" indent="0">
              <a:spcBef>
                <a:spcPts val="0"/>
              </a:spcBef>
              <a:buClr>
                <a:srgbClr val="3C628F"/>
              </a:buClr>
              <a:buFont typeface="Arial" pitchFamily="34" charset="0"/>
              <a:buNone/>
            </a:pPr>
            <a:r>
              <a:rPr lang="de-AT" sz="1800" dirty="0">
                <a:solidFill>
                  <a:schemeClr val="accent1"/>
                </a:solidFill>
                <a:latin typeface="Corbel" panose="020B0503020204020204" pitchFamily="34" charset="0"/>
              </a:rPr>
              <a:t>Fixpunkthöhe des Schiffes und Brückendurchfahrtshöhe als bestimmende Parameter für </a:t>
            </a:r>
            <a:r>
              <a:rPr lang="de-AT" sz="1800" dirty="0" err="1">
                <a:solidFill>
                  <a:schemeClr val="accent1"/>
                </a:solidFill>
                <a:latin typeface="Corbel" panose="020B0503020204020204" pitchFamily="34" charset="0"/>
              </a:rPr>
              <a:t>Brückendurchfahrten</a:t>
            </a:r>
            <a:r>
              <a:rPr lang="de-AT" sz="1800" dirty="0">
                <a:solidFill>
                  <a:schemeClr val="accent1"/>
                </a:solidFill>
                <a:latin typeface="Corbel" panose="020B0503020204020204" pitchFamily="34" charset="0"/>
              </a:rPr>
              <a:t>.</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5691003"/>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5" name="Textfeld 1"/>
          <p:cNvSpPr txBox="1">
            <a:spLocks noChangeArrowheads="1"/>
          </p:cNvSpPr>
          <p:nvPr/>
        </p:nvSpPr>
        <p:spPr bwMode="auto">
          <a:xfrm>
            <a:off x="5724128" y="4576173"/>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Tree>
    <p:extLst>
      <p:ext uri="{BB962C8B-B14F-4D97-AF65-F5344CB8AC3E}">
        <p14:creationId xmlns:p14="http://schemas.microsoft.com/office/powerpoint/2010/main" val="2302092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0" y="4293097"/>
            <a:ext cx="3499511" cy="2304256"/>
          </a:xfrm>
          <a:prstGeom prst="rect">
            <a:avLst/>
          </a:prstGeom>
        </p:spPr>
      </p:pic>
      <p:sp>
        <p:nvSpPr>
          <p:cNvPr id="5" name="Title 4"/>
          <p:cNvSpPr>
            <a:spLocks noGrp="1"/>
          </p:cNvSpPr>
          <p:nvPr>
            <p:ph type="title"/>
          </p:nvPr>
        </p:nvSpPr>
        <p:spPr/>
        <p:txBody>
          <a:bodyPr>
            <a:normAutofit/>
          </a:bodyPr>
          <a:lstStyle/>
          <a:p>
            <a:r>
              <a:rPr lang="de-DE" b="1" dirty="0">
                <a:solidFill>
                  <a:schemeClr val="accent1"/>
                </a:solidFill>
              </a:rPr>
              <a:t>Brücken – entlang der Donau</a:t>
            </a:r>
            <a:br>
              <a:rPr lang="de-DE" sz="2000" b="1" dirty="0">
                <a:solidFill>
                  <a:schemeClr val="accent1"/>
                </a:solidFill>
              </a:rPr>
            </a:br>
            <a:r>
              <a:rPr lang="de-DE" sz="2400" dirty="0">
                <a:solidFill>
                  <a:schemeClr val="accent1"/>
                </a:solidFill>
              </a:rPr>
              <a:t>Die Wasserstraße Donau</a:t>
            </a:r>
            <a:endParaRPr lang="de-AT" sz="2000" dirty="0"/>
          </a:p>
        </p:txBody>
      </p:sp>
      <p:sp>
        <p:nvSpPr>
          <p:cNvPr id="6" name="Content Placeholder 5"/>
          <p:cNvSpPr>
            <a:spLocks noGrp="1"/>
          </p:cNvSpPr>
          <p:nvPr>
            <p:ph idx="1"/>
          </p:nvPr>
        </p:nvSpPr>
        <p:spPr>
          <a:xfrm>
            <a:off x="3563888" y="1762614"/>
            <a:ext cx="5427580" cy="4776192"/>
          </a:xfrm>
        </p:spPr>
        <p:txBody>
          <a:bodyPr/>
          <a:lstStyle/>
          <a:p>
            <a:pPr>
              <a:spcBef>
                <a:spcPts val="1800"/>
              </a:spcBef>
              <a:spcAft>
                <a:spcPts val="1800"/>
              </a:spcAft>
              <a:buClr>
                <a:srgbClr val="189BC4"/>
              </a:buClr>
            </a:pPr>
            <a:r>
              <a:rPr lang="de-AT" sz="1800" dirty="0">
                <a:solidFill>
                  <a:schemeClr val="accent1"/>
                </a:solidFill>
              </a:rPr>
              <a:t>129 Brücken auf der gesamten Donau</a:t>
            </a:r>
          </a:p>
          <a:p>
            <a:pPr>
              <a:spcBef>
                <a:spcPts val="1800"/>
              </a:spcBef>
              <a:spcAft>
                <a:spcPts val="1800"/>
              </a:spcAft>
              <a:buClr>
                <a:srgbClr val="189BC4"/>
              </a:buClr>
            </a:pPr>
            <a:r>
              <a:rPr lang="de-AT" sz="1800" dirty="0">
                <a:solidFill>
                  <a:schemeClr val="accent1"/>
                </a:solidFill>
              </a:rPr>
              <a:t>41 Brücken auf der österreichischen Donau</a:t>
            </a:r>
          </a:p>
          <a:p>
            <a:pPr>
              <a:spcBef>
                <a:spcPts val="1800"/>
              </a:spcBef>
              <a:spcAft>
                <a:spcPts val="1800"/>
              </a:spcAft>
              <a:buClr>
                <a:srgbClr val="189BC4"/>
              </a:buClr>
            </a:pPr>
            <a:r>
              <a:rPr lang="de-AT" sz="1800" dirty="0">
                <a:solidFill>
                  <a:schemeClr val="accent1"/>
                </a:solidFill>
              </a:rPr>
              <a:t>maximal 2-3 lagiger Containerverkehr </a:t>
            </a:r>
            <a:br>
              <a:rPr lang="de-AT" sz="1800" dirty="0">
                <a:solidFill>
                  <a:schemeClr val="accent1"/>
                </a:solidFill>
              </a:rPr>
            </a:br>
            <a:r>
              <a:rPr lang="de-AT" sz="1800" dirty="0">
                <a:solidFill>
                  <a:schemeClr val="accent1"/>
                </a:solidFill>
              </a:rPr>
              <a:t>auf der Donau möglich</a:t>
            </a:r>
          </a:p>
          <a:p>
            <a:pPr>
              <a:spcBef>
                <a:spcPts val="1800"/>
              </a:spcBef>
              <a:spcAft>
                <a:spcPts val="1800"/>
              </a:spcAft>
              <a:buClr>
                <a:srgbClr val="189BC4"/>
              </a:buClr>
            </a:pPr>
            <a:r>
              <a:rPr lang="de-AT" sz="1800" dirty="0">
                <a:solidFill>
                  <a:schemeClr val="accent1"/>
                </a:solidFill>
              </a:rPr>
              <a:t>wenig wirtschaftlich </a:t>
            </a:r>
          </a:p>
          <a:p>
            <a:pPr>
              <a:spcBef>
                <a:spcPts val="1800"/>
              </a:spcBef>
              <a:spcAft>
                <a:spcPts val="1800"/>
              </a:spcAft>
              <a:buClr>
                <a:srgbClr val="189BC4"/>
              </a:buClr>
            </a:pPr>
            <a:r>
              <a:rPr lang="de-AT" sz="1800" dirty="0">
                <a:solidFill>
                  <a:schemeClr val="accent1"/>
                </a:solidFill>
              </a:rPr>
              <a:t>praktisch kaum Containerverkehr auf der Donau</a:t>
            </a:r>
          </a:p>
          <a:p>
            <a:pPr>
              <a:spcBef>
                <a:spcPts val="1800"/>
              </a:spcBef>
              <a:spcAft>
                <a:spcPts val="1800"/>
              </a:spcAft>
              <a:buClr>
                <a:srgbClr val="189BC4"/>
              </a:buClr>
            </a:pPr>
            <a:r>
              <a:rPr lang="de-AT" sz="1800" dirty="0">
                <a:solidFill>
                  <a:schemeClr val="accent1"/>
                </a:solidFill>
              </a:rPr>
              <a:t>Containerverkehr überwiegend im Rheingebiet</a:t>
            </a: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pic>
        <p:nvPicPr>
          <p:cNvPr id="7" name="Picture 6"/>
          <p:cNvPicPr/>
          <p:nvPr/>
        </p:nvPicPr>
        <p:blipFill rotWithShape="1">
          <a:blip r:embed="rId4"/>
          <a:srcRect l="62360" t="41961" r="20346" b="26283"/>
          <a:stretch/>
        </p:blipFill>
        <p:spPr bwMode="auto">
          <a:xfrm>
            <a:off x="-1" y="1637879"/>
            <a:ext cx="3499512" cy="2655218"/>
          </a:xfrm>
          <a:prstGeom prst="rect">
            <a:avLst/>
          </a:prstGeom>
          <a:ln>
            <a:noFill/>
          </a:ln>
          <a:extLst>
            <a:ext uri="{53640926-AAD7-44D8-BBD7-CCE9431645EC}">
              <a14:shadowObscured xmlns:a14="http://schemas.microsoft.com/office/drawing/2010/main"/>
            </a:ext>
          </a:extLst>
        </p:spPr>
      </p:pic>
      <p:sp>
        <p:nvSpPr>
          <p:cNvPr id="9" name="Textfeld 1"/>
          <p:cNvSpPr txBox="1">
            <a:spLocks noChangeArrowheads="1"/>
          </p:cNvSpPr>
          <p:nvPr/>
        </p:nvSpPr>
        <p:spPr bwMode="auto">
          <a:xfrm>
            <a:off x="-64377" y="1654892"/>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8"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11" name="Textfeld 1"/>
          <p:cNvSpPr txBox="1">
            <a:spLocks noChangeArrowheads="1"/>
          </p:cNvSpPr>
          <p:nvPr/>
        </p:nvSpPr>
        <p:spPr bwMode="auto">
          <a:xfrm>
            <a:off x="-64377" y="4402273"/>
            <a:ext cx="162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a:t>
            </a:r>
            <a:r>
              <a:rPr lang="de-DE" sz="800" dirty="0" err="1">
                <a:solidFill>
                  <a:schemeClr val="accent1"/>
                </a:solidFill>
                <a:latin typeface="Corbel" panose="020B0503020204020204" pitchFamily="34" charset="0"/>
              </a:rPr>
              <a:t>Pilo</a:t>
            </a:r>
            <a:r>
              <a:rPr lang="de-DE" sz="800" dirty="0">
                <a:solidFill>
                  <a:schemeClr val="accent1"/>
                </a:solidFill>
                <a:latin typeface="Corbel" panose="020B0503020204020204" pitchFamily="34" charset="0"/>
              </a:rPr>
              <a:t> Pichler</a:t>
            </a:r>
          </a:p>
        </p:txBody>
      </p:sp>
    </p:spTree>
    <p:extLst>
      <p:ext uri="{BB962C8B-B14F-4D97-AF65-F5344CB8AC3E}">
        <p14:creationId xmlns:p14="http://schemas.microsoft.com/office/powerpoint/2010/main" val="1076999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p:cNvSpPr>
            <a:spLocks noGrp="1"/>
          </p:cNvSpPr>
          <p:nvPr>
            <p:ph type="title"/>
          </p:nvPr>
        </p:nvSpPr>
        <p:spPr/>
        <p:txBody>
          <a:bodyPr/>
          <a:lstStyle/>
          <a:p>
            <a:r>
              <a:rPr lang="de-AT" b="1" dirty="0">
                <a:solidFill>
                  <a:schemeClr val="accent1"/>
                </a:solidFill>
              </a:rPr>
              <a:t>Verfügbarkeit der Donau</a:t>
            </a:r>
            <a:br>
              <a:rPr lang="de-AT" b="1" dirty="0">
                <a:solidFill>
                  <a:schemeClr val="accent1"/>
                </a:solidFill>
              </a:rPr>
            </a:br>
            <a:r>
              <a:rPr lang="de-DE" sz="2400" dirty="0">
                <a:solidFill>
                  <a:schemeClr val="accent1"/>
                </a:solidFill>
              </a:rPr>
              <a:t>Die Wasserstraße Donau</a:t>
            </a:r>
          </a:p>
        </p:txBody>
      </p:sp>
      <p:sp>
        <p:nvSpPr>
          <p:cNvPr id="14339" name="Inhaltsplatzhalter 2"/>
          <p:cNvSpPr>
            <a:spLocks noGrp="1"/>
          </p:cNvSpPr>
          <p:nvPr>
            <p:ph idx="1"/>
          </p:nvPr>
        </p:nvSpPr>
        <p:spPr>
          <a:xfrm>
            <a:off x="457200" y="1757840"/>
            <a:ext cx="8229600" cy="5157192"/>
          </a:xfrm>
        </p:spPr>
        <p:txBody>
          <a:bodyPr>
            <a:noAutofit/>
          </a:bodyPr>
          <a:lstStyle/>
          <a:p>
            <a:pPr>
              <a:spcAft>
                <a:spcPts val="1200"/>
              </a:spcAft>
              <a:buClr>
                <a:srgbClr val="189BC4"/>
              </a:buClr>
            </a:pPr>
            <a:r>
              <a:rPr lang="de-DE" sz="1800" dirty="0">
                <a:solidFill>
                  <a:schemeClr val="accent1"/>
                </a:solidFill>
              </a:rPr>
              <a:t>Donau ist zu </a:t>
            </a:r>
            <a:r>
              <a:rPr lang="de-DE" sz="1800" b="1" dirty="0">
                <a:solidFill>
                  <a:srgbClr val="189BC4"/>
                </a:solidFill>
              </a:rPr>
              <a:t>98,3 %</a:t>
            </a:r>
            <a:r>
              <a:rPr lang="de-DE" sz="1800" dirty="0">
                <a:solidFill>
                  <a:schemeClr val="accent1"/>
                </a:solidFill>
              </a:rPr>
              <a:t>* bzw. an </a:t>
            </a:r>
            <a:r>
              <a:rPr lang="de-DE" sz="1800" b="1" dirty="0">
                <a:solidFill>
                  <a:srgbClr val="189BC4"/>
                </a:solidFill>
              </a:rPr>
              <a:t>359 Tagen pro Jahr schiffbar</a:t>
            </a:r>
          </a:p>
          <a:p>
            <a:pPr>
              <a:spcAft>
                <a:spcPts val="1200"/>
              </a:spcAft>
              <a:buClr>
                <a:srgbClr val="189BC4"/>
              </a:buClr>
            </a:pPr>
            <a:endParaRPr lang="de-AT" sz="1800" dirty="0">
              <a:solidFill>
                <a:srgbClr val="189BC4"/>
              </a:solidFill>
            </a:endParaRPr>
          </a:p>
          <a:p>
            <a:pPr>
              <a:spcAft>
                <a:spcPts val="1200"/>
              </a:spcAft>
              <a:buClr>
                <a:srgbClr val="189BC4"/>
              </a:buClr>
            </a:pPr>
            <a:r>
              <a:rPr lang="de-AT" sz="1800" dirty="0">
                <a:solidFill>
                  <a:schemeClr val="accent1"/>
                </a:solidFill>
              </a:rPr>
              <a:t>wetterbedingte Sperren durch  </a:t>
            </a:r>
            <a:r>
              <a:rPr lang="de-AT" sz="1800" b="1" dirty="0">
                <a:solidFill>
                  <a:srgbClr val="189BC4"/>
                </a:solidFill>
              </a:rPr>
              <a:t>Hochwasser</a:t>
            </a:r>
            <a:r>
              <a:rPr lang="de-AT" sz="1800" dirty="0">
                <a:solidFill>
                  <a:schemeClr val="accent1"/>
                </a:solidFill>
              </a:rPr>
              <a:t> oder </a:t>
            </a:r>
            <a:r>
              <a:rPr lang="de-AT" sz="1800" b="1" dirty="0">
                <a:solidFill>
                  <a:schemeClr val="accent1"/>
                </a:solidFill>
              </a:rPr>
              <a:t> </a:t>
            </a:r>
            <a:r>
              <a:rPr lang="de-AT" sz="1800" b="1" dirty="0">
                <a:solidFill>
                  <a:srgbClr val="189BC4"/>
                </a:solidFill>
              </a:rPr>
              <a:t>Eisbildung</a:t>
            </a:r>
            <a:r>
              <a:rPr lang="de-AT" sz="1800" dirty="0">
                <a:solidFill>
                  <a:schemeClr val="accent1"/>
                </a:solidFill>
              </a:rPr>
              <a:t> möglich</a:t>
            </a:r>
          </a:p>
          <a:p>
            <a:pPr>
              <a:spcAft>
                <a:spcPts val="1200"/>
              </a:spcAft>
              <a:buClr>
                <a:srgbClr val="189BC4"/>
              </a:buClr>
            </a:pPr>
            <a:endParaRPr lang="de-AT" sz="1800" dirty="0"/>
          </a:p>
          <a:p>
            <a:pPr>
              <a:spcAft>
                <a:spcPts val="1200"/>
              </a:spcAft>
              <a:buClr>
                <a:srgbClr val="189BC4"/>
              </a:buClr>
            </a:pPr>
            <a:r>
              <a:rPr lang="de-AT" sz="1800" dirty="0">
                <a:solidFill>
                  <a:schemeClr val="accent1"/>
                </a:solidFill>
              </a:rPr>
              <a:t>saisonales Niederwasser (Fahrwassertiefe &lt; 2,5 m ) </a:t>
            </a:r>
            <a:br>
              <a:rPr lang="de-AT" sz="1800" dirty="0">
                <a:solidFill>
                  <a:schemeClr val="accent1"/>
                </a:solidFill>
              </a:rPr>
            </a:br>
            <a:r>
              <a:rPr lang="de-AT" sz="1800" dirty="0">
                <a:solidFill>
                  <a:schemeClr val="accent1"/>
                </a:solidFill>
                <a:sym typeface="Wingdings" panose="05000000000000000000" pitchFamily="2" charset="2"/>
              </a:rPr>
              <a:t></a:t>
            </a:r>
            <a:r>
              <a:rPr lang="de-AT" sz="1800" dirty="0">
                <a:solidFill>
                  <a:schemeClr val="accent1"/>
                </a:solidFill>
              </a:rPr>
              <a:t> Schiffe können nicht voll beladen werden </a:t>
            </a:r>
            <a:br>
              <a:rPr lang="de-AT" sz="1800" dirty="0">
                <a:solidFill>
                  <a:schemeClr val="accent1"/>
                </a:solidFill>
              </a:rPr>
            </a:br>
            <a:r>
              <a:rPr lang="de-AT" sz="1800" dirty="0">
                <a:solidFill>
                  <a:schemeClr val="accent1"/>
                </a:solidFill>
                <a:sym typeface="Wingdings" panose="05000000000000000000" pitchFamily="2" charset="2"/>
              </a:rPr>
              <a:t></a:t>
            </a:r>
            <a:r>
              <a:rPr lang="de-AT" sz="1800" dirty="0">
                <a:solidFill>
                  <a:schemeClr val="accent1"/>
                </a:solidFill>
              </a:rPr>
              <a:t> Wirtschaftlichkeit sinkt</a:t>
            </a:r>
          </a:p>
          <a:p>
            <a:pPr>
              <a:spcAft>
                <a:spcPts val="1200"/>
              </a:spcAft>
              <a:buClr>
                <a:srgbClr val="189BC4"/>
              </a:buClr>
            </a:pPr>
            <a:endParaRPr lang="de-DE" sz="1800" dirty="0">
              <a:solidFill>
                <a:schemeClr val="accent1"/>
              </a:solidFill>
            </a:endParaRPr>
          </a:p>
          <a:p>
            <a:pPr>
              <a:spcAft>
                <a:spcPts val="1200"/>
              </a:spcAft>
              <a:buClr>
                <a:srgbClr val="189BC4"/>
              </a:buClr>
            </a:pPr>
            <a:endParaRPr lang="de-DE" sz="1800" dirty="0">
              <a:solidFill>
                <a:schemeClr val="accent1"/>
              </a:solidFill>
            </a:endParaRPr>
          </a:p>
          <a:p>
            <a:pPr>
              <a:spcAft>
                <a:spcPts val="1200"/>
              </a:spcAft>
              <a:buClr>
                <a:srgbClr val="189BC4"/>
              </a:buClr>
            </a:pPr>
            <a:endParaRPr lang="de-DE" sz="1800" dirty="0">
              <a:solidFill>
                <a:schemeClr val="accent1"/>
              </a:solidFill>
            </a:endParaRPr>
          </a:p>
          <a:p>
            <a:pPr marL="0" indent="0">
              <a:spcAft>
                <a:spcPts val="1200"/>
              </a:spcAft>
              <a:buClr>
                <a:srgbClr val="189BC4"/>
              </a:buClr>
              <a:buNone/>
            </a:pPr>
            <a:r>
              <a:rPr lang="de-AT" sz="1800" dirty="0">
                <a:solidFill>
                  <a:schemeClr val="accent1"/>
                </a:solidFill>
              </a:rPr>
              <a:t>* Beobachtungszeitraum: </a:t>
            </a:r>
            <a:r>
              <a:rPr lang="de-DE" sz="1800" dirty="0">
                <a:solidFill>
                  <a:schemeClr val="accent1"/>
                </a:solidFill>
              </a:rPr>
              <a:t>2007-2021</a:t>
            </a:r>
            <a:endParaRPr lang="de-AT" sz="1800" dirty="0">
              <a:solidFill>
                <a:schemeClr val="accent1"/>
              </a:solidFill>
            </a:endParaRPr>
          </a:p>
        </p:txBody>
      </p:sp>
      <p:sp>
        <p:nvSpPr>
          <p:cNvPr id="7"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8" name="Content Placeholder 2"/>
          <p:cNvSpPr txBox="1">
            <a:spLocks/>
          </p:cNvSpPr>
          <p:nvPr/>
        </p:nvSpPr>
        <p:spPr>
          <a:xfrm>
            <a:off x="396480" y="5218218"/>
            <a:ext cx="8496000" cy="864000"/>
          </a:xfrm>
          <a:prstGeom prst="rect">
            <a:avLst/>
          </a:prstGeom>
          <a:ln w="28575">
            <a:solidFill>
              <a:srgbClr val="189BC4"/>
            </a:solidFill>
          </a:ln>
        </p:spPr>
        <p:txBody>
          <a:bodyPr vert="horz" lIns="91440" tIns="45720" rIns="91440" bIns="45720" rtlCol="0" anchor="ctr">
            <a:normAutofit fontScale="92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None/>
            </a:pPr>
            <a:endParaRPr lang="de-DE" sz="1800" spc="60" dirty="0">
              <a:solidFill>
                <a:schemeClr val="accent1"/>
              </a:solidFill>
            </a:endParaRPr>
          </a:p>
          <a:p>
            <a:pPr marL="546100" indent="0">
              <a:buNone/>
            </a:pPr>
            <a:r>
              <a:rPr lang="de-AT" sz="1900" dirty="0">
                <a:solidFill>
                  <a:schemeClr val="accent1"/>
                </a:solidFill>
                <a:latin typeface="Corbel" panose="020B0503020204020204" pitchFamily="34" charset="0"/>
              </a:rPr>
              <a:t>Wasserstraßeninstandhaltung (z.B. Baggerungen) und Informationen zu Wasserständen (RIS) erhöhen die Nutzbarkeit der Wasserstraße</a:t>
            </a:r>
            <a:endParaRPr lang="de-DE" sz="1900" spc="60" dirty="0">
              <a:solidFill>
                <a:schemeClr val="accent1"/>
              </a:solidFill>
              <a:latin typeface="Corbel" panose="020B0503020204020204" pitchFamily="34" charset="0"/>
            </a:endParaRPr>
          </a:p>
          <a:p>
            <a:pPr marL="546100" indent="0">
              <a:buNone/>
            </a:pPr>
            <a:endParaRPr lang="de-AT" sz="1800" dirty="0">
              <a:solidFill>
                <a:schemeClr val="tx2"/>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383523"/>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8522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482952" cy="990600"/>
          </a:xfrm>
        </p:spPr>
        <p:txBody>
          <a:bodyPr>
            <a:normAutofit/>
          </a:bodyPr>
          <a:lstStyle/>
          <a:p>
            <a:r>
              <a:rPr lang="de-DE" b="1" dirty="0">
                <a:solidFill>
                  <a:schemeClr val="accent1"/>
                </a:solidFill>
              </a:rPr>
              <a:t>Quiz</a:t>
            </a:r>
            <a:br>
              <a:rPr lang="de-DE" b="1" dirty="0">
                <a:solidFill>
                  <a:schemeClr val="accent1"/>
                </a:solidFill>
              </a:rPr>
            </a:br>
            <a:r>
              <a:rPr lang="de-AT" sz="2400" dirty="0">
                <a:solidFill>
                  <a:schemeClr val="accent1"/>
                </a:solidFill>
              </a:rPr>
              <a:t>Die Wasserstraße Donau</a:t>
            </a:r>
            <a:endParaRPr lang="de-AT" sz="1800" dirty="0">
              <a:solidFill>
                <a:schemeClr val="accent1"/>
              </a:solidFill>
            </a:endParaRPr>
          </a:p>
        </p:txBody>
      </p:sp>
      <p:sp>
        <p:nvSpPr>
          <p:cNvPr id="3" name="Inhaltsplatzhalter 2"/>
          <p:cNvSpPr>
            <a:spLocks noGrp="1"/>
          </p:cNvSpPr>
          <p:nvPr>
            <p:ph idx="1"/>
          </p:nvPr>
        </p:nvSpPr>
        <p:spPr>
          <a:xfrm>
            <a:off x="1485900" y="2238487"/>
            <a:ext cx="6380466" cy="3474132"/>
          </a:xfrm>
        </p:spPr>
        <p:txBody>
          <a:bodyPr>
            <a:normAutofit/>
          </a:bodyPr>
          <a:lstStyle/>
          <a:p>
            <a:pPr marL="0" indent="0">
              <a:buNone/>
            </a:pPr>
            <a:endParaRPr lang="de-DE" sz="1800" dirty="0">
              <a:solidFill>
                <a:schemeClr val="accent1"/>
              </a:solidFill>
            </a:endParaRPr>
          </a:p>
          <a:p>
            <a:pPr marL="0" indent="0">
              <a:buNone/>
            </a:pPr>
            <a:r>
              <a:rPr lang="de-DE" dirty="0">
                <a:solidFill>
                  <a:schemeClr val="accent1"/>
                </a:solidFill>
              </a:rPr>
              <a:t>Wie viele Staaten durchfließt die Donau?</a:t>
            </a:r>
          </a:p>
          <a:p>
            <a:pPr marL="606029" indent="-402431">
              <a:buAutoNum type="alphaLcParenR"/>
              <a:tabLst>
                <a:tab pos="3586163" algn="l"/>
                <a:tab pos="3943350" algn="l"/>
              </a:tabLst>
            </a:pPr>
            <a:r>
              <a:rPr lang="de-DE" dirty="0">
                <a:solidFill>
                  <a:schemeClr val="accent1"/>
                </a:solidFill>
              </a:rPr>
              <a:t>7	c)	10</a:t>
            </a:r>
          </a:p>
          <a:p>
            <a:pPr marL="606029" indent="-402431">
              <a:buAutoNum type="alphaLcParenR"/>
              <a:tabLst>
                <a:tab pos="3586163" algn="l"/>
                <a:tab pos="3943350" algn="l"/>
              </a:tabLst>
            </a:pPr>
            <a:r>
              <a:rPr lang="de-DE" dirty="0">
                <a:solidFill>
                  <a:schemeClr val="accent1"/>
                </a:solidFill>
              </a:rPr>
              <a:t>5	d)	12</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14</a:t>
            </a:fld>
            <a:endParaRPr lang="de-AT" dirty="0">
              <a:solidFill>
                <a:prstClr val="white"/>
              </a:solidFill>
              <a:latin typeface="Calibri"/>
            </a:endParaRPr>
          </a:p>
        </p:txBody>
      </p:sp>
      <p:sp>
        <p:nvSpPr>
          <p:cNvPr id="6" name="Ellipse 5"/>
          <p:cNvSpPr/>
          <p:nvPr/>
        </p:nvSpPr>
        <p:spPr>
          <a:xfrm>
            <a:off x="4932039" y="3135468"/>
            <a:ext cx="1152129" cy="32403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grpSp>
        <p:nvGrpSpPr>
          <p:cNvPr id="8" name="Group 7"/>
          <p:cNvGrpSpPr/>
          <p:nvPr/>
        </p:nvGrpSpPr>
        <p:grpSpPr>
          <a:xfrm>
            <a:off x="0" y="4759564"/>
            <a:ext cx="10407519" cy="1906109"/>
            <a:chOff x="-7133" y="5199709"/>
            <a:chExt cx="10407519" cy="1906109"/>
          </a:xfrm>
        </p:grpSpPr>
        <p:pic>
          <p:nvPicPr>
            <p:cNvPr id="4100" name="Picture 4" descr="Wachau, Ãsterreich, Natur, Donau, Kirche, Landschaft"/>
            <p:cNvPicPr>
              <a:picLocks noChangeAspect="1" noChangeArrowheads="1"/>
            </p:cNvPicPr>
            <p:nvPr/>
          </p:nvPicPr>
          <p:blipFill rotWithShape="1">
            <a:blip r:embed="rId3">
              <a:extLst>
                <a:ext uri="{28A0092B-C50C-407E-A947-70E740481C1C}">
                  <a14:useLocalDpi xmlns:a14="http://schemas.microsoft.com/office/drawing/2010/main" val="0"/>
                </a:ext>
              </a:extLst>
            </a:blip>
            <a:srcRect l="5859" t="29737" r="9109" b="18571"/>
            <a:stretch/>
          </p:blipFill>
          <p:spPr bwMode="auto">
            <a:xfrm>
              <a:off x="-7133" y="5200768"/>
              <a:ext cx="4104456" cy="18713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ratislava, Schloss, Die Wolken, Slowakei, Donau, Fluss"/>
            <p:cNvPicPr>
              <a:picLocks noChangeAspect="1" noChangeArrowheads="1"/>
            </p:cNvPicPr>
            <p:nvPr/>
          </p:nvPicPr>
          <p:blipFill rotWithShape="1">
            <a:blip r:embed="rId4">
              <a:extLst>
                <a:ext uri="{28A0092B-C50C-407E-A947-70E740481C1C}">
                  <a14:useLocalDpi xmlns:a14="http://schemas.microsoft.com/office/drawing/2010/main" val="0"/>
                </a:ext>
              </a:extLst>
            </a:blip>
            <a:srcRect l="8513" t="52" r="6351" b="-52"/>
            <a:stretch/>
          </p:blipFill>
          <p:spPr bwMode="auto">
            <a:xfrm>
              <a:off x="3007400" y="5199709"/>
              <a:ext cx="360040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onau, Bayern, Stadt, FluÃ, Wasser, Fluss, Natur"/>
            <p:cNvPicPr>
              <a:picLocks noChangeAspect="1" noChangeArrowheads="1"/>
            </p:cNvPicPr>
            <p:nvPr/>
          </p:nvPicPr>
          <p:blipFill rotWithShape="1">
            <a:blip r:embed="rId5">
              <a:extLst>
                <a:ext uri="{28A0092B-C50C-407E-A947-70E740481C1C}">
                  <a14:useLocalDpi xmlns:a14="http://schemas.microsoft.com/office/drawing/2010/main" val="0"/>
                </a:ext>
              </a:extLst>
            </a:blip>
            <a:srcRect t="16975"/>
            <a:stretch/>
          </p:blipFill>
          <p:spPr bwMode="auto">
            <a:xfrm>
              <a:off x="6320883" y="5200628"/>
              <a:ext cx="4079503" cy="190519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feld 1"/>
          <p:cNvSpPr txBox="1">
            <a:spLocks noChangeArrowheads="1"/>
          </p:cNvSpPr>
          <p:nvPr/>
        </p:nvSpPr>
        <p:spPr bwMode="auto">
          <a:xfrm>
            <a:off x="-61965" y="5199709"/>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a:t>
            </a:r>
            <a:r>
              <a:rPr lang="de-DE" sz="800" dirty="0" err="1">
                <a:solidFill>
                  <a:schemeClr val="bg1"/>
                </a:solidFill>
                <a:latin typeface="Corbel" panose="020B0503020204020204" pitchFamily="34" charset="0"/>
              </a:rPr>
              <a:t>pixabay</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362235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6203032" cy="990600"/>
          </a:xfrm>
        </p:spPr>
        <p:txBody>
          <a:bodyPr>
            <a:normAutofit/>
          </a:bodyPr>
          <a:lstStyle/>
          <a:p>
            <a:r>
              <a:rPr lang="de-AT" b="1" dirty="0">
                <a:solidFill>
                  <a:schemeClr val="accent1"/>
                </a:solidFill>
              </a:rPr>
              <a:t>DONAUSCHIFFFAHRT –</a:t>
            </a:r>
            <a:br>
              <a:rPr lang="de-AT" b="1" dirty="0">
                <a:solidFill>
                  <a:schemeClr val="accent1"/>
                </a:solidFill>
              </a:rPr>
            </a:br>
            <a:r>
              <a:rPr lang="de-AT" b="1" dirty="0">
                <a:solidFill>
                  <a:schemeClr val="accent1"/>
                </a:solidFill>
              </a:rPr>
              <a:t>Märkte 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15</a:t>
            </a:fld>
            <a:endParaRPr lang="de-DE"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966707566"/>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8258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de-AT" b="1" dirty="0">
                <a:solidFill>
                  <a:schemeClr val="accent1"/>
                </a:solidFill>
              </a:rPr>
              <a:t>Güterverkehr auf der Donau</a:t>
            </a:r>
            <a:br>
              <a:rPr lang="de-AT" b="1" dirty="0">
                <a:solidFill>
                  <a:schemeClr val="accent1"/>
                </a:solidFill>
              </a:rPr>
            </a:br>
            <a:r>
              <a:rPr lang="de-DE" sz="2400" dirty="0">
                <a:solidFill>
                  <a:schemeClr val="accent1"/>
                </a:solidFill>
              </a:rPr>
              <a:t>Markt der Donauschifffahrt</a:t>
            </a:r>
          </a:p>
        </p:txBody>
      </p:sp>
      <p:sp>
        <p:nvSpPr>
          <p:cNvPr id="3" name="Content Placeholder 2"/>
          <p:cNvSpPr>
            <a:spLocks noGrp="1"/>
          </p:cNvSpPr>
          <p:nvPr>
            <p:ph idx="1"/>
          </p:nvPr>
        </p:nvSpPr>
        <p:spPr>
          <a:xfrm>
            <a:off x="457199" y="1700808"/>
            <a:ext cx="8752033" cy="4776192"/>
          </a:xfrm>
        </p:spPr>
        <p:txBody>
          <a:bodyPr>
            <a:normAutofit lnSpcReduction="10000"/>
          </a:bodyPr>
          <a:lstStyle/>
          <a:p>
            <a:pPr>
              <a:spcAft>
                <a:spcPts val="1200"/>
              </a:spcAft>
              <a:buClr>
                <a:srgbClr val="189BC4"/>
              </a:buClr>
            </a:pPr>
            <a:r>
              <a:rPr lang="de-AT" sz="1800" dirty="0">
                <a:solidFill>
                  <a:schemeClr val="accent1"/>
                </a:solidFill>
              </a:rPr>
              <a:t>Güterverkehr gesamt 2020: </a:t>
            </a:r>
          </a:p>
          <a:p>
            <a:pPr lvl="1">
              <a:spcAft>
                <a:spcPts val="1200"/>
              </a:spcAft>
              <a:buClr>
                <a:srgbClr val="189BC4"/>
              </a:buClr>
              <a:buFont typeface="Symbol" panose="05050102010706020507" pitchFamily="18" charset="2"/>
              <a:buChar char="-"/>
            </a:pPr>
            <a:r>
              <a:rPr lang="de-AT" sz="1600" dirty="0">
                <a:solidFill>
                  <a:srgbClr val="3C628F"/>
                </a:solidFill>
              </a:rPr>
              <a:t>rund 34,0 Mio. Tonnen </a:t>
            </a:r>
            <a:r>
              <a:rPr lang="de-AT" sz="1600" dirty="0">
                <a:solidFill>
                  <a:schemeClr val="accent1"/>
                </a:solidFill>
              </a:rPr>
              <a:t>Güter auf Donau + Nebenflüssen transportiert </a:t>
            </a:r>
          </a:p>
          <a:p>
            <a:pPr lvl="1">
              <a:spcAft>
                <a:spcPts val="1200"/>
              </a:spcAft>
              <a:buClr>
                <a:srgbClr val="189BC4"/>
              </a:buClr>
              <a:buFont typeface="Symbol" panose="05050102010706020507" pitchFamily="18" charset="2"/>
              <a:buChar char="-"/>
            </a:pPr>
            <a:r>
              <a:rPr lang="de-AT" sz="1600" dirty="0">
                <a:solidFill>
                  <a:schemeClr val="accent1"/>
                </a:solidFill>
              </a:rPr>
              <a:t>Rumänien mit 24,4 Mio. Tonnen Gütern  größte Transportmenge</a:t>
            </a:r>
          </a:p>
          <a:p>
            <a:pPr>
              <a:spcAft>
                <a:spcPts val="1200"/>
              </a:spcAft>
              <a:buClr>
                <a:srgbClr val="189BC4"/>
              </a:buClr>
            </a:pPr>
            <a:endParaRPr lang="de-AT" sz="1800" dirty="0">
              <a:solidFill>
                <a:schemeClr val="accent1"/>
              </a:solidFill>
            </a:endParaRPr>
          </a:p>
          <a:p>
            <a:pPr>
              <a:spcAft>
                <a:spcPts val="1200"/>
              </a:spcAft>
              <a:buClr>
                <a:srgbClr val="189BC4"/>
              </a:buClr>
            </a:pPr>
            <a:r>
              <a:rPr lang="de-AT" sz="1800" dirty="0">
                <a:solidFill>
                  <a:schemeClr val="accent1"/>
                </a:solidFill>
              </a:rPr>
              <a:t>Österreichische Donau 2020: </a:t>
            </a:r>
          </a:p>
          <a:p>
            <a:pPr lvl="1">
              <a:spcAft>
                <a:spcPts val="1200"/>
              </a:spcAft>
              <a:buClr>
                <a:srgbClr val="189BC4"/>
              </a:buClr>
              <a:buFont typeface="Symbol" panose="05050102010706020507" pitchFamily="18" charset="2"/>
              <a:buChar char="-"/>
            </a:pPr>
            <a:r>
              <a:rPr lang="de-AT" sz="1600" dirty="0">
                <a:solidFill>
                  <a:schemeClr val="accent1"/>
                </a:solidFill>
              </a:rPr>
              <a:t>Transport von 7,6 Mio. Tonnen Gütern (</a:t>
            </a:r>
            <a:r>
              <a:rPr lang="de-AT" sz="1600" dirty="0">
                <a:solidFill>
                  <a:schemeClr val="accent1"/>
                </a:solidFill>
                <a:sym typeface="Wingdings" panose="05000000000000000000" pitchFamily="2" charset="2"/>
              </a:rPr>
              <a:t> starker Rückgang zu Vorjahr aufgrund der Coronakrise und Ukrainekrise)</a:t>
            </a:r>
            <a:r>
              <a:rPr lang="de-AT" sz="1600" dirty="0">
                <a:solidFill>
                  <a:schemeClr val="accent1"/>
                </a:solidFill>
              </a:rPr>
              <a:t> </a:t>
            </a:r>
          </a:p>
          <a:p>
            <a:pPr>
              <a:spcAft>
                <a:spcPts val="1200"/>
              </a:spcAft>
              <a:buClr>
                <a:srgbClr val="189BC4"/>
              </a:buClr>
            </a:pPr>
            <a:endParaRPr lang="de-AT" sz="1800" dirty="0">
              <a:solidFill>
                <a:schemeClr val="accent1"/>
              </a:solidFill>
            </a:endParaRPr>
          </a:p>
          <a:p>
            <a:pPr>
              <a:spcAft>
                <a:spcPts val="1200"/>
              </a:spcAft>
              <a:buClr>
                <a:srgbClr val="189BC4"/>
              </a:buClr>
            </a:pPr>
            <a:r>
              <a:rPr lang="de-AT" sz="1800" dirty="0">
                <a:solidFill>
                  <a:schemeClr val="accent1"/>
                </a:solidFill>
              </a:rPr>
              <a:t>grenzüberschreitender Güterverkehr im österreichischen Donaukorridor 2020:</a:t>
            </a:r>
          </a:p>
          <a:p>
            <a:pPr lvl="1">
              <a:spcAft>
                <a:spcPts val="1200"/>
              </a:spcAft>
              <a:buClr>
                <a:srgbClr val="189BC4"/>
              </a:buClr>
              <a:buFont typeface="Symbol" panose="05050102010706020507" pitchFamily="18" charset="2"/>
              <a:buChar char="-"/>
            </a:pPr>
            <a:r>
              <a:rPr lang="de-AT" sz="1600" dirty="0">
                <a:solidFill>
                  <a:schemeClr val="accent1"/>
                </a:solidFill>
              </a:rPr>
              <a:t>Anteil der Donau am gesamten Modal Split 8 %</a:t>
            </a:r>
          </a:p>
          <a:p>
            <a:pPr lvl="1">
              <a:spcAft>
                <a:spcPts val="1200"/>
              </a:spcAft>
              <a:buClr>
                <a:srgbClr val="189BC4"/>
              </a:buClr>
              <a:buFont typeface="Symbol" panose="05050102010706020507" pitchFamily="18" charset="2"/>
              <a:buChar char="-"/>
            </a:pPr>
            <a:r>
              <a:rPr lang="de-AT" sz="1600" dirty="0">
                <a:solidFill>
                  <a:schemeClr val="accent1"/>
                </a:solidFill>
              </a:rPr>
              <a:t>Höchster Anteil der Donau bei den Transporten über die Ostgrenze</a:t>
            </a:r>
          </a:p>
          <a:p>
            <a:pPr lvl="1">
              <a:spcAft>
                <a:spcPts val="1200"/>
              </a:spcAft>
              <a:buFont typeface="Symbol" panose="05050102010706020507" pitchFamily="18" charset="2"/>
              <a:buChar char="-"/>
            </a:pPr>
            <a:endParaRPr lang="de-AT" dirty="0">
              <a:solidFill>
                <a:schemeClr val="accent1"/>
              </a:solidFill>
            </a:endParaRPr>
          </a:p>
          <a:p>
            <a:pPr lvl="1">
              <a:spcAft>
                <a:spcPts val="1200"/>
              </a:spcAft>
              <a:buFont typeface="Symbol" panose="05050102010706020507" pitchFamily="18" charset="2"/>
              <a:buChar char="-"/>
            </a:pP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6" name="Textfeld 1"/>
          <p:cNvSpPr txBox="1">
            <a:spLocks noChangeArrowheads="1"/>
          </p:cNvSpPr>
          <p:nvPr/>
        </p:nvSpPr>
        <p:spPr bwMode="auto">
          <a:xfrm>
            <a:off x="7956376" y="6431084"/>
            <a:ext cx="12528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viadonau</a:t>
            </a:r>
            <a:r>
              <a:rPr lang="de-DE" sz="800" dirty="0">
                <a:solidFill>
                  <a:schemeClr val="accent1"/>
                </a:solidFill>
                <a:latin typeface="Corbel" panose="020B0503020204020204" pitchFamily="34" charset="0"/>
              </a:rPr>
              <a:t>, WKO</a:t>
            </a:r>
          </a:p>
        </p:txBody>
      </p:sp>
    </p:spTree>
    <p:extLst>
      <p:ext uri="{BB962C8B-B14F-4D97-AF65-F5344CB8AC3E}">
        <p14:creationId xmlns:p14="http://schemas.microsoft.com/office/powerpoint/2010/main" val="3459589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457200" y="403200"/>
            <a:ext cx="7917473" cy="770855"/>
          </a:xfrm>
        </p:spPr>
        <p:txBody>
          <a:bodyPr>
            <a:noAutofit/>
          </a:bodyPr>
          <a:lstStyle/>
          <a:p>
            <a:r>
              <a:rPr lang="de-AT" b="1" dirty="0">
                <a:solidFill>
                  <a:schemeClr val="accent1"/>
                </a:solidFill>
              </a:rPr>
              <a:t>Güterverkehr der gesamten Donau </a:t>
            </a:r>
            <a:br>
              <a:rPr lang="de-AT" b="1" dirty="0">
                <a:solidFill>
                  <a:schemeClr val="accent1"/>
                </a:solidFill>
              </a:rPr>
            </a:br>
            <a:r>
              <a:rPr lang="de-AT" b="1" dirty="0">
                <a:solidFill>
                  <a:schemeClr val="accent1"/>
                </a:solidFill>
              </a:rPr>
              <a:t>in Mio. Tonnen/Jahr  (2020)</a:t>
            </a:r>
            <a:br>
              <a:rPr lang="de-AT" b="1" dirty="0">
                <a:solidFill>
                  <a:schemeClr val="accent1"/>
                </a:solidFill>
              </a:rPr>
            </a:br>
            <a:r>
              <a:rPr lang="de-DE" sz="2400" dirty="0">
                <a:solidFill>
                  <a:schemeClr val="accent1"/>
                </a:solidFill>
              </a:rPr>
              <a:t>Markt der Donauschifffahrt</a:t>
            </a:r>
            <a:endParaRPr lang="de-AT" sz="2400" b="1" dirty="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2" name="TextBox 1"/>
          <p:cNvSpPr txBox="1"/>
          <p:nvPr/>
        </p:nvSpPr>
        <p:spPr>
          <a:xfrm>
            <a:off x="7596337" y="1916832"/>
            <a:ext cx="1368152" cy="864096"/>
          </a:xfrm>
          <a:prstGeom prst="rect">
            <a:avLst/>
          </a:prstGeom>
          <a:noFill/>
        </p:spPr>
        <p:txBody>
          <a:bodyPr wrap="square" rtlCol="0">
            <a:spAutoFit/>
          </a:bodyPr>
          <a:lstStyle/>
          <a:p>
            <a:endParaRPr lang="de-AT" dirty="0"/>
          </a:p>
        </p:txBody>
      </p:sp>
      <p:sp>
        <p:nvSpPr>
          <p:cNvPr id="7" name="Textfeld 1"/>
          <p:cNvSpPr txBox="1">
            <a:spLocks noChangeArrowheads="1"/>
          </p:cNvSpPr>
          <p:nvPr/>
        </p:nvSpPr>
        <p:spPr bwMode="auto">
          <a:xfrm>
            <a:off x="1115617" y="1686130"/>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9"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4" name="Picture 3">
            <a:extLst>
              <a:ext uri="{FF2B5EF4-FFF2-40B4-BE49-F238E27FC236}">
                <a16:creationId xmlns:a16="http://schemas.microsoft.com/office/drawing/2014/main" id="{7A6ABCDA-580A-3E32-28E9-09F87B8F50F0}"/>
              </a:ext>
            </a:extLst>
          </p:cNvPr>
          <p:cNvPicPr>
            <a:picLocks noChangeAspect="1"/>
          </p:cNvPicPr>
          <p:nvPr/>
        </p:nvPicPr>
        <p:blipFill rotWithShape="1">
          <a:blip r:embed="rId3"/>
          <a:srcRect t="3883"/>
          <a:stretch/>
        </p:blipFill>
        <p:spPr>
          <a:xfrm>
            <a:off x="683568" y="1686130"/>
            <a:ext cx="6466598" cy="4911222"/>
          </a:xfrm>
          <a:prstGeom prst="rect">
            <a:avLst/>
          </a:prstGeom>
        </p:spPr>
      </p:pic>
    </p:spTree>
    <p:extLst>
      <p:ext uri="{BB962C8B-B14F-4D97-AF65-F5344CB8AC3E}">
        <p14:creationId xmlns:p14="http://schemas.microsoft.com/office/powerpoint/2010/main" val="3997599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ChangeArrowheads="1"/>
          </p:cNvSpPr>
          <p:nvPr>
            <p:ph type="title"/>
          </p:nvPr>
        </p:nvSpPr>
        <p:spPr>
          <a:xfrm>
            <a:off x="467544" y="120222"/>
            <a:ext cx="8435280" cy="1079500"/>
          </a:xfrm>
          <a:noFill/>
        </p:spPr>
        <p:txBody>
          <a:bodyPr anchor="t">
            <a:normAutofit fontScale="90000"/>
          </a:bodyPr>
          <a:lstStyle/>
          <a:p>
            <a:r>
              <a:rPr lang="de-DE" sz="3100" b="1" dirty="0">
                <a:solidFill>
                  <a:schemeClr val="accent1"/>
                </a:solidFill>
              </a:rPr>
              <a:t>Güterverkehr auf der Österreichischen</a:t>
            </a:r>
            <a:br>
              <a:rPr lang="de-DE" sz="3100" b="1" dirty="0">
                <a:solidFill>
                  <a:schemeClr val="accent1"/>
                </a:solidFill>
              </a:rPr>
            </a:br>
            <a:r>
              <a:rPr lang="de-DE" sz="3100" b="1" dirty="0">
                <a:solidFill>
                  <a:schemeClr val="accent1"/>
                </a:solidFill>
              </a:rPr>
              <a:t>Donau 2006-2021</a:t>
            </a:r>
            <a:br>
              <a:rPr lang="de-DE" b="1" dirty="0">
                <a:solidFill>
                  <a:schemeClr val="accent1"/>
                </a:solidFill>
              </a:rPr>
            </a:br>
            <a:r>
              <a:rPr lang="de-DE" sz="2700" dirty="0">
                <a:solidFill>
                  <a:schemeClr val="accent1"/>
                </a:solidFill>
              </a:rPr>
              <a:t>Markt der Donauschifffahrt</a:t>
            </a:r>
            <a:endParaRPr lang="de-AT" sz="2700" b="1" dirty="0">
              <a:solidFill>
                <a:schemeClr val="accent1"/>
              </a:solidFill>
            </a:endParaRPr>
          </a:p>
        </p:txBody>
      </p:sp>
      <p:sp>
        <p:nvSpPr>
          <p:cNvPr id="50181" name="Text Box 4"/>
          <p:cNvSpPr txBox="1">
            <a:spLocks noChangeArrowheads="1"/>
          </p:cNvSpPr>
          <p:nvPr/>
        </p:nvSpPr>
        <p:spPr bwMode="auto">
          <a:xfrm>
            <a:off x="7069015" y="3168650"/>
            <a:ext cx="1119554"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50000"/>
              </a:spcBef>
            </a:pPr>
            <a:endParaRPr lang="de-AT" sz="1400" dirty="0"/>
          </a:p>
        </p:txBody>
      </p:sp>
      <p:sp>
        <p:nvSpPr>
          <p:cNvPr id="10" name="Foliennummernplatzhalter 4"/>
          <p:cNvSpPr>
            <a:spLocks noGrp="1"/>
          </p:cNvSpPr>
          <p:nvPr>
            <p:ph type="sldNum" sz="quarter" idx="4294967295"/>
          </p:nvPr>
        </p:nvSpPr>
        <p:spPr>
          <a:xfrm>
            <a:off x="7596336" y="6597352"/>
            <a:ext cx="1066800" cy="329184"/>
          </a:xfrm>
          <a:prstGeom prst="rect">
            <a:avLst/>
          </a:prstGeom>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9" name="Rectangle 4"/>
          <p:cNvSpPr>
            <a:spLocks noChangeArrowheads="1"/>
          </p:cNvSpPr>
          <p:nvPr/>
        </p:nvSpPr>
        <p:spPr bwMode="auto">
          <a:xfrm>
            <a:off x="1155898" y="1739993"/>
            <a:ext cx="91884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800" dirty="0">
                <a:solidFill>
                  <a:schemeClr val="accent1"/>
                </a:solidFill>
              </a:rPr>
              <a:t>Quelle: via </a:t>
            </a:r>
            <a:r>
              <a:rPr lang="de-DE" sz="800" dirty="0">
                <a:solidFill>
                  <a:schemeClr val="accent1"/>
                </a:solidFill>
                <a:latin typeface="Corbel" panose="020B0503020204020204" pitchFamily="34" charset="0"/>
              </a:rPr>
              <a:t>donau</a:t>
            </a:r>
          </a:p>
        </p:txBody>
      </p:sp>
      <p:pic>
        <p:nvPicPr>
          <p:cNvPr id="3" name="Picture 2">
            <a:extLst>
              <a:ext uri="{FF2B5EF4-FFF2-40B4-BE49-F238E27FC236}">
                <a16:creationId xmlns:a16="http://schemas.microsoft.com/office/drawing/2014/main" id="{6106F64A-69C7-F9F5-6820-59E0C27AAAC7}"/>
              </a:ext>
            </a:extLst>
          </p:cNvPr>
          <p:cNvPicPr>
            <a:picLocks noChangeAspect="1"/>
          </p:cNvPicPr>
          <p:nvPr/>
        </p:nvPicPr>
        <p:blipFill>
          <a:blip r:embed="rId3"/>
          <a:stretch>
            <a:fillRect/>
          </a:stretch>
        </p:blipFill>
        <p:spPr>
          <a:xfrm>
            <a:off x="443450" y="1710026"/>
            <a:ext cx="6980399" cy="4887326"/>
          </a:xfrm>
          <a:prstGeom prst="rect">
            <a:avLst/>
          </a:prstGeom>
        </p:spPr>
      </p:pic>
    </p:spTree>
    <p:extLst>
      <p:ext uri="{BB962C8B-B14F-4D97-AF65-F5344CB8AC3E}">
        <p14:creationId xmlns:p14="http://schemas.microsoft.com/office/powerpoint/2010/main" val="114478783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457200" y="403200"/>
            <a:ext cx="8435280" cy="647700"/>
          </a:xfrm>
        </p:spPr>
        <p:txBody>
          <a:bodyPr>
            <a:noAutofit/>
          </a:bodyPr>
          <a:lstStyle/>
          <a:p>
            <a:r>
              <a:rPr lang="de-AT" b="1" dirty="0">
                <a:solidFill>
                  <a:schemeClr val="accent1"/>
                </a:solidFill>
              </a:rPr>
              <a:t>Grenzüberschreitender Güterverkehr</a:t>
            </a:r>
            <a:r>
              <a:rPr lang="de-AT" sz="2600" b="1" dirty="0">
                <a:solidFill>
                  <a:schemeClr val="accent1"/>
                </a:solidFill>
              </a:rPr>
              <a:t> </a:t>
            </a:r>
            <a:r>
              <a:rPr lang="de-AT" b="1" dirty="0">
                <a:solidFill>
                  <a:schemeClr val="accent1"/>
                </a:solidFill>
              </a:rPr>
              <a:t>im </a:t>
            </a:r>
            <a:br>
              <a:rPr lang="de-AT" b="1" dirty="0">
                <a:solidFill>
                  <a:schemeClr val="accent1"/>
                </a:solidFill>
              </a:rPr>
            </a:br>
            <a:r>
              <a:rPr lang="de-AT" b="1" dirty="0">
                <a:solidFill>
                  <a:schemeClr val="accent1"/>
                </a:solidFill>
              </a:rPr>
              <a:t>Österreichischen-Donaukorridor 2021</a:t>
            </a:r>
            <a:br>
              <a:rPr lang="de-AT" sz="2200" b="1" dirty="0">
                <a:solidFill>
                  <a:schemeClr val="accent1"/>
                </a:solidFill>
              </a:rPr>
            </a:br>
            <a:r>
              <a:rPr lang="de-DE" sz="2400" dirty="0">
                <a:solidFill>
                  <a:schemeClr val="accent1"/>
                </a:solidFill>
              </a:rPr>
              <a:t>Markt der Donauschifffahrt</a:t>
            </a:r>
            <a:endParaRPr lang="de-DE" b="1" dirty="0">
              <a:solidFill>
                <a:schemeClr val="accent1"/>
              </a:solidFill>
            </a:endParaRPr>
          </a:p>
        </p:txBody>
      </p:sp>
      <p:sp>
        <p:nvSpPr>
          <p:cNvPr id="9"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6" name="Textfeld 1"/>
          <p:cNvSpPr txBox="1">
            <a:spLocks noChangeArrowheads="1"/>
          </p:cNvSpPr>
          <p:nvPr/>
        </p:nvSpPr>
        <p:spPr bwMode="auto">
          <a:xfrm>
            <a:off x="1979712" y="1661988"/>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7"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3" name="Picture 2">
            <a:extLst>
              <a:ext uri="{FF2B5EF4-FFF2-40B4-BE49-F238E27FC236}">
                <a16:creationId xmlns:a16="http://schemas.microsoft.com/office/drawing/2014/main" id="{E233D75A-3B03-80E9-00A0-035A28EF05E5}"/>
              </a:ext>
            </a:extLst>
          </p:cNvPr>
          <p:cNvPicPr>
            <a:picLocks noChangeAspect="1"/>
          </p:cNvPicPr>
          <p:nvPr/>
        </p:nvPicPr>
        <p:blipFill>
          <a:blip r:embed="rId3"/>
          <a:stretch>
            <a:fillRect/>
          </a:stretch>
        </p:blipFill>
        <p:spPr>
          <a:xfrm>
            <a:off x="683567" y="1690292"/>
            <a:ext cx="5683219" cy="4907059"/>
          </a:xfrm>
          <a:prstGeom prst="rect">
            <a:avLst/>
          </a:prstGeom>
        </p:spPr>
      </p:pic>
    </p:spTree>
    <p:extLst>
      <p:ext uri="{BB962C8B-B14F-4D97-AF65-F5344CB8AC3E}">
        <p14:creationId xmlns:p14="http://schemas.microsoft.com/office/powerpoint/2010/main" val="4054644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Lernziele</a:t>
            </a:r>
            <a:r>
              <a:rPr lang="en-US" dirty="0"/>
              <a:t> und </a:t>
            </a:r>
            <a:r>
              <a:rPr lang="en-US" dirty="0" err="1"/>
              <a:t>Zielgruppe</a:t>
            </a:r>
            <a:endParaRPr lang="en-US" dirty="0"/>
          </a:p>
        </p:txBody>
      </p:sp>
      <p:sp>
        <p:nvSpPr>
          <p:cNvPr id="4" name="Datumsplatzhalter 3"/>
          <p:cNvSpPr>
            <a:spLocks noGrp="1"/>
          </p:cNvSpPr>
          <p:nvPr>
            <p:ph type="dt" sz="half" idx="10"/>
          </p:nvPr>
        </p:nvSpPr>
        <p:spPr/>
        <p:txBody>
          <a:bodyPr/>
          <a:lstStyle/>
          <a:p>
            <a:fld id="{BFE3E439-2117-40D2-8620-57AA3B7B4DC6}" type="datetime7">
              <a:rPr lang="de-AT" smtClean="0">
                <a:solidFill>
                  <a:prstClr val="white"/>
                </a:solidFill>
              </a:rPr>
              <a:pPr/>
              <a:t>Sep-22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Inhaltsplatzhalter 2"/>
          <p:cNvSpPr>
            <a:spLocks noGrp="1"/>
          </p:cNvSpPr>
          <p:nvPr>
            <p:ph idx="1"/>
          </p:nvPr>
        </p:nvSpPr>
        <p:spPr>
          <a:xfrm>
            <a:off x="457200" y="1700808"/>
            <a:ext cx="8435280" cy="2880320"/>
          </a:xfrm>
        </p:spPr>
        <p:txBody>
          <a:bodyPr>
            <a:normAutofit/>
          </a:bodyPr>
          <a:lstStyle/>
          <a:p>
            <a:pPr marL="0" indent="0">
              <a:buNone/>
            </a:pPr>
            <a:r>
              <a:rPr lang="de-AT" sz="1600" dirty="0">
                <a:solidFill>
                  <a:schemeClr val="accent1"/>
                </a:solidFill>
              </a:rPr>
              <a:t>Nach der Auseinandersetzung mit den Inhalten kennen die Lernenden….</a:t>
            </a:r>
          </a:p>
          <a:p>
            <a:endParaRPr lang="de-AT" sz="1600" dirty="0">
              <a:solidFill>
                <a:schemeClr val="accent1"/>
              </a:solidFill>
            </a:endParaRPr>
          </a:p>
          <a:p>
            <a:r>
              <a:rPr lang="de-AT" sz="1600" dirty="0">
                <a:solidFill>
                  <a:schemeClr val="accent1"/>
                </a:solidFill>
              </a:rPr>
              <a:t>Zahlen, Daten und Fakten zur Wasserstraße Donau; Schleusen, Brücken und die Verfügbarkeit der Donau</a:t>
            </a:r>
          </a:p>
          <a:p>
            <a:r>
              <a:rPr lang="de-AT" sz="1600" dirty="0">
                <a:solidFill>
                  <a:schemeClr val="accent1"/>
                </a:solidFill>
              </a:rPr>
              <a:t>Märkte der Donauschifffahrt: von Güterverkehr zum Tourismus und Passagierverkehr in Österreich und dem gesamten Donau-Korridor.</a:t>
            </a:r>
          </a:p>
          <a:p>
            <a:r>
              <a:rPr lang="de-AT" sz="1600" dirty="0">
                <a:solidFill>
                  <a:schemeClr val="accent1"/>
                </a:solidFill>
              </a:rPr>
              <a:t>Stärken der Donaubinnenschifffahrt, Schwächen und Möglichkeiten zur Minimierung der Schwächen.: von Ausbildung über Instandhaltungsmaßnahmen zu Transportgeschwindigkeit und Netzdichte.. Darüber hinaus der verkehrspolitische Rahmen der Donaubinnenschifffahrt.</a:t>
            </a:r>
          </a:p>
        </p:txBody>
      </p:sp>
      <p:sp>
        <p:nvSpPr>
          <p:cNvPr id="7" name="Inhaltsplatzhalter 2"/>
          <p:cNvSpPr txBox="1">
            <a:spLocks/>
          </p:cNvSpPr>
          <p:nvPr/>
        </p:nvSpPr>
        <p:spPr>
          <a:xfrm>
            <a:off x="457200" y="4797152"/>
            <a:ext cx="5410944" cy="2304256"/>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rgbClr val="189BC4"/>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rgbClr val="189BC4"/>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rgbClr val="189BC4"/>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rgbClr val="189BC4"/>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rgbClr val="189BC4"/>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AT" sz="1600" b="1" dirty="0">
                <a:solidFill>
                  <a:schemeClr val="accent1"/>
                </a:solidFill>
              </a:rPr>
              <a:t>Zielgruppe</a:t>
            </a:r>
          </a:p>
          <a:p>
            <a:r>
              <a:rPr lang="de-AT" sz="1600" dirty="0">
                <a:solidFill>
                  <a:schemeClr val="accent1"/>
                </a:solidFill>
              </a:rPr>
              <a:t>Schüler*innen der Oberstufen (AHS) bzw. BHS</a:t>
            </a:r>
          </a:p>
          <a:p>
            <a:r>
              <a:rPr lang="de-AT" sz="1600" dirty="0">
                <a:solidFill>
                  <a:schemeClr val="accent1"/>
                </a:solidFill>
              </a:rPr>
              <a:t>Berufsschüler*innen</a:t>
            </a:r>
          </a:p>
          <a:p>
            <a:r>
              <a:rPr lang="de-AT" sz="1600" dirty="0">
                <a:solidFill>
                  <a:schemeClr val="accent1"/>
                </a:solidFill>
              </a:rPr>
              <a:t>Studierende zum Einstieg in das Thema Binnenschifffahrt</a:t>
            </a:r>
          </a:p>
        </p:txBody>
      </p:sp>
    </p:spTree>
    <p:extLst>
      <p:ext uri="{BB962C8B-B14F-4D97-AF65-F5344CB8AC3E}">
        <p14:creationId xmlns:p14="http://schemas.microsoft.com/office/powerpoint/2010/main" val="251636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3200"/>
            <a:ext cx="8568952" cy="990600"/>
          </a:xfrm>
        </p:spPr>
        <p:txBody>
          <a:bodyPr>
            <a:noAutofit/>
          </a:bodyPr>
          <a:lstStyle/>
          <a:p>
            <a:r>
              <a:rPr lang="de-AT" b="1" dirty="0">
                <a:solidFill>
                  <a:schemeClr val="accent1"/>
                </a:solidFill>
              </a:rPr>
              <a:t>Güterverkehr der Österreichischen Donau nach Gütergruppen 2021</a:t>
            </a:r>
            <a:br>
              <a:rPr lang="de-AT" sz="2000" b="1" dirty="0">
                <a:solidFill>
                  <a:schemeClr val="accent1"/>
                </a:solidFill>
              </a:rPr>
            </a:br>
            <a:r>
              <a:rPr lang="de-DE" sz="2400" dirty="0">
                <a:solidFill>
                  <a:schemeClr val="accent1"/>
                </a:solidFill>
              </a:rPr>
              <a:t>Markt der Donauschifffahrt</a:t>
            </a:r>
            <a:endParaRPr lang="de-DE" sz="2400" b="1"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6" name="Textfeld 1"/>
          <p:cNvSpPr txBox="1">
            <a:spLocks noChangeArrowheads="1"/>
          </p:cNvSpPr>
          <p:nvPr/>
        </p:nvSpPr>
        <p:spPr bwMode="auto">
          <a:xfrm>
            <a:off x="1628428" y="1649812"/>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7"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4" name="Picture 3">
            <a:extLst>
              <a:ext uri="{FF2B5EF4-FFF2-40B4-BE49-F238E27FC236}">
                <a16:creationId xmlns:a16="http://schemas.microsoft.com/office/drawing/2014/main" id="{AD61A1FC-9EF4-FD50-12CC-A7665DEF698C}"/>
              </a:ext>
            </a:extLst>
          </p:cNvPr>
          <p:cNvPicPr>
            <a:picLocks noChangeAspect="1"/>
          </p:cNvPicPr>
          <p:nvPr/>
        </p:nvPicPr>
        <p:blipFill>
          <a:blip r:embed="rId3"/>
          <a:stretch>
            <a:fillRect/>
          </a:stretch>
        </p:blipFill>
        <p:spPr>
          <a:xfrm>
            <a:off x="899592" y="1722547"/>
            <a:ext cx="4975709" cy="4901334"/>
          </a:xfrm>
          <a:prstGeom prst="rect">
            <a:avLst/>
          </a:prstGeom>
        </p:spPr>
      </p:pic>
    </p:spTree>
    <p:extLst>
      <p:ext uri="{BB962C8B-B14F-4D97-AF65-F5344CB8AC3E}">
        <p14:creationId xmlns:p14="http://schemas.microsoft.com/office/powerpoint/2010/main" val="2275287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3"/>
          <a:stretch>
            <a:fillRect/>
          </a:stretch>
        </p:blipFill>
        <p:spPr>
          <a:xfrm>
            <a:off x="0" y="4812060"/>
            <a:ext cx="2891059" cy="1829979"/>
          </a:xfrm>
          <a:prstGeom prst="rect">
            <a:avLst/>
          </a:prstGeom>
        </p:spPr>
      </p:pic>
      <p:pic>
        <p:nvPicPr>
          <p:cNvPr id="9" name="Grafik 8"/>
          <p:cNvPicPr>
            <a:picLocks noChangeAspect="1"/>
          </p:cNvPicPr>
          <p:nvPr/>
        </p:nvPicPr>
        <p:blipFill>
          <a:blip r:embed="rId4"/>
          <a:stretch>
            <a:fillRect/>
          </a:stretch>
        </p:blipFill>
        <p:spPr>
          <a:xfrm>
            <a:off x="0" y="3404387"/>
            <a:ext cx="2891059" cy="1609748"/>
          </a:xfrm>
          <a:prstGeom prst="rect">
            <a:avLst/>
          </a:prstGeom>
        </p:spPr>
      </p:pic>
      <p:pic>
        <p:nvPicPr>
          <p:cNvPr id="4" name="Grafik 3"/>
          <p:cNvPicPr>
            <a:picLocks noChangeAspect="1"/>
          </p:cNvPicPr>
          <p:nvPr/>
        </p:nvPicPr>
        <p:blipFill>
          <a:blip r:embed="rId5"/>
          <a:stretch>
            <a:fillRect/>
          </a:stretch>
        </p:blipFill>
        <p:spPr>
          <a:xfrm>
            <a:off x="0" y="1661664"/>
            <a:ext cx="2891059" cy="1742722"/>
          </a:xfrm>
          <a:prstGeom prst="rect">
            <a:avLst/>
          </a:prstGeom>
        </p:spPr>
      </p:pic>
      <p:sp>
        <p:nvSpPr>
          <p:cNvPr id="2" name="Titel 1"/>
          <p:cNvSpPr>
            <a:spLocks noGrp="1"/>
          </p:cNvSpPr>
          <p:nvPr>
            <p:ph type="title"/>
          </p:nvPr>
        </p:nvSpPr>
        <p:spPr/>
        <p:txBody>
          <a:bodyPr/>
          <a:lstStyle/>
          <a:p>
            <a:r>
              <a:rPr lang="de-AT" b="1" dirty="0">
                <a:solidFill>
                  <a:schemeClr val="accent1"/>
                </a:solidFill>
              </a:rPr>
              <a:t>Güter der Binnenschifffahrt</a:t>
            </a:r>
            <a:br>
              <a:rPr lang="de-AT" b="1" dirty="0">
                <a:solidFill>
                  <a:schemeClr val="accent1"/>
                </a:solidFill>
              </a:rPr>
            </a:br>
            <a:r>
              <a:rPr lang="de-DE" sz="2400" dirty="0">
                <a:solidFill>
                  <a:schemeClr val="accent1"/>
                </a:solidFill>
              </a:rPr>
              <a:t>Markt der Donauschifffahrt</a:t>
            </a:r>
            <a:endParaRPr lang="de-AT" dirty="0"/>
          </a:p>
        </p:txBody>
      </p:sp>
      <p:sp>
        <p:nvSpPr>
          <p:cNvPr id="3" name="Inhaltsplatzhalter 2"/>
          <p:cNvSpPr>
            <a:spLocks noGrp="1"/>
          </p:cNvSpPr>
          <p:nvPr>
            <p:ph idx="1"/>
          </p:nvPr>
        </p:nvSpPr>
        <p:spPr>
          <a:xfrm>
            <a:off x="3131840" y="1758126"/>
            <a:ext cx="5842992" cy="4776192"/>
          </a:xfrm>
        </p:spPr>
        <p:txBody>
          <a:bodyPr>
            <a:normAutofit/>
          </a:bodyPr>
          <a:lstStyle/>
          <a:p>
            <a:pPr>
              <a:buClr>
                <a:srgbClr val="189BC4"/>
              </a:buClr>
            </a:pPr>
            <a:r>
              <a:rPr lang="de-AT" sz="1800" b="1" dirty="0">
                <a:solidFill>
                  <a:srgbClr val="189BC4"/>
                </a:solidFill>
              </a:rPr>
              <a:t>Trockengutschifffahrt</a:t>
            </a:r>
            <a:r>
              <a:rPr lang="de-AT" sz="1800" dirty="0">
                <a:solidFill>
                  <a:srgbClr val="3C628F"/>
                </a:solidFill>
              </a:rPr>
              <a:t> </a:t>
            </a:r>
          </a:p>
          <a:p>
            <a:pPr lvl="1">
              <a:buClr>
                <a:srgbClr val="189BC4"/>
              </a:buClr>
              <a:buFont typeface="Symbol" panose="05050102010706020507" pitchFamily="18" charset="2"/>
              <a:buChar char="-"/>
            </a:pPr>
            <a:r>
              <a:rPr lang="de-AT" sz="1600" dirty="0">
                <a:solidFill>
                  <a:srgbClr val="3C628F"/>
                </a:solidFill>
              </a:rPr>
              <a:t>Erze, mineralische Rohstoffe </a:t>
            </a:r>
          </a:p>
          <a:p>
            <a:pPr lvl="1">
              <a:buClr>
                <a:srgbClr val="189BC4"/>
              </a:buClr>
              <a:buFont typeface="Symbol" panose="05050102010706020507" pitchFamily="18" charset="2"/>
              <a:buChar char="-"/>
            </a:pPr>
            <a:r>
              <a:rPr lang="de-AT" sz="1600" dirty="0">
                <a:solidFill>
                  <a:srgbClr val="3C628F"/>
                </a:solidFill>
              </a:rPr>
              <a:t>land- und forstwirtschaftliche Produkte</a:t>
            </a:r>
          </a:p>
          <a:p>
            <a:pPr lvl="1">
              <a:buClr>
                <a:srgbClr val="189BC4"/>
              </a:buClr>
              <a:buFont typeface="Symbol" panose="05050102010706020507" pitchFamily="18" charset="2"/>
              <a:buChar char="-"/>
            </a:pPr>
            <a:r>
              <a:rPr lang="de-AT" sz="1600" dirty="0">
                <a:solidFill>
                  <a:srgbClr val="3C628F"/>
                </a:solidFill>
              </a:rPr>
              <a:t>Nahrungs- und Futtermittel</a:t>
            </a:r>
          </a:p>
          <a:p>
            <a:pPr>
              <a:buClr>
                <a:srgbClr val="189BC4"/>
              </a:buClr>
            </a:pPr>
            <a:endParaRPr lang="de-AT" sz="1800" b="1" dirty="0">
              <a:solidFill>
                <a:srgbClr val="189BC4"/>
              </a:solidFill>
            </a:endParaRPr>
          </a:p>
          <a:p>
            <a:pPr>
              <a:buClr>
                <a:srgbClr val="189BC4"/>
              </a:buClr>
            </a:pPr>
            <a:r>
              <a:rPr lang="de-AT" sz="1800" b="1" dirty="0">
                <a:solidFill>
                  <a:srgbClr val="189BC4"/>
                </a:solidFill>
              </a:rPr>
              <a:t>Flüssigguttransporte</a:t>
            </a:r>
            <a:r>
              <a:rPr lang="de-AT" sz="1800" dirty="0">
                <a:solidFill>
                  <a:srgbClr val="3C628F"/>
                </a:solidFill>
              </a:rPr>
              <a:t> </a:t>
            </a:r>
            <a:endParaRPr lang="de-AT" sz="1800" dirty="0">
              <a:solidFill>
                <a:schemeClr val="accent1"/>
              </a:solidFill>
            </a:endParaRPr>
          </a:p>
          <a:p>
            <a:pPr lvl="1">
              <a:buClr>
                <a:srgbClr val="189BC4"/>
              </a:buClr>
              <a:buFont typeface="Symbol" panose="05050102010706020507" pitchFamily="18" charset="2"/>
              <a:buChar char="-"/>
            </a:pPr>
            <a:r>
              <a:rPr lang="de-AT" sz="1600" dirty="0">
                <a:solidFill>
                  <a:srgbClr val="3C628F"/>
                </a:solidFill>
              </a:rPr>
              <a:t>Erdölerzeugnisse (NST/R 3)</a:t>
            </a:r>
          </a:p>
          <a:p>
            <a:pPr>
              <a:buClr>
                <a:srgbClr val="189BC4"/>
              </a:buClr>
            </a:pPr>
            <a:endParaRPr lang="de-AT" sz="1800" b="1" dirty="0">
              <a:solidFill>
                <a:srgbClr val="189BC4"/>
              </a:solidFill>
            </a:endParaRPr>
          </a:p>
          <a:p>
            <a:pPr>
              <a:buClr>
                <a:srgbClr val="189BC4"/>
              </a:buClr>
            </a:pPr>
            <a:r>
              <a:rPr lang="de-AT" sz="1800" b="1" dirty="0">
                <a:solidFill>
                  <a:srgbClr val="189BC4"/>
                </a:solidFill>
              </a:rPr>
              <a:t>weitere Güter</a:t>
            </a:r>
          </a:p>
          <a:p>
            <a:pPr lvl="1">
              <a:buClr>
                <a:srgbClr val="189BC4"/>
              </a:buClr>
              <a:buFont typeface="Symbol" panose="05050102010706020507" pitchFamily="18" charset="2"/>
              <a:buChar char="-"/>
            </a:pPr>
            <a:r>
              <a:rPr lang="de-AT" sz="1600" spc="60" dirty="0">
                <a:solidFill>
                  <a:schemeClr val="accent1"/>
                </a:solidFill>
              </a:rPr>
              <a:t>Baustoffe</a:t>
            </a:r>
          </a:p>
          <a:p>
            <a:pPr lvl="1">
              <a:buClr>
                <a:srgbClr val="189BC4"/>
              </a:buClr>
              <a:buFont typeface="Symbol" panose="05050102010706020507" pitchFamily="18" charset="2"/>
              <a:buChar char="-"/>
            </a:pPr>
            <a:r>
              <a:rPr lang="de-AT" sz="1600" spc="60" dirty="0">
                <a:solidFill>
                  <a:schemeClr val="accent1"/>
                </a:solidFill>
              </a:rPr>
              <a:t>Altstoffe und Abfälle</a:t>
            </a:r>
          </a:p>
          <a:p>
            <a:pPr lvl="1">
              <a:buClr>
                <a:srgbClr val="189BC4"/>
              </a:buClr>
              <a:buFont typeface="Symbol" panose="05050102010706020507" pitchFamily="18" charset="2"/>
              <a:buChar char="-"/>
            </a:pPr>
            <a:r>
              <a:rPr lang="de-AT" sz="1600" spc="60" dirty="0">
                <a:solidFill>
                  <a:schemeClr val="accent1"/>
                </a:solidFill>
              </a:rPr>
              <a:t>Neuwagen</a:t>
            </a:r>
          </a:p>
          <a:p>
            <a:pPr lvl="1">
              <a:buClr>
                <a:srgbClr val="189BC4"/>
              </a:buClr>
              <a:buFont typeface="Symbol" panose="05050102010706020507" pitchFamily="18" charset="2"/>
              <a:buChar char="-"/>
            </a:pPr>
            <a:r>
              <a:rPr lang="de-AT" sz="1600" spc="60" dirty="0">
                <a:solidFill>
                  <a:schemeClr val="accent1"/>
                </a:solidFill>
              </a:rPr>
              <a:t>biogene Rohstoffe</a:t>
            </a:r>
          </a:p>
          <a:p>
            <a:pPr lvl="1">
              <a:buClr>
                <a:srgbClr val="189BC4"/>
              </a:buClr>
              <a:buFont typeface="Symbol" panose="05050102010706020507" pitchFamily="18" charset="2"/>
              <a:buChar char="-"/>
            </a:pPr>
            <a:r>
              <a:rPr lang="de-AT" sz="1600" spc="60" dirty="0">
                <a:solidFill>
                  <a:schemeClr val="accent1"/>
                </a:solidFill>
              </a:rPr>
              <a:t>Schwer- und Übermaßgüter</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sp>
        <p:nvSpPr>
          <p:cNvPr id="11" name="Textfeld 1"/>
          <p:cNvSpPr txBox="1">
            <a:spLocks noChangeArrowheads="1"/>
          </p:cNvSpPr>
          <p:nvPr/>
        </p:nvSpPr>
        <p:spPr bwMode="auto">
          <a:xfrm>
            <a:off x="-5164" y="4240438"/>
            <a:ext cx="107447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accent1"/>
                </a:solidFill>
                <a:latin typeface="Corbel" panose="020B0503020204020204" pitchFamily="34" charset="0"/>
              </a:rPr>
              <a:t>Quelle: via donau</a:t>
            </a:r>
          </a:p>
        </p:txBody>
      </p:sp>
      <p:sp>
        <p:nvSpPr>
          <p:cNvPr id="13" name="Textfeld 1"/>
          <p:cNvSpPr txBox="1">
            <a:spLocks noChangeArrowheads="1"/>
          </p:cNvSpPr>
          <p:nvPr/>
        </p:nvSpPr>
        <p:spPr bwMode="auto">
          <a:xfrm>
            <a:off x="-40758" y="5014135"/>
            <a:ext cx="19484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tx2">
                    <a:lumMod val="50000"/>
                  </a:schemeClr>
                </a:solidFill>
                <a:latin typeface="Corbel" panose="020B0503020204020204" pitchFamily="34" charset="0"/>
              </a:rPr>
              <a:t>Quelle: </a:t>
            </a:r>
            <a:r>
              <a:rPr lang="de-DE" sz="800" dirty="0" err="1">
                <a:solidFill>
                  <a:schemeClr val="tx2">
                    <a:lumMod val="50000"/>
                  </a:schemeClr>
                </a:solidFill>
                <a:latin typeface="Corbel" panose="020B0503020204020204" pitchFamily="34" charset="0"/>
              </a:rPr>
              <a:t>Voies</a:t>
            </a:r>
            <a:r>
              <a:rPr lang="de-DE" sz="800" dirty="0">
                <a:solidFill>
                  <a:schemeClr val="tx2">
                    <a:lumMod val="50000"/>
                  </a:schemeClr>
                </a:solidFill>
                <a:latin typeface="Corbel" panose="020B0503020204020204" pitchFamily="34" charset="0"/>
              </a:rPr>
              <a:t> </a:t>
            </a:r>
            <a:r>
              <a:rPr lang="de-DE" sz="800" dirty="0" err="1">
                <a:solidFill>
                  <a:schemeClr val="tx2">
                    <a:lumMod val="50000"/>
                  </a:schemeClr>
                </a:solidFill>
                <a:latin typeface="Corbel" panose="020B0503020204020204" pitchFamily="34" charset="0"/>
              </a:rPr>
              <a:t>Navigables</a:t>
            </a:r>
            <a:r>
              <a:rPr lang="de-DE" sz="800" dirty="0">
                <a:solidFill>
                  <a:schemeClr val="tx2">
                    <a:lumMod val="50000"/>
                  </a:schemeClr>
                </a:solidFill>
                <a:latin typeface="Corbel" panose="020B0503020204020204" pitchFamily="34" charset="0"/>
              </a:rPr>
              <a:t> de France</a:t>
            </a:r>
          </a:p>
        </p:txBody>
      </p:sp>
      <p:sp>
        <p:nvSpPr>
          <p:cNvPr id="14" name="Textfeld 1"/>
          <p:cNvSpPr txBox="1">
            <a:spLocks noChangeArrowheads="1"/>
          </p:cNvSpPr>
          <p:nvPr/>
        </p:nvSpPr>
        <p:spPr bwMode="auto">
          <a:xfrm>
            <a:off x="-40758" y="1597846"/>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via donau</a:t>
            </a:r>
          </a:p>
        </p:txBody>
      </p:sp>
      <p:sp>
        <p:nvSpPr>
          <p:cNvPr id="15"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16" name="Textfeld 1"/>
          <p:cNvSpPr txBox="1">
            <a:spLocks noChangeArrowheads="1"/>
          </p:cNvSpPr>
          <p:nvPr/>
        </p:nvSpPr>
        <p:spPr bwMode="auto">
          <a:xfrm>
            <a:off x="-40758" y="339026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via donau</a:t>
            </a:r>
          </a:p>
        </p:txBody>
      </p:sp>
    </p:spTree>
    <p:extLst>
      <p:ext uri="{BB962C8B-B14F-4D97-AF65-F5344CB8AC3E}">
        <p14:creationId xmlns:p14="http://schemas.microsoft.com/office/powerpoint/2010/main" val="3495054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a:solidFill>
                  <a:schemeClr val="accent1"/>
                </a:solidFill>
              </a:rPr>
              <a:t>Tourismus auf der Donau</a:t>
            </a:r>
            <a:br>
              <a:rPr lang="de-AT" b="1" dirty="0">
                <a:solidFill>
                  <a:schemeClr val="accent1"/>
                </a:solidFill>
              </a:rPr>
            </a:br>
            <a:r>
              <a:rPr lang="de-DE" sz="2400" dirty="0">
                <a:solidFill>
                  <a:schemeClr val="accent1"/>
                </a:solidFill>
              </a:rPr>
              <a:t>Markt der Donauschifffahrt</a:t>
            </a:r>
            <a:endParaRPr lang="de-DE" sz="2400" b="1" dirty="0">
              <a:solidFill>
                <a:schemeClr val="accent1"/>
              </a:solidFill>
            </a:endParaRPr>
          </a:p>
        </p:txBody>
      </p:sp>
      <p:sp>
        <p:nvSpPr>
          <p:cNvPr id="3" name="Inhaltsplatzhalter 2"/>
          <p:cNvSpPr>
            <a:spLocks noGrp="1"/>
          </p:cNvSpPr>
          <p:nvPr>
            <p:ph idx="1"/>
          </p:nvPr>
        </p:nvSpPr>
        <p:spPr/>
        <p:txBody>
          <a:bodyPr/>
          <a:lstStyle/>
          <a:p>
            <a:pPr marL="0" indent="0">
              <a:buNone/>
            </a:pPr>
            <a:endParaRPr lang="de-AT" sz="400" dirty="0">
              <a:solidFill>
                <a:schemeClr val="accent1"/>
              </a:solidFill>
            </a:endParaRPr>
          </a:p>
          <a:p>
            <a:pPr marL="0" indent="0">
              <a:buNone/>
            </a:pPr>
            <a:endParaRPr lang="de-AT" sz="1000" dirty="0">
              <a:solidFill>
                <a:schemeClr val="accent1"/>
              </a:solidFill>
            </a:endParaRPr>
          </a:p>
          <a:p>
            <a:pPr marL="0" indent="0">
              <a:buNone/>
            </a:pPr>
            <a:endParaRPr lang="de-AT" sz="1000" dirty="0">
              <a:solidFill>
                <a:schemeClr val="accent1"/>
              </a:solidFill>
            </a:endParaRPr>
          </a:p>
          <a:p>
            <a:pPr marL="0" indent="0">
              <a:buNone/>
            </a:pPr>
            <a:endParaRPr lang="de-AT" sz="1000" dirty="0">
              <a:solidFill>
                <a:schemeClr val="accent1"/>
              </a:solidFill>
            </a:endParaRPr>
          </a:p>
          <a:p>
            <a:pPr marL="0" indent="0">
              <a:buNone/>
            </a:pPr>
            <a:endParaRPr lang="de-AT" sz="1000" dirty="0">
              <a:solidFill>
                <a:schemeClr val="accent1"/>
              </a:solidFill>
            </a:endParaRPr>
          </a:p>
          <a:p>
            <a:pPr marL="0" indent="0">
              <a:buNone/>
            </a:pPr>
            <a:endParaRPr lang="de-AT" sz="1000" dirty="0">
              <a:solidFill>
                <a:schemeClr val="accent1"/>
              </a:solidFill>
            </a:endParaRPr>
          </a:p>
          <a:p>
            <a:pPr marL="0" indent="0">
              <a:buNone/>
            </a:pPr>
            <a:endParaRPr lang="de-AT" sz="1000" dirty="0">
              <a:solidFill>
                <a:schemeClr val="accent1"/>
              </a:solidFill>
            </a:endParaRPr>
          </a:p>
          <a:p>
            <a:endParaRPr lang="de-AT" sz="2000" spc="60" dirty="0">
              <a:solidFill>
                <a:schemeClr val="accent1"/>
              </a:solidFill>
            </a:endParaRPr>
          </a:p>
          <a:p>
            <a:endParaRPr lang="de-AT" sz="2000" spc="60" dirty="0">
              <a:solidFill>
                <a:schemeClr val="accent1"/>
              </a:solidFill>
            </a:endParaRPr>
          </a:p>
          <a:p>
            <a:endParaRPr lang="de-AT" sz="2000" spc="60" dirty="0">
              <a:solidFill>
                <a:schemeClr val="accent1"/>
              </a:solidFill>
            </a:endParaRPr>
          </a:p>
          <a:p>
            <a:endParaRPr lang="de-AT" sz="2000" spc="60" dirty="0">
              <a:solidFill>
                <a:schemeClr val="accent1"/>
              </a:solidFill>
            </a:endParaRPr>
          </a:p>
          <a:p>
            <a:endParaRPr lang="de-AT" sz="2000" spc="60" dirty="0">
              <a:solidFill>
                <a:schemeClr val="accent1"/>
              </a:solidFill>
            </a:endParaRPr>
          </a:p>
          <a:p>
            <a:pPr>
              <a:spcAft>
                <a:spcPts val="1200"/>
              </a:spcAft>
              <a:buClr>
                <a:srgbClr val="189BC4"/>
              </a:buClr>
            </a:pPr>
            <a:r>
              <a:rPr lang="de-AT" sz="1800" spc="60" dirty="0">
                <a:solidFill>
                  <a:schemeClr val="accent1"/>
                </a:solidFill>
              </a:rPr>
              <a:t>2021 rund </a:t>
            </a:r>
            <a:r>
              <a:rPr lang="de-AT" sz="1800" b="1" spc="60" dirty="0">
                <a:solidFill>
                  <a:srgbClr val="189BC4"/>
                </a:solidFill>
              </a:rPr>
              <a:t>290 000 </a:t>
            </a:r>
            <a:r>
              <a:rPr lang="de-AT" sz="1800" b="1" dirty="0">
                <a:solidFill>
                  <a:srgbClr val="189BC4"/>
                </a:solidFill>
              </a:rPr>
              <a:t>Gäste </a:t>
            </a:r>
            <a:r>
              <a:rPr lang="de-AT" sz="1800" spc="60" dirty="0">
                <a:solidFill>
                  <a:schemeClr val="accent1"/>
                </a:solidFill>
              </a:rPr>
              <a:t>auf Personenschiffen in Österreich </a:t>
            </a:r>
            <a:r>
              <a:rPr lang="de-AT" sz="1800" spc="60" dirty="0">
                <a:solidFill>
                  <a:schemeClr val="accent1"/>
                </a:solidFill>
                <a:sym typeface="Wingdings" panose="05000000000000000000" pitchFamily="2" charset="2"/>
              </a:rPr>
              <a:t> Rückgang der Passagierzahl seit 2019 um 79,0% (coronabedingter Einbruch)</a:t>
            </a:r>
            <a:endParaRPr lang="de-AT" sz="1800" spc="60" dirty="0">
              <a:solidFill>
                <a:schemeClr val="accent1"/>
              </a:solidFill>
            </a:endParaRPr>
          </a:p>
          <a:p>
            <a:pPr>
              <a:spcAft>
                <a:spcPts val="1200"/>
              </a:spcAft>
              <a:buClr>
                <a:srgbClr val="189BC4"/>
              </a:buClr>
            </a:pPr>
            <a:r>
              <a:rPr lang="de-AT" sz="1800" spc="60" dirty="0">
                <a:solidFill>
                  <a:schemeClr val="accent1"/>
                </a:solidFill>
              </a:rPr>
              <a:t>Starker coronabedingter </a:t>
            </a:r>
            <a:r>
              <a:rPr lang="de-AT" sz="1800" b="1" dirty="0">
                <a:solidFill>
                  <a:srgbClr val="189BC4"/>
                </a:solidFill>
              </a:rPr>
              <a:t>Rückgang von Kreuzfahrten </a:t>
            </a:r>
            <a:endParaRPr lang="de-DE"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pic>
        <p:nvPicPr>
          <p:cNvPr id="8" name="Picture 7"/>
          <p:cNvPicPr/>
          <p:nvPr/>
        </p:nvPicPr>
        <p:blipFill rotWithShape="1">
          <a:blip r:embed="rId3" cstate="screen">
            <a:extLst>
              <a:ext uri="{28A0092B-C50C-407E-A947-70E740481C1C}">
                <a14:useLocalDpi xmlns:a14="http://schemas.microsoft.com/office/drawing/2010/main"/>
              </a:ext>
            </a:extLst>
          </a:blip>
          <a:srcRect b="6061"/>
          <a:stretch/>
        </p:blipFill>
        <p:spPr bwMode="auto">
          <a:xfrm>
            <a:off x="4860129" y="1866556"/>
            <a:ext cx="3978424" cy="2232245"/>
          </a:xfrm>
          <a:prstGeom prst="rect">
            <a:avLst/>
          </a:prstGeom>
          <a:ln>
            <a:noFill/>
          </a:ln>
          <a:extLst>
            <a:ext uri="{53640926-AAD7-44D8-BBD7-CCE9431645EC}">
              <a14:shadowObscured xmlns:a14="http://schemas.microsoft.com/office/drawing/2010/main"/>
            </a:ext>
          </a:extLst>
        </p:spPr>
      </p:pic>
      <p:sp>
        <p:nvSpPr>
          <p:cNvPr id="9" name="Content Placeholder 2"/>
          <p:cNvSpPr txBox="1">
            <a:spLocks/>
          </p:cNvSpPr>
          <p:nvPr/>
        </p:nvSpPr>
        <p:spPr>
          <a:xfrm>
            <a:off x="467447" y="1866555"/>
            <a:ext cx="4104553" cy="2232246"/>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895350" indent="0">
              <a:buNone/>
              <a:tabLst>
                <a:tab pos="895350" algn="l"/>
              </a:tabLst>
            </a:pPr>
            <a:r>
              <a:rPr lang="de-AT" sz="1800" dirty="0">
                <a:solidFill>
                  <a:schemeClr val="accent1"/>
                </a:solidFill>
                <a:latin typeface="Corbel" panose="020B0503020204020204" pitchFamily="34" charset="0"/>
              </a:rPr>
              <a:t>Neben ihrer Bedeutung als Verkehrsträger ist die Donau </a:t>
            </a:r>
            <a:br>
              <a:rPr lang="de-AT"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auch beliebtes Ausflugsziel für Freizeitaktivitäten</a:t>
            </a: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9200" y="2553964"/>
            <a:ext cx="740771" cy="85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6"/>
          <p:cNvSpPr txBox="1"/>
          <p:nvPr/>
        </p:nvSpPr>
        <p:spPr>
          <a:xfrm>
            <a:off x="4840256" y="1864687"/>
            <a:ext cx="2178773" cy="215444"/>
          </a:xfrm>
          <a:prstGeom prst="rect">
            <a:avLst/>
          </a:prstGeom>
          <a:noFill/>
        </p:spPr>
        <p:txBody>
          <a:bodyPr wrap="square" rtlCol="0">
            <a:spAutoFit/>
          </a:bodyPr>
          <a:lstStyle/>
          <a:p>
            <a:r>
              <a:rPr lang="de-AT" sz="800" dirty="0">
                <a:solidFill>
                  <a:schemeClr val="bg1"/>
                </a:solidFill>
                <a:latin typeface="Corbel" panose="020B0503020204020204" pitchFamily="34" charset="0"/>
              </a:rPr>
              <a:t> Quelle: via </a:t>
            </a:r>
            <a:r>
              <a:rPr lang="de-AT" sz="800" dirty="0" err="1">
                <a:solidFill>
                  <a:schemeClr val="bg1"/>
                </a:solidFill>
                <a:latin typeface="Corbel" panose="020B0503020204020204" pitchFamily="34" charset="0"/>
              </a:rPr>
              <a:t>donau</a:t>
            </a:r>
            <a:r>
              <a:rPr lang="de-AT" sz="800" dirty="0">
                <a:solidFill>
                  <a:schemeClr val="bg1"/>
                </a:solidFill>
                <a:latin typeface="Corbel" panose="020B0503020204020204" pitchFamily="34" charset="0"/>
              </a:rPr>
              <a:t>/Andi Bruckner</a:t>
            </a:r>
            <a:endParaRPr lang="de-DE" sz="800" dirty="0">
              <a:solidFill>
                <a:schemeClr val="bg1"/>
              </a:solidFill>
              <a:latin typeface="Corbel" panose="020B0503020204020204" pitchFamily="34" charset="0"/>
            </a:endParaRPr>
          </a:p>
        </p:txBody>
      </p:sp>
      <p:sp>
        <p:nvSpPr>
          <p:cNvPr id="12"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Tree>
    <p:extLst>
      <p:ext uri="{BB962C8B-B14F-4D97-AF65-F5344CB8AC3E}">
        <p14:creationId xmlns:p14="http://schemas.microsoft.com/office/powerpoint/2010/main" val="3336184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760477-BF5D-8489-348F-3877CA5460C7}"/>
              </a:ext>
            </a:extLst>
          </p:cNvPr>
          <p:cNvPicPr>
            <a:picLocks noChangeAspect="1"/>
          </p:cNvPicPr>
          <p:nvPr/>
        </p:nvPicPr>
        <p:blipFill>
          <a:blip r:embed="rId3"/>
          <a:stretch>
            <a:fillRect/>
          </a:stretch>
        </p:blipFill>
        <p:spPr>
          <a:xfrm>
            <a:off x="447476" y="1754542"/>
            <a:ext cx="7925732" cy="4633143"/>
          </a:xfrm>
          <a:prstGeom prst="rect">
            <a:avLst/>
          </a:prstGeom>
        </p:spPr>
      </p:pic>
      <p:sp>
        <p:nvSpPr>
          <p:cNvPr id="52227" name="Rectangle 2"/>
          <p:cNvSpPr>
            <a:spLocks noGrp="1" noChangeArrowheads="1"/>
          </p:cNvSpPr>
          <p:nvPr>
            <p:ph type="title"/>
          </p:nvPr>
        </p:nvSpPr>
        <p:spPr>
          <a:xfrm>
            <a:off x="457200" y="403200"/>
            <a:ext cx="7916008" cy="647700"/>
          </a:xfrm>
        </p:spPr>
        <p:txBody>
          <a:bodyPr>
            <a:noAutofit/>
          </a:bodyPr>
          <a:lstStyle/>
          <a:p>
            <a:r>
              <a:rPr lang="de-AT" b="1" dirty="0">
                <a:solidFill>
                  <a:schemeClr val="accent1"/>
                </a:solidFill>
              </a:rPr>
              <a:t>Passagiere auf der </a:t>
            </a:r>
            <a:br>
              <a:rPr lang="de-AT" b="1" dirty="0">
                <a:solidFill>
                  <a:schemeClr val="accent1"/>
                </a:solidFill>
              </a:rPr>
            </a:br>
            <a:r>
              <a:rPr lang="de-AT" b="1" dirty="0">
                <a:solidFill>
                  <a:schemeClr val="accent1"/>
                </a:solidFill>
              </a:rPr>
              <a:t>Österreichischen Donau 2021</a:t>
            </a:r>
            <a:br>
              <a:rPr lang="de-AT" b="1" dirty="0">
                <a:solidFill>
                  <a:schemeClr val="accent1"/>
                </a:solidFill>
              </a:rPr>
            </a:br>
            <a:r>
              <a:rPr lang="de-DE" sz="2400" dirty="0">
                <a:solidFill>
                  <a:schemeClr val="accent1"/>
                </a:solidFill>
              </a:rPr>
              <a:t>Markt der Donauschifffahrt</a:t>
            </a:r>
            <a:endParaRPr lang="de-AT" b="1" dirty="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23</a:t>
            </a:fld>
            <a:endParaRPr lang="de-AT" dirty="0">
              <a:solidFill>
                <a:prstClr val="white"/>
              </a:solidFill>
            </a:endParaRPr>
          </a:p>
        </p:txBody>
      </p:sp>
      <p:sp>
        <p:nvSpPr>
          <p:cNvPr id="9" name="Textfeld 1"/>
          <p:cNvSpPr txBox="1">
            <a:spLocks noChangeArrowheads="1"/>
          </p:cNvSpPr>
          <p:nvPr/>
        </p:nvSpPr>
        <p:spPr bwMode="auto">
          <a:xfrm>
            <a:off x="827584" y="175454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10"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5" name="Rounded Rectangle 4"/>
          <p:cNvSpPr/>
          <p:nvPr/>
        </p:nvSpPr>
        <p:spPr>
          <a:xfrm>
            <a:off x="5664283" y="3780977"/>
            <a:ext cx="3384376" cy="864096"/>
          </a:xfrm>
          <a:prstGeom prst="roundRect">
            <a:avLst/>
          </a:prstGeom>
          <a:solidFill>
            <a:srgbClr val="189B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latin typeface="Corbel" panose="020B0503020204020204" pitchFamily="34" charset="0"/>
              </a:rPr>
              <a:t>290 000 Passagiere im Jahr 2021</a:t>
            </a:r>
          </a:p>
        </p:txBody>
      </p:sp>
    </p:spTree>
    <p:extLst>
      <p:ext uri="{BB962C8B-B14F-4D97-AF65-F5344CB8AC3E}">
        <p14:creationId xmlns:p14="http://schemas.microsoft.com/office/powerpoint/2010/main" val="1091742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8800"/>
            <a:ext cx="9144000" cy="4968552"/>
          </a:xfrm>
          <a:prstGeom prst="rect">
            <a:avLst/>
          </a:prstGeom>
        </p:spPr>
      </p:pic>
      <p:sp>
        <p:nvSpPr>
          <p:cNvPr id="9" name="Rectangle 4"/>
          <p:cNvSpPr>
            <a:spLocks noChangeArrowheads="1"/>
          </p:cNvSpPr>
          <p:nvPr/>
        </p:nvSpPr>
        <p:spPr bwMode="auto">
          <a:xfrm>
            <a:off x="0" y="1661183"/>
            <a:ext cx="13003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800" dirty="0" err="1">
                <a:solidFill>
                  <a:schemeClr val="bg1"/>
                </a:solidFill>
                <a:latin typeface="Corbel" panose="020B0503020204020204" pitchFamily="34" charset="0"/>
              </a:rPr>
              <a:t>source</a:t>
            </a:r>
            <a:r>
              <a:rPr lang="de-DE" sz="800" dirty="0">
                <a:solidFill>
                  <a:schemeClr val="bg1"/>
                </a:solidFill>
                <a:latin typeface="Corbel" panose="020B0503020204020204" pitchFamily="34" charset="0"/>
              </a:rPr>
              <a:t>: www.pixabay.com</a:t>
            </a:r>
          </a:p>
        </p:txBody>
      </p:sp>
      <p:sp>
        <p:nvSpPr>
          <p:cNvPr id="3" name="Inhaltsplatzhalter 2"/>
          <p:cNvSpPr>
            <a:spLocks noGrp="1"/>
          </p:cNvSpPr>
          <p:nvPr>
            <p:ph idx="1"/>
          </p:nvPr>
        </p:nvSpPr>
        <p:spPr>
          <a:xfrm>
            <a:off x="1749270" y="1461202"/>
            <a:ext cx="6380466" cy="3474132"/>
          </a:xfrm>
        </p:spPr>
        <p:txBody>
          <a:bodyPr>
            <a:normAutofit/>
          </a:bodyPr>
          <a:lstStyle/>
          <a:p>
            <a:pPr marL="0" indent="0">
              <a:buNone/>
            </a:pPr>
            <a:endParaRPr lang="de-DE" sz="1800" dirty="0">
              <a:solidFill>
                <a:schemeClr val="accent1"/>
              </a:solidFill>
            </a:endParaRPr>
          </a:p>
          <a:p>
            <a:pPr marL="0" indent="0">
              <a:buNone/>
            </a:pPr>
            <a:r>
              <a:rPr lang="de-DE" sz="1800" dirty="0">
                <a:solidFill>
                  <a:schemeClr val="accent1"/>
                </a:solidFill>
              </a:rPr>
              <a:t>Wie viele Passagiere waren 2017 auf der Donau unterwegs? </a:t>
            </a:r>
          </a:p>
          <a:p>
            <a:pPr marL="606029" indent="-402431">
              <a:buSzPct val="90000"/>
              <a:buAutoNum type="alphaLcParenR"/>
              <a:tabLst>
                <a:tab pos="3943350" algn="l"/>
                <a:tab pos="4302125" algn="l"/>
              </a:tabLst>
            </a:pPr>
            <a:r>
              <a:rPr lang="de-DE" sz="1800" dirty="0">
                <a:solidFill>
                  <a:schemeClr val="accent1"/>
                </a:solidFill>
              </a:rPr>
              <a:t>700.000	c)	2,1 Mio.</a:t>
            </a:r>
          </a:p>
          <a:p>
            <a:pPr marL="606029" indent="-402431">
              <a:buSzPct val="90000"/>
              <a:buAutoNum type="alphaLcParenR"/>
              <a:tabLst>
                <a:tab pos="3943350" algn="l"/>
                <a:tab pos="4302125" algn="l"/>
              </a:tabLst>
            </a:pPr>
            <a:r>
              <a:rPr lang="de-DE" sz="1800" dirty="0">
                <a:solidFill>
                  <a:schemeClr val="accent1"/>
                </a:solidFill>
              </a:rPr>
              <a:t>1,2 Mio.	d)	1,7 Mio.</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24</a:t>
            </a:fld>
            <a:endParaRPr lang="de-AT" dirty="0">
              <a:solidFill>
                <a:prstClr val="white"/>
              </a:solidFill>
              <a:latin typeface="Calibri"/>
            </a:endParaRPr>
          </a:p>
        </p:txBody>
      </p:sp>
      <p:sp>
        <p:nvSpPr>
          <p:cNvPr id="6" name="Ellipse 5"/>
          <p:cNvSpPr/>
          <p:nvPr/>
        </p:nvSpPr>
        <p:spPr>
          <a:xfrm>
            <a:off x="1696746" y="2492896"/>
            <a:ext cx="1944216" cy="35349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11" name="Titel 1"/>
          <p:cNvSpPr>
            <a:spLocks noGrp="1"/>
          </p:cNvSpPr>
          <p:nvPr>
            <p:ph type="title"/>
          </p:nvPr>
        </p:nvSpPr>
        <p:spPr>
          <a:xfrm>
            <a:off x="457200" y="404664"/>
            <a:ext cx="5482952" cy="990600"/>
          </a:xfrm>
        </p:spPr>
        <p:txBody>
          <a:bodyPr>
            <a:normAutofit/>
          </a:bodyPr>
          <a:lstStyle/>
          <a:p>
            <a:r>
              <a:rPr lang="de-DE" b="1" dirty="0">
                <a:solidFill>
                  <a:schemeClr val="accent1"/>
                </a:solidFill>
              </a:rPr>
              <a:t>Quiz</a:t>
            </a:r>
            <a:br>
              <a:rPr lang="de-DE" b="1" dirty="0">
                <a:solidFill>
                  <a:schemeClr val="accent1"/>
                </a:solidFill>
              </a:rPr>
            </a:br>
            <a:r>
              <a:rPr lang="de-AT" sz="2400" dirty="0">
                <a:solidFill>
                  <a:schemeClr val="accent1"/>
                </a:solidFill>
              </a:rPr>
              <a:t>Markt der Donauschifffahrt</a:t>
            </a:r>
            <a:endParaRPr lang="de-AT" sz="1800" dirty="0">
              <a:solidFill>
                <a:schemeClr val="accent1"/>
              </a:solidFill>
            </a:endParaRPr>
          </a:p>
        </p:txBody>
      </p:sp>
    </p:spTree>
    <p:extLst>
      <p:ext uri="{BB962C8B-B14F-4D97-AF65-F5344CB8AC3E}">
        <p14:creationId xmlns:p14="http://schemas.microsoft.com/office/powerpoint/2010/main" val="172076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698976" cy="990600"/>
          </a:xfrm>
        </p:spPr>
        <p:txBody>
          <a:bodyPr>
            <a:normAutofit fontScale="90000"/>
          </a:bodyPr>
          <a:lstStyle/>
          <a:p>
            <a:r>
              <a:rPr lang="de-AT" b="1" dirty="0">
                <a:solidFill>
                  <a:schemeClr val="accent1"/>
                </a:solidFill>
              </a:rPr>
              <a:t>DONAUSCHIFFFAHRT –</a:t>
            </a:r>
            <a:br>
              <a:rPr lang="de-AT" b="1" dirty="0">
                <a:solidFill>
                  <a:schemeClr val="accent1"/>
                </a:solidFill>
              </a:rPr>
            </a:br>
            <a:r>
              <a:rPr lang="de-AT" b="1" dirty="0">
                <a:solidFill>
                  <a:schemeClr val="accent1"/>
                </a:solidFill>
              </a:rPr>
              <a:t>Märkte 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25</a:t>
            </a:fld>
            <a:endParaRPr lang="de-DE"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2930007489"/>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6495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AT" b="1" dirty="0">
                <a:solidFill>
                  <a:schemeClr val="accent1"/>
                </a:solidFill>
              </a:rPr>
              <a:t>Stärken der Donauschifffahrt </a:t>
            </a:r>
            <a:endParaRPr lang="de-AT" sz="2400" dirty="0">
              <a:solidFill>
                <a:schemeClr val="accent1"/>
              </a:solidFill>
            </a:endParaRPr>
          </a:p>
        </p:txBody>
      </p:sp>
      <p:sp>
        <p:nvSpPr>
          <p:cNvPr id="7" name="Content Placeholder 6"/>
          <p:cNvSpPr>
            <a:spLocks noGrp="1"/>
          </p:cNvSpPr>
          <p:nvPr>
            <p:ph idx="1"/>
          </p:nvPr>
        </p:nvSpPr>
        <p:spPr/>
        <p:txBody>
          <a:bodyPr>
            <a:normAutofit/>
          </a:bodyPr>
          <a:lstStyle/>
          <a:p>
            <a:pPr marL="628650" indent="0">
              <a:spcBef>
                <a:spcPts val="1800"/>
              </a:spcBef>
              <a:spcAft>
                <a:spcPts val="1200"/>
              </a:spcAft>
              <a:buNone/>
            </a:pPr>
            <a:r>
              <a:rPr lang="de-AT" sz="1800" dirty="0">
                <a:solidFill>
                  <a:schemeClr val="accent1"/>
                </a:solidFill>
              </a:rPr>
              <a:t>niedrige Transportkosten</a:t>
            </a:r>
          </a:p>
          <a:p>
            <a:pPr marL="628650" indent="0">
              <a:spcBef>
                <a:spcPts val="1800"/>
              </a:spcBef>
              <a:spcAft>
                <a:spcPts val="1200"/>
              </a:spcAft>
              <a:buNone/>
            </a:pPr>
            <a:r>
              <a:rPr lang="de-AT" sz="1800" dirty="0">
                <a:solidFill>
                  <a:schemeClr val="accent1"/>
                </a:solidFill>
              </a:rPr>
              <a:t>umweltfreundlich</a:t>
            </a:r>
          </a:p>
          <a:p>
            <a:pPr marL="628650" indent="0">
              <a:spcBef>
                <a:spcPts val="1800"/>
              </a:spcBef>
              <a:spcAft>
                <a:spcPts val="1200"/>
              </a:spcAft>
              <a:buNone/>
            </a:pPr>
            <a:r>
              <a:rPr lang="de-AT" sz="1800" dirty="0">
                <a:solidFill>
                  <a:schemeClr val="accent1"/>
                </a:solidFill>
              </a:rPr>
              <a:t>massenleistungsfähig</a:t>
            </a:r>
          </a:p>
          <a:p>
            <a:pPr marL="628650" indent="0">
              <a:spcBef>
                <a:spcPts val="1800"/>
              </a:spcBef>
              <a:spcAft>
                <a:spcPts val="1200"/>
              </a:spcAft>
              <a:buNone/>
            </a:pPr>
            <a:r>
              <a:rPr lang="de-AT" sz="1800" dirty="0">
                <a:solidFill>
                  <a:schemeClr val="accent1"/>
                </a:solidFill>
              </a:rPr>
              <a:t>sicher</a:t>
            </a:r>
          </a:p>
          <a:p>
            <a:pPr marL="628650" indent="0">
              <a:spcBef>
                <a:spcPts val="1800"/>
              </a:spcBef>
              <a:spcAft>
                <a:spcPts val="1200"/>
              </a:spcAft>
              <a:buNone/>
            </a:pPr>
            <a:r>
              <a:rPr lang="de-AT" sz="1800" dirty="0">
                <a:solidFill>
                  <a:schemeClr val="accent1"/>
                </a:solidFill>
              </a:rPr>
              <a:t>rund um die Uhr einsatzbereit</a:t>
            </a:r>
          </a:p>
          <a:p>
            <a:pPr marL="628650" indent="0">
              <a:spcBef>
                <a:spcPts val="1800"/>
              </a:spcBef>
              <a:spcAft>
                <a:spcPts val="1200"/>
              </a:spcAft>
              <a:buNone/>
            </a:pPr>
            <a:r>
              <a:rPr lang="de-AT" sz="1800" dirty="0">
                <a:solidFill>
                  <a:schemeClr val="accent1"/>
                </a:solidFill>
              </a:rPr>
              <a:t>niedrige Infrastruktur-/Wegekosten</a:t>
            </a:r>
          </a:p>
          <a:p>
            <a:pPr marL="628650" indent="0">
              <a:spcBef>
                <a:spcPts val="1800"/>
              </a:spcBef>
              <a:spcAft>
                <a:spcPts val="1200"/>
              </a:spcAft>
              <a:buNone/>
            </a:pPr>
            <a:r>
              <a:rPr lang="de-AT" sz="1800" dirty="0">
                <a:solidFill>
                  <a:schemeClr val="accent1"/>
                </a:solidFill>
              </a:rPr>
              <a:t>hohe freie Kapazitäten </a:t>
            </a:r>
            <a:r>
              <a:rPr lang="de-AT" sz="1800" b="1" dirty="0">
                <a:solidFill>
                  <a:srgbClr val="189BC4"/>
                </a:solidFill>
              </a:rPr>
              <a:t>(Auslastung bei 10-15 % !</a:t>
            </a:r>
            <a:r>
              <a:rPr lang="de-AT" sz="1800" dirty="0">
                <a:solidFill>
                  <a:srgbClr val="189BC4"/>
                </a:solidFill>
              </a:rPr>
              <a:t>)</a:t>
            </a:r>
          </a:p>
        </p:txBody>
      </p:sp>
      <p:pic>
        <p:nvPicPr>
          <p:cNvPr id="22" name="Picture 21"/>
          <p:cNvPicPr/>
          <p:nvPr/>
        </p:nvPicPr>
        <p:blipFill rotWithShape="1">
          <a:blip r:embed="rId3" cstate="screen">
            <a:extLst>
              <a:ext uri="{28A0092B-C50C-407E-A947-70E740481C1C}">
                <a14:useLocalDpi xmlns:a14="http://schemas.microsoft.com/office/drawing/2010/main"/>
              </a:ext>
            </a:extLst>
          </a:blip>
          <a:srcRect b="9919"/>
          <a:stretch/>
        </p:blipFill>
        <p:spPr bwMode="auto">
          <a:xfrm>
            <a:off x="6351791" y="1705944"/>
            <a:ext cx="2792210" cy="1723056"/>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4" cstate="screen">
            <a:extLst>
              <a:ext uri="{28A0092B-C50C-407E-A947-70E740481C1C}">
                <a14:useLocalDpi xmlns:a14="http://schemas.microsoft.com/office/drawing/2010/main"/>
              </a:ext>
            </a:extLst>
          </a:blip>
          <a:srcRect b="9795"/>
          <a:stretch/>
        </p:blipFill>
        <p:spPr bwMode="auto">
          <a:xfrm>
            <a:off x="6352825" y="4149080"/>
            <a:ext cx="2791176" cy="1796711"/>
          </a:xfrm>
          <a:prstGeom prst="rect">
            <a:avLst/>
          </a:prstGeom>
          <a:ln>
            <a:noFill/>
          </a:ln>
          <a:extLst>
            <a:ext uri="{53640926-AAD7-44D8-BBD7-CCE9431645EC}">
              <a14:shadowObscured xmlns:a14="http://schemas.microsoft.com/office/drawing/2010/main"/>
            </a:ext>
          </a:extLst>
        </p:spPr>
      </p:pic>
      <p:sp>
        <p:nvSpPr>
          <p:cNvPr id="24" name="Textfeld 1"/>
          <p:cNvSpPr txBox="1">
            <a:spLocks noChangeArrowheads="1"/>
          </p:cNvSpPr>
          <p:nvPr/>
        </p:nvSpPr>
        <p:spPr bwMode="auto">
          <a:xfrm>
            <a:off x="6352824" y="171911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25" name="Textfeld 1"/>
          <p:cNvSpPr txBox="1">
            <a:spLocks noChangeArrowheads="1"/>
          </p:cNvSpPr>
          <p:nvPr/>
        </p:nvSpPr>
        <p:spPr bwMode="auto">
          <a:xfrm>
            <a:off x="6351791" y="4149080"/>
            <a:ext cx="1983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Quelle: C.N.F.R. NAVROM S.A. Galaţi</a:t>
            </a:r>
          </a:p>
        </p:txBody>
      </p:sp>
      <p:sp>
        <p:nvSpPr>
          <p:cNvPr id="28" name="Slide Number Placeholder 27"/>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pic>
        <p:nvPicPr>
          <p:cNvPr id="17" name="Picture 16"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1745039"/>
            <a:ext cx="316504" cy="247846"/>
          </a:xfrm>
          <a:prstGeom prst="rect">
            <a:avLst/>
          </a:prstGeom>
          <a:noFill/>
          <a:ln>
            <a:noFill/>
          </a:ln>
        </p:spPr>
      </p:pic>
      <p:pic>
        <p:nvPicPr>
          <p:cNvPr id="19" name="Picture 18"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2420888"/>
            <a:ext cx="316504" cy="247846"/>
          </a:xfrm>
          <a:prstGeom prst="rect">
            <a:avLst/>
          </a:prstGeom>
          <a:noFill/>
          <a:ln>
            <a:noFill/>
          </a:ln>
        </p:spPr>
      </p:pic>
      <p:pic>
        <p:nvPicPr>
          <p:cNvPr id="20" name="Picture 19"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4348267"/>
            <a:ext cx="316504" cy="247846"/>
          </a:xfrm>
          <a:prstGeom prst="rect">
            <a:avLst/>
          </a:prstGeom>
          <a:noFill/>
          <a:ln>
            <a:noFill/>
          </a:ln>
        </p:spPr>
      </p:pic>
      <p:pic>
        <p:nvPicPr>
          <p:cNvPr id="21" name="Picture 20"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5021180"/>
            <a:ext cx="316504" cy="247846"/>
          </a:xfrm>
          <a:prstGeom prst="rect">
            <a:avLst/>
          </a:prstGeom>
          <a:noFill/>
          <a:ln>
            <a:noFill/>
          </a:ln>
        </p:spPr>
      </p:pic>
      <p:pic>
        <p:nvPicPr>
          <p:cNvPr id="26" name="Picture 25"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3060923"/>
            <a:ext cx="316504" cy="247846"/>
          </a:xfrm>
          <a:prstGeom prst="rect">
            <a:avLst/>
          </a:prstGeom>
          <a:noFill/>
          <a:ln>
            <a:noFill/>
          </a:ln>
        </p:spPr>
      </p:pic>
      <p:pic>
        <p:nvPicPr>
          <p:cNvPr id="27" name="Picture 26"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3736772"/>
            <a:ext cx="316504" cy="247846"/>
          </a:xfrm>
          <a:prstGeom prst="rect">
            <a:avLst/>
          </a:prstGeom>
          <a:noFill/>
          <a:ln>
            <a:noFill/>
          </a:ln>
        </p:spPr>
      </p:pic>
      <p:pic>
        <p:nvPicPr>
          <p:cNvPr id="35" name="Picture 34" descr="C:\Users\P41184\AppData\Local\Microsoft\Windows\Temporary Internet Files\Content.IE5\FYE1KM7W\MC900437791[1].wmf"/>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534" y="5697029"/>
            <a:ext cx="316504" cy="247846"/>
          </a:xfrm>
          <a:prstGeom prst="rect">
            <a:avLst/>
          </a:prstGeom>
          <a:noFill/>
          <a:ln>
            <a:noFill/>
          </a:ln>
        </p:spPr>
      </p:pic>
      <p:sp>
        <p:nvSpPr>
          <p:cNvPr id="16" name="Textfeld 1"/>
          <p:cNvSpPr txBox="1">
            <a:spLocks noChangeArrowheads="1"/>
          </p:cNvSpPr>
          <p:nvPr/>
        </p:nvSpPr>
        <p:spPr bwMode="auto">
          <a:xfrm>
            <a:off x="7668344" y="6388622"/>
            <a:ext cx="15504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zobodat.at</a:t>
            </a:r>
          </a:p>
        </p:txBody>
      </p:sp>
    </p:spTree>
    <p:extLst>
      <p:ext uri="{BB962C8B-B14F-4D97-AF65-F5344CB8AC3E}">
        <p14:creationId xmlns:p14="http://schemas.microsoft.com/office/powerpoint/2010/main" val="3070180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a:bodyPr>
          <a:lstStyle/>
          <a:p>
            <a:r>
              <a:rPr lang="de-AT" b="1" dirty="0">
                <a:solidFill>
                  <a:schemeClr val="accent1"/>
                </a:solidFill>
              </a:rPr>
              <a:t>Stärken der Donauschifffahrt </a:t>
            </a:r>
            <a:endParaRPr lang="de-DE" dirty="0">
              <a:solidFill>
                <a:schemeClr val="accent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1678"/>
          <a:stretch/>
        </p:blipFill>
        <p:spPr bwMode="auto">
          <a:xfrm>
            <a:off x="500606" y="2548139"/>
            <a:ext cx="3279306" cy="203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a:off x="514174" y="1700808"/>
            <a:ext cx="8349230" cy="80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spcBef>
                <a:spcPct val="30000"/>
              </a:spcBef>
            </a:pPr>
            <a:r>
              <a:rPr lang="de-AT" sz="1800" b="1" dirty="0">
                <a:solidFill>
                  <a:srgbClr val="189BC4"/>
                </a:solidFill>
                <a:latin typeface="Corbel" panose="020B0503020204020204" pitchFamily="34" charset="0"/>
              </a:rPr>
              <a:t>Umweltfreundlich und kostengünstig</a:t>
            </a:r>
          </a:p>
          <a:p>
            <a:pPr eaLnBrk="1" hangingPunct="1">
              <a:spcBef>
                <a:spcPct val="30000"/>
              </a:spcBef>
            </a:pPr>
            <a:r>
              <a:rPr lang="de-AT" sz="1800" dirty="0">
                <a:solidFill>
                  <a:srgbClr val="3C628F"/>
                </a:solidFill>
                <a:latin typeface="Corbel" panose="020B0503020204020204" pitchFamily="34" charset="0"/>
              </a:rPr>
              <a:t>Spezifischer Energieverbrauch:                    Geringe externe Kosten: </a:t>
            </a:r>
            <a:endParaRPr lang="de-DE" sz="1800" dirty="0">
              <a:solidFill>
                <a:srgbClr val="3C628F"/>
              </a:solidFill>
              <a:latin typeface="Corbel" panose="020B0503020204020204" pitchFamily="34" charset="0"/>
            </a:endParaRPr>
          </a:p>
          <a:p>
            <a:pPr eaLnBrk="1" hangingPunct="1">
              <a:spcBef>
                <a:spcPct val="30000"/>
              </a:spcBef>
            </a:pPr>
            <a:endParaRPr lang="de-DE" sz="400" dirty="0">
              <a:solidFill>
                <a:srgbClr val="3C628F"/>
              </a:solidFill>
              <a:latin typeface="Calibri"/>
            </a:endParaRPr>
          </a:p>
        </p:txBody>
      </p:sp>
      <p:sp>
        <p:nvSpPr>
          <p:cNvPr id="9" name="Content Placeholder 2"/>
          <p:cNvSpPr txBox="1">
            <a:spLocks/>
          </p:cNvSpPr>
          <p:nvPr/>
        </p:nvSpPr>
        <p:spPr>
          <a:xfrm>
            <a:off x="457200" y="4999831"/>
            <a:ext cx="3744416" cy="1366389"/>
          </a:xfrm>
          <a:prstGeom prst="rect">
            <a:avLst/>
          </a:prstGeom>
          <a:ln w="28575">
            <a:solidFill>
              <a:srgbClr val="189BC4"/>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Font typeface="Arial" pitchFamily="34" charset="0"/>
              <a:buNone/>
            </a:pPr>
            <a:r>
              <a:rPr lang="de-DE" sz="1800" spc="60" dirty="0">
                <a:solidFill>
                  <a:srgbClr val="3C628F"/>
                </a:solidFill>
                <a:latin typeface="Corbel" panose="020B0503020204020204" pitchFamily="34" charset="0"/>
              </a:rPr>
              <a:t>Ein Binnenschiff kann eine Tonne Ladung bei gleichem Energieverbrauch beinahe </a:t>
            </a:r>
            <a:r>
              <a:rPr lang="de-DE" sz="1800" b="1" spc="60" dirty="0">
                <a:solidFill>
                  <a:srgbClr val="189BC4"/>
                </a:solidFill>
                <a:latin typeface="Corbel" panose="020B0503020204020204" pitchFamily="34" charset="0"/>
              </a:rPr>
              <a:t>viermal so weit</a:t>
            </a:r>
            <a:r>
              <a:rPr lang="de-DE" sz="1800" spc="60" dirty="0">
                <a:solidFill>
                  <a:srgbClr val="189BC4"/>
                </a:solidFill>
                <a:latin typeface="Corbel" panose="020B0503020204020204" pitchFamily="34" charset="0"/>
              </a:rPr>
              <a:t> </a:t>
            </a:r>
            <a:r>
              <a:rPr lang="de-DE" sz="1800" spc="60" dirty="0">
                <a:solidFill>
                  <a:srgbClr val="3C628F"/>
                </a:solidFill>
                <a:latin typeface="Corbel" panose="020B0503020204020204" pitchFamily="34" charset="0"/>
              </a:rPr>
              <a:t>transportieren wie ein LKW</a:t>
            </a: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745" y="5512865"/>
            <a:ext cx="396000" cy="4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8423"/>
          <a:stretch/>
        </p:blipFill>
        <p:spPr bwMode="auto">
          <a:xfrm>
            <a:off x="4403785" y="2377928"/>
            <a:ext cx="4235152" cy="234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4716016" y="4999831"/>
            <a:ext cx="3744416" cy="1366389"/>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Font typeface="Arial" pitchFamily="34" charset="0"/>
              <a:buNone/>
            </a:pPr>
            <a:endParaRPr lang="de-DE" sz="1500" spc="60" dirty="0">
              <a:solidFill>
                <a:srgbClr val="3C628F"/>
              </a:solidFill>
            </a:endParaRPr>
          </a:p>
          <a:p>
            <a:pPr marL="546100" indent="0">
              <a:buNone/>
            </a:pPr>
            <a:r>
              <a:rPr lang="de-DE" sz="1800" spc="60" dirty="0">
                <a:solidFill>
                  <a:schemeClr val="accent1"/>
                </a:solidFill>
                <a:latin typeface="Corbel" panose="020B0503020204020204" pitchFamily="34" charset="0"/>
              </a:rPr>
              <a:t>Binnenschiffe verursachen die geringsten Unfall-, Lärm-, Schadstoff- und Klimakosten</a:t>
            </a:r>
          </a:p>
          <a:p>
            <a:pPr marL="546100" indent="0">
              <a:buClr>
                <a:srgbClr val="3C628F"/>
              </a:buClr>
              <a:buFont typeface="Arial" pitchFamily="34" charset="0"/>
              <a:buNone/>
            </a:pPr>
            <a:endParaRPr lang="de-AT" sz="1800" dirty="0">
              <a:solidFill>
                <a:srgbClr val="04617B"/>
              </a:solidFill>
            </a:endParaRPr>
          </a:p>
        </p:txBody>
      </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58907" y="5482380"/>
            <a:ext cx="396000" cy="45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feld 1"/>
          <p:cNvSpPr txBox="1">
            <a:spLocks noChangeArrowheads="1"/>
          </p:cNvSpPr>
          <p:nvPr/>
        </p:nvSpPr>
        <p:spPr bwMode="auto">
          <a:xfrm>
            <a:off x="8244408" y="6387685"/>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Tree>
    <p:extLst>
      <p:ext uri="{BB962C8B-B14F-4D97-AF65-F5344CB8AC3E}">
        <p14:creationId xmlns:p14="http://schemas.microsoft.com/office/powerpoint/2010/main" val="168513848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normAutofit/>
          </a:bodyPr>
          <a:lstStyle/>
          <a:p>
            <a:r>
              <a:rPr lang="de-AT" b="1" dirty="0">
                <a:solidFill>
                  <a:schemeClr val="accent1"/>
                </a:solidFill>
              </a:rPr>
              <a:t>Stärken der Donauschifffahrt </a:t>
            </a:r>
            <a:endParaRPr lang="de-DE" dirty="0">
              <a:solidFill>
                <a:schemeClr val="accent1"/>
              </a:solidFill>
            </a:endParaRPr>
          </a:p>
        </p:txBody>
      </p:sp>
      <p:sp>
        <p:nvSpPr>
          <p:cNvPr id="2" name="Content Placeholder 1"/>
          <p:cNvSpPr>
            <a:spLocks noGrp="1"/>
          </p:cNvSpPr>
          <p:nvPr>
            <p:ph idx="1"/>
          </p:nvPr>
        </p:nvSpPr>
        <p:spPr/>
        <p:txBody>
          <a:bodyPr>
            <a:normAutofit/>
          </a:bodyPr>
          <a:lstStyle/>
          <a:p>
            <a:pPr marL="0" indent="0">
              <a:buNone/>
            </a:pPr>
            <a:r>
              <a:rPr lang="de-AT" sz="1800" b="1" dirty="0">
                <a:solidFill>
                  <a:srgbClr val="189BC4"/>
                </a:solidFill>
              </a:rPr>
              <a:t>Massenleistungsfähig</a:t>
            </a:r>
          </a:p>
        </p:txBody>
      </p:sp>
      <p:sp>
        <p:nvSpPr>
          <p:cNvPr id="8"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
        <p:nvSpPr>
          <p:cNvPr id="7"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pic>
        <p:nvPicPr>
          <p:cNvPr id="61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691" y="2079763"/>
            <a:ext cx="6470573" cy="3441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4"/>
          <p:cNvSpPr txBox="1">
            <a:spLocks noChangeArrowheads="1"/>
          </p:cNvSpPr>
          <p:nvPr/>
        </p:nvSpPr>
        <p:spPr bwMode="auto">
          <a:xfrm>
            <a:off x="327192" y="5695840"/>
            <a:ext cx="8496000" cy="646331"/>
          </a:xfrm>
          <a:prstGeom prst="rect">
            <a:avLst/>
          </a:prstGeom>
          <a:noFill/>
          <a:ln w="28575">
            <a:solidFill>
              <a:srgbClr val="189BC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marL="812800" eaLnBrk="1" hangingPunct="1">
              <a:spcBef>
                <a:spcPct val="30000"/>
              </a:spcBef>
            </a:pPr>
            <a:r>
              <a:rPr lang="de-DE" sz="1800" b="1" dirty="0">
                <a:solidFill>
                  <a:srgbClr val="189BC4"/>
                </a:solidFill>
                <a:latin typeface="Corbel" panose="020B0503020204020204" pitchFamily="34" charset="0"/>
              </a:rPr>
              <a:t>größte Transportkapazität:</a:t>
            </a:r>
            <a:r>
              <a:rPr lang="de-DE" sz="1800" dirty="0">
                <a:solidFill>
                  <a:srgbClr val="189BC4"/>
                </a:solidFill>
                <a:latin typeface="Corbel" panose="020B0503020204020204" pitchFamily="34" charset="0"/>
              </a:rPr>
              <a:t> </a:t>
            </a:r>
            <a:r>
              <a:rPr lang="de-DE" sz="1800" dirty="0">
                <a:solidFill>
                  <a:srgbClr val="3C628F"/>
                </a:solidFill>
                <a:latin typeface="Corbel" panose="020B0503020204020204" pitchFamily="34" charset="0"/>
              </a:rPr>
              <a:t>Ein Schubverband mit  4 Schubleichtern = 175 Zugwaggons = 280 LKWs= 20 km LKW-Kolonne</a:t>
            </a: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7691" y="5752309"/>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710609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de-AT" sz="1000" b="1" dirty="0">
              <a:solidFill>
                <a:schemeClr val="accent1"/>
              </a:solidFill>
            </a:endParaRPr>
          </a:p>
          <a:p>
            <a:pPr>
              <a:buClr>
                <a:srgbClr val="189BC4"/>
              </a:buClr>
            </a:pPr>
            <a:r>
              <a:rPr lang="de-AT" sz="1800" b="1" dirty="0">
                <a:solidFill>
                  <a:srgbClr val="189BC4"/>
                </a:solidFill>
              </a:rPr>
              <a:t>das Binnenschiff als sicherstes Verkehrsmittel:</a:t>
            </a:r>
          </a:p>
          <a:p>
            <a:pPr lvl="1">
              <a:buClr>
                <a:srgbClr val="189BC4"/>
              </a:buClr>
              <a:buFont typeface="Symbol" panose="05050102010706020507" pitchFamily="18" charset="2"/>
              <a:buChar char="-"/>
            </a:pPr>
            <a:r>
              <a:rPr lang="de-AT" sz="1600" dirty="0">
                <a:solidFill>
                  <a:schemeClr val="accent1"/>
                </a:solidFill>
              </a:rPr>
              <a:t>2020 auf österreichischer Donau nur </a:t>
            </a:r>
            <a:r>
              <a:rPr lang="de-AT" sz="1600" b="1" dirty="0">
                <a:solidFill>
                  <a:srgbClr val="189BC4"/>
                </a:solidFill>
              </a:rPr>
              <a:t>15</a:t>
            </a:r>
            <a:r>
              <a:rPr lang="de-AT" sz="1600" dirty="0">
                <a:solidFill>
                  <a:schemeClr val="accent1"/>
                </a:solidFill>
              </a:rPr>
              <a:t> Verkehrsunfälle </a:t>
            </a:r>
          </a:p>
          <a:p>
            <a:pPr lvl="1">
              <a:buClr>
                <a:srgbClr val="189BC4"/>
              </a:buClr>
              <a:buFont typeface="Symbol" panose="05050102010706020507" pitchFamily="18" charset="2"/>
              <a:buChar char="-"/>
            </a:pPr>
            <a:r>
              <a:rPr lang="de-AT" sz="1600" dirty="0">
                <a:solidFill>
                  <a:schemeClr val="accent1"/>
                </a:solidFill>
              </a:rPr>
              <a:t> Personenschäden: 0 Tote, 0 Schwerverletzte, 0 Leichtverletzte </a:t>
            </a:r>
            <a:endParaRPr lang="de-AT" sz="1800" dirty="0">
              <a:solidFill>
                <a:schemeClr val="accent1"/>
              </a:solidFill>
            </a:endParaRPr>
          </a:p>
          <a:p>
            <a:pPr>
              <a:buClr>
                <a:srgbClr val="189BC4"/>
              </a:buClr>
            </a:pPr>
            <a:r>
              <a:rPr lang="de-AT" sz="1800" b="1" dirty="0">
                <a:solidFill>
                  <a:srgbClr val="189BC4"/>
                </a:solidFill>
              </a:rPr>
              <a:t>rund um die Uhr einsetzbar:</a:t>
            </a:r>
            <a:r>
              <a:rPr lang="de-AT" sz="1800" dirty="0">
                <a:solidFill>
                  <a:srgbClr val="189BC4"/>
                </a:solidFill>
              </a:rPr>
              <a:t> </a:t>
            </a:r>
            <a:r>
              <a:rPr lang="de-AT" sz="1800" dirty="0">
                <a:solidFill>
                  <a:schemeClr val="accent1"/>
                </a:solidFill>
              </a:rPr>
              <a:t>keine Wochenend- und Nachtfahrverbote </a:t>
            </a:r>
          </a:p>
          <a:p>
            <a:pPr>
              <a:buClr>
                <a:srgbClr val="189BC4"/>
              </a:buClr>
            </a:pPr>
            <a:r>
              <a:rPr lang="de-AT" sz="1800" b="1" dirty="0">
                <a:solidFill>
                  <a:srgbClr val="189BC4"/>
                </a:solidFill>
              </a:rPr>
              <a:t>Wegekosten:</a:t>
            </a:r>
            <a:r>
              <a:rPr lang="de-AT" sz="1800" dirty="0">
                <a:solidFill>
                  <a:schemeClr val="accent1"/>
                </a:solidFill>
              </a:rPr>
              <a:t> meist natürliche Infrastruktur </a:t>
            </a:r>
            <a:r>
              <a:rPr lang="de-AT" sz="1800" dirty="0">
                <a:solidFill>
                  <a:schemeClr val="accent1"/>
                </a:solidFill>
                <a:sym typeface="Wingdings" panose="05000000000000000000" pitchFamily="2" charset="2"/>
              </a:rPr>
              <a:t></a:t>
            </a:r>
            <a:r>
              <a:rPr lang="de-AT" sz="1800" dirty="0">
                <a:solidFill>
                  <a:schemeClr val="accent1"/>
                </a:solidFill>
              </a:rPr>
              <a:t> daher geringere Kosten</a:t>
            </a:r>
          </a:p>
          <a:p>
            <a:endParaRPr lang="de-AT" sz="2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pic>
        <p:nvPicPr>
          <p:cNvPr id="6" name="Picture 5"/>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b="9243"/>
          <a:stretch/>
        </p:blipFill>
        <p:spPr bwMode="auto">
          <a:xfrm>
            <a:off x="4855792" y="4653136"/>
            <a:ext cx="4115119" cy="1734549"/>
          </a:xfrm>
          <a:prstGeom prst="rect">
            <a:avLst/>
          </a:prstGeom>
          <a:ln>
            <a:noFill/>
          </a:ln>
          <a:extLst>
            <a:ext uri="{53640926-AAD7-44D8-BBD7-CCE9431645EC}">
              <a14:shadowObscured xmlns:a14="http://schemas.microsoft.com/office/drawing/2010/main"/>
            </a:ext>
          </a:extLst>
        </p:spPr>
      </p:pic>
      <p:sp>
        <p:nvSpPr>
          <p:cNvPr id="7" name="Content Placeholder 2"/>
          <p:cNvSpPr txBox="1">
            <a:spLocks/>
          </p:cNvSpPr>
          <p:nvPr/>
        </p:nvSpPr>
        <p:spPr>
          <a:xfrm>
            <a:off x="467544" y="4587485"/>
            <a:ext cx="4320480" cy="1800200"/>
          </a:xfrm>
          <a:prstGeom prst="rect">
            <a:avLst/>
          </a:prstGeom>
          <a:ln w="28575">
            <a:solidFill>
              <a:srgbClr val="189BC4"/>
            </a:solidFill>
          </a:ln>
        </p:spPr>
        <p:txBody>
          <a:bodyPr vert="horz" lIns="91440" tIns="45720" rIns="91440" bIns="45720" rtlCol="0" anchor="ct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6100" indent="0">
              <a:buClr>
                <a:srgbClr val="3C628F"/>
              </a:buClr>
              <a:buFont typeface="Arial" pitchFamily="34" charset="0"/>
              <a:buNone/>
            </a:pPr>
            <a:r>
              <a:rPr lang="de-AT" sz="1800" dirty="0">
                <a:solidFill>
                  <a:schemeClr val="accent1"/>
                </a:solidFill>
                <a:latin typeface="Corbel" panose="020B0503020204020204" pitchFamily="34" charset="0"/>
              </a:rPr>
              <a:t>Die Verbesserung der Infrastruktur der </a:t>
            </a:r>
            <a:r>
              <a:rPr lang="de-AT" sz="1800" b="1" dirty="0">
                <a:solidFill>
                  <a:srgbClr val="189BC4"/>
                </a:solidFill>
                <a:latin typeface="Corbel" panose="020B0503020204020204" pitchFamily="34" charset="0"/>
              </a:rPr>
              <a:t>gesamten Donau </a:t>
            </a:r>
            <a:r>
              <a:rPr lang="de-AT" sz="1800" dirty="0">
                <a:solidFill>
                  <a:schemeClr val="accent1"/>
                </a:solidFill>
                <a:latin typeface="Corbel" panose="020B0503020204020204" pitchFamily="34" charset="0"/>
              </a:rPr>
              <a:t>würde                      rund </a:t>
            </a:r>
            <a:r>
              <a:rPr lang="de-AT" sz="1800" b="1" dirty="0">
                <a:solidFill>
                  <a:srgbClr val="189BC4"/>
                </a:solidFill>
                <a:latin typeface="Corbel" panose="020B0503020204020204" pitchFamily="34" charset="0"/>
              </a:rPr>
              <a:t>1,2 Mrd. EUR </a:t>
            </a:r>
            <a:r>
              <a:rPr lang="de-AT" sz="1800" dirty="0">
                <a:solidFill>
                  <a:schemeClr val="accent1"/>
                </a:solidFill>
                <a:latin typeface="Corbel" panose="020B0503020204020204" pitchFamily="34" charset="0"/>
              </a:rPr>
              <a:t>kosten </a:t>
            </a:r>
            <a:r>
              <a:rPr lang="de-AT" sz="1800" dirty="0">
                <a:solidFill>
                  <a:schemeClr val="accent1"/>
                </a:solidFill>
                <a:latin typeface="Corbel" panose="020B0503020204020204" pitchFamily="34" charset="0"/>
                <a:sym typeface="Wingdings" panose="05000000000000000000" pitchFamily="2" charset="2"/>
              </a:rPr>
              <a:t></a:t>
            </a:r>
            <a:endParaRPr lang="de-AT" sz="1800" dirty="0">
              <a:solidFill>
                <a:schemeClr val="accent1"/>
              </a:solidFill>
              <a:latin typeface="Corbel" panose="020B0503020204020204" pitchFamily="34" charset="0"/>
            </a:endParaRPr>
          </a:p>
          <a:p>
            <a:pPr marL="546100" indent="0">
              <a:buClr>
                <a:srgbClr val="3C628F"/>
              </a:buClr>
              <a:buFont typeface="Arial" pitchFamily="34" charset="0"/>
              <a:buNone/>
            </a:pPr>
            <a:r>
              <a:rPr lang="de-AT" sz="1800" dirty="0">
                <a:solidFill>
                  <a:schemeClr val="accent1"/>
                </a:solidFill>
                <a:latin typeface="Corbel" panose="020B0503020204020204" pitchFamily="34" charset="0"/>
              </a:rPr>
              <a:t>Dies entspricht den Errichtungskosten von NUR rund  </a:t>
            </a:r>
            <a:r>
              <a:rPr lang="de-AT" sz="1800" b="1" dirty="0">
                <a:solidFill>
                  <a:srgbClr val="189BC4"/>
                </a:solidFill>
                <a:latin typeface="Corbel" panose="020B0503020204020204" pitchFamily="34" charset="0"/>
              </a:rPr>
              <a:t>50 Straßenkilometern</a:t>
            </a:r>
          </a:p>
        </p:txBody>
      </p:sp>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312" y="5206222"/>
            <a:ext cx="460821" cy="53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467544" y="404664"/>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spc="-100" baseline="0">
                <a:solidFill>
                  <a:schemeClr val="tx2"/>
                </a:solidFill>
                <a:latin typeface="+mj-lt"/>
                <a:ea typeface="+mj-ea"/>
                <a:cs typeface="+mj-cs"/>
              </a:defRPr>
            </a:lvl1pPr>
          </a:lstStyle>
          <a:p>
            <a:r>
              <a:rPr lang="de-AT" b="1" dirty="0">
                <a:solidFill>
                  <a:schemeClr val="accent1"/>
                </a:solidFill>
                <a:latin typeface="Corbel" panose="020B0503020204020204" pitchFamily="34" charset="0"/>
              </a:rPr>
              <a:t>Stärken der Donauschifffahrt </a:t>
            </a:r>
            <a:endParaRPr lang="de-AT" dirty="0">
              <a:latin typeface="Corbel" panose="020B0503020204020204" pitchFamily="34" charset="0"/>
            </a:endParaRPr>
          </a:p>
        </p:txBody>
      </p:sp>
      <p:sp>
        <p:nvSpPr>
          <p:cNvPr id="9"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01269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700808"/>
            <a:ext cx="7772400" cy="1673094"/>
          </a:xfrm>
        </p:spPr>
        <p:txBody>
          <a:bodyPr>
            <a:normAutofit/>
          </a:bodyPr>
          <a:lstStyle/>
          <a:p>
            <a:pPr algn="ctr"/>
            <a:r>
              <a:rPr lang="de-AT" sz="3200" b="1" cap="none" dirty="0">
                <a:solidFill>
                  <a:schemeClr val="accent1">
                    <a:lumMod val="75000"/>
                  </a:schemeClr>
                </a:solidFill>
              </a:rPr>
              <a:t>DONAUSCHIFFFAHRT – Märkte und Stärkung der Wasserstraße</a:t>
            </a: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7530" y="5230045"/>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p41662\AppData\Local\Microsoft\Windows\Temporary Internet Files\Content.Outlook\VDWGJMU4\RZ-Logo-Logistikum-hoch-cmyk-2000x2000px.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2637" y="5152675"/>
            <a:ext cx="860382" cy="874614"/>
          </a:xfrm>
          <a:prstGeom prst="rect">
            <a:avLst/>
          </a:prstGeom>
          <a:noFill/>
        </p:spPr>
      </p:pic>
      <p:pic>
        <p:nvPicPr>
          <p:cNvPr id="13" name="Picture 2" descr="C:\Users\p41662\AppData\Local\Microsoft\Windows\Temporary Internet Files\Content.Outlook\VDWGJMU4\REWWay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3827" y="5339789"/>
            <a:ext cx="2271559" cy="57775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p:nvPicPr>
        <p:blipFill>
          <a:blip r:embed="rId6"/>
          <a:stretch>
            <a:fillRect/>
          </a:stretch>
        </p:blipFill>
        <p:spPr>
          <a:xfrm>
            <a:off x="1637281" y="3600443"/>
            <a:ext cx="2278105" cy="1512804"/>
          </a:xfrm>
          <a:prstGeom prst="rect">
            <a:avLst/>
          </a:prstGeom>
          <a:effectLst>
            <a:glow rad="228600">
              <a:schemeClr val="accent1">
                <a:alpha val="40000"/>
              </a:schemeClr>
            </a:glow>
          </a:effectLst>
        </p:spPr>
      </p:pic>
      <p:pic>
        <p:nvPicPr>
          <p:cNvPr id="9" name="Grafik 8"/>
          <p:cNvPicPr>
            <a:picLocks noChangeAspect="1"/>
          </p:cNvPicPr>
          <p:nvPr/>
        </p:nvPicPr>
        <p:blipFill>
          <a:blip r:embed="rId7"/>
          <a:stretch>
            <a:fillRect/>
          </a:stretch>
        </p:blipFill>
        <p:spPr>
          <a:xfrm>
            <a:off x="5265834" y="3564937"/>
            <a:ext cx="2323372" cy="1548310"/>
          </a:xfrm>
          <a:prstGeom prst="rect">
            <a:avLst/>
          </a:prstGeom>
          <a:effectLst>
            <a:glow rad="228600">
              <a:schemeClr val="accent1">
                <a:alpha val="40000"/>
              </a:schemeClr>
            </a:glow>
          </a:effectLst>
        </p:spPr>
      </p:pic>
      <p:sp>
        <p:nvSpPr>
          <p:cNvPr id="11" name="Textfeld 10"/>
          <p:cNvSpPr txBox="1"/>
          <p:nvPr/>
        </p:nvSpPr>
        <p:spPr>
          <a:xfrm>
            <a:off x="1643827" y="3594103"/>
            <a:ext cx="920445" cy="215444"/>
          </a:xfrm>
          <a:prstGeom prst="rect">
            <a:avLst/>
          </a:prstGeom>
          <a:noFill/>
        </p:spPr>
        <p:txBody>
          <a:bodyPr wrap="none" rtlCol="0">
            <a:spAutoFit/>
          </a:bodyPr>
          <a:lstStyle/>
          <a:p>
            <a:r>
              <a:rPr lang="de-AT" sz="800" dirty="0">
                <a:solidFill>
                  <a:schemeClr val="accent1"/>
                </a:solidFill>
                <a:latin typeface="Corbel" panose="020B0503020204020204" pitchFamily="34" charset="0"/>
              </a:rPr>
              <a:t>Quelle: via </a:t>
            </a:r>
            <a:r>
              <a:rPr lang="de-AT" sz="800" dirty="0" err="1">
                <a:solidFill>
                  <a:schemeClr val="accent1"/>
                </a:solidFill>
                <a:latin typeface="Corbel" panose="020B0503020204020204" pitchFamily="34" charset="0"/>
              </a:rPr>
              <a:t>donau</a:t>
            </a:r>
            <a:endParaRPr lang="de-AT" sz="800" dirty="0">
              <a:solidFill>
                <a:schemeClr val="accent1"/>
              </a:solidFill>
              <a:latin typeface="Corbel" panose="020B0503020204020204" pitchFamily="34" charset="0"/>
            </a:endParaRPr>
          </a:p>
        </p:txBody>
      </p:sp>
      <p:sp>
        <p:nvSpPr>
          <p:cNvPr id="14" name="Textfeld 13"/>
          <p:cNvSpPr txBox="1"/>
          <p:nvPr/>
        </p:nvSpPr>
        <p:spPr>
          <a:xfrm>
            <a:off x="5265834" y="3594103"/>
            <a:ext cx="840295" cy="215444"/>
          </a:xfrm>
          <a:prstGeom prst="rect">
            <a:avLst/>
          </a:prstGeom>
          <a:noFill/>
        </p:spPr>
        <p:txBody>
          <a:bodyPr wrap="none" rtlCol="0">
            <a:spAutoFit/>
          </a:bodyPr>
          <a:lstStyle/>
          <a:p>
            <a:r>
              <a:rPr lang="de-AT" sz="800" dirty="0">
                <a:solidFill>
                  <a:schemeClr val="accent1"/>
                </a:solidFill>
                <a:latin typeface="Corbel" panose="020B0503020204020204" pitchFamily="34" charset="0"/>
              </a:rPr>
              <a:t>Quelle: </a:t>
            </a:r>
            <a:r>
              <a:rPr lang="de-AT" sz="800" dirty="0" err="1">
                <a:solidFill>
                  <a:schemeClr val="accent1"/>
                </a:solidFill>
                <a:latin typeface="Corbel" panose="020B0503020204020204" pitchFamily="34" charset="0"/>
              </a:rPr>
              <a:t>pixabay</a:t>
            </a:r>
            <a:endParaRPr lang="de-AT"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230238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rPr>
              <a:t>Probleme der Donauschifffahrt</a:t>
            </a:r>
            <a:br>
              <a:rPr lang="de-AT" b="1" dirty="0">
                <a:solidFill>
                  <a:schemeClr val="accent1"/>
                </a:solidFill>
              </a:rPr>
            </a:br>
            <a:r>
              <a:rPr lang="de-AT" sz="2400" dirty="0">
                <a:solidFill>
                  <a:schemeClr val="accent1"/>
                </a:solidFill>
              </a:rPr>
              <a:t>Stärkung der Donauschifffahrt</a:t>
            </a:r>
            <a:endParaRPr lang="de-AT" sz="2400" b="1" dirty="0">
              <a:solidFill>
                <a:schemeClr val="accent1"/>
              </a:solidFill>
            </a:endParaRPr>
          </a:p>
        </p:txBody>
      </p:sp>
      <p:sp>
        <p:nvSpPr>
          <p:cNvPr id="3" name="Content Placeholder 2"/>
          <p:cNvSpPr>
            <a:spLocks noGrp="1"/>
          </p:cNvSpPr>
          <p:nvPr>
            <p:ph idx="1"/>
          </p:nvPr>
        </p:nvSpPr>
        <p:spPr/>
        <p:txBody>
          <a:bodyPr/>
          <a:lstStyle/>
          <a:p>
            <a:pPr marL="0" indent="533400">
              <a:spcBef>
                <a:spcPts val="1800"/>
              </a:spcBef>
              <a:spcAft>
                <a:spcPts val="1200"/>
              </a:spcAft>
              <a:buNone/>
            </a:pPr>
            <a:r>
              <a:rPr lang="de-AT" sz="1800" dirty="0">
                <a:solidFill>
                  <a:schemeClr val="accent1"/>
                </a:solidFill>
              </a:rPr>
              <a:t>Abhängigkeit von Fahrwasserverhältnissen </a:t>
            </a:r>
          </a:p>
          <a:p>
            <a:pPr marL="0" indent="533400">
              <a:spcBef>
                <a:spcPts val="1800"/>
              </a:spcBef>
              <a:spcAft>
                <a:spcPts val="1200"/>
              </a:spcAft>
              <a:buNone/>
            </a:pPr>
            <a:r>
              <a:rPr lang="de-AT" sz="1800" dirty="0">
                <a:solidFill>
                  <a:schemeClr val="accent1"/>
                </a:solidFill>
              </a:rPr>
              <a:t>Brücken</a:t>
            </a:r>
          </a:p>
          <a:p>
            <a:pPr marL="0" indent="533400">
              <a:spcBef>
                <a:spcPts val="1800"/>
              </a:spcBef>
              <a:spcAft>
                <a:spcPts val="1200"/>
              </a:spcAft>
              <a:buNone/>
            </a:pPr>
            <a:r>
              <a:rPr lang="de-AT" sz="1800" dirty="0">
                <a:solidFill>
                  <a:schemeClr val="accent1"/>
                </a:solidFill>
              </a:rPr>
              <a:t>niedrige Transportgeschwindigkeit</a:t>
            </a:r>
          </a:p>
          <a:p>
            <a:pPr marL="0" indent="533400">
              <a:spcBef>
                <a:spcPts val="1800"/>
              </a:spcBef>
              <a:spcAft>
                <a:spcPts val="1200"/>
              </a:spcAft>
              <a:buNone/>
            </a:pPr>
            <a:r>
              <a:rPr lang="de-AT" sz="1800" dirty="0">
                <a:solidFill>
                  <a:schemeClr val="accent1"/>
                </a:solidFill>
              </a:rPr>
              <a:t>geringe Netzdichte (Vor-/Nachläufe notwendig)</a:t>
            </a:r>
          </a:p>
          <a:p>
            <a:pPr marL="0" indent="533400">
              <a:spcBef>
                <a:spcPts val="1800"/>
              </a:spcBef>
              <a:spcAft>
                <a:spcPts val="1200"/>
              </a:spcAft>
              <a:buNone/>
            </a:pPr>
            <a:r>
              <a:rPr lang="de-AT" sz="1800" dirty="0">
                <a:solidFill>
                  <a:schemeClr val="accent1"/>
                </a:solidFill>
              </a:rPr>
              <a:t>teilweise keine adäquate Instandhaltung</a:t>
            </a:r>
          </a:p>
          <a:p>
            <a:pPr marL="0" indent="533400">
              <a:spcBef>
                <a:spcPts val="1800"/>
              </a:spcBef>
              <a:spcAft>
                <a:spcPts val="1200"/>
              </a:spcAft>
              <a:buNone/>
            </a:pPr>
            <a:r>
              <a:rPr lang="de-AT" sz="1800" dirty="0">
                <a:solidFill>
                  <a:schemeClr val="accent1"/>
                </a:solidFill>
              </a:rPr>
              <a:t>hoher Modernisierungsbedarf der Häfen und Flotten</a:t>
            </a:r>
          </a:p>
          <a:p>
            <a:pPr marL="0" indent="533400">
              <a:spcBef>
                <a:spcPts val="1800"/>
              </a:spcBef>
              <a:spcAft>
                <a:spcPts val="1200"/>
              </a:spcAft>
              <a:buNone/>
            </a:pPr>
            <a:r>
              <a:rPr lang="de-AT" sz="1800" dirty="0">
                <a:solidFill>
                  <a:schemeClr val="accent1"/>
                </a:solidFill>
              </a:rPr>
              <a:t>Personalproblematik (fehlendes ausgebildetes Personal)</a:t>
            </a: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pic>
        <p:nvPicPr>
          <p:cNvPr id="8" name="Picture 7"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1755304"/>
            <a:ext cx="288032" cy="288032"/>
          </a:xfrm>
          <a:prstGeom prst="rect">
            <a:avLst/>
          </a:prstGeom>
          <a:noFill/>
          <a:ln>
            <a:noFill/>
          </a:ln>
        </p:spPr>
      </p:pic>
      <p:pic>
        <p:nvPicPr>
          <p:cNvPr id="9" name="Picture 8"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71180" y="4989512"/>
            <a:ext cx="288032" cy="288032"/>
          </a:xfrm>
          <a:prstGeom prst="rect">
            <a:avLst/>
          </a:prstGeom>
          <a:noFill/>
          <a:ln>
            <a:noFill/>
          </a:ln>
        </p:spPr>
      </p:pic>
      <p:pic>
        <p:nvPicPr>
          <p:cNvPr id="10" name="Picture 9"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2443587"/>
            <a:ext cx="288032" cy="288032"/>
          </a:xfrm>
          <a:prstGeom prst="rect">
            <a:avLst/>
          </a:prstGeom>
          <a:noFill/>
          <a:ln>
            <a:noFill/>
          </a:ln>
        </p:spPr>
      </p:pic>
      <p:pic>
        <p:nvPicPr>
          <p:cNvPr id="11" name="Picture 10"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3057128"/>
            <a:ext cx="288032" cy="288032"/>
          </a:xfrm>
          <a:prstGeom prst="rect">
            <a:avLst/>
          </a:prstGeom>
          <a:noFill/>
          <a:ln>
            <a:noFill/>
          </a:ln>
        </p:spPr>
      </p:pic>
      <p:pic>
        <p:nvPicPr>
          <p:cNvPr id="12" name="Picture 11"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3741712"/>
            <a:ext cx="288032" cy="288032"/>
          </a:xfrm>
          <a:prstGeom prst="rect">
            <a:avLst/>
          </a:prstGeom>
          <a:noFill/>
          <a:ln>
            <a:noFill/>
          </a:ln>
        </p:spPr>
      </p:pic>
      <p:pic>
        <p:nvPicPr>
          <p:cNvPr id="13" name="Picture 12"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4365612"/>
            <a:ext cx="288032" cy="288032"/>
          </a:xfrm>
          <a:prstGeom prst="rect">
            <a:avLst/>
          </a:prstGeom>
          <a:noFill/>
          <a:ln>
            <a:noFill/>
          </a:ln>
        </p:spPr>
      </p:pic>
      <p:pic>
        <p:nvPicPr>
          <p:cNvPr id="14" name="Picture 13" descr="C:\Users\P41184\AppData\Local\Microsoft\Windows\Temporary Internet Files\Content.IE5\GAL9TK10\MC900423165[1].wmf"/>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3568" y="5661248"/>
            <a:ext cx="288032" cy="288032"/>
          </a:xfrm>
          <a:prstGeom prst="rect">
            <a:avLst/>
          </a:prstGeom>
          <a:noFill/>
          <a:ln>
            <a:noFill/>
          </a:ln>
        </p:spPr>
      </p:pic>
      <p:sp>
        <p:nvSpPr>
          <p:cNvPr id="15"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735312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Generelle Voraussetzungen</a:t>
            </a:r>
            <a:br>
              <a:rPr lang="de-AT" b="1" dirty="0">
                <a:solidFill>
                  <a:schemeClr val="accent1"/>
                </a:solidFill>
              </a:rPr>
            </a:br>
            <a:r>
              <a:rPr lang="de-AT" sz="2400" dirty="0">
                <a:solidFill>
                  <a:schemeClr val="accent1"/>
                </a:solidFill>
              </a:rPr>
              <a:t>Stärkung der Donauschifffahrt</a:t>
            </a:r>
          </a:p>
        </p:txBody>
      </p:sp>
      <p:sp>
        <p:nvSpPr>
          <p:cNvPr id="3" name="Content Placeholder 2"/>
          <p:cNvSpPr>
            <a:spLocks noGrp="1"/>
          </p:cNvSpPr>
          <p:nvPr>
            <p:ph idx="1"/>
          </p:nvPr>
        </p:nvSpPr>
        <p:spPr/>
        <p:txBody>
          <a:bodyPr/>
          <a:lstStyle/>
          <a:p>
            <a:pPr marL="0" indent="0">
              <a:spcAft>
                <a:spcPts val="1200"/>
              </a:spcAft>
              <a:buNone/>
            </a:pPr>
            <a:endParaRPr lang="de-AT" sz="400" dirty="0">
              <a:solidFill>
                <a:schemeClr val="accent1"/>
              </a:solidFill>
            </a:endParaRPr>
          </a:p>
          <a:p>
            <a:pPr marL="0" indent="0">
              <a:spcAft>
                <a:spcPts val="1200"/>
              </a:spcAft>
              <a:buNone/>
            </a:pPr>
            <a:r>
              <a:rPr lang="de-AT" sz="1800" dirty="0">
                <a:solidFill>
                  <a:schemeClr val="accent1"/>
                </a:solidFill>
              </a:rPr>
              <a:t>Nationale und internationale </a:t>
            </a:r>
            <a:r>
              <a:rPr lang="de-AT" sz="1800" b="1" dirty="0">
                <a:solidFill>
                  <a:srgbClr val="189BC4"/>
                </a:solidFill>
              </a:rPr>
              <a:t>Verkehrspolitik</a:t>
            </a:r>
            <a:r>
              <a:rPr lang="de-AT" sz="1800" b="1" dirty="0">
                <a:solidFill>
                  <a:schemeClr val="accent1"/>
                </a:solidFill>
              </a:rPr>
              <a:t> </a:t>
            </a:r>
            <a:br>
              <a:rPr lang="de-AT" sz="1800" b="1" dirty="0">
                <a:solidFill>
                  <a:schemeClr val="accent1"/>
                </a:solidFill>
              </a:rPr>
            </a:br>
            <a:r>
              <a:rPr lang="de-AT" sz="1800" dirty="0">
                <a:solidFill>
                  <a:schemeClr val="accent1"/>
                </a:solidFill>
              </a:rPr>
              <a:t>gibt </a:t>
            </a:r>
            <a:r>
              <a:rPr lang="de-AT" sz="1800" b="1" dirty="0">
                <a:solidFill>
                  <a:srgbClr val="189BC4"/>
                </a:solidFill>
              </a:rPr>
              <a:t>Entwicklungsrichtung</a:t>
            </a:r>
            <a:r>
              <a:rPr lang="de-AT" sz="1800" dirty="0">
                <a:solidFill>
                  <a:schemeClr val="accent1"/>
                </a:solidFill>
              </a:rPr>
              <a:t> vor durch:</a:t>
            </a:r>
          </a:p>
          <a:p>
            <a:pPr>
              <a:spcAft>
                <a:spcPts val="1200"/>
              </a:spcAft>
            </a:pPr>
            <a:endParaRPr lang="de-AT" sz="1000" dirty="0">
              <a:solidFill>
                <a:schemeClr val="accent1"/>
              </a:solidFill>
            </a:endParaRPr>
          </a:p>
          <a:p>
            <a:pPr lvl="1">
              <a:spcAft>
                <a:spcPts val="1200"/>
              </a:spcAft>
              <a:buClr>
                <a:srgbClr val="189BC4"/>
              </a:buClr>
            </a:pPr>
            <a:r>
              <a:rPr lang="de-AT" sz="1800" dirty="0">
                <a:solidFill>
                  <a:schemeClr val="accent1"/>
                </a:solidFill>
              </a:rPr>
              <a:t>Definition grundlegender Ziele</a:t>
            </a:r>
            <a:br>
              <a:rPr lang="de-AT" sz="1800" dirty="0">
                <a:solidFill>
                  <a:schemeClr val="accent1"/>
                </a:solidFill>
              </a:rPr>
            </a:br>
            <a:r>
              <a:rPr lang="de-AT" sz="1800" dirty="0">
                <a:solidFill>
                  <a:schemeClr val="accent1"/>
                </a:solidFill>
              </a:rPr>
              <a:t>und Strategien</a:t>
            </a:r>
          </a:p>
          <a:p>
            <a:pPr lvl="1">
              <a:spcAft>
                <a:spcPts val="1200"/>
              </a:spcAft>
              <a:buClr>
                <a:srgbClr val="189BC4"/>
              </a:buClr>
            </a:pPr>
            <a:r>
              <a:rPr lang="de-AT" sz="1800" dirty="0">
                <a:solidFill>
                  <a:schemeClr val="accent1"/>
                </a:solidFill>
              </a:rPr>
              <a:t>Einführung &amp; Umsetzung  von </a:t>
            </a:r>
            <a:br>
              <a:rPr lang="de-AT" sz="1800" dirty="0">
                <a:solidFill>
                  <a:schemeClr val="accent1"/>
                </a:solidFill>
              </a:rPr>
            </a:br>
            <a:r>
              <a:rPr lang="de-AT" sz="1800" dirty="0">
                <a:solidFill>
                  <a:schemeClr val="accent1"/>
                </a:solidFill>
              </a:rPr>
              <a:t>Infrastrukturprojekten</a:t>
            </a:r>
          </a:p>
          <a:p>
            <a:endParaRPr lang="de-AT" sz="1000" dirty="0">
              <a:solidFill>
                <a:schemeClr val="accent1"/>
              </a:solidFill>
            </a:endParaRPr>
          </a:p>
          <a:p>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pic>
        <p:nvPicPr>
          <p:cNvPr id="7" name="Picture 6"/>
          <p:cNvPicPr/>
          <p:nvPr/>
        </p:nvPicPr>
        <p:blipFill rotWithShape="1">
          <a:blip r:embed="rId3" cstate="screen">
            <a:extLst>
              <a:ext uri="{28A0092B-C50C-407E-A947-70E740481C1C}">
                <a14:useLocalDpi xmlns:a14="http://schemas.microsoft.com/office/drawing/2010/main"/>
              </a:ext>
            </a:extLst>
          </a:blip>
          <a:srcRect/>
          <a:stretch/>
        </p:blipFill>
        <p:spPr bwMode="auto">
          <a:xfrm>
            <a:off x="5817251" y="1988840"/>
            <a:ext cx="3095400" cy="2448272"/>
          </a:xfrm>
          <a:prstGeom prst="rect">
            <a:avLst/>
          </a:prstGeom>
          <a:ln>
            <a:noFill/>
          </a:ln>
          <a:extLst>
            <a:ext uri="{53640926-AAD7-44D8-BBD7-CCE9431645EC}">
              <a14:shadowObscured xmlns:a14="http://schemas.microsoft.com/office/drawing/2010/main"/>
            </a:ext>
          </a:extLst>
        </p:spPr>
      </p:pic>
      <p:sp>
        <p:nvSpPr>
          <p:cNvPr id="8" name="Textfeld 1"/>
          <p:cNvSpPr txBox="1">
            <a:spLocks noChangeArrowheads="1"/>
          </p:cNvSpPr>
          <p:nvPr/>
        </p:nvSpPr>
        <p:spPr bwMode="auto">
          <a:xfrm>
            <a:off x="5802763" y="1997100"/>
            <a:ext cx="1577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orbel" panose="020B0503020204020204" pitchFamily="34" charset="0"/>
              </a:rPr>
              <a:t>Quelle: via </a:t>
            </a:r>
            <a:r>
              <a:rPr lang="de-DE" sz="800" dirty="0" err="1">
                <a:solidFill>
                  <a:srgbClr val="3C628F"/>
                </a:solidFill>
                <a:latin typeface="Corbel" panose="020B0503020204020204" pitchFamily="34" charset="0"/>
              </a:rPr>
              <a:t>donau</a:t>
            </a:r>
            <a:r>
              <a:rPr lang="de-DE" sz="800" dirty="0">
                <a:solidFill>
                  <a:srgbClr val="3C628F"/>
                </a:solidFill>
                <a:latin typeface="Corbel" panose="020B0503020204020204" pitchFamily="34" charset="0"/>
              </a:rPr>
              <a:t>/Jürgen </a:t>
            </a:r>
            <a:r>
              <a:rPr lang="de-DE" sz="800" dirty="0" err="1">
                <a:solidFill>
                  <a:srgbClr val="3C628F"/>
                </a:solidFill>
                <a:latin typeface="Corbel" panose="020B0503020204020204" pitchFamily="34" charset="0"/>
              </a:rPr>
              <a:t>Trögl</a:t>
            </a:r>
            <a:endParaRPr lang="de-DE" sz="800" dirty="0">
              <a:solidFill>
                <a:srgbClr val="3C628F"/>
              </a:solidFill>
              <a:latin typeface="Corbel" panose="020B0503020204020204" pitchFamily="34" charset="0"/>
            </a:endParaRPr>
          </a:p>
        </p:txBody>
      </p:sp>
      <p:sp>
        <p:nvSpPr>
          <p:cNvPr id="9" name="Content Placeholder 2"/>
          <p:cNvSpPr txBox="1">
            <a:spLocks/>
          </p:cNvSpPr>
          <p:nvPr/>
        </p:nvSpPr>
        <p:spPr>
          <a:xfrm>
            <a:off x="416651" y="5032203"/>
            <a:ext cx="8496000" cy="864000"/>
          </a:xfrm>
          <a:prstGeom prst="rect">
            <a:avLst/>
          </a:prstGeom>
          <a:ln w="28575">
            <a:solidFill>
              <a:srgbClr val="189BC4"/>
            </a:solidFill>
          </a:ln>
        </p:spPr>
        <p:txBody>
          <a:bodyPr vert="horz" lIns="91440" tIns="45720" rIns="91440" bIns="45720" rtlCol="0" anchor="ctr">
            <a:normAutofit fontScale="400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endParaRPr lang="de-AT" b="1" dirty="0">
              <a:solidFill>
                <a:schemeClr val="accent1"/>
              </a:solidFill>
            </a:endParaRPr>
          </a:p>
          <a:p>
            <a:pPr marL="274320" lvl="1" indent="0">
              <a:buNone/>
            </a:pPr>
            <a:endParaRPr lang="de-AT" b="1" dirty="0">
              <a:solidFill>
                <a:schemeClr val="accent1"/>
              </a:solidFill>
            </a:endParaRPr>
          </a:p>
          <a:p>
            <a:pPr marL="274320" lvl="1" indent="0">
              <a:buNone/>
            </a:pPr>
            <a:r>
              <a:rPr lang="de-AT" sz="5500" b="1" dirty="0">
                <a:solidFill>
                  <a:schemeClr val="accent1"/>
                </a:solidFill>
                <a:latin typeface="Corbel" panose="020B0503020204020204" pitchFamily="34" charset="0"/>
              </a:rPr>
              <a:t>       </a:t>
            </a:r>
            <a:r>
              <a:rPr lang="de-AT" sz="4500" b="1" dirty="0">
                <a:solidFill>
                  <a:srgbClr val="189BC4"/>
                </a:solidFill>
                <a:latin typeface="Corbel" panose="020B0503020204020204" pitchFamily="34" charset="0"/>
              </a:rPr>
              <a:t>Wichtig dabei: </a:t>
            </a:r>
            <a:r>
              <a:rPr lang="de-AT" sz="4500" dirty="0">
                <a:solidFill>
                  <a:schemeClr val="accent1"/>
                </a:solidFill>
                <a:latin typeface="Corbel" panose="020B0503020204020204" pitchFamily="34" charset="0"/>
              </a:rPr>
              <a:t>Zusammenarbeit der Donauanrainerstaaten</a:t>
            </a:r>
            <a:endParaRPr lang="de-AT" sz="5500" dirty="0">
              <a:solidFill>
                <a:schemeClr val="accent1"/>
              </a:solidFill>
              <a:latin typeface="Corbel" panose="020B0503020204020204" pitchFamily="34" charset="0"/>
            </a:endParaRPr>
          </a:p>
          <a:p>
            <a:pPr marL="546100" indent="0">
              <a:buNone/>
            </a:pPr>
            <a:r>
              <a:rPr lang="de-DE" spc="60" dirty="0">
                <a:solidFill>
                  <a:schemeClr val="accent1"/>
                </a:solidFill>
              </a:rPr>
              <a:t> </a:t>
            </a:r>
          </a:p>
          <a:p>
            <a:pPr marL="546100" indent="0">
              <a:buNone/>
            </a:pPr>
            <a:endParaRPr lang="de-AT" sz="1800" dirty="0">
              <a:solidFill>
                <a:schemeClr val="tx2"/>
              </a:solidFill>
            </a:endParaRPr>
          </a:p>
        </p:txBody>
      </p:sp>
      <p:pic>
        <p:nvPicPr>
          <p:cNvPr id="1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558" y="5214158"/>
            <a:ext cx="432050"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856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8435280" cy="4896544"/>
          </a:xfrm>
        </p:spPr>
        <p:txBody>
          <a:bodyPr>
            <a:normAutofit fontScale="92500" lnSpcReduction="20000"/>
          </a:bodyPr>
          <a:lstStyle/>
          <a:p>
            <a:pPr marL="0" indent="0">
              <a:spcAft>
                <a:spcPts val="1200"/>
              </a:spcAft>
              <a:buClr>
                <a:srgbClr val="189BC4"/>
              </a:buClr>
              <a:buNone/>
            </a:pPr>
            <a:r>
              <a:rPr lang="de-DE" sz="1800" b="1" dirty="0">
                <a:solidFill>
                  <a:srgbClr val="189BC4"/>
                </a:solidFill>
              </a:rPr>
              <a:t>NAIADES II </a:t>
            </a:r>
            <a:r>
              <a:rPr lang="de-DE" sz="1800" b="1" dirty="0">
                <a:solidFill>
                  <a:schemeClr val="accent1"/>
                </a:solidFill>
              </a:rPr>
              <a:t>- </a:t>
            </a:r>
            <a:r>
              <a:rPr lang="de-DE" sz="1800" dirty="0">
                <a:solidFill>
                  <a:schemeClr val="accent1"/>
                </a:solidFill>
              </a:rPr>
              <a:t>Aktionsprogramm zur Förderung der Binnenschifffahrt:</a:t>
            </a:r>
          </a:p>
          <a:p>
            <a:pPr>
              <a:spcAft>
                <a:spcPts val="1200"/>
              </a:spcAft>
              <a:buClr>
                <a:srgbClr val="189BC4"/>
              </a:buClr>
            </a:pPr>
            <a:r>
              <a:rPr lang="de-DE" sz="1800" dirty="0">
                <a:solidFill>
                  <a:schemeClr val="accent1"/>
                </a:solidFill>
              </a:rPr>
              <a:t>Leitlinien zur Stärkung der Binnenschifffahrt</a:t>
            </a:r>
          </a:p>
          <a:p>
            <a:pPr>
              <a:spcAft>
                <a:spcPts val="1200"/>
              </a:spcAft>
              <a:buClr>
                <a:srgbClr val="189BC4"/>
              </a:buClr>
            </a:pPr>
            <a:r>
              <a:rPr lang="de-DE" sz="1800" dirty="0">
                <a:solidFill>
                  <a:schemeClr val="accent1"/>
                </a:solidFill>
              </a:rPr>
              <a:t>Bereiche: Infrastruktur, Märkte, Flotte, Arbeitsplätze/Kenntnisse und RIS</a:t>
            </a:r>
          </a:p>
          <a:p>
            <a:pPr>
              <a:spcAft>
                <a:spcPts val="1200"/>
              </a:spcAft>
              <a:buClr>
                <a:srgbClr val="189BC4"/>
              </a:buClr>
            </a:pPr>
            <a:r>
              <a:rPr lang="de-DE" sz="1800" dirty="0">
                <a:solidFill>
                  <a:schemeClr val="accent1"/>
                </a:solidFill>
              </a:rPr>
              <a:t>Ziel: Steigerung der Auslastung und Nachhaltigkeit</a:t>
            </a:r>
          </a:p>
          <a:p>
            <a:pPr>
              <a:spcAft>
                <a:spcPts val="1200"/>
              </a:spcAft>
              <a:buClr>
                <a:srgbClr val="189BC4"/>
              </a:buClr>
            </a:pPr>
            <a:r>
              <a:rPr lang="de-AT" sz="1800" dirty="0">
                <a:solidFill>
                  <a:schemeClr val="accent1"/>
                </a:solidFill>
              </a:rPr>
              <a:t>Seit 2014 wird das Maßnahmenprogramm zur weiteren Qualitätssteigerung der Binnenschifffahrt fortgesetzt.</a:t>
            </a:r>
            <a:endParaRPr lang="de-DE" sz="1800" dirty="0">
              <a:solidFill>
                <a:schemeClr val="accent1"/>
              </a:solidFill>
            </a:endParaRPr>
          </a:p>
          <a:p>
            <a:pPr>
              <a:spcAft>
                <a:spcPts val="1200"/>
              </a:spcAft>
              <a:buClr>
                <a:srgbClr val="189BC4"/>
              </a:buClr>
            </a:pPr>
            <a:r>
              <a:rPr lang="de-DE" sz="1800" b="1" dirty="0">
                <a:solidFill>
                  <a:srgbClr val="189BC4"/>
                </a:solidFill>
              </a:rPr>
              <a:t>PLATINA II</a:t>
            </a:r>
            <a:r>
              <a:rPr lang="de-DE" sz="1800" dirty="0">
                <a:solidFill>
                  <a:srgbClr val="189BC4"/>
                </a:solidFill>
              </a:rPr>
              <a:t>: </a:t>
            </a:r>
            <a:r>
              <a:rPr lang="de-DE" sz="1800" dirty="0">
                <a:solidFill>
                  <a:schemeClr val="accent1"/>
                </a:solidFill>
              </a:rPr>
              <a:t>Plattform zur koordinierten Umsetzung von NAIADES</a:t>
            </a:r>
          </a:p>
          <a:p>
            <a:pPr marL="0" indent="0">
              <a:spcAft>
                <a:spcPts val="1200"/>
              </a:spcAft>
              <a:buClr>
                <a:srgbClr val="189BC4"/>
              </a:buClr>
              <a:buNone/>
            </a:pPr>
            <a:r>
              <a:rPr lang="de-DE" sz="1800" b="1" dirty="0">
                <a:solidFill>
                  <a:srgbClr val="189BC4"/>
                </a:solidFill>
              </a:rPr>
              <a:t>EU Donauraumstrategie </a:t>
            </a:r>
            <a:r>
              <a:rPr lang="de-DE" sz="1800" dirty="0">
                <a:solidFill>
                  <a:schemeClr val="accent1"/>
                </a:solidFill>
              </a:rPr>
              <a:t>– EUSDR </a:t>
            </a:r>
            <a:r>
              <a:rPr lang="de-AT" sz="1800" dirty="0">
                <a:solidFill>
                  <a:schemeClr val="accent1"/>
                </a:solidFill>
              </a:rPr>
              <a:t>(Europäische Kommission, 2010)</a:t>
            </a:r>
          </a:p>
          <a:p>
            <a:pPr>
              <a:spcAft>
                <a:spcPts val="1200"/>
              </a:spcAft>
              <a:buClr>
                <a:srgbClr val="189BC4"/>
              </a:buClr>
            </a:pPr>
            <a:r>
              <a:rPr lang="de-AT" sz="1800" dirty="0">
                <a:solidFill>
                  <a:schemeClr val="accent1"/>
                </a:solidFill>
              </a:rPr>
              <a:t>Donaustaaten + Interessensvertretungen </a:t>
            </a:r>
          </a:p>
          <a:p>
            <a:pPr>
              <a:spcAft>
                <a:spcPts val="1200"/>
              </a:spcAft>
              <a:buClr>
                <a:srgbClr val="189BC4"/>
              </a:buClr>
            </a:pPr>
            <a:r>
              <a:rPr lang="de-AT" sz="1800" dirty="0">
                <a:solidFill>
                  <a:schemeClr val="accent1"/>
                </a:solidFill>
              </a:rPr>
              <a:t>Aktionsplan mit Zielen bis 2020 – Revision und Update 2020</a:t>
            </a:r>
          </a:p>
          <a:p>
            <a:pPr>
              <a:spcAft>
                <a:spcPts val="1200"/>
              </a:spcAft>
              <a:buClr>
                <a:srgbClr val="189BC4"/>
              </a:buClr>
            </a:pPr>
            <a:r>
              <a:rPr lang="de-AT" sz="1800" dirty="0">
                <a:solidFill>
                  <a:schemeClr val="accent1"/>
                </a:solidFill>
              </a:rPr>
              <a:t>z.B. Säule 1: Anbindung der Region, Schwerpunktbereich:  Wassermobilität, Aktion 1: Beitrag zur Verbesserung der Wasserstraßen- und Hafeninfrastruktur und des Hafenmanagements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
        <p:nvSpPr>
          <p:cNvPr id="6" name="Title 1"/>
          <p:cNvSpPr>
            <a:spLocks noGrp="1"/>
          </p:cNvSpPr>
          <p:nvPr>
            <p:ph type="title"/>
          </p:nvPr>
        </p:nvSpPr>
        <p:spPr>
          <a:xfrm>
            <a:off x="457200" y="404664"/>
            <a:ext cx="8435280" cy="990600"/>
          </a:xfrm>
        </p:spPr>
        <p:txBody>
          <a:bodyPr>
            <a:normAutofit fontScale="90000"/>
          </a:bodyPr>
          <a:lstStyle/>
          <a:p>
            <a:r>
              <a:rPr lang="de-AT" sz="3100" b="1" dirty="0">
                <a:solidFill>
                  <a:schemeClr val="accent1"/>
                </a:solidFill>
              </a:rPr>
              <a:t>Verkehrspolitischer Rahmen – </a:t>
            </a:r>
            <a:br>
              <a:rPr lang="de-AT" sz="3100" b="1" dirty="0">
                <a:solidFill>
                  <a:schemeClr val="accent1"/>
                </a:solidFill>
              </a:rPr>
            </a:br>
            <a:r>
              <a:rPr lang="de-AT" sz="3100" b="1" dirty="0">
                <a:solidFill>
                  <a:schemeClr val="accent1"/>
                </a:solidFill>
              </a:rPr>
              <a:t>auf gesamteuropäischer Ebene</a:t>
            </a:r>
            <a:br>
              <a:rPr lang="de-AT" dirty="0">
                <a:solidFill>
                  <a:schemeClr val="accent1"/>
                </a:solidFill>
              </a:rPr>
            </a:br>
            <a:r>
              <a:rPr lang="de-AT" sz="2700" dirty="0">
                <a:solidFill>
                  <a:schemeClr val="accent1"/>
                </a:solidFill>
              </a:rPr>
              <a:t>Stärkung der Donauschifffahrt</a:t>
            </a:r>
            <a:endParaRPr lang="de-AT" sz="2200" dirty="0">
              <a:solidFill>
                <a:schemeClr val="accent1"/>
              </a:solidFill>
            </a:endParaRPr>
          </a:p>
        </p:txBody>
      </p:sp>
      <p:sp>
        <p:nvSpPr>
          <p:cNvPr id="7" name="Textfeld 1"/>
          <p:cNvSpPr txBox="1">
            <a:spLocks noChangeArrowheads="1"/>
          </p:cNvSpPr>
          <p:nvPr/>
        </p:nvSpPr>
        <p:spPr bwMode="auto">
          <a:xfrm>
            <a:off x="6732240" y="6429454"/>
            <a:ext cx="24192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danube-region.eu, ec.europa.eu</a:t>
            </a:r>
          </a:p>
        </p:txBody>
      </p:sp>
    </p:spTree>
    <p:extLst>
      <p:ext uri="{BB962C8B-B14F-4D97-AF65-F5344CB8AC3E}">
        <p14:creationId xmlns:p14="http://schemas.microsoft.com/office/powerpoint/2010/main" val="1051338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507288" cy="990600"/>
          </a:xfrm>
        </p:spPr>
        <p:txBody>
          <a:bodyPr>
            <a:normAutofit fontScale="90000"/>
          </a:bodyPr>
          <a:lstStyle/>
          <a:p>
            <a:r>
              <a:rPr lang="de-AT" sz="3100" b="1" dirty="0">
                <a:solidFill>
                  <a:schemeClr val="accent1"/>
                </a:solidFill>
              </a:rPr>
              <a:t>Verkehrspolitischer Rahmen –  </a:t>
            </a:r>
            <a:br>
              <a:rPr lang="de-AT" sz="3100" b="1" dirty="0">
                <a:solidFill>
                  <a:schemeClr val="accent1"/>
                </a:solidFill>
              </a:rPr>
            </a:br>
            <a:r>
              <a:rPr lang="de-AT" sz="3100" b="1" dirty="0">
                <a:solidFill>
                  <a:schemeClr val="accent1"/>
                </a:solidFill>
              </a:rPr>
              <a:t>auf gesamteuropäischer Ebene</a:t>
            </a:r>
            <a:br>
              <a:rPr lang="de-AT" dirty="0">
                <a:solidFill>
                  <a:schemeClr val="accent1"/>
                </a:solidFill>
              </a:rPr>
            </a:br>
            <a:r>
              <a:rPr lang="de-AT" sz="2700" dirty="0">
                <a:solidFill>
                  <a:schemeClr val="accent1"/>
                </a:solidFill>
              </a:rPr>
              <a:t>Stärkung der Donauschifffahrt</a:t>
            </a:r>
            <a:endParaRPr lang="de-AT" sz="2200" dirty="0">
              <a:solidFill>
                <a:schemeClr val="accent1"/>
              </a:solidFill>
            </a:endParaRPr>
          </a:p>
        </p:txBody>
      </p:sp>
      <p:sp>
        <p:nvSpPr>
          <p:cNvPr id="3" name="Content Placeholder 2"/>
          <p:cNvSpPr>
            <a:spLocks noGrp="1"/>
          </p:cNvSpPr>
          <p:nvPr>
            <p:ph idx="1"/>
          </p:nvPr>
        </p:nvSpPr>
        <p:spPr/>
        <p:txBody>
          <a:bodyPr>
            <a:normAutofit/>
          </a:bodyPr>
          <a:lstStyle/>
          <a:p>
            <a:pPr marL="0" indent="0">
              <a:spcAft>
                <a:spcPts val="1200"/>
              </a:spcAft>
              <a:buClr>
                <a:srgbClr val="189BC4"/>
              </a:buClr>
              <a:buNone/>
            </a:pPr>
            <a:r>
              <a:rPr lang="de-DE" sz="1900" b="1" dirty="0">
                <a:solidFill>
                  <a:srgbClr val="189BC4"/>
                </a:solidFill>
              </a:rPr>
              <a:t>Weißbuch Verkehr </a:t>
            </a:r>
            <a:r>
              <a:rPr lang="de-AT" sz="1900" dirty="0">
                <a:solidFill>
                  <a:schemeClr val="accent1"/>
                </a:solidFill>
              </a:rPr>
              <a:t>(Europäische Kommission, 2011)</a:t>
            </a:r>
          </a:p>
          <a:p>
            <a:pPr>
              <a:spcAft>
                <a:spcPts val="1200"/>
              </a:spcAft>
              <a:buClr>
                <a:srgbClr val="189BC4"/>
              </a:buClr>
            </a:pPr>
            <a:r>
              <a:rPr lang="de-DE" sz="1900" dirty="0">
                <a:solidFill>
                  <a:schemeClr val="accent1"/>
                </a:solidFill>
              </a:rPr>
              <a:t>Zielvorgaben zur Reduktion der CO2 Emissionen und Erdölabhängigkeit:</a:t>
            </a:r>
          </a:p>
          <a:p>
            <a:pPr lvl="1">
              <a:spcAft>
                <a:spcPts val="1200"/>
              </a:spcAft>
              <a:buClr>
                <a:srgbClr val="189BC4"/>
              </a:buClr>
              <a:buFont typeface="Symbol" panose="05050102010706020507" pitchFamily="18" charset="2"/>
              <a:buChar char="-"/>
            </a:pPr>
            <a:r>
              <a:rPr lang="de-DE" sz="1700" dirty="0">
                <a:solidFill>
                  <a:schemeClr val="accent1"/>
                </a:solidFill>
              </a:rPr>
              <a:t>Verlagerung von 30% des Straßengüterverkehrs &gt;300 km bis 2030 auf Bahn und Schiff</a:t>
            </a:r>
          </a:p>
          <a:p>
            <a:pPr lvl="1">
              <a:spcAft>
                <a:spcPts val="1200"/>
              </a:spcAft>
              <a:buClr>
                <a:srgbClr val="189BC4"/>
              </a:buClr>
              <a:buFont typeface="Symbol" panose="05050102010706020507" pitchFamily="18" charset="2"/>
              <a:buChar char="-"/>
            </a:pPr>
            <a:r>
              <a:rPr lang="de-AT" sz="1700" dirty="0">
                <a:solidFill>
                  <a:schemeClr val="accent1"/>
                </a:solidFill>
              </a:rPr>
              <a:t>Einrichtung eines voll funktionsfähigen EU-weiten transeuropäischen Kernnetzes bis 2030 (EU Leitlinie, 2010)</a:t>
            </a:r>
          </a:p>
          <a:p>
            <a:pPr lvl="1">
              <a:spcAft>
                <a:spcPts val="1200"/>
              </a:spcAft>
              <a:buClr>
                <a:srgbClr val="189BC4"/>
              </a:buClr>
              <a:buFont typeface="Symbol" panose="05050102010706020507" pitchFamily="18" charset="2"/>
              <a:buChar char="-"/>
            </a:pPr>
            <a:r>
              <a:rPr lang="de-AT" sz="1700" dirty="0">
                <a:solidFill>
                  <a:schemeClr val="accent1"/>
                </a:solidFill>
              </a:rPr>
              <a:t>Einführung äquivalenter River Information Services (RIS)</a:t>
            </a:r>
            <a:endParaRPr lang="de-DE" sz="1900" dirty="0">
              <a:solidFill>
                <a:schemeClr val="accent1"/>
              </a:solidFill>
            </a:endParaRPr>
          </a:p>
          <a:p>
            <a:pPr>
              <a:spcAft>
                <a:spcPts val="1200"/>
              </a:spcAft>
              <a:buClr>
                <a:srgbClr val="189BC4"/>
              </a:buClr>
            </a:pPr>
            <a:r>
              <a:rPr lang="de-DE" sz="1900" dirty="0">
                <a:solidFill>
                  <a:schemeClr val="accent1"/>
                </a:solidFill>
              </a:rPr>
              <a:t>Binnenschifffahrt als energieeffizienter Verkehrsträger anerkannt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
        <p:nvSpPr>
          <p:cNvPr id="6" name="Textfeld 1"/>
          <p:cNvSpPr txBox="1">
            <a:spLocks noChangeArrowheads="1"/>
          </p:cNvSpPr>
          <p:nvPr/>
        </p:nvSpPr>
        <p:spPr bwMode="auto">
          <a:xfrm>
            <a:off x="7575071" y="6429454"/>
            <a:ext cx="15763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ec.europa.eu</a:t>
            </a:r>
          </a:p>
        </p:txBody>
      </p:sp>
    </p:spTree>
    <p:extLst>
      <p:ext uri="{BB962C8B-B14F-4D97-AF65-F5344CB8AC3E}">
        <p14:creationId xmlns:p14="http://schemas.microsoft.com/office/powerpoint/2010/main" val="1438084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778" y="4455311"/>
            <a:ext cx="9142222" cy="2195523"/>
          </a:xfrm>
          <a:prstGeom prst="rect">
            <a:avLst/>
          </a:prstGeom>
        </p:spPr>
      </p:pic>
      <p:sp>
        <p:nvSpPr>
          <p:cNvPr id="3" name="Content Placeholder 2"/>
          <p:cNvSpPr>
            <a:spLocks noGrp="1"/>
          </p:cNvSpPr>
          <p:nvPr>
            <p:ph idx="1"/>
          </p:nvPr>
        </p:nvSpPr>
        <p:spPr>
          <a:xfrm>
            <a:off x="457200" y="1700808"/>
            <a:ext cx="8229600" cy="2969948"/>
          </a:xfrm>
        </p:spPr>
        <p:txBody>
          <a:bodyPr>
            <a:normAutofit/>
          </a:bodyPr>
          <a:lstStyle/>
          <a:p>
            <a:pPr>
              <a:spcAft>
                <a:spcPts val="1200"/>
              </a:spcAft>
              <a:buClr>
                <a:srgbClr val="189BC4"/>
              </a:buClr>
            </a:pPr>
            <a:r>
              <a:rPr lang="de-AT" sz="1800" b="1" dirty="0">
                <a:solidFill>
                  <a:srgbClr val="189BC4"/>
                </a:solidFill>
              </a:rPr>
              <a:t>Gesamtverkehrsplan für Österreich</a:t>
            </a:r>
            <a:r>
              <a:rPr lang="de-AT" sz="1800" dirty="0">
                <a:solidFill>
                  <a:schemeClr val="accent1"/>
                </a:solidFill>
              </a:rPr>
              <a:t> (</a:t>
            </a:r>
            <a:r>
              <a:rPr lang="de-AT" sz="1800" dirty="0" err="1">
                <a:solidFill>
                  <a:schemeClr val="accent1"/>
                </a:solidFill>
              </a:rPr>
              <a:t>bmk</a:t>
            </a:r>
            <a:r>
              <a:rPr lang="de-AT" sz="1800" dirty="0">
                <a:solidFill>
                  <a:schemeClr val="accent1"/>
                </a:solidFill>
              </a:rPr>
              <a:t>, 2012)</a:t>
            </a:r>
          </a:p>
          <a:p>
            <a:pPr lvl="1">
              <a:spcAft>
                <a:spcPts val="1200"/>
              </a:spcAft>
              <a:buClr>
                <a:srgbClr val="189BC4"/>
              </a:buClr>
              <a:buFont typeface="Symbol" panose="05050102010706020507" pitchFamily="18" charset="2"/>
              <a:buChar char="-"/>
            </a:pPr>
            <a:r>
              <a:rPr lang="de-AT" sz="1600" dirty="0">
                <a:solidFill>
                  <a:schemeClr val="accent1"/>
                </a:solidFill>
              </a:rPr>
              <a:t>Formuliert Ziele und Leitlinien der österreichischen Verkehrspolitik bis 2025.</a:t>
            </a:r>
            <a:endParaRPr lang="de-AT" sz="1800" b="1" dirty="0">
              <a:solidFill>
                <a:srgbClr val="189BC4"/>
              </a:solidFill>
            </a:endParaRPr>
          </a:p>
          <a:p>
            <a:pPr>
              <a:spcAft>
                <a:spcPts val="1200"/>
              </a:spcAft>
              <a:buClr>
                <a:srgbClr val="189BC4"/>
              </a:buClr>
            </a:pPr>
            <a:r>
              <a:rPr lang="de-AT" sz="1800" b="1" dirty="0">
                <a:solidFill>
                  <a:srgbClr val="189BC4"/>
                </a:solidFill>
              </a:rPr>
              <a:t>Aktionsplan Donau</a:t>
            </a:r>
            <a:endParaRPr lang="de-DE" sz="1800" dirty="0">
              <a:solidFill>
                <a:schemeClr val="accent1"/>
              </a:solidFill>
            </a:endParaRPr>
          </a:p>
          <a:p>
            <a:pPr lvl="1">
              <a:spcAft>
                <a:spcPts val="1200"/>
              </a:spcAft>
              <a:buClr>
                <a:srgbClr val="189BC4"/>
              </a:buClr>
              <a:buFont typeface="Symbol" panose="05050102010706020507" pitchFamily="18" charset="2"/>
              <a:buChar char="-"/>
            </a:pPr>
            <a:r>
              <a:rPr lang="de-AT" sz="1600" dirty="0">
                <a:solidFill>
                  <a:schemeClr val="accent1"/>
                </a:solidFill>
              </a:rPr>
              <a:t>Bis 2022</a:t>
            </a:r>
          </a:p>
          <a:p>
            <a:pPr lvl="1">
              <a:spcAft>
                <a:spcPts val="1200"/>
              </a:spcAft>
              <a:buClr>
                <a:srgbClr val="189BC4"/>
              </a:buClr>
              <a:buFont typeface="Symbol" panose="05050102010706020507" pitchFamily="18" charset="2"/>
              <a:buChar char="-"/>
            </a:pPr>
            <a:r>
              <a:rPr lang="de-AT" sz="1600" dirty="0">
                <a:solidFill>
                  <a:schemeClr val="accent1"/>
                </a:solidFill>
              </a:rPr>
              <a:t>Zielsetzungen betreffen neben Schifffahrt, auch Ökologie und den Hochwasserschutz.</a:t>
            </a:r>
          </a:p>
          <a:p>
            <a:pPr lvl="1">
              <a:spcAft>
                <a:spcPts val="1200"/>
              </a:spcAft>
              <a:buClr>
                <a:srgbClr val="189BC4"/>
              </a:buClr>
              <a:buFont typeface="Symbol" panose="05050102010706020507" pitchFamily="18" charset="2"/>
              <a:buChar char="-"/>
            </a:pPr>
            <a:r>
              <a:rPr lang="de-AT" sz="1600" dirty="0">
                <a:solidFill>
                  <a:schemeClr val="accent1"/>
                </a:solidFill>
              </a:rPr>
              <a:t>von bmvit und via donau umgesetzt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
        <p:nvSpPr>
          <p:cNvPr id="7" name="Textfeld 1"/>
          <p:cNvSpPr txBox="1">
            <a:spLocks noChangeArrowheads="1"/>
          </p:cNvSpPr>
          <p:nvPr/>
        </p:nvSpPr>
        <p:spPr bwMode="auto">
          <a:xfrm>
            <a:off x="7942446" y="4600437"/>
            <a:ext cx="10081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alibri"/>
              </a:rPr>
              <a:t>Quelle: viadonau</a:t>
            </a:r>
          </a:p>
        </p:txBody>
      </p:sp>
      <p:sp>
        <p:nvSpPr>
          <p:cNvPr id="8" name="Title 1"/>
          <p:cNvSpPr>
            <a:spLocks noGrp="1"/>
          </p:cNvSpPr>
          <p:nvPr>
            <p:ph type="title"/>
          </p:nvPr>
        </p:nvSpPr>
        <p:spPr>
          <a:xfrm>
            <a:off x="457200" y="332656"/>
            <a:ext cx="8435280" cy="990600"/>
          </a:xfrm>
        </p:spPr>
        <p:txBody>
          <a:bodyPr>
            <a:normAutofit fontScale="90000"/>
          </a:bodyPr>
          <a:lstStyle/>
          <a:p>
            <a:r>
              <a:rPr lang="de-AT" sz="3100" b="1" dirty="0">
                <a:solidFill>
                  <a:schemeClr val="accent1"/>
                </a:solidFill>
              </a:rPr>
              <a:t>Verkehrspolitischer Rahmen –</a:t>
            </a:r>
            <a:br>
              <a:rPr lang="de-AT" sz="3100" b="1" dirty="0">
                <a:solidFill>
                  <a:schemeClr val="accent1"/>
                </a:solidFill>
              </a:rPr>
            </a:br>
            <a:r>
              <a:rPr lang="de-AT" sz="3100" b="1" dirty="0">
                <a:solidFill>
                  <a:schemeClr val="accent1"/>
                </a:solidFill>
              </a:rPr>
              <a:t>auf österreichischer Ebene</a:t>
            </a:r>
            <a:br>
              <a:rPr lang="de-AT" dirty="0">
                <a:solidFill>
                  <a:schemeClr val="accent1"/>
                </a:solidFill>
              </a:rPr>
            </a:br>
            <a:r>
              <a:rPr lang="de-AT" sz="2700" dirty="0">
                <a:solidFill>
                  <a:schemeClr val="accent1"/>
                </a:solidFill>
              </a:rPr>
              <a:t>Stärkung der Donauschifffahrt</a:t>
            </a:r>
            <a:endParaRPr lang="de-AT" sz="2200" dirty="0">
              <a:solidFill>
                <a:schemeClr val="accent1"/>
              </a:solidFill>
            </a:endParaRPr>
          </a:p>
        </p:txBody>
      </p:sp>
      <p:sp>
        <p:nvSpPr>
          <p:cNvPr id="9" name="Textfeld 1"/>
          <p:cNvSpPr txBox="1">
            <a:spLocks noChangeArrowheads="1"/>
          </p:cNvSpPr>
          <p:nvPr/>
        </p:nvSpPr>
        <p:spPr bwMode="auto">
          <a:xfrm>
            <a:off x="7942446"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orbel" panose="020B0503020204020204" pitchFamily="34" charset="0"/>
              </a:rPr>
              <a:t>Quelle: via </a:t>
            </a:r>
            <a:r>
              <a:rPr lang="de-DE" sz="800" dirty="0" err="1">
                <a:solidFill>
                  <a:srgbClr val="3C628F"/>
                </a:solidFill>
                <a:latin typeface="Corbel" panose="020B0503020204020204" pitchFamily="34" charset="0"/>
              </a:rPr>
              <a:t>donau</a:t>
            </a:r>
            <a:r>
              <a:rPr lang="de-DE" sz="800" dirty="0">
                <a:solidFill>
                  <a:srgbClr val="3C628F"/>
                </a:solidFill>
                <a:latin typeface="Corbel" panose="020B0503020204020204" pitchFamily="34" charset="0"/>
              </a:rPr>
              <a:t>, </a:t>
            </a:r>
            <a:r>
              <a:rPr lang="de-DE" sz="800" dirty="0" err="1">
                <a:solidFill>
                  <a:srgbClr val="3C628F"/>
                </a:solidFill>
                <a:latin typeface="Corbel" panose="020B0503020204020204" pitchFamily="34" charset="0"/>
              </a:rPr>
              <a:t>bmvit</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2696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AT" b="1" dirty="0">
                <a:solidFill>
                  <a:schemeClr val="accent1"/>
                </a:solidFill>
              </a:rPr>
              <a:t>Problemlösung &amp; Verbesserung</a:t>
            </a:r>
            <a:br>
              <a:rPr lang="de-AT" sz="2000" b="1" dirty="0">
                <a:solidFill>
                  <a:schemeClr val="accent1"/>
                </a:solidFill>
              </a:rPr>
            </a:br>
            <a:r>
              <a:rPr lang="de-AT" sz="2400" dirty="0">
                <a:solidFill>
                  <a:schemeClr val="accent1"/>
                </a:solidFill>
              </a:rPr>
              <a:t>Stärkung der Donauschifffahrt</a:t>
            </a:r>
          </a:p>
        </p:txBody>
      </p:sp>
      <p:sp>
        <p:nvSpPr>
          <p:cNvPr id="3" name="Content Placeholder 2"/>
          <p:cNvSpPr>
            <a:spLocks noGrp="1"/>
          </p:cNvSpPr>
          <p:nvPr>
            <p:ph idx="1"/>
          </p:nvPr>
        </p:nvSpPr>
        <p:spPr/>
        <p:txBody>
          <a:bodyPr>
            <a:normAutofit lnSpcReduction="10000"/>
          </a:bodyPr>
          <a:lstStyle/>
          <a:p>
            <a:pPr marL="0" indent="0">
              <a:spcAft>
                <a:spcPts val="1200"/>
              </a:spcAft>
              <a:buClr>
                <a:srgbClr val="189BC4"/>
              </a:buClr>
              <a:buNone/>
            </a:pPr>
            <a:r>
              <a:rPr lang="de-AT" sz="1800" b="1" dirty="0">
                <a:solidFill>
                  <a:srgbClr val="189BC4"/>
                </a:solidFill>
              </a:rPr>
              <a:t>Abhängigkeit von Fahrwasserverhältnissen</a:t>
            </a:r>
          </a:p>
          <a:p>
            <a:pPr>
              <a:spcAft>
                <a:spcPts val="1200"/>
              </a:spcAft>
              <a:buClr>
                <a:srgbClr val="189BC4"/>
              </a:buClr>
            </a:pPr>
            <a:r>
              <a:rPr lang="de-AT" sz="1800" dirty="0">
                <a:solidFill>
                  <a:schemeClr val="accent1"/>
                </a:solidFill>
              </a:rPr>
              <a:t>saisonales Niederwasser (Wasserstände &lt; 2,5 m )-&gt; Schiffe können nicht voll beladen werden -&gt; Wirtschaftlichkeit sinkt</a:t>
            </a:r>
          </a:p>
          <a:p>
            <a:pPr>
              <a:spcAft>
                <a:spcPts val="1200"/>
              </a:spcAft>
              <a:buClr>
                <a:srgbClr val="189BC4"/>
              </a:buClr>
            </a:pPr>
            <a:endParaRPr lang="de-AT" sz="1800" b="1" dirty="0">
              <a:solidFill>
                <a:srgbClr val="189BC4"/>
              </a:solidFill>
            </a:endParaRPr>
          </a:p>
          <a:p>
            <a:pPr>
              <a:spcAft>
                <a:spcPts val="1200"/>
              </a:spcAft>
              <a:buClr>
                <a:srgbClr val="189BC4"/>
              </a:buClr>
            </a:pPr>
            <a:r>
              <a:rPr lang="de-AT" sz="1800" b="1" dirty="0">
                <a:solidFill>
                  <a:srgbClr val="189BC4"/>
                </a:solidFill>
              </a:rPr>
              <a:t>Lösungs-/Verbesserungsansatz:</a:t>
            </a:r>
          </a:p>
          <a:p>
            <a:pPr lvl="1">
              <a:spcAft>
                <a:spcPts val="1200"/>
              </a:spcAft>
              <a:buClr>
                <a:srgbClr val="189BC4"/>
              </a:buClr>
              <a:buFont typeface="Symbol" panose="05050102010706020507" pitchFamily="18" charset="2"/>
              <a:buChar char="-"/>
            </a:pPr>
            <a:r>
              <a:rPr lang="de-AT" sz="1600" dirty="0">
                <a:solidFill>
                  <a:schemeClr val="accent1"/>
                </a:solidFill>
              </a:rPr>
              <a:t>Wasserstraßeninstandhaltung, flussbauliche Maßnahmen</a:t>
            </a:r>
          </a:p>
          <a:p>
            <a:pPr lvl="1">
              <a:spcAft>
                <a:spcPts val="1200"/>
              </a:spcAft>
              <a:buClr>
                <a:srgbClr val="189BC4"/>
              </a:buClr>
              <a:buFont typeface="Symbol" panose="05050102010706020507" pitchFamily="18" charset="2"/>
              <a:buChar char="-"/>
            </a:pPr>
            <a:r>
              <a:rPr lang="de-AT" sz="1600" dirty="0">
                <a:solidFill>
                  <a:schemeClr val="accent1"/>
                </a:solidFill>
              </a:rPr>
              <a:t>Informationen zu Wasserständen durch River Information Services (RIS)</a:t>
            </a:r>
          </a:p>
          <a:p>
            <a:pPr>
              <a:spcAft>
                <a:spcPts val="1200"/>
              </a:spcAft>
              <a:buClr>
                <a:srgbClr val="189BC4"/>
              </a:buClr>
            </a:pPr>
            <a:endParaRPr lang="de-AT" sz="1800" dirty="0">
              <a:solidFill>
                <a:schemeClr val="accent1"/>
              </a:solidFill>
            </a:endParaRPr>
          </a:p>
          <a:p>
            <a:pPr>
              <a:spcAft>
                <a:spcPts val="1200"/>
              </a:spcAft>
              <a:buClr>
                <a:srgbClr val="189BC4"/>
              </a:buClr>
            </a:pPr>
            <a:r>
              <a:rPr lang="de-AT" sz="1800" dirty="0" err="1">
                <a:solidFill>
                  <a:schemeClr val="accent1"/>
                </a:solidFill>
              </a:rPr>
              <a:t>viadonau</a:t>
            </a:r>
            <a:r>
              <a:rPr lang="de-AT" sz="1800" dirty="0">
                <a:solidFill>
                  <a:schemeClr val="accent1"/>
                </a:solidFill>
              </a:rPr>
              <a:t>:</a:t>
            </a:r>
          </a:p>
          <a:p>
            <a:pPr lvl="1">
              <a:spcAft>
                <a:spcPts val="1200"/>
              </a:spcAft>
              <a:buClr>
                <a:srgbClr val="189BC4"/>
              </a:buClr>
              <a:buFont typeface="Symbol" panose="05050102010706020507" pitchFamily="18" charset="2"/>
              <a:buChar char="-"/>
            </a:pPr>
            <a:r>
              <a:rPr lang="de-AT" sz="1600" dirty="0">
                <a:solidFill>
                  <a:schemeClr val="accent1"/>
                </a:solidFill>
              </a:rPr>
              <a:t>zuständig für die Instandhaltung/Verbesserung der Wasserstraße</a:t>
            </a:r>
          </a:p>
          <a:p>
            <a:pPr lvl="1">
              <a:spcAft>
                <a:spcPts val="1200"/>
              </a:spcAft>
              <a:buClr>
                <a:srgbClr val="189BC4"/>
              </a:buClr>
              <a:buFont typeface="Symbol" panose="05050102010706020507" pitchFamily="18" charset="2"/>
              <a:buChar char="-"/>
            </a:pPr>
            <a:r>
              <a:rPr lang="de-AT" sz="1600" dirty="0">
                <a:solidFill>
                  <a:schemeClr val="accent1"/>
                </a:solidFill>
              </a:rPr>
              <a:t>betreibt DoRIS - das österreichische RIS</a:t>
            </a:r>
          </a:p>
          <a:p>
            <a:pPr lvl="1">
              <a:spcAft>
                <a:spcPts val="1200"/>
              </a:spcAft>
            </a:pPr>
            <a:endParaRPr lang="de-AT" sz="1800" dirty="0">
              <a:solidFill>
                <a:schemeClr val="accent1"/>
              </a:solidFill>
            </a:endParaRPr>
          </a:p>
          <a:p>
            <a:pPr lvl="1">
              <a:spcAft>
                <a:spcPts val="1200"/>
              </a:spcAft>
            </a:pPr>
            <a:endParaRPr lang="de-AT" sz="1800" dirty="0">
              <a:solidFill>
                <a:schemeClr val="accent1"/>
              </a:solidFill>
            </a:endParaRPr>
          </a:p>
          <a:p>
            <a:pPr lvl="1">
              <a:spcAft>
                <a:spcPts val="1200"/>
              </a:spcAft>
            </a:pPr>
            <a:endParaRPr lang="de-AT" sz="1800" dirty="0">
              <a:solidFill>
                <a:schemeClr val="accent1"/>
              </a:solidFill>
            </a:endParaRPr>
          </a:p>
          <a:p>
            <a:pPr>
              <a:spcAft>
                <a:spcPts val="1200"/>
              </a:spcAft>
            </a:pPr>
            <a:endParaRPr lang="de-AT" sz="1800"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
        <p:nvSpPr>
          <p:cNvPr id="6" name="Textfeld 1"/>
          <p:cNvSpPr txBox="1">
            <a:spLocks noChangeArrowheads="1"/>
          </p:cNvSpPr>
          <p:nvPr/>
        </p:nvSpPr>
        <p:spPr bwMode="auto">
          <a:xfrm>
            <a:off x="8244408"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orbel" panose="020B0503020204020204" pitchFamily="34" charset="0"/>
              </a:rPr>
              <a:t>Quelle: via </a:t>
            </a:r>
            <a:r>
              <a:rPr lang="de-DE" sz="800" dirty="0" err="1">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3201650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rPr>
              <a:t>Problemlösung &amp; Verbesserung</a:t>
            </a:r>
            <a:br>
              <a:rPr lang="de-AT" b="1" dirty="0">
                <a:solidFill>
                  <a:schemeClr val="accent1"/>
                </a:solidFill>
              </a:rPr>
            </a:br>
            <a:r>
              <a:rPr lang="de-AT" sz="2400" dirty="0">
                <a:solidFill>
                  <a:schemeClr val="accent1"/>
                </a:solidFill>
              </a:rPr>
              <a:t>Stärkung der Donauschifffahrt</a:t>
            </a:r>
            <a:endParaRPr lang="de-DE" sz="2400" dirty="0">
              <a:solidFill>
                <a:schemeClr val="accent1"/>
              </a:solidFill>
            </a:endParaRPr>
          </a:p>
        </p:txBody>
      </p:sp>
      <p:sp>
        <p:nvSpPr>
          <p:cNvPr id="3" name="Inhaltsplatzhalter 2"/>
          <p:cNvSpPr>
            <a:spLocks noGrp="1"/>
          </p:cNvSpPr>
          <p:nvPr>
            <p:ph idx="1"/>
          </p:nvPr>
        </p:nvSpPr>
        <p:spPr>
          <a:xfrm>
            <a:off x="457200" y="1700808"/>
            <a:ext cx="8229600" cy="5040560"/>
          </a:xfrm>
        </p:spPr>
        <p:txBody>
          <a:bodyPr>
            <a:normAutofit/>
          </a:bodyPr>
          <a:lstStyle/>
          <a:p>
            <a:pPr marL="0" indent="0">
              <a:buNone/>
            </a:pPr>
            <a:r>
              <a:rPr lang="de-AT" sz="1800" b="1" dirty="0">
                <a:solidFill>
                  <a:srgbClr val="189BC4"/>
                </a:solidFill>
              </a:rPr>
              <a:t>Instandhaltungsarbeiten:</a:t>
            </a:r>
            <a:endParaRPr lang="de-AT" sz="1800" dirty="0">
              <a:solidFill>
                <a:srgbClr val="189BC4"/>
              </a:solidFill>
            </a:endParaRPr>
          </a:p>
          <a:p>
            <a:pPr>
              <a:spcBef>
                <a:spcPts val="600"/>
              </a:spcBef>
              <a:spcAft>
                <a:spcPts val="600"/>
              </a:spcAft>
              <a:buClr>
                <a:srgbClr val="189BC4"/>
              </a:buClr>
            </a:pPr>
            <a:r>
              <a:rPr lang="de-AT" sz="1800" dirty="0">
                <a:solidFill>
                  <a:schemeClr val="accent1"/>
                </a:solidFill>
              </a:rPr>
              <a:t>Transport von Sedimenten </a:t>
            </a:r>
            <a:br>
              <a:rPr lang="de-AT" sz="1800" dirty="0">
                <a:solidFill>
                  <a:schemeClr val="accent1"/>
                </a:solidFill>
              </a:rPr>
            </a:br>
            <a:r>
              <a:rPr lang="de-AT" sz="1800" dirty="0">
                <a:solidFill>
                  <a:schemeClr val="accent1"/>
                </a:solidFill>
              </a:rPr>
              <a:t>(Kies, Sand)</a:t>
            </a:r>
          </a:p>
          <a:p>
            <a:pPr>
              <a:spcBef>
                <a:spcPts val="600"/>
              </a:spcBef>
              <a:spcAft>
                <a:spcPts val="600"/>
              </a:spcAft>
              <a:buClr>
                <a:srgbClr val="189BC4"/>
              </a:buClr>
            </a:pPr>
            <a:r>
              <a:rPr lang="de-AT" sz="1800" dirty="0">
                <a:solidFill>
                  <a:schemeClr val="accent1"/>
                </a:solidFill>
              </a:rPr>
              <a:t>Baggerungen an </a:t>
            </a:r>
            <a:r>
              <a:rPr lang="de-AT" sz="1800" dirty="0" err="1">
                <a:solidFill>
                  <a:schemeClr val="accent1"/>
                </a:solidFill>
              </a:rPr>
              <a:t>Seichtstellen</a:t>
            </a:r>
            <a:endParaRPr lang="de-AT" sz="1800" dirty="0">
              <a:solidFill>
                <a:schemeClr val="accent1"/>
              </a:solidFill>
            </a:endParaRPr>
          </a:p>
          <a:p>
            <a:pPr>
              <a:spcBef>
                <a:spcPts val="600"/>
              </a:spcBef>
              <a:spcAft>
                <a:spcPts val="600"/>
              </a:spcAft>
              <a:buClr>
                <a:srgbClr val="189BC4"/>
              </a:buClr>
            </a:pPr>
            <a:r>
              <a:rPr lang="de-AT" sz="1800" dirty="0">
                <a:solidFill>
                  <a:schemeClr val="accent1"/>
                </a:solidFill>
              </a:rPr>
              <a:t>regelmäßige Sohlgrund-</a:t>
            </a:r>
            <a:br>
              <a:rPr lang="de-AT" sz="1800" dirty="0">
                <a:solidFill>
                  <a:schemeClr val="accent1"/>
                </a:solidFill>
              </a:rPr>
            </a:br>
            <a:r>
              <a:rPr lang="de-AT" sz="1800" dirty="0" err="1">
                <a:solidFill>
                  <a:schemeClr val="accent1"/>
                </a:solidFill>
              </a:rPr>
              <a:t>veränderungen</a:t>
            </a:r>
            <a:endParaRPr lang="de-AT" sz="1800" dirty="0">
              <a:solidFill>
                <a:schemeClr val="accent1"/>
              </a:solidFill>
            </a:endParaRPr>
          </a:p>
          <a:p>
            <a:pPr>
              <a:spcBef>
                <a:spcPts val="600"/>
              </a:spcBef>
              <a:spcAft>
                <a:spcPts val="600"/>
              </a:spcAft>
              <a:buClr>
                <a:srgbClr val="189BC4"/>
              </a:buClr>
            </a:pPr>
            <a:r>
              <a:rPr lang="de-AT" sz="1800" dirty="0">
                <a:solidFill>
                  <a:schemeClr val="accent1"/>
                </a:solidFill>
              </a:rPr>
              <a:t>laufende Info- und Berichterstattung </a:t>
            </a:r>
            <a:br>
              <a:rPr lang="de-AT" sz="1800" dirty="0">
                <a:solidFill>
                  <a:schemeClr val="accent1"/>
                </a:solidFill>
              </a:rPr>
            </a:br>
            <a:r>
              <a:rPr lang="de-AT" sz="1800" dirty="0">
                <a:solidFill>
                  <a:schemeClr val="accent1"/>
                </a:solidFill>
              </a:rPr>
              <a:t>über aktuellen Zustand der Donau</a:t>
            </a:r>
          </a:p>
          <a:p>
            <a:pPr>
              <a:spcBef>
                <a:spcPts val="600"/>
              </a:spcBef>
              <a:spcAft>
                <a:spcPts val="600"/>
              </a:spcAft>
              <a:buClr>
                <a:srgbClr val="189BC4"/>
              </a:buClr>
            </a:pPr>
            <a:r>
              <a:rPr lang="de-AT" sz="1800" dirty="0">
                <a:solidFill>
                  <a:schemeClr val="accent1"/>
                </a:solidFill>
              </a:rPr>
              <a:t>Ausbau und Erweiterungen der </a:t>
            </a:r>
            <a:br>
              <a:rPr lang="de-AT" sz="1800" dirty="0">
                <a:solidFill>
                  <a:schemeClr val="accent1"/>
                </a:solidFill>
              </a:rPr>
            </a:br>
            <a:r>
              <a:rPr lang="de-AT" sz="1800" dirty="0">
                <a:solidFill>
                  <a:schemeClr val="accent1"/>
                </a:solidFill>
              </a:rPr>
              <a:t>Wasserstraßen</a:t>
            </a:r>
          </a:p>
          <a:p>
            <a:pPr marL="0" indent="0">
              <a:spcAft>
                <a:spcPts val="1200"/>
              </a:spcAft>
              <a:buClr>
                <a:srgbClr val="189BC4"/>
              </a:buClr>
              <a:buNone/>
            </a:pPr>
            <a:endParaRPr lang="de-AT" sz="1200" dirty="0">
              <a:solidFill>
                <a:schemeClr val="accent1"/>
              </a:solidFill>
            </a:endParaRPr>
          </a:p>
          <a:p>
            <a:pPr marL="0" indent="0">
              <a:buNone/>
            </a:pPr>
            <a:r>
              <a:rPr lang="de-AT" sz="1800" dirty="0">
                <a:solidFill>
                  <a:schemeClr val="accent1"/>
                </a:solidFill>
              </a:rPr>
              <a:t>In Österreich ist die </a:t>
            </a:r>
            <a:r>
              <a:rPr lang="de-DE" sz="1800" b="1" dirty="0">
                <a:solidFill>
                  <a:srgbClr val="189BC4"/>
                </a:solidFill>
              </a:rPr>
              <a:t>viadonau</a:t>
            </a:r>
            <a:r>
              <a:rPr lang="de-DE" sz="1800" b="1" dirty="0">
                <a:solidFill>
                  <a:schemeClr val="accent1"/>
                </a:solidFill>
              </a:rPr>
              <a:t> </a:t>
            </a:r>
            <a:r>
              <a:rPr lang="de-DE" sz="1800" dirty="0">
                <a:solidFill>
                  <a:schemeClr val="accent1"/>
                </a:solidFill>
              </a:rPr>
              <a:t>– Österreichische Wasserstraßen-Gesellschaft mbH – für die Erhaltung und Entwicklung der Donau zuständig</a:t>
            </a:r>
          </a:p>
          <a:p>
            <a:pPr>
              <a:buFont typeface="Symbol" panose="05050102010706020507" pitchFamily="18" charset="2"/>
              <a:buChar char="-"/>
            </a:pPr>
            <a:endParaRPr lang="de-AT" dirty="0">
              <a:solidFill>
                <a:schemeClr val="accent1"/>
              </a:solidFill>
            </a:endParaRPr>
          </a:p>
          <a:p>
            <a:pPr marL="0" indent="0">
              <a:buNone/>
            </a:pPr>
            <a:endParaRPr lang="de-AT" dirty="0"/>
          </a:p>
          <a:p>
            <a:pPr lvl="1"/>
            <a:endParaRPr lang="de-DE"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6" name="Picture 5"/>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526908" y="1658201"/>
            <a:ext cx="4617092" cy="3812770"/>
          </a:xfrm>
          <a:prstGeom prst="rect">
            <a:avLst/>
          </a:prstGeom>
          <a:ln>
            <a:noFill/>
          </a:ln>
          <a:extLst>
            <a:ext uri="{53640926-AAD7-44D8-BBD7-CCE9431645EC}">
              <a14:shadowObscured xmlns:a14="http://schemas.microsoft.com/office/drawing/2010/main"/>
            </a:ext>
          </a:extLst>
        </p:spPr>
      </p:pic>
      <p:sp>
        <p:nvSpPr>
          <p:cNvPr id="7" name="Textfeld 1"/>
          <p:cNvSpPr txBox="1">
            <a:spLocks noChangeArrowheads="1"/>
          </p:cNvSpPr>
          <p:nvPr/>
        </p:nvSpPr>
        <p:spPr bwMode="auto">
          <a:xfrm>
            <a:off x="4505948" y="1789618"/>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mn-lt"/>
              </a:rPr>
              <a:t>Quelle: via </a:t>
            </a:r>
            <a:r>
              <a:rPr lang="de-DE" sz="800" dirty="0" err="1">
                <a:solidFill>
                  <a:schemeClr val="accent1"/>
                </a:solidFill>
                <a:latin typeface="+mn-lt"/>
              </a:rPr>
              <a:t>donau</a:t>
            </a:r>
            <a:endParaRPr lang="de-DE" sz="800" dirty="0">
              <a:solidFill>
                <a:schemeClr val="accent1"/>
              </a:solidFill>
              <a:latin typeface="+mn-lt"/>
            </a:endParaRPr>
          </a:p>
        </p:txBody>
      </p:sp>
      <p:sp>
        <p:nvSpPr>
          <p:cNvPr id="9" name="Textfeld 1"/>
          <p:cNvSpPr txBox="1">
            <a:spLocks noChangeArrowheads="1"/>
          </p:cNvSpPr>
          <p:nvPr/>
        </p:nvSpPr>
        <p:spPr bwMode="auto">
          <a:xfrm>
            <a:off x="8244408"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orbel" panose="020B0503020204020204" pitchFamily="34" charset="0"/>
              </a:rPr>
              <a:t>Quelle: via </a:t>
            </a:r>
            <a:r>
              <a:rPr lang="de-DE" sz="800" dirty="0" err="1">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3286984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2872605" y="4201264"/>
            <a:ext cx="3300177" cy="2342273"/>
          </a:xfrm>
          <a:prstGeom prst="rect">
            <a:avLst/>
          </a:prstGeom>
        </p:spPr>
      </p:pic>
      <p:pic>
        <p:nvPicPr>
          <p:cNvPr id="4" name="Grafik 3"/>
          <p:cNvPicPr>
            <a:picLocks noChangeAspect="1"/>
          </p:cNvPicPr>
          <p:nvPr/>
        </p:nvPicPr>
        <p:blipFill>
          <a:blip r:embed="rId4"/>
          <a:stretch>
            <a:fillRect/>
          </a:stretch>
        </p:blipFill>
        <p:spPr>
          <a:xfrm>
            <a:off x="2877318" y="1700808"/>
            <a:ext cx="3317354" cy="2355321"/>
          </a:xfrm>
          <a:prstGeom prst="rect">
            <a:avLst/>
          </a:prstGeom>
        </p:spPr>
      </p:pic>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
        <p:nvSpPr>
          <p:cNvPr id="6" name="Rectangle 30"/>
          <p:cNvSpPr>
            <a:spLocks noGrp="1" noChangeArrowheads="1"/>
          </p:cNvSpPr>
          <p:nvPr>
            <p:ph type="title"/>
          </p:nvPr>
        </p:nvSpPr>
        <p:spPr bwMode="auto">
          <a:xfrm>
            <a:off x="457200" y="453688"/>
            <a:ext cx="476287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AT" sz="2800" b="1" dirty="0">
                <a:solidFill>
                  <a:schemeClr val="accent1"/>
                </a:solidFill>
                <a:latin typeface="Corbel" panose="020B0503020204020204" pitchFamily="34" charset="0"/>
              </a:rPr>
              <a:t>Problemlösung &amp; Verbesserung</a:t>
            </a:r>
            <a:br>
              <a:rPr lang="de-DE" sz="2800" dirty="0">
                <a:solidFill>
                  <a:schemeClr val="accent1"/>
                </a:solidFill>
                <a:latin typeface="+mn-lt"/>
              </a:rPr>
            </a:br>
            <a:r>
              <a:rPr lang="de-DE" altLang="de-DE" sz="2400" dirty="0">
                <a:solidFill>
                  <a:schemeClr val="accent1"/>
                </a:solidFill>
                <a:latin typeface="+mn-lt"/>
              </a:rPr>
              <a:t>Beispiel: Donau östlich von Wien </a:t>
            </a:r>
            <a:endParaRPr lang="de-AT" altLang="de-DE" sz="2400" dirty="0">
              <a:solidFill>
                <a:schemeClr val="accent1"/>
              </a:solidFill>
              <a:latin typeface="+mn-lt"/>
            </a:endParaRPr>
          </a:p>
        </p:txBody>
      </p:sp>
      <p:sp>
        <p:nvSpPr>
          <p:cNvPr id="8" name="AutoShape 233"/>
          <p:cNvSpPr>
            <a:spLocks noChangeArrowheads="1"/>
          </p:cNvSpPr>
          <p:nvPr/>
        </p:nvSpPr>
        <p:spPr bwMode="auto">
          <a:xfrm>
            <a:off x="107504" y="5223348"/>
            <a:ext cx="2304255" cy="1167110"/>
          </a:xfrm>
          <a:prstGeom prst="roundRect">
            <a:avLst>
              <a:gd name="adj" fmla="val 10736"/>
            </a:avLst>
          </a:prstGeom>
          <a:solidFill>
            <a:schemeClr val="bg1">
              <a:lumMod val="85000"/>
            </a:schemeClr>
          </a:solidFill>
          <a:ln w="47625" algn="ctr">
            <a:noFill/>
            <a:round/>
            <a:headEnd/>
            <a:tailEnd/>
          </a:ln>
        </p:spPr>
        <p:txBody>
          <a:bodyPr wrap="none" anchor="ct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ctr" eaLnBrk="1" hangingPunct="1">
              <a:spcBef>
                <a:spcPct val="50000"/>
              </a:spcBef>
            </a:pPr>
            <a:r>
              <a:rPr lang="de-AT" altLang="de-DE" sz="1800" b="1" dirty="0">
                <a:solidFill>
                  <a:schemeClr val="accent1"/>
                </a:solidFill>
                <a:latin typeface="Corbel" panose="020B0503020204020204" pitchFamily="34" charset="0"/>
              </a:rPr>
              <a:t>Gewässervernetzung</a:t>
            </a:r>
            <a:endParaRPr lang="de-AT" altLang="de-DE" sz="1600" b="1" dirty="0">
              <a:solidFill>
                <a:schemeClr val="accent1"/>
              </a:solidFill>
              <a:latin typeface="Corbel" panose="020B0503020204020204" pitchFamily="34" charset="0"/>
            </a:endParaRPr>
          </a:p>
        </p:txBody>
      </p:sp>
      <p:sp>
        <p:nvSpPr>
          <p:cNvPr id="9" name="AutoShape 228"/>
          <p:cNvSpPr>
            <a:spLocks noChangeArrowheads="1"/>
          </p:cNvSpPr>
          <p:nvPr/>
        </p:nvSpPr>
        <p:spPr bwMode="auto">
          <a:xfrm>
            <a:off x="107504" y="3691548"/>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a:solidFill>
                  <a:schemeClr val="accent1"/>
                </a:solidFill>
                <a:latin typeface="Corbel" panose="020B0503020204020204" pitchFamily="34" charset="0"/>
              </a:rPr>
              <a:t>Uferrückbau</a:t>
            </a:r>
          </a:p>
        </p:txBody>
      </p:sp>
      <p:sp>
        <p:nvSpPr>
          <p:cNvPr id="40" name="Text Box 15"/>
          <p:cNvSpPr txBox="1">
            <a:spLocks noChangeArrowheads="1"/>
          </p:cNvSpPr>
          <p:nvPr/>
        </p:nvSpPr>
        <p:spPr bwMode="auto">
          <a:xfrm>
            <a:off x="8172400" y="6390458"/>
            <a:ext cx="97876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rgbClr val="C0C0C0"/>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spcBef>
                <a:spcPct val="50000"/>
              </a:spcBef>
            </a:pPr>
            <a:r>
              <a:rPr lang="de-AT" altLang="de-DE" sz="800" dirty="0">
                <a:solidFill>
                  <a:schemeClr val="accent1"/>
                </a:solidFill>
                <a:latin typeface="Corbel" panose="020B0503020204020204" pitchFamily="34" charset="0"/>
                <a:sym typeface="Symbol" charset="2"/>
              </a:rPr>
              <a:t>Quelle: via </a:t>
            </a:r>
            <a:r>
              <a:rPr lang="de-AT" altLang="de-DE" sz="800" dirty="0" err="1">
                <a:solidFill>
                  <a:schemeClr val="accent1"/>
                </a:solidFill>
                <a:latin typeface="Corbel" panose="020B0503020204020204" pitchFamily="34" charset="0"/>
                <a:sym typeface="Symbol" charset="2"/>
              </a:rPr>
              <a:t>donau</a:t>
            </a:r>
            <a:endParaRPr lang="de-AT" altLang="de-DE" sz="800" dirty="0">
              <a:solidFill>
                <a:schemeClr val="accent1"/>
              </a:solidFill>
              <a:latin typeface="Corbel" panose="020B0503020204020204" pitchFamily="34" charset="0"/>
            </a:endParaRPr>
          </a:p>
        </p:txBody>
      </p:sp>
      <p:sp>
        <p:nvSpPr>
          <p:cNvPr id="10" name="AutoShape 230"/>
          <p:cNvSpPr>
            <a:spLocks noChangeArrowheads="1"/>
          </p:cNvSpPr>
          <p:nvPr/>
        </p:nvSpPr>
        <p:spPr bwMode="auto">
          <a:xfrm>
            <a:off x="107504" y="2164843"/>
            <a:ext cx="2304255" cy="972758"/>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a:solidFill>
                  <a:schemeClr val="accent1"/>
                </a:solidFill>
                <a:latin typeface="Corbel" panose="020B0503020204020204" pitchFamily="34" charset="0"/>
              </a:rPr>
              <a:t>Integratives Geschiebe-</a:t>
            </a:r>
            <a:br>
              <a:rPr lang="de-AT" altLang="de-DE" b="1" dirty="0">
                <a:solidFill>
                  <a:schemeClr val="accent1"/>
                </a:solidFill>
                <a:latin typeface="Corbel" panose="020B0503020204020204" pitchFamily="34" charset="0"/>
              </a:rPr>
            </a:br>
            <a:r>
              <a:rPr lang="de-AT" altLang="de-DE" b="1" dirty="0" err="1">
                <a:solidFill>
                  <a:schemeClr val="accent1"/>
                </a:solidFill>
                <a:latin typeface="Corbel" panose="020B0503020204020204" pitchFamily="34" charset="0"/>
              </a:rPr>
              <a:t>management</a:t>
            </a:r>
            <a:endParaRPr lang="de-AT" altLang="de-DE" b="1" dirty="0">
              <a:solidFill>
                <a:schemeClr val="accent1"/>
              </a:solidFill>
              <a:latin typeface="Corbel" panose="020B0503020204020204" pitchFamily="34" charset="0"/>
            </a:endParaRPr>
          </a:p>
        </p:txBody>
      </p:sp>
      <p:sp>
        <p:nvSpPr>
          <p:cNvPr id="41" name="AutoShape 228"/>
          <p:cNvSpPr>
            <a:spLocks noChangeArrowheads="1"/>
          </p:cNvSpPr>
          <p:nvPr/>
        </p:nvSpPr>
        <p:spPr bwMode="auto">
          <a:xfrm>
            <a:off x="6660232" y="3695450"/>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a:solidFill>
                  <a:schemeClr val="accent1"/>
                </a:solidFill>
                <a:latin typeface="Corbel" panose="020B0503020204020204" pitchFamily="34" charset="0"/>
              </a:rPr>
              <a:t>Stakeholder-Beteiligung</a:t>
            </a:r>
          </a:p>
        </p:txBody>
      </p:sp>
      <p:sp>
        <p:nvSpPr>
          <p:cNvPr id="42" name="AutoShape 228"/>
          <p:cNvSpPr>
            <a:spLocks noChangeArrowheads="1"/>
          </p:cNvSpPr>
          <p:nvPr/>
        </p:nvSpPr>
        <p:spPr bwMode="auto">
          <a:xfrm>
            <a:off x="6660232" y="2154255"/>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a:solidFill>
                  <a:schemeClr val="accent1"/>
                </a:solidFill>
                <a:latin typeface="Corbel" panose="020B0503020204020204" pitchFamily="34" charset="0"/>
              </a:rPr>
              <a:t>Optimierung der </a:t>
            </a:r>
            <a:br>
              <a:rPr lang="de-AT" altLang="de-DE" b="1" dirty="0">
                <a:solidFill>
                  <a:schemeClr val="accent1"/>
                </a:solidFill>
                <a:latin typeface="Corbel" panose="020B0503020204020204" pitchFamily="34" charset="0"/>
              </a:rPr>
            </a:br>
            <a:r>
              <a:rPr lang="de-AT" altLang="de-DE" b="1" dirty="0">
                <a:solidFill>
                  <a:schemeClr val="accent1"/>
                </a:solidFill>
                <a:latin typeface="Corbel" panose="020B0503020204020204" pitchFamily="34" charset="0"/>
              </a:rPr>
              <a:t>Regulierungsbauwerke</a:t>
            </a:r>
          </a:p>
        </p:txBody>
      </p:sp>
      <p:sp>
        <p:nvSpPr>
          <p:cNvPr id="43" name="AutoShape 228"/>
          <p:cNvSpPr>
            <a:spLocks noChangeArrowheads="1"/>
          </p:cNvSpPr>
          <p:nvPr/>
        </p:nvSpPr>
        <p:spPr bwMode="auto">
          <a:xfrm>
            <a:off x="6686836" y="5396525"/>
            <a:ext cx="2304256" cy="993933"/>
          </a:xfrm>
          <a:prstGeom prst="roundRect">
            <a:avLst>
              <a:gd name="adj" fmla="val 10736"/>
            </a:avLst>
          </a:prstGeom>
          <a:solidFill>
            <a:schemeClr val="bg1">
              <a:lumMod val="85000"/>
            </a:schemeClr>
          </a:solidFill>
          <a:ln w="47625" algn="ctr">
            <a:noFill/>
            <a:round/>
            <a:headEnd/>
            <a:tailEnd/>
          </a:ln>
        </p:spPr>
        <p:txBody>
          <a:bodyPr wrap="none" anchor="ctr"/>
          <a:lstStyle/>
          <a:p>
            <a:pPr algn="ctr">
              <a:spcBef>
                <a:spcPct val="50000"/>
              </a:spcBef>
            </a:pPr>
            <a:r>
              <a:rPr lang="de-AT" altLang="de-DE" b="1" dirty="0">
                <a:solidFill>
                  <a:schemeClr val="accent1"/>
                </a:solidFill>
                <a:latin typeface="Corbel" panose="020B0503020204020204" pitchFamily="34" charset="0"/>
              </a:rPr>
              <a:t>Ein lernendes System</a:t>
            </a:r>
          </a:p>
        </p:txBody>
      </p:sp>
      <p:sp>
        <p:nvSpPr>
          <p:cNvPr id="44" name="Textfeld 1"/>
          <p:cNvSpPr txBox="1">
            <a:spLocks noChangeArrowheads="1"/>
          </p:cNvSpPr>
          <p:nvPr/>
        </p:nvSpPr>
        <p:spPr bwMode="auto">
          <a:xfrm>
            <a:off x="2933599" y="3691548"/>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
        <p:nvSpPr>
          <p:cNvPr id="45" name="Textfeld 1"/>
          <p:cNvSpPr txBox="1">
            <a:spLocks noChangeArrowheads="1"/>
          </p:cNvSpPr>
          <p:nvPr/>
        </p:nvSpPr>
        <p:spPr bwMode="auto">
          <a:xfrm>
            <a:off x="2909621" y="6282736"/>
            <a:ext cx="19984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via </a:t>
            </a:r>
            <a:r>
              <a:rPr lang="de-DE" sz="800" dirty="0" err="1">
                <a:solidFill>
                  <a:schemeClr val="bg1"/>
                </a:solidFill>
                <a:latin typeface="Corbel" panose="020B0503020204020204" pitchFamily="34" charset="0"/>
              </a:rPr>
              <a:t>donau</a:t>
            </a:r>
            <a:endParaRPr lang="de-DE"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943211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prstClr val="white"/>
                </a:solidFill>
                <a:ea typeface="ヒラギノ角ゴ Pro W3" pitchFamily="-108" charset="-128"/>
              </a:rPr>
              <a:t>©</a:t>
            </a:r>
            <a:r>
              <a:rPr lang="de-DE" sz="800" dirty="0">
                <a:solidFill>
                  <a:prstClr val="white"/>
                </a:solidFill>
                <a:ea typeface="ヒラギノ角ゴ Pro W3" pitchFamily="-108" charset="-128"/>
              </a:rPr>
              <a:t> via donau </a:t>
            </a:r>
            <a:r>
              <a:rPr lang="de-DE" sz="800" b="1" dirty="0">
                <a:solidFill>
                  <a:prstClr val="white"/>
                </a:solidFill>
                <a:ea typeface="ヒラギノ角ゴ Pro W3" pitchFamily="-108" charset="-128"/>
              </a:rPr>
              <a:t>I</a:t>
            </a:r>
            <a:r>
              <a:rPr lang="de-DE" sz="800" dirty="0">
                <a:solidFill>
                  <a:prstClr val="white"/>
                </a:solidFill>
                <a:ea typeface="ヒラギノ角ゴ Pro W3" pitchFamily="-108" charset="-128"/>
              </a:rPr>
              <a:t> </a:t>
            </a:r>
            <a:fld id="{877EBB07-10ED-466E-8D95-57E18019D6CC}" type="slidenum">
              <a:rPr lang="en-GB" sz="800">
                <a:solidFill>
                  <a:prstClr val="white"/>
                </a:solidFill>
                <a:ea typeface="ヒラギノ角ゴ Pro W3" pitchFamily="-108" charset="-128"/>
              </a:rPr>
              <a:pPr algn="r" eaLnBrk="1" hangingPunct="1"/>
              <a:t>38</a:t>
            </a:fld>
            <a:endParaRPr lang="en-GB" sz="800" dirty="0">
              <a:solidFill>
                <a:prstClr val="white"/>
              </a:solidFill>
              <a:ea typeface="ヒラギノ角ゴ Pro W3" pitchFamily="-108" charset="-128"/>
            </a:endParaRPr>
          </a:p>
        </p:txBody>
      </p:sp>
      <p:sp>
        <p:nvSpPr>
          <p:cNvPr id="19460" name="Rectangle 2"/>
          <p:cNvSpPr>
            <a:spLocks noGrp="1" noChangeArrowheads="1"/>
          </p:cNvSpPr>
          <p:nvPr>
            <p:ph type="title" idx="4294967295"/>
          </p:nvPr>
        </p:nvSpPr>
        <p:spPr>
          <a:xfrm>
            <a:off x="350541" y="543731"/>
            <a:ext cx="8248185" cy="647700"/>
          </a:xfrm>
        </p:spPr>
        <p:txBody>
          <a:bodyPr>
            <a:noAutofit/>
          </a:bodyPr>
          <a:lstStyle/>
          <a:p>
            <a:r>
              <a:rPr lang="de-AT" b="1" dirty="0">
                <a:solidFill>
                  <a:schemeClr val="accent1"/>
                </a:solidFill>
              </a:rPr>
              <a:t>Problemlösung &amp; Verbesserung</a:t>
            </a:r>
            <a:br>
              <a:rPr lang="de-AT" b="1" dirty="0">
                <a:solidFill>
                  <a:schemeClr val="accent1"/>
                </a:solidFill>
              </a:rPr>
            </a:br>
            <a:r>
              <a:rPr lang="de-AT" sz="2400" dirty="0">
                <a:solidFill>
                  <a:schemeClr val="accent1"/>
                </a:solidFill>
              </a:rPr>
              <a:t>Stärkung der Donauschifffahrt</a:t>
            </a:r>
            <a:endParaRPr lang="de-DE" sz="2400" dirty="0">
              <a:solidFill>
                <a:schemeClr val="accent1"/>
              </a:solidFill>
            </a:endParaRPr>
          </a:p>
        </p:txBody>
      </p:sp>
      <p:sp>
        <p:nvSpPr>
          <p:cNvPr id="19461" name="Rectangle 3"/>
          <p:cNvSpPr>
            <a:spLocks noGrp="1" noChangeArrowheads="1"/>
          </p:cNvSpPr>
          <p:nvPr>
            <p:ph type="body" idx="4294967295"/>
          </p:nvPr>
        </p:nvSpPr>
        <p:spPr>
          <a:xfrm>
            <a:off x="323528" y="1846337"/>
            <a:ext cx="8193288" cy="4687813"/>
          </a:xfrm>
        </p:spPr>
        <p:txBody>
          <a:bodyPr>
            <a:normAutofit/>
          </a:bodyPr>
          <a:lstStyle/>
          <a:p>
            <a:pPr marL="0" indent="0">
              <a:lnSpc>
                <a:spcPct val="90000"/>
              </a:lnSpc>
              <a:spcAft>
                <a:spcPts val="1200"/>
              </a:spcAft>
              <a:buNone/>
            </a:pPr>
            <a:r>
              <a:rPr lang="de-AT" sz="1800" b="1" dirty="0">
                <a:solidFill>
                  <a:srgbClr val="189BC4"/>
                </a:solidFill>
              </a:rPr>
              <a:t>Telematik für die Schifffahrt: </a:t>
            </a:r>
            <a:br>
              <a:rPr lang="de-AT" sz="1800" b="1" dirty="0">
                <a:solidFill>
                  <a:srgbClr val="189BC4"/>
                </a:solidFill>
              </a:rPr>
            </a:br>
            <a:r>
              <a:rPr lang="de-AT" sz="1800" b="1" dirty="0">
                <a:solidFill>
                  <a:srgbClr val="189BC4"/>
                </a:solidFill>
              </a:rPr>
              <a:t>River Information Services (RIS)</a:t>
            </a:r>
            <a:endParaRPr lang="de-AT" sz="1800" b="1" dirty="0">
              <a:solidFill>
                <a:schemeClr val="accent1"/>
              </a:solidFill>
            </a:endParaRPr>
          </a:p>
          <a:p>
            <a:pPr>
              <a:lnSpc>
                <a:spcPct val="90000"/>
              </a:lnSpc>
              <a:spcAft>
                <a:spcPts val="1200"/>
              </a:spcAft>
              <a:buClr>
                <a:srgbClr val="189BC4"/>
              </a:buClr>
            </a:pPr>
            <a:endParaRPr lang="de-AT" sz="1800" dirty="0">
              <a:solidFill>
                <a:schemeClr val="accent1"/>
              </a:solidFill>
            </a:endParaRPr>
          </a:p>
          <a:p>
            <a:pPr>
              <a:lnSpc>
                <a:spcPct val="90000"/>
              </a:lnSpc>
              <a:spcAft>
                <a:spcPts val="1200"/>
              </a:spcAft>
              <a:buClr>
                <a:srgbClr val="189BC4"/>
              </a:buClr>
            </a:pPr>
            <a:r>
              <a:rPr lang="de-AT" sz="1800" dirty="0">
                <a:solidFill>
                  <a:schemeClr val="accent1"/>
                </a:solidFill>
              </a:rPr>
              <a:t>bieten aktuelle Informationen zur </a:t>
            </a:r>
            <a:br>
              <a:rPr lang="de-AT" sz="1800" dirty="0">
                <a:solidFill>
                  <a:schemeClr val="accent1"/>
                </a:solidFill>
              </a:rPr>
            </a:br>
            <a:r>
              <a:rPr lang="de-AT" sz="1800" dirty="0">
                <a:solidFill>
                  <a:schemeClr val="accent1"/>
                </a:solidFill>
              </a:rPr>
              <a:t>Schiffbarkeit von Wasserstraßen </a:t>
            </a:r>
          </a:p>
          <a:p>
            <a:pPr>
              <a:lnSpc>
                <a:spcPct val="90000"/>
              </a:lnSpc>
              <a:spcAft>
                <a:spcPts val="1200"/>
              </a:spcAft>
              <a:buClr>
                <a:srgbClr val="189BC4"/>
              </a:buClr>
            </a:pPr>
            <a:endParaRPr lang="de-DE" sz="1800" dirty="0">
              <a:solidFill>
                <a:schemeClr val="accent1"/>
              </a:solidFill>
            </a:endParaRPr>
          </a:p>
          <a:p>
            <a:pPr>
              <a:lnSpc>
                <a:spcPct val="90000"/>
              </a:lnSpc>
              <a:spcAft>
                <a:spcPts val="1200"/>
              </a:spcAft>
              <a:buClr>
                <a:srgbClr val="189BC4"/>
              </a:buClr>
            </a:pPr>
            <a:r>
              <a:rPr lang="de-DE" sz="1800" dirty="0">
                <a:solidFill>
                  <a:schemeClr val="accent1"/>
                </a:solidFill>
              </a:rPr>
              <a:t>Schiffsidentifikation und Lokalisierung </a:t>
            </a:r>
            <a:br>
              <a:rPr lang="de-DE" sz="1800" dirty="0">
                <a:solidFill>
                  <a:schemeClr val="accent1"/>
                </a:solidFill>
              </a:rPr>
            </a:br>
            <a:r>
              <a:rPr lang="de-DE" sz="1800" dirty="0">
                <a:solidFill>
                  <a:schemeClr val="accent1"/>
                </a:solidFill>
              </a:rPr>
              <a:t>- auf österreichischer Donau verpflichtend</a:t>
            </a:r>
            <a:r>
              <a:rPr lang="de-DE" sz="1800" u="sng" dirty="0">
                <a:solidFill>
                  <a:schemeClr val="accent1"/>
                </a:solidFill>
              </a:rPr>
              <a:t> </a:t>
            </a:r>
            <a:endParaRPr lang="de-DE" sz="1800" dirty="0">
              <a:solidFill>
                <a:schemeClr val="accent1"/>
              </a:solidFill>
            </a:endParaRPr>
          </a:p>
          <a:p>
            <a:pPr>
              <a:lnSpc>
                <a:spcPct val="90000"/>
              </a:lnSpc>
              <a:spcAft>
                <a:spcPts val="1200"/>
              </a:spcAft>
              <a:buClr>
                <a:srgbClr val="189BC4"/>
              </a:buClr>
            </a:pPr>
            <a:endParaRPr lang="de-DE" sz="1800" dirty="0">
              <a:solidFill>
                <a:schemeClr val="accent1"/>
              </a:solidFill>
            </a:endParaRPr>
          </a:p>
          <a:p>
            <a:pPr>
              <a:lnSpc>
                <a:spcPct val="90000"/>
              </a:lnSpc>
              <a:spcAft>
                <a:spcPts val="1200"/>
              </a:spcAft>
              <a:buClr>
                <a:srgbClr val="189BC4"/>
              </a:buClr>
            </a:pPr>
            <a:r>
              <a:rPr lang="de-DE" sz="1800" dirty="0" err="1">
                <a:solidFill>
                  <a:schemeClr val="accent1"/>
                </a:solidFill>
              </a:rPr>
              <a:t>DoRIS</a:t>
            </a:r>
            <a:r>
              <a:rPr lang="de-DE" sz="1800" dirty="0">
                <a:solidFill>
                  <a:schemeClr val="accent1"/>
                </a:solidFill>
              </a:rPr>
              <a:t>: </a:t>
            </a:r>
            <a:r>
              <a:rPr lang="de-AT" sz="1800" dirty="0">
                <a:solidFill>
                  <a:schemeClr val="accent1"/>
                </a:solidFill>
                <a:hlinkClick r:id="rId3"/>
              </a:rPr>
              <a:t>www.doris.bmvit.gv.at</a:t>
            </a:r>
            <a:endParaRPr lang="de-AT" sz="1800" dirty="0">
              <a:solidFill>
                <a:schemeClr val="accent1"/>
              </a:solidFill>
            </a:endParaRPr>
          </a:p>
          <a:p>
            <a:pPr marL="0" indent="0" eaLnBrk="1" hangingPunct="1">
              <a:lnSpc>
                <a:spcPct val="90000"/>
              </a:lnSpc>
              <a:spcAft>
                <a:spcPts val="1200"/>
              </a:spcAft>
              <a:buNone/>
            </a:pPr>
            <a:endParaRPr lang="de-DE" sz="2200" dirty="0"/>
          </a:p>
        </p:txBody>
      </p:sp>
      <p:sp>
        <p:nvSpPr>
          <p:cNvPr id="11"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38</a:t>
            </a:fld>
            <a:endParaRPr lang="de-AT" dirty="0">
              <a:solidFill>
                <a:prstClr val="white"/>
              </a:solidFill>
            </a:endParaRPr>
          </a:p>
        </p:txBody>
      </p:sp>
      <p:pic>
        <p:nvPicPr>
          <p:cNvPr id="14" name="Picture 8" descr="T:\03-Projekte\Handbücher\G_HB_Donauschifffahrt_3\3_Grafik_Layout\06_River Information Services\02_Bearbeitete Bilder\4-Binnenschiffe-Navigationsunterstuetzung.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3652"/>
          <a:stretch/>
        </p:blipFill>
        <p:spPr bwMode="auto">
          <a:xfrm>
            <a:off x="5525852" y="2600967"/>
            <a:ext cx="3618148" cy="2371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
          <p:cNvSpPr txBox="1">
            <a:spLocks noChangeArrowheads="1"/>
          </p:cNvSpPr>
          <p:nvPr/>
        </p:nvSpPr>
        <p:spPr bwMode="auto">
          <a:xfrm>
            <a:off x="5502092" y="2630996"/>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via donau</a:t>
            </a:r>
          </a:p>
        </p:txBody>
      </p:sp>
      <p:sp>
        <p:nvSpPr>
          <p:cNvPr id="16" name="Textfeld 1"/>
          <p:cNvSpPr txBox="1">
            <a:spLocks noChangeArrowheads="1"/>
          </p:cNvSpPr>
          <p:nvPr/>
        </p:nvSpPr>
        <p:spPr bwMode="auto">
          <a:xfrm>
            <a:off x="8244408" y="6381908"/>
            <a:ext cx="12241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orbel" panose="020B0503020204020204" pitchFamily="34" charset="0"/>
              </a:rPr>
              <a:t>Quelle: via </a:t>
            </a:r>
            <a:r>
              <a:rPr lang="de-DE" sz="800" dirty="0" err="1">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Tree>
    <p:extLst>
      <p:ext uri="{BB962C8B-B14F-4D97-AF65-F5344CB8AC3E}">
        <p14:creationId xmlns:p14="http://schemas.microsoft.com/office/powerpoint/2010/main" val="12744783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4932040" y="2127954"/>
            <a:ext cx="4211960" cy="3941674"/>
          </a:xfrm>
          <a:prstGeom prst="rect">
            <a:avLst/>
          </a:prstGeom>
        </p:spPr>
      </p:pic>
      <p:sp>
        <p:nvSpPr>
          <p:cNvPr id="4" name="Title 3"/>
          <p:cNvSpPr>
            <a:spLocks noGrp="1"/>
          </p:cNvSpPr>
          <p:nvPr>
            <p:ph type="title"/>
          </p:nvPr>
        </p:nvSpPr>
        <p:spPr/>
        <p:txBody>
          <a:bodyPr/>
          <a:lstStyle/>
          <a:p>
            <a:r>
              <a:rPr lang="de-AT" b="1" dirty="0">
                <a:solidFill>
                  <a:schemeClr val="accent1"/>
                </a:solidFill>
              </a:rPr>
              <a:t>Problemlösung &amp; Verbesserung</a:t>
            </a:r>
            <a:br>
              <a:rPr lang="de-AT" b="1" dirty="0">
                <a:solidFill>
                  <a:schemeClr val="accent1"/>
                </a:solidFill>
              </a:rPr>
            </a:br>
            <a:r>
              <a:rPr lang="de-AT" sz="2400" dirty="0">
                <a:solidFill>
                  <a:schemeClr val="accent1"/>
                </a:solidFill>
              </a:rPr>
              <a:t>Stärkung der Donauschifffahrt</a:t>
            </a:r>
            <a:endParaRPr lang="de-AT" sz="2400" dirty="0"/>
          </a:p>
        </p:txBody>
      </p:sp>
      <p:sp>
        <p:nvSpPr>
          <p:cNvPr id="5" name="Content Placeholder 4"/>
          <p:cNvSpPr>
            <a:spLocks noGrp="1"/>
          </p:cNvSpPr>
          <p:nvPr>
            <p:ph idx="1"/>
          </p:nvPr>
        </p:nvSpPr>
        <p:spPr>
          <a:xfrm>
            <a:off x="457200" y="1700808"/>
            <a:ext cx="3970784" cy="4776192"/>
          </a:xfrm>
        </p:spPr>
        <p:txBody>
          <a:bodyPr/>
          <a:lstStyle/>
          <a:p>
            <a:pPr marL="0" indent="0">
              <a:spcAft>
                <a:spcPts val="1200"/>
              </a:spcAft>
              <a:buNone/>
            </a:pPr>
            <a:r>
              <a:rPr lang="de-AT" sz="1800" b="1" dirty="0">
                <a:solidFill>
                  <a:srgbClr val="189BC4"/>
                </a:solidFill>
              </a:rPr>
              <a:t>Geschwindigkeit und Netzwerkdichte</a:t>
            </a:r>
          </a:p>
          <a:p>
            <a:pPr>
              <a:spcAft>
                <a:spcPts val="1200"/>
              </a:spcAft>
              <a:buClr>
                <a:srgbClr val="189BC4"/>
              </a:buClr>
            </a:pPr>
            <a:r>
              <a:rPr lang="de-AT" sz="1800" dirty="0">
                <a:solidFill>
                  <a:schemeClr val="accent1"/>
                </a:solidFill>
              </a:rPr>
              <a:t>Schwächen der Binnenschifffahrt sind die geringe Transportgeschwindigkeit und die geringe Netzdichte, die meist einen Vor-und Nachlauf erforderlich macht.</a:t>
            </a:r>
          </a:p>
          <a:p>
            <a:pPr marL="0" indent="0">
              <a:spcAft>
                <a:spcPts val="1200"/>
              </a:spcAft>
              <a:buClr>
                <a:srgbClr val="189BC4"/>
              </a:buClr>
              <a:buNone/>
            </a:pPr>
            <a:endParaRPr lang="de-AT" sz="1800" dirty="0">
              <a:solidFill>
                <a:schemeClr val="accent1"/>
              </a:solidFill>
            </a:endParaRPr>
          </a:p>
          <a:p>
            <a:pPr>
              <a:spcAft>
                <a:spcPts val="1200"/>
              </a:spcAft>
              <a:buClr>
                <a:srgbClr val="189BC4"/>
              </a:buClr>
            </a:pPr>
            <a:r>
              <a:rPr lang="de-AT" sz="1800" dirty="0">
                <a:solidFill>
                  <a:schemeClr val="accent1"/>
                </a:solidFill>
              </a:rPr>
              <a:t>River Information Services unterstützen durch aktuelle und rechtzeitige Informationen, um die Wirtschaftlichkeit, Zuverlässigkeit und Planbarkeit der Transporte zu verbessern und die Schwächen zu vermindern.</a:t>
            </a:r>
          </a:p>
          <a:p>
            <a:pPr>
              <a:spcAft>
                <a:spcPts val="1200"/>
              </a:spcAft>
            </a:pPr>
            <a:endParaRPr lang="de-AT" dirty="0">
              <a:solidFill>
                <a:schemeClr val="accent1"/>
              </a:solidFill>
            </a:endParaRPr>
          </a:p>
          <a:p>
            <a:pPr>
              <a:spcAft>
                <a:spcPts val="1200"/>
              </a:spcAft>
            </a:pPr>
            <a:endParaRPr lang="de-AT" dirty="0">
              <a:solidFill>
                <a:schemeClr val="accent1"/>
              </a:solidFill>
            </a:endParaRPr>
          </a:p>
          <a:p>
            <a:pPr>
              <a:spcAft>
                <a:spcPts val="1200"/>
              </a:spcAft>
            </a:pPr>
            <a:endParaRPr lang="de-AT" dirty="0">
              <a:solidFill>
                <a:schemeClr val="accent1"/>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8" name="Textfeld 1"/>
          <p:cNvSpPr txBox="1">
            <a:spLocks noChangeArrowheads="1"/>
          </p:cNvSpPr>
          <p:nvPr/>
        </p:nvSpPr>
        <p:spPr bwMode="auto">
          <a:xfrm>
            <a:off x="4932040" y="2128843"/>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7"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942455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0" y="1627117"/>
            <a:ext cx="6554102" cy="4209508"/>
          </a:xfrm>
          <a:prstGeom prst="rect">
            <a:avLst/>
          </a:prstGeom>
        </p:spPr>
      </p:pic>
      <p:sp>
        <p:nvSpPr>
          <p:cNvPr id="4" name="Rectangle 3"/>
          <p:cNvSpPr/>
          <p:nvPr/>
        </p:nvSpPr>
        <p:spPr>
          <a:xfrm>
            <a:off x="6902177" y="172811"/>
            <a:ext cx="2232248"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le 1"/>
          <p:cNvSpPr>
            <a:spLocks noGrp="1"/>
          </p:cNvSpPr>
          <p:nvPr>
            <p:ph type="title"/>
          </p:nvPr>
        </p:nvSpPr>
        <p:spPr/>
        <p:txBody>
          <a:bodyPr>
            <a:normAutofit/>
          </a:bodyPr>
          <a:lstStyle/>
          <a:p>
            <a:r>
              <a:rPr lang="en-GB" b="1" dirty="0">
                <a:solidFill>
                  <a:schemeClr val="accent1"/>
                </a:solidFill>
              </a:rPr>
              <a:t>Warm-Up: </a:t>
            </a:r>
            <a:br>
              <a:rPr lang="en-GB" b="1" dirty="0">
                <a:solidFill>
                  <a:schemeClr val="accent1"/>
                </a:solidFill>
              </a:rPr>
            </a:br>
            <a:r>
              <a:rPr lang="de-AT" sz="2400" dirty="0">
                <a:solidFill>
                  <a:schemeClr val="accent1"/>
                </a:solidFill>
              </a:rPr>
              <a:t>DONAUSCHIFFFAHRT – Märkte und Stärkung der Wasserstraße</a:t>
            </a:r>
            <a:endParaRPr lang="de-AT" dirty="0">
              <a:solidFill>
                <a:schemeClr val="accent1"/>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111473" y="5891101"/>
            <a:ext cx="2156271" cy="646331"/>
          </a:xfrm>
          <a:prstGeom prst="rect">
            <a:avLst/>
          </a:prstGeom>
          <a:noFill/>
        </p:spPr>
        <p:txBody>
          <a:bodyPr wrap="square" rtlCol="0">
            <a:spAutoFit/>
          </a:bodyPr>
          <a:lstStyle/>
          <a:p>
            <a:r>
              <a:rPr lang="de-AT" spc="-100" dirty="0">
                <a:solidFill>
                  <a:srgbClr val="3C628F"/>
                </a:solidFill>
                <a:latin typeface="Corbel" panose="020B0503020204020204" pitchFamily="34" charset="0"/>
                <a:ea typeface="+mj-ea"/>
                <a:cs typeface="+mj-cs"/>
              </a:rPr>
              <a:t>Durch welche Länder fließt die Donau</a:t>
            </a:r>
            <a:r>
              <a:rPr lang="en-US" spc="-100" dirty="0">
                <a:solidFill>
                  <a:srgbClr val="3C628F"/>
                </a:solidFill>
                <a:latin typeface="Corbel" panose="020B0503020204020204" pitchFamily="34" charset="0"/>
                <a:ea typeface="+mj-ea"/>
                <a:cs typeface="+mj-cs"/>
              </a:rPr>
              <a:t>? </a:t>
            </a:r>
          </a:p>
        </p:txBody>
      </p:sp>
      <p:sp>
        <p:nvSpPr>
          <p:cNvPr id="8" name="Textfeld 7"/>
          <p:cNvSpPr txBox="1"/>
          <p:nvPr/>
        </p:nvSpPr>
        <p:spPr>
          <a:xfrm>
            <a:off x="6665537" y="5112310"/>
            <a:ext cx="3312368" cy="646331"/>
          </a:xfrm>
          <a:prstGeom prst="rect">
            <a:avLst/>
          </a:prstGeom>
          <a:noFill/>
        </p:spPr>
        <p:txBody>
          <a:bodyPr wrap="square" rtlCol="0">
            <a:spAutoFit/>
          </a:bodyPr>
          <a:lstStyle/>
          <a:p>
            <a:r>
              <a:rPr lang="de-AT" spc="-100" dirty="0">
                <a:solidFill>
                  <a:srgbClr val="3C628F"/>
                </a:solidFill>
                <a:latin typeface="Corbel" panose="020B0503020204020204" pitchFamily="34" charset="0"/>
                <a:ea typeface="+mj-ea"/>
                <a:cs typeface="+mj-cs"/>
              </a:rPr>
              <a:t>Ist die Donau wichtig für die österreichische Wirtschaft</a:t>
            </a:r>
            <a:r>
              <a:rPr lang="en-US" spc="-100" dirty="0">
                <a:solidFill>
                  <a:srgbClr val="3C628F"/>
                </a:solidFill>
                <a:latin typeface="Corbel" panose="020B0503020204020204" pitchFamily="34" charset="0"/>
                <a:ea typeface="+mj-ea"/>
                <a:cs typeface="+mj-cs"/>
              </a:rPr>
              <a:t>? </a:t>
            </a:r>
          </a:p>
        </p:txBody>
      </p:sp>
      <p:sp>
        <p:nvSpPr>
          <p:cNvPr id="9" name="Textfeld 8"/>
          <p:cNvSpPr txBox="1"/>
          <p:nvPr/>
        </p:nvSpPr>
        <p:spPr>
          <a:xfrm>
            <a:off x="6594698" y="1867273"/>
            <a:ext cx="2351956" cy="646331"/>
          </a:xfrm>
          <a:prstGeom prst="rect">
            <a:avLst/>
          </a:prstGeom>
          <a:noFill/>
        </p:spPr>
        <p:txBody>
          <a:bodyPr wrap="square" rtlCol="0">
            <a:spAutoFit/>
          </a:bodyPr>
          <a:lstStyle/>
          <a:p>
            <a:r>
              <a:rPr lang="de-AT" spc="-100" dirty="0">
                <a:solidFill>
                  <a:srgbClr val="3C628F"/>
                </a:solidFill>
                <a:latin typeface="Corbel" panose="020B0503020204020204" pitchFamily="34" charset="0"/>
                <a:ea typeface="+mj-ea"/>
                <a:cs typeface="+mj-cs"/>
              </a:rPr>
              <a:t>Was wird alles auf der Donau transportiert?</a:t>
            </a:r>
          </a:p>
        </p:txBody>
      </p:sp>
      <p:sp>
        <p:nvSpPr>
          <p:cNvPr id="10" name="Textfeld 6"/>
          <p:cNvSpPr txBox="1"/>
          <p:nvPr/>
        </p:nvSpPr>
        <p:spPr>
          <a:xfrm>
            <a:off x="2908473" y="5859150"/>
            <a:ext cx="3312368" cy="646331"/>
          </a:xfrm>
          <a:prstGeom prst="rect">
            <a:avLst/>
          </a:prstGeom>
          <a:noFill/>
        </p:spPr>
        <p:txBody>
          <a:bodyPr wrap="square" rtlCol="0">
            <a:spAutoFit/>
          </a:bodyPr>
          <a:lstStyle/>
          <a:p>
            <a:r>
              <a:rPr lang="de-AT" spc="-100" dirty="0">
                <a:solidFill>
                  <a:srgbClr val="3C628F"/>
                </a:solidFill>
                <a:latin typeface="Corbel" panose="020B0503020204020204" pitchFamily="34" charset="0"/>
                <a:ea typeface="+mj-ea"/>
                <a:cs typeface="+mj-cs"/>
              </a:rPr>
              <a:t>Welche Länder transportieren die meisten Güter auf der Donau</a:t>
            </a:r>
            <a:r>
              <a:rPr lang="en-US" spc="-100" dirty="0">
                <a:solidFill>
                  <a:srgbClr val="3C628F"/>
                </a:solidFill>
                <a:latin typeface="Corbel" panose="020B0503020204020204" pitchFamily="34" charset="0"/>
                <a:ea typeface="+mj-ea"/>
                <a:cs typeface="+mj-cs"/>
              </a:rPr>
              <a:t>? </a:t>
            </a:r>
          </a:p>
        </p:txBody>
      </p:sp>
      <p:sp>
        <p:nvSpPr>
          <p:cNvPr id="11" name="Textfeld 6"/>
          <p:cNvSpPr txBox="1"/>
          <p:nvPr/>
        </p:nvSpPr>
        <p:spPr>
          <a:xfrm>
            <a:off x="6665537" y="2804091"/>
            <a:ext cx="2928398" cy="646331"/>
          </a:xfrm>
          <a:prstGeom prst="rect">
            <a:avLst/>
          </a:prstGeom>
          <a:noFill/>
        </p:spPr>
        <p:txBody>
          <a:bodyPr wrap="square" rtlCol="0">
            <a:spAutoFit/>
          </a:bodyPr>
          <a:lstStyle/>
          <a:p>
            <a:r>
              <a:rPr lang="de-DE" spc="-100" dirty="0">
                <a:solidFill>
                  <a:srgbClr val="3C628F"/>
                </a:solidFill>
                <a:latin typeface="Corbel" panose="020B0503020204020204" pitchFamily="34" charset="0"/>
                <a:ea typeface="+mj-ea"/>
                <a:cs typeface="+mj-cs"/>
              </a:rPr>
              <a:t>Was sind die Stärken der Donauschifffahrt? </a:t>
            </a:r>
          </a:p>
        </p:txBody>
      </p:sp>
      <p:sp>
        <p:nvSpPr>
          <p:cNvPr id="12" name="TextBox 2"/>
          <p:cNvSpPr txBox="1"/>
          <p:nvPr/>
        </p:nvSpPr>
        <p:spPr>
          <a:xfrm>
            <a:off x="6593841" y="3819701"/>
            <a:ext cx="2746648" cy="923330"/>
          </a:xfrm>
          <a:prstGeom prst="rect">
            <a:avLst/>
          </a:prstGeom>
          <a:noFill/>
        </p:spPr>
        <p:txBody>
          <a:bodyPr wrap="square" rtlCol="0">
            <a:spAutoFit/>
          </a:bodyPr>
          <a:lstStyle/>
          <a:p>
            <a:r>
              <a:rPr lang="de-DE" spc="-100" dirty="0">
                <a:solidFill>
                  <a:srgbClr val="3C628F"/>
                </a:solidFill>
                <a:latin typeface="Corbel" panose="020B0503020204020204" pitchFamily="34" charset="0"/>
                <a:ea typeface="+mj-ea"/>
                <a:cs typeface="+mj-cs"/>
              </a:rPr>
              <a:t>Was sind die Probleme der Donauschifffahrt und wie können diese gelöst werden?</a:t>
            </a:r>
            <a:endParaRPr lang="en-US" spc="-100" dirty="0">
              <a:solidFill>
                <a:srgbClr val="3C628F"/>
              </a:solidFill>
              <a:latin typeface="Corbel" panose="020B0503020204020204" pitchFamily="34" charset="0"/>
              <a:ea typeface="+mj-ea"/>
              <a:cs typeface="+mj-cs"/>
            </a:endParaRPr>
          </a:p>
        </p:txBody>
      </p:sp>
      <p:sp>
        <p:nvSpPr>
          <p:cNvPr id="14" name="Textfeld 1"/>
          <p:cNvSpPr txBox="1">
            <a:spLocks noChangeArrowheads="1"/>
          </p:cNvSpPr>
          <p:nvPr/>
        </p:nvSpPr>
        <p:spPr bwMode="auto">
          <a:xfrm>
            <a:off x="-39739" y="1681240"/>
            <a:ext cx="12293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INTERACT</a:t>
            </a:r>
          </a:p>
        </p:txBody>
      </p:sp>
    </p:spTree>
    <p:extLst>
      <p:ext uri="{BB962C8B-B14F-4D97-AF65-F5344CB8AC3E}">
        <p14:creationId xmlns:p14="http://schemas.microsoft.com/office/powerpoint/2010/main" val="2359203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Problemlösung &amp; Verbesserung</a:t>
            </a:r>
            <a:br>
              <a:rPr lang="de-AT" b="1" dirty="0">
                <a:solidFill>
                  <a:schemeClr val="accent1"/>
                </a:solidFill>
              </a:rPr>
            </a:br>
            <a:r>
              <a:rPr lang="de-AT" sz="2400" dirty="0">
                <a:solidFill>
                  <a:schemeClr val="accent1"/>
                </a:solidFill>
              </a:rPr>
              <a:t>Stärkung der Donauschifffahrt</a:t>
            </a:r>
            <a:endParaRPr lang="de-AT" sz="1800" dirty="0"/>
          </a:p>
        </p:txBody>
      </p:sp>
      <p:sp>
        <p:nvSpPr>
          <p:cNvPr id="7171" name="Foliennummernplatzhalter 4"/>
          <p:cNvSpPr txBox="1">
            <a:spLocks noGrp="1"/>
          </p:cNvSpPr>
          <p:nvPr/>
        </p:nvSpPr>
        <p:spPr bwMode="auto">
          <a:xfrm>
            <a:off x="6006612" y="6156724"/>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pitchFamily="34" charset="0"/>
              </a:defRPr>
            </a:lvl1pPr>
            <a:lvl2pPr marL="742950" indent="-285750" eaLnBrk="0" hangingPunct="0">
              <a:defRPr sz="4000">
                <a:solidFill>
                  <a:schemeClr val="tx1"/>
                </a:solidFill>
                <a:latin typeface="Arial" pitchFamily="34" charset="0"/>
              </a:defRPr>
            </a:lvl2pPr>
            <a:lvl3pPr marL="1143000" indent="-228600" eaLnBrk="0" hangingPunct="0">
              <a:defRPr sz="4000">
                <a:solidFill>
                  <a:schemeClr val="tx1"/>
                </a:solidFill>
                <a:latin typeface="Arial" pitchFamily="34" charset="0"/>
              </a:defRPr>
            </a:lvl3pPr>
            <a:lvl4pPr marL="1600200" indent="-228600" eaLnBrk="0" hangingPunct="0">
              <a:defRPr sz="4000">
                <a:solidFill>
                  <a:schemeClr val="tx1"/>
                </a:solidFill>
                <a:latin typeface="Arial" pitchFamily="34" charset="0"/>
              </a:defRPr>
            </a:lvl4pPr>
            <a:lvl5pPr marL="2057400" indent="-228600" eaLnBrk="0" hangingPunct="0">
              <a:defRPr sz="4000">
                <a:solidFill>
                  <a:schemeClr val="tx1"/>
                </a:solidFill>
                <a:latin typeface="Arial" pitchFamily="34" charset="0"/>
              </a:defRPr>
            </a:lvl5pPr>
            <a:lvl6pPr marL="2514600" indent="-228600" algn="ctr" eaLnBrk="0" fontAlgn="base" hangingPunct="0">
              <a:spcBef>
                <a:spcPct val="0"/>
              </a:spcBef>
              <a:spcAft>
                <a:spcPct val="0"/>
              </a:spcAft>
              <a:defRPr sz="4000">
                <a:solidFill>
                  <a:schemeClr val="tx1"/>
                </a:solidFill>
                <a:latin typeface="Arial" pitchFamily="34" charset="0"/>
              </a:defRPr>
            </a:lvl6pPr>
            <a:lvl7pPr marL="2971800" indent="-228600" algn="ctr" eaLnBrk="0" fontAlgn="base" hangingPunct="0">
              <a:spcBef>
                <a:spcPct val="0"/>
              </a:spcBef>
              <a:spcAft>
                <a:spcPct val="0"/>
              </a:spcAft>
              <a:defRPr sz="4000">
                <a:solidFill>
                  <a:schemeClr val="tx1"/>
                </a:solidFill>
                <a:latin typeface="Arial" pitchFamily="34" charset="0"/>
              </a:defRPr>
            </a:lvl7pPr>
            <a:lvl8pPr marL="3429000" indent="-228600" algn="ctr" eaLnBrk="0" fontAlgn="base" hangingPunct="0">
              <a:spcBef>
                <a:spcPct val="0"/>
              </a:spcBef>
              <a:spcAft>
                <a:spcPct val="0"/>
              </a:spcAft>
              <a:defRPr sz="4000">
                <a:solidFill>
                  <a:schemeClr val="tx1"/>
                </a:solidFill>
                <a:latin typeface="Arial" pitchFamily="34" charset="0"/>
              </a:defRPr>
            </a:lvl8pPr>
            <a:lvl9pPr marL="3886200" indent="-228600" algn="ctr" eaLnBrk="0" fontAlgn="base" hangingPunct="0">
              <a:spcBef>
                <a:spcPct val="0"/>
              </a:spcBef>
              <a:spcAft>
                <a:spcPct val="0"/>
              </a:spcAft>
              <a:defRPr sz="4000">
                <a:solidFill>
                  <a:schemeClr val="tx1"/>
                </a:solidFill>
                <a:latin typeface="Arial" pitchFamily="34" charset="0"/>
              </a:defRPr>
            </a:lvl9pPr>
          </a:lstStyle>
          <a:p>
            <a:pPr algn="r" eaLnBrk="1" hangingPunct="1"/>
            <a:r>
              <a:rPr lang="de-DE" sz="800" b="1" dirty="0">
                <a:solidFill>
                  <a:schemeClr val="bg1"/>
                </a:solidFill>
              </a:rPr>
              <a:t>©</a:t>
            </a:r>
            <a:r>
              <a:rPr lang="de-DE" sz="800" dirty="0">
                <a:solidFill>
                  <a:schemeClr val="bg1"/>
                </a:solidFill>
              </a:rPr>
              <a:t> via donau </a:t>
            </a:r>
            <a:r>
              <a:rPr lang="de-DE" sz="800" b="1" dirty="0">
                <a:solidFill>
                  <a:schemeClr val="bg1"/>
                </a:solidFill>
              </a:rPr>
              <a:t>I</a:t>
            </a:r>
            <a:r>
              <a:rPr lang="de-DE" sz="800" dirty="0">
                <a:solidFill>
                  <a:schemeClr val="bg1"/>
                </a:solidFill>
              </a:rPr>
              <a:t> </a:t>
            </a:r>
            <a:fld id="{BB3C7A4B-18FD-4ED7-983E-0B2E9C37F3D6}" type="slidenum">
              <a:rPr lang="en-GB" sz="800">
                <a:solidFill>
                  <a:schemeClr val="bg1"/>
                </a:solidFill>
              </a:rPr>
              <a:pPr algn="r" eaLnBrk="1" hangingPunct="1"/>
              <a:t>40</a:t>
            </a:fld>
            <a:endParaRPr lang="en-GB" sz="800" dirty="0">
              <a:solidFill>
                <a:schemeClr val="bg1"/>
              </a:solidFill>
            </a:endParaRPr>
          </a:p>
        </p:txBody>
      </p:sp>
      <p:sp>
        <p:nvSpPr>
          <p:cNvPr id="7173" name="Rectangle 3"/>
          <p:cNvSpPr>
            <a:spLocks noChangeArrowheads="1"/>
          </p:cNvSpPr>
          <p:nvPr/>
        </p:nvSpPr>
        <p:spPr bwMode="auto">
          <a:xfrm>
            <a:off x="346048" y="1711486"/>
            <a:ext cx="7963345" cy="430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spcAft>
                <a:spcPts val="1200"/>
              </a:spcAft>
              <a:buClr>
                <a:srgbClr val="1E3A7C"/>
              </a:buClr>
            </a:pPr>
            <a:r>
              <a:rPr lang="de-AT" b="1" dirty="0">
                <a:solidFill>
                  <a:srgbClr val="189BC4"/>
                </a:solidFill>
                <a:latin typeface="Corbel" panose="020B0503020204020204" pitchFamily="34" charset="0"/>
              </a:rPr>
              <a:t>Information und Ausbildung – </a:t>
            </a:r>
            <a:r>
              <a:rPr lang="de-DE" b="1" dirty="0">
                <a:solidFill>
                  <a:srgbClr val="189BC4"/>
                </a:solidFill>
                <a:latin typeface="Corbel" panose="020B0503020204020204" pitchFamily="34" charset="0"/>
              </a:rPr>
              <a:t>durch</a:t>
            </a:r>
            <a:r>
              <a:rPr lang="de-AT" b="1" dirty="0">
                <a:solidFill>
                  <a:srgbClr val="189BC4"/>
                </a:solidFill>
                <a:latin typeface="Corbel" panose="020B0503020204020204" pitchFamily="34" charset="0"/>
              </a:rPr>
              <a:t> </a:t>
            </a:r>
            <a:r>
              <a:rPr lang="de-DE" b="1" dirty="0">
                <a:solidFill>
                  <a:srgbClr val="189BC4"/>
                </a:solidFill>
                <a:latin typeface="Corbel" panose="020B0503020204020204" pitchFamily="34" charset="0"/>
              </a:rPr>
              <a:t>zielgruppenorientierte Information</a:t>
            </a:r>
          </a:p>
          <a:p>
            <a:pPr marL="342900" indent="-342900" algn="l">
              <a:lnSpc>
                <a:spcPct val="90000"/>
              </a:lnSpc>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Jahresberichte Donauschifffahrt </a:t>
            </a:r>
            <a:r>
              <a:rPr lang="de-DE" dirty="0">
                <a:solidFill>
                  <a:schemeClr val="accent1"/>
                </a:solidFill>
                <a:latin typeface="Corbel" panose="020B0503020204020204" pitchFamily="34" charset="0"/>
              </a:rPr>
              <a:t>– Daten &amp; Fakten, aktuelle Projekte, Entwicklungen</a:t>
            </a:r>
          </a:p>
          <a:p>
            <a:pPr marL="342900" indent="-342900" algn="l">
              <a:lnSpc>
                <a:spcPct val="90000"/>
              </a:lnSpc>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Handbuch Donauschifffahrt </a:t>
            </a:r>
            <a:r>
              <a:rPr lang="de-DE" dirty="0">
                <a:solidFill>
                  <a:schemeClr val="accent1"/>
                </a:solidFill>
                <a:latin typeface="Corbel" panose="020B0503020204020204" pitchFamily="34" charset="0"/>
              </a:rPr>
              <a:t>– Basiswissen zur Donauschifffahrt, 4. Auflage</a:t>
            </a:r>
          </a:p>
          <a:p>
            <a:pPr marL="342900" indent="-342900" algn="l">
              <a:lnSpc>
                <a:spcPct val="90000"/>
              </a:lnSpc>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Online Portale: </a:t>
            </a:r>
            <a:r>
              <a:rPr lang="de-DE" dirty="0">
                <a:solidFill>
                  <a:schemeClr val="accent1"/>
                </a:solidFill>
                <a:latin typeface="Corbel" panose="020B0503020204020204" pitchFamily="34" charset="0"/>
              </a:rPr>
              <a:t>www.donauschifffahrt.info,  www.danubeports.info, www.blaue-seiten.at</a:t>
            </a:r>
          </a:p>
          <a:p>
            <a:pPr marL="342900" indent="-342900" algn="l">
              <a:spcBef>
                <a:spcPts val="600"/>
              </a:spcBef>
              <a:spcAft>
                <a:spcPts val="1200"/>
              </a:spcAft>
              <a:buClr>
                <a:srgbClr val="189BC4"/>
              </a:buClr>
              <a:buSzPct val="85000"/>
              <a:buFontTx/>
              <a:buChar char="•"/>
            </a:pPr>
            <a:r>
              <a:rPr lang="de-DE" b="1" dirty="0">
                <a:solidFill>
                  <a:srgbClr val="189BC4"/>
                </a:solidFill>
                <a:latin typeface="Corbel" panose="020B0503020204020204" pitchFamily="34" charset="0"/>
              </a:rPr>
              <a:t>Wasserstraßenkarten:</a:t>
            </a:r>
            <a:r>
              <a:rPr lang="de-DE" b="1" dirty="0">
                <a:solidFill>
                  <a:schemeClr val="accent1"/>
                </a:solidFill>
                <a:latin typeface="Corbel" panose="020B0503020204020204" pitchFamily="34" charset="0"/>
              </a:rPr>
              <a:t> </a:t>
            </a:r>
            <a:r>
              <a:rPr lang="de-DE" dirty="0">
                <a:solidFill>
                  <a:schemeClr val="accent1"/>
                </a:solidFill>
                <a:latin typeface="Corbel" panose="020B0503020204020204" pitchFamily="34" charset="0"/>
              </a:rPr>
              <a:t>Europa, Donau, </a:t>
            </a:r>
            <a:br>
              <a:rPr lang="de-DE" dirty="0">
                <a:solidFill>
                  <a:schemeClr val="accent1"/>
                </a:solidFill>
                <a:latin typeface="Corbel" panose="020B0503020204020204" pitchFamily="34" charset="0"/>
              </a:rPr>
            </a:br>
            <a:r>
              <a:rPr lang="de-DE" dirty="0">
                <a:solidFill>
                  <a:schemeClr val="accent1"/>
                </a:solidFill>
                <a:latin typeface="Corbel" panose="020B0503020204020204" pitchFamily="34" charset="0"/>
              </a:rPr>
              <a:t>Donau für Kinder</a:t>
            </a:r>
          </a:p>
          <a:p>
            <a:pPr marL="342900" indent="-342900" algn="l">
              <a:spcBef>
                <a:spcPts val="600"/>
              </a:spcBef>
              <a:spcAft>
                <a:spcPts val="1200"/>
              </a:spcAft>
              <a:buClr>
                <a:srgbClr val="189BC4"/>
              </a:buClr>
              <a:buSzPct val="85000"/>
              <a:buFontTx/>
              <a:buChar char="•"/>
            </a:pPr>
            <a:r>
              <a:rPr lang="de-AT" b="1" dirty="0">
                <a:solidFill>
                  <a:srgbClr val="189BC4"/>
                </a:solidFill>
                <a:latin typeface="Corbel" panose="020B0503020204020204" pitchFamily="34" charset="0"/>
              </a:rPr>
              <a:t>INeS Danube: </a:t>
            </a:r>
            <a:r>
              <a:rPr lang="de-AT" dirty="0">
                <a:solidFill>
                  <a:schemeClr val="accent1"/>
                </a:solidFill>
                <a:latin typeface="Corbel" panose="020B0503020204020204" pitchFamily="34" charset="0"/>
              </a:rPr>
              <a:t>mehrsprachige </a:t>
            </a:r>
            <a:r>
              <a:rPr lang="de-AT" b="1" dirty="0">
                <a:solidFill>
                  <a:srgbClr val="189BC4"/>
                </a:solidFill>
                <a:latin typeface="Corbel" panose="020B0503020204020204" pitchFamily="34" charset="0"/>
              </a:rPr>
              <a:t>eLearning</a:t>
            </a:r>
            <a:r>
              <a:rPr lang="de-AT" dirty="0">
                <a:solidFill>
                  <a:schemeClr val="accent1"/>
                </a:solidFill>
                <a:latin typeface="Corbel" panose="020B0503020204020204" pitchFamily="34" charset="0"/>
              </a:rPr>
              <a:t> Plattform zu Logistik mit dem Binnenschiff </a:t>
            </a:r>
          </a:p>
          <a:p>
            <a:pPr marL="342900" indent="-342900" algn="l">
              <a:spcBef>
                <a:spcPts val="600"/>
              </a:spcBef>
              <a:spcAft>
                <a:spcPts val="1200"/>
              </a:spcAft>
              <a:buClr>
                <a:srgbClr val="189BC4"/>
              </a:buClr>
              <a:buSzPct val="85000"/>
              <a:buFontTx/>
              <a:buChar char="•"/>
            </a:pPr>
            <a:r>
              <a:rPr lang="de-AT" b="1" dirty="0" err="1">
                <a:solidFill>
                  <a:srgbClr val="189BC4"/>
                </a:solidFill>
                <a:latin typeface="Corbel" panose="020B0503020204020204" pitchFamily="34" charset="0"/>
              </a:rPr>
              <a:t>REWWay</a:t>
            </a:r>
            <a:r>
              <a:rPr lang="de-AT" dirty="0">
                <a:solidFill>
                  <a:schemeClr val="accent1"/>
                </a:solidFill>
                <a:latin typeface="Corbel" panose="020B0503020204020204" pitchFamily="34" charset="0"/>
              </a:rPr>
              <a:t> (Research </a:t>
            </a:r>
            <a:r>
              <a:rPr lang="de-AT" dirty="0" err="1">
                <a:solidFill>
                  <a:schemeClr val="accent1"/>
                </a:solidFill>
                <a:latin typeface="Corbel" panose="020B0503020204020204" pitchFamily="34" charset="0"/>
              </a:rPr>
              <a:t>and</a:t>
            </a:r>
            <a:r>
              <a:rPr lang="de-AT" dirty="0">
                <a:solidFill>
                  <a:schemeClr val="accent1"/>
                </a:solidFill>
                <a:latin typeface="Corbel" panose="020B0503020204020204" pitchFamily="34" charset="0"/>
              </a:rPr>
              <a:t> Education on </a:t>
            </a:r>
            <a:r>
              <a:rPr lang="de-AT" dirty="0" err="1">
                <a:solidFill>
                  <a:schemeClr val="accent1"/>
                </a:solidFill>
                <a:latin typeface="Corbel" panose="020B0503020204020204" pitchFamily="34" charset="0"/>
              </a:rPr>
              <a:t>Waterway</a:t>
            </a:r>
            <a:r>
              <a:rPr lang="de-AT" dirty="0">
                <a:solidFill>
                  <a:schemeClr val="accent1"/>
                </a:solidFill>
                <a:latin typeface="Corbel" panose="020B0503020204020204" pitchFamily="34" charset="0"/>
              </a:rPr>
              <a:t> </a:t>
            </a:r>
            <a:r>
              <a:rPr lang="de-AT" dirty="0" err="1">
                <a:solidFill>
                  <a:schemeClr val="accent1"/>
                </a:solidFill>
                <a:latin typeface="Corbel" panose="020B0503020204020204" pitchFamily="34" charset="0"/>
              </a:rPr>
              <a:t>Logistics</a:t>
            </a:r>
            <a:r>
              <a:rPr lang="de-AT" dirty="0">
                <a:solidFill>
                  <a:schemeClr val="accent1"/>
                </a:solidFill>
                <a:latin typeface="Corbel" panose="020B0503020204020204" pitchFamily="34" charset="0"/>
              </a:rPr>
              <a:t>): Lehrmaterialien zum Thema Binnenschiff</a:t>
            </a:r>
            <a:endParaRPr lang="de-AT" dirty="0">
              <a:solidFill>
                <a:srgbClr val="1E3A6C"/>
              </a:solidFill>
              <a:latin typeface="Corbel" panose="020B0503020204020204" pitchFamily="34" charset="0"/>
            </a:endParaRPr>
          </a:p>
        </p:txBody>
      </p:sp>
      <p:sp>
        <p:nvSpPr>
          <p:cNvPr id="14" name="Slide Number Placeholder 2"/>
          <p:cNvSpPr txBox="1">
            <a:spLocks/>
          </p:cNvSpPr>
          <p:nvPr/>
        </p:nvSpPr>
        <p:spPr>
          <a:xfrm>
            <a:off x="7596336" y="6597352"/>
            <a:ext cx="1066800" cy="329184"/>
          </a:xfrm>
          <a:prstGeom prst="rect">
            <a:avLst/>
          </a:prstGeom>
        </p:spPr>
        <p:txBody>
          <a:bodyPr vert="horz" lIns="91440" tIns="45720" rIns="91440" bIns="45720" rtlCol="0" anchor="ctr"/>
          <a:lstStyle>
            <a:defPPr>
              <a:defRPr lang="de-DE"/>
            </a:defPPr>
            <a:lvl1pPr marL="0" algn="r" defTabSz="914400" rtl="0" eaLnBrk="1" latinLnBrk="0" hangingPunct="1">
              <a:defRPr sz="1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dirty="0">
                <a:solidFill>
                  <a:prstClr val="white"/>
                </a:solidFill>
              </a:rPr>
              <a:t>40</a:t>
            </a:r>
          </a:p>
        </p:txBody>
      </p:sp>
      <p:sp>
        <p:nvSpPr>
          <p:cNvPr id="16"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3695762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0" y="2924944"/>
            <a:ext cx="4180878" cy="1915751"/>
          </a:xfrm>
          <a:prstGeom prst="rect">
            <a:avLst/>
          </a:prstGeom>
        </p:spPr>
      </p:pic>
      <p:sp>
        <p:nvSpPr>
          <p:cNvPr id="2" name="Title 1"/>
          <p:cNvSpPr>
            <a:spLocks noGrp="1"/>
          </p:cNvSpPr>
          <p:nvPr>
            <p:ph type="title"/>
          </p:nvPr>
        </p:nvSpPr>
        <p:spPr/>
        <p:txBody>
          <a:bodyPr>
            <a:normAutofit/>
          </a:bodyPr>
          <a:lstStyle/>
          <a:p>
            <a:r>
              <a:rPr lang="de-AT" b="1" dirty="0">
                <a:solidFill>
                  <a:schemeClr val="accent1"/>
                </a:solidFill>
              </a:rPr>
              <a:t>Personalproblematik</a:t>
            </a:r>
            <a:br>
              <a:rPr lang="de-AT" b="1" dirty="0">
                <a:solidFill>
                  <a:schemeClr val="accent1"/>
                </a:solidFill>
              </a:rPr>
            </a:br>
            <a:r>
              <a:rPr lang="de-AT" sz="2400" dirty="0">
                <a:solidFill>
                  <a:schemeClr val="accent1"/>
                </a:solidFill>
              </a:rPr>
              <a:t>Stärkung der Donauschifffahrt</a:t>
            </a:r>
            <a:endParaRPr lang="de-AT" sz="2400" dirty="0"/>
          </a:p>
        </p:txBody>
      </p:sp>
      <p:sp>
        <p:nvSpPr>
          <p:cNvPr id="3" name="Content Placeholder 2"/>
          <p:cNvSpPr>
            <a:spLocks noGrp="1"/>
          </p:cNvSpPr>
          <p:nvPr>
            <p:ph idx="1"/>
          </p:nvPr>
        </p:nvSpPr>
        <p:spPr>
          <a:xfrm>
            <a:off x="4180878" y="1748821"/>
            <a:ext cx="4711602" cy="4776192"/>
          </a:xfrm>
        </p:spPr>
        <p:txBody>
          <a:bodyPr>
            <a:normAutofit/>
          </a:bodyPr>
          <a:lstStyle/>
          <a:p>
            <a:pPr>
              <a:spcBef>
                <a:spcPts val="2400"/>
              </a:spcBef>
              <a:spcAft>
                <a:spcPts val="3000"/>
              </a:spcAft>
              <a:buClr>
                <a:srgbClr val="189BC4"/>
              </a:buClr>
            </a:pPr>
            <a:r>
              <a:rPr lang="de-AT" sz="1800" dirty="0">
                <a:solidFill>
                  <a:schemeClr val="accent1"/>
                </a:solidFill>
              </a:rPr>
              <a:t>steigender Mangel an qualifiziertem Personal    </a:t>
            </a:r>
          </a:p>
          <a:p>
            <a:pPr>
              <a:spcBef>
                <a:spcPts val="2400"/>
              </a:spcBef>
              <a:spcAft>
                <a:spcPts val="3000"/>
              </a:spcAft>
              <a:buClr>
                <a:srgbClr val="189BC4"/>
              </a:buClr>
            </a:pPr>
            <a:r>
              <a:rPr lang="de-DE" sz="1800" dirty="0">
                <a:solidFill>
                  <a:schemeClr val="accent1"/>
                </a:solidFill>
              </a:rPr>
              <a:t>Überalterung des Personals</a:t>
            </a:r>
            <a:endParaRPr lang="de-AT" sz="1800" dirty="0">
              <a:solidFill>
                <a:schemeClr val="accent1"/>
              </a:solidFill>
            </a:endParaRPr>
          </a:p>
          <a:p>
            <a:pPr>
              <a:spcBef>
                <a:spcPts val="2400"/>
              </a:spcBef>
              <a:spcAft>
                <a:spcPts val="3000"/>
              </a:spcAft>
              <a:buClr>
                <a:srgbClr val="189BC4"/>
              </a:buClr>
            </a:pPr>
            <a:r>
              <a:rPr lang="de-AT" sz="1800" dirty="0">
                <a:solidFill>
                  <a:schemeClr val="accent1"/>
                </a:solidFill>
              </a:rPr>
              <a:t>Berufsmöglichkeiten in der Binnenschifffahrt</a:t>
            </a:r>
            <a:br>
              <a:rPr lang="de-AT" sz="1800" dirty="0">
                <a:solidFill>
                  <a:schemeClr val="accent1"/>
                </a:solidFill>
              </a:rPr>
            </a:br>
            <a:r>
              <a:rPr lang="de-AT" sz="1800" dirty="0">
                <a:solidFill>
                  <a:schemeClr val="accent1"/>
                </a:solidFill>
              </a:rPr>
              <a:t>wenig bekannt bei jungen Menschen</a:t>
            </a:r>
          </a:p>
          <a:p>
            <a:pPr>
              <a:spcBef>
                <a:spcPts val="2400"/>
              </a:spcBef>
              <a:spcAft>
                <a:spcPts val="3000"/>
              </a:spcAft>
              <a:buClr>
                <a:srgbClr val="189BC4"/>
              </a:buClr>
            </a:pPr>
            <a:r>
              <a:rPr lang="de-AT" sz="1800" dirty="0">
                <a:solidFill>
                  <a:schemeClr val="accent1"/>
                </a:solidFill>
              </a:rPr>
              <a:t>familiär bedingte Wechsel zu Berufen an Land</a:t>
            </a:r>
          </a:p>
          <a:p>
            <a:pPr>
              <a:spcBef>
                <a:spcPts val="2400"/>
              </a:spcBef>
              <a:spcAft>
                <a:spcPts val="3000"/>
              </a:spcAft>
              <a:buClr>
                <a:srgbClr val="189BC4"/>
              </a:buClr>
            </a:pPr>
            <a:r>
              <a:rPr lang="de-AT" sz="1800" dirty="0">
                <a:solidFill>
                  <a:schemeClr val="accent1"/>
                </a:solidFill>
              </a:rPr>
              <a:t>wenig international einheitliche Qualifikationsstandards</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sp>
        <p:nvSpPr>
          <p:cNvPr id="9" name="Textfeld 1"/>
          <p:cNvSpPr txBox="1">
            <a:spLocks noChangeArrowheads="1"/>
          </p:cNvSpPr>
          <p:nvPr/>
        </p:nvSpPr>
        <p:spPr bwMode="auto">
          <a:xfrm>
            <a:off x="-108520" y="2937820"/>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Quelle: viadonau</a:t>
            </a:r>
          </a:p>
        </p:txBody>
      </p:sp>
      <p:sp>
        <p:nvSpPr>
          <p:cNvPr id="7" name="Textfeld 1"/>
          <p:cNvSpPr txBox="1">
            <a:spLocks noChangeArrowheads="1"/>
          </p:cNvSpPr>
          <p:nvPr/>
        </p:nvSpPr>
        <p:spPr bwMode="auto">
          <a:xfrm>
            <a:off x="7236296" y="6388622"/>
            <a:ext cx="19824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edinna.eu, bag.bund.de</a:t>
            </a:r>
          </a:p>
        </p:txBody>
      </p:sp>
    </p:spTree>
    <p:extLst>
      <p:ext uri="{BB962C8B-B14F-4D97-AF65-F5344CB8AC3E}">
        <p14:creationId xmlns:p14="http://schemas.microsoft.com/office/powerpoint/2010/main" val="990831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Ausbildungsstandards</a:t>
            </a:r>
            <a:br>
              <a:rPr lang="de-AT" b="1" dirty="0">
                <a:solidFill>
                  <a:schemeClr val="accent1"/>
                </a:solidFill>
              </a:rPr>
            </a:br>
            <a:r>
              <a:rPr lang="de-AT" sz="2400" dirty="0">
                <a:solidFill>
                  <a:schemeClr val="accent1"/>
                </a:solidFill>
              </a:rPr>
              <a:t>Stärkung der Donauschifffahrt</a:t>
            </a:r>
            <a:endParaRPr lang="de-AT" sz="1800" dirty="0">
              <a:solidFill>
                <a:schemeClr val="accent1"/>
              </a:solidFill>
            </a:endParaRPr>
          </a:p>
        </p:txBody>
      </p:sp>
      <p:sp>
        <p:nvSpPr>
          <p:cNvPr id="3" name="Content Placeholder 2"/>
          <p:cNvSpPr>
            <a:spLocks noGrp="1"/>
          </p:cNvSpPr>
          <p:nvPr>
            <p:ph idx="1"/>
          </p:nvPr>
        </p:nvSpPr>
        <p:spPr>
          <a:xfrm>
            <a:off x="457200" y="2204864"/>
            <a:ext cx="8291264" cy="4272136"/>
          </a:xfrm>
        </p:spPr>
        <p:txBody>
          <a:bodyPr/>
          <a:lstStyle/>
          <a:p>
            <a:pPr>
              <a:spcBef>
                <a:spcPts val="2400"/>
              </a:spcBef>
              <a:spcAft>
                <a:spcPts val="2400"/>
              </a:spcAft>
              <a:buClr>
                <a:srgbClr val="189BC4"/>
              </a:buClr>
            </a:pPr>
            <a:r>
              <a:rPr lang="de-AT" sz="1800" dirty="0">
                <a:solidFill>
                  <a:schemeClr val="accent1"/>
                </a:solidFill>
              </a:rPr>
              <a:t>Ausbildungslänge, Aufbau und Inhalte variieren stark länderabhängig</a:t>
            </a:r>
          </a:p>
          <a:p>
            <a:pPr>
              <a:spcBef>
                <a:spcPts val="2400"/>
              </a:spcBef>
              <a:spcAft>
                <a:spcPts val="2400"/>
              </a:spcAft>
              <a:buClr>
                <a:srgbClr val="189BC4"/>
              </a:buClr>
            </a:pPr>
            <a:r>
              <a:rPr lang="de-AT" sz="1800" dirty="0">
                <a:solidFill>
                  <a:schemeClr val="accent1"/>
                </a:solidFill>
              </a:rPr>
              <a:t>keine EU-weite Harmonisierung und Mindeststandard</a:t>
            </a:r>
          </a:p>
          <a:p>
            <a:pPr>
              <a:spcBef>
                <a:spcPts val="2400"/>
              </a:spcBef>
              <a:spcAft>
                <a:spcPts val="2400"/>
              </a:spcAft>
              <a:buClr>
                <a:srgbClr val="189BC4"/>
              </a:buClr>
            </a:pPr>
            <a:r>
              <a:rPr lang="de-AT" sz="1800" dirty="0">
                <a:solidFill>
                  <a:schemeClr val="accent1"/>
                </a:solidFill>
              </a:rPr>
              <a:t>viele unterschiedliche Diplome und Zertifikate</a:t>
            </a:r>
          </a:p>
          <a:p>
            <a:pPr>
              <a:spcBef>
                <a:spcPts val="2400"/>
              </a:spcBef>
              <a:spcAft>
                <a:spcPts val="2400"/>
              </a:spcAft>
              <a:buClr>
                <a:srgbClr val="189BC4"/>
              </a:buClr>
            </a:pPr>
            <a:r>
              <a:rPr lang="de-AT" sz="1800" dirty="0">
                <a:solidFill>
                  <a:schemeClr val="accent1"/>
                </a:solidFill>
              </a:rPr>
              <a:t>Harmonisierung von Ausbildungsstandards wird angestrebt</a:t>
            </a: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
        <p:nvSpPr>
          <p:cNvPr id="6" name="Textfeld 1"/>
          <p:cNvSpPr txBox="1">
            <a:spLocks noChangeArrowheads="1"/>
          </p:cNvSpPr>
          <p:nvPr/>
        </p:nvSpPr>
        <p:spPr bwMode="auto">
          <a:xfrm>
            <a:off x="6982012" y="6388622"/>
            <a:ext cx="25585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r>
              <a:rPr lang="de-DE" sz="800" dirty="0">
                <a:solidFill>
                  <a:schemeClr val="accent1"/>
                </a:solidFill>
                <a:latin typeface="Corbel" panose="020B0503020204020204" pitchFamily="34" charset="0"/>
              </a:rPr>
              <a:t>, binnenschiff.de, bmvit.gv.at</a:t>
            </a:r>
          </a:p>
        </p:txBody>
      </p:sp>
    </p:spTree>
    <p:extLst>
      <p:ext uri="{BB962C8B-B14F-4D97-AF65-F5344CB8AC3E}">
        <p14:creationId xmlns:p14="http://schemas.microsoft.com/office/powerpoint/2010/main" val="2242142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859216" cy="990600"/>
          </a:xfrm>
        </p:spPr>
        <p:txBody>
          <a:bodyPr/>
          <a:lstStyle/>
          <a:p>
            <a:r>
              <a:rPr lang="de-AT" b="1" dirty="0">
                <a:solidFill>
                  <a:schemeClr val="accent1"/>
                </a:solidFill>
              </a:rPr>
              <a:t>Ausbildungsstandards – Lösungsansatz</a:t>
            </a:r>
            <a:br>
              <a:rPr lang="de-AT" sz="2000" b="1" dirty="0">
                <a:solidFill>
                  <a:schemeClr val="accent1"/>
                </a:solidFill>
              </a:rPr>
            </a:br>
            <a:r>
              <a:rPr lang="de-AT" sz="2400" dirty="0">
                <a:solidFill>
                  <a:schemeClr val="accent1"/>
                </a:solidFill>
              </a:rPr>
              <a:t>Stärkung der Donauschifffahrt</a:t>
            </a:r>
            <a:endParaRPr lang="de-AT" sz="3200" dirty="0"/>
          </a:p>
        </p:txBody>
      </p:sp>
      <p:sp>
        <p:nvSpPr>
          <p:cNvPr id="3" name="Content Placeholder 2"/>
          <p:cNvSpPr>
            <a:spLocks noGrp="1"/>
          </p:cNvSpPr>
          <p:nvPr>
            <p:ph idx="1"/>
          </p:nvPr>
        </p:nvSpPr>
        <p:spPr>
          <a:xfrm>
            <a:off x="457200" y="2204864"/>
            <a:ext cx="8229600" cy="4272136"/>
          </a:xfrm>
        </p:spPr>
        <p:txBody>
          <a:bodyPr>
            <a:normAutofit/>
          </a:bodyPr>
          <a:lstStyle/>
          <a:p>
            <a:pPr>
              <a:spcBef>
                <a:spcPts val="2400"/>
              </a:spcBef>
              <a:spcAft>
                <a:spcPts val="1800"/>
              </a:spcAft>
              <a:buClr>
                <a:srgbClr val="189BC4"/>
              </a:buClr>
            </a:pPr>
            <a:r>
              <a:rPr lang="de-AT" sz="1800" dirty="0">
                <a:solidFill>
                  <a:schemeClr val="accent1"/>
                </a:solidFill>
              </a:rPr>
              <a:t>Ausbildungsstandards verbessern und harmonisieren</a:t>
            </a:r>
          </a:p>
          <a:p>
            <a:pPr>
              <a:spcBef>
                <a:spcPts val="2400"/>
              </a:spcBef>
              <a:spcAft>
                <a:spcPts val="1800"/>
              </a:spcAft>
              <a:buClr>
                <a:srgbClr val="189BC4"/>
              </a:buClr>
            </a:pPr>
            <a:r>
              <a:rPr lang="de-AT" sz="1800" dirty="0">
                <a:solidFill>
                  <a:schemeClr val="accent1"/>
                </a:solidFill>
              </a:rPr>
              <a:t>EU-Richtlinie 2017/2397 soll Mindestqualifikationen im Bereich Binnenschifffahrt gewährleisten</a:t>
            </a:r>
          </a:p>
          <a:p>
            <a:pPr>
              <a:spcBef>
                <a:spcPts val="2400"/>
              </a:spcBef>
              <a:spcAft>
                <a:spcPts val="1800"/>
              </a:spcAft>
              <a:buClr>
                <a:srgbClr val="189BC4"/>
              </a:buClr>
            </a:pPr>
            <a:r>
              <a:rPr lang="de-AT" sz="1800" dirty="0">
                <a:solidFill>
                  <a:schemeClr val="accent1"/>
                </a:solidFill>
              </a:rPr>
              <a:t>Voraussetzungen und Verfahren für die Ausstellung von Zeugnissen in den Mitgliedsstaaten.</a:t>
            </a:r>
          </a:p>
          <a:p>
            <a:pPr>
              <a:spcBef>
                <a:spcPts val="2400"/>
              </a:spcBef>
              <a:spcAft>
                <a:spcPts val="1800"/>
              </a:spcAft>
              <a:buClr>
                <a:srgbClr val="189BC4"/>
              </a:buClr>
            </a:pPr>
            <a:r>
              <a:rPr lang="de-AT" sz="1800" dirty="0">
                <a:solidFill>
                  <a:schemeClr val="accent1"/>
                </a:solidFill>
              </a:rPr>
              <a:t>EDINNA, der Verein der Aus- und Weiterbildungsinstitutionen der Binnenschifffahrt unterstützt die Europäische Kommission bei der Harmonisierung der Ausbildung.</a:t>
            </a:r>
          </a:p>
          <a:p>
            <a:pPr>
              <a:buClr>
                <a:srgbClr val="189BC4"/>
              </a:buClr>
            </a:pPr>
            <a:endParaRPr lang="de-AT" dirty="0">
              <a:solidFill>
                <a:schemeClr val="accent1"/>
              </a:solidFill>
            </a:endParaRPr>
          </a:p>
          <a:p>
            <a:pPr>
              <a:buClr>
                <a:srgbClr val="189BC4"/>
              </a:buClr>
            </a:pPr>
            <a:endParaRPr lang="de-AT" dirty="0">
              <a:solidFill>
                <a:schemeClr val="accent1"/>
              </a:solidFill>
            </a:endParaRPr>
          </a:p>
          <a:p>
            <a:pPr>
              <a:buClr>
                <a:srgbClr val="189BC4"/>
              </a:buClr>
            </a:pPr>
            <a:endParaRPr lang="de-AT" dirty="0">
              <a:solidFill>
                <a:schemeClr val="accent1"/>
              </a:solidFill>
            </a:endParaRPr>
          </a:p>
          <a:p>
            <a:pPr>
              <a:buClr>
                <a:srgbClr val="189BC4"/>
              </a:buClr>
            </a:pPr>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spTree>
    <p:extLst>
      <p:ext uri="{BB962C8B-B14F-4D97-AF65-F5344CB8AC3E}">
        <p14:creationId xmlns:p14="http://schemas.microsoft.com/office/powerpoint/2010/main" val="254122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4978896" cy="990600"/>
          </a:xfrm>
        </p:spPr>
        <p:txBody>
          <a:bodyPr/>
          <a:lstStyle/>
          <a:p>
            <a:r>
              <a:rPr lang="en-US" dirty="0" err="1"/>
              <a:t>Exkurs</a:t>
            </a:r>
            <a:r>
              <a:rPr lang="en-US" dirty="0"/>
              <a:t>: </a:t>
            </a:r>
            <a:br>
              <a:rPr lang="en-US" dirty="0"/>
            </a:br>
            <a:r>
              <a:rPr lang="en-US" dirty="0" err="1"/>
              <a:t>Nautische</a:t>
            </a:r>
            <a:r>
              <a:rPr lang="en-US" dirty="0"/>
              <a:t> </a:t>
            </a:r>
            <a:r>
              <a:rPr lang="en-US" dirty="0" err="1"/>
              <a:t>Ausbildung</a:t>
            </a:r>
            <a:r>
              <a:rPr lang="en-US" dirty="0"/>
              <a:t> in </a:t>
            </a:r>
            <a:r>
              <a:rPr lang="en-US" dirty="0" err="1"/>
              <a:t>Österreich</a:t>
            </a:r>
            <a:endParaRPr lang="en-US" dirty="0"/>
          </a:p>
        </p:txBody>
      </p:sp>
      <p:sp>
        <p:nvSpPr>
          <p:cNvPr id="3" name="Inhaltsplatzhalter 2"/>
          <p:cNvSpPr>
            <a:spLocks noGrp="1"/>
          </p:cNvSpPr>
          <p:nvPr>
            <p:ph idx="1"/>
          </p:nvPr>
        </p:nvSpPr>
        <p:spPr>
          <a:xfrm>
            <a:off x="457200" y="2420888"/>
            <a:ext cx="8229600" cy="4056112"/>
          </a:xfrm>
        </p:spPr>
        <p:txBody>
          <a:bodyPr/>
          <a:lstStyle/>
          <a:p>
            <a:pPr marL="0" indent="0">
              <a:buNone/>
            </a:pPr>
            <a:r>
              <a:rPr lang="de-AT" dirty="0"/>
              <a:t>Lehre Binnenschifffahrt:</a:t>
            </a:r>
          </a:p>
          <a:p>
            <a:pPr marL="0" indent="0">
              <a:buNone/>
            </a:pPr>
            <a:endParaRPr lang="de-AT" dirty="0"/>
          </a:p>
          <a:p>
            <a:r>
              <a:rPr lang="de-AT" dirty="0"/>
              <a:t>3-jährige duale Ausbildung</a:t>
            </a:r>
          </a:p>
          <a:p>
            <a:r>
              <a:rPr lang="de-AT" dirty="0"/>
              <a:t>12 Woche Berufsschulbesuch (geblockt)</a:t>
            </a:r>
          </a:p>
          <a:p>
            <a:r>
              <a:rPr lang="de-AT" dirty="0"/>
              <a:t>Restliche Zeit bei Reedereien an Bord des Schiffs </a:t>
            </a:r>
          </a:p>
          <a:p>
            <a:r>
              <a:rPr lang="de-AT" dirty="0"/>
              <a:t>Abschluss: Bootsmann bzw. Bootsfrau</a:t>
            </a:r>
          </a:p>
        </p:txBody>
      </p:sp>
      <p:sp>
        <p:nvSpPr>
          <p:cNvPr id="4" name="Datumsplatzhalter 3"/>
          <p:cNvSpPr>
            <a:spLocks noGrp="1"/>
          </p:cNvSpPr>
          <p:nvPr>
            <p:ph type="dt" sz="half" idx="10"/>
          </p:nvPr>
        </p:nvSpPr>
        <p:spPr/>
        <p:txBody>
          <a:bodyPr/>
          <a:lstStyle/>
          <a:p>
            <a:fld id="{CBBEFB2F-DEA7-4805-93A4-225BAD8D9B06}" type="datetime7">
              <a:rPr lang="de-DE" smtClean="0">
                <a:solidFill>
                  <a:prstClr val="white"/>
                </a:solidFill>
              </a:rPr>
              <a:t>Sep-22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spTree>
    <p:extLst>
      <p:ext uri="{BB962C8B-B14F-4D97-AF65-F5344CB8AC3E}">
        <p14:creationId xmlns:p14="http://schemas.microsoft.com/office/powerpoint/2010/main" val="1226040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5076056" y="4422512"/>
            <a:ext cx="4067944" cy="2222764"/>
          </a:xfrm>
          <a:prstGeom prst="rect">
            <a:avLst/>
          </a:prstGeom>
        </p:spPr>
      </p:pic>
      <p:pic>
        <p:nvPicPr>
          <p:cNvPr id="4" name="Grafik 3"/>
          <p:cNvPicPr>
            <a:picLocks noChangeAspect="1"/>
          </p:cNvPicPr>
          <p:nvPr/>
        </p:nvPicPr>
        <p:blipFill>
          <a:blip r:embed="rId4"/>
          <a:stretch>
            <a:fillRect/>
          </a:stretch>
        </p:blipFill>
        <p:spPr>
          <a:xfrm>
            <a:off x="5076056" y="1987060"/>
            <a:ext cx="4080070" cy="2356899"/>
          </a:xfrm>
          <a:prstGeom prst="rect">
            <a:avLst/>
          </a:prstGeom>
        </p:spPr>
      </p:pic>
      <p:sp>
        <p:nvSpPr>
          <p:cNvPr id="3" name="Inhaltsplatzhalter 2"/>
          <p:cNvSpPr>
            <a:spLocks noGrp="1"/>
          </p:cNvSpPr>
          <p:nvPr>
            <p:ph idx="1"/>
          </p:nvPr>
        </p:nvSpPr>
        <p:spPr>
          <a:xfrm>
            <a:off x="457200" y="2314466"/>
            <a:ext cx="4032448" cy="3474132"/>
          </a:xfrm>
        </p:spPr>
        <p:txBody>
          <a:bodyPr>
            <a:noAutofit/>
          </a:bodyPr>
          <a:lstStyle/>
          <a:p>
            <a:pPr marL="0" indent="0">
              <a:buNone/>
            </a:pPr>
            <a:endParaRPr lang="de-DE" sz="1800" dirty="0">
              <a:solidFill>
                <a:schemeClr val="accent1"/>
              </a:solidFill>
            </a:endParaRPr>
          </a:p>
          <a:p>
            <a:pPr marL="0" indent="0">
              <a:buNone/>
            </a:pPr>
            <a:r>
              <a:rPr lang="de-DE" sz="1800" dirty="0">
                <a:solidFill>
                  <a:schemeClr val="accent1"/>
                </a:solidFill>
              </a:rPr>
              <a:t>Wie wird das österreichische Telematik System für die Schifffahrt genannt? </a:t>
            </a:r>
          </a:p>
          <a:p>
            <a:pPr marL="0" indent="0">
              <a:buNone/>
            </a:pPr>
            <a:endParaRPr lang="de-DE" sz="1800" dirty="0">
              <a:solidFill>
                <a:schemeClr val="accent1"/>
              </a:solidFill>
            </a:endParaRPr>
          </a:p>
          <a:p>
            <a:pPr marL="606029" indent="-402431">
              <a:buAutoNum type="alphaLcParenR"/>
            </a:pPr>
            <a:r>
              <a:rPr lang="de-DE" sz="1800" dirty="0">
                <a:solidFill>
                  <a:schemeClr val="accent1"/>
                </a:solidFill>
              </a:rPr>
              <a:t>Doris</a:t>
            </a:r>
          </a:p>
          <a:p>
            <a:pPr marL="606029" indent="-402431">
              <a:buAutoNum type="alphaLcParenR"/>
            </a:pPr>
            <a:r>
              <a:rPr lang="de-DE" sz="1800" dirty="0">
                <a:solidFill>
                  <a:schemeClr val="accent1"/>
                </a:solidFill>
              </a:rPr>
              <a:t>Oliver</a:t>
            </a:r>
          </a:p>
          <a:p>
            <a:pPr marL="606029" indent="-402431">
              <a:buAutoNum type="alphaLcParenR"/>
            </a:pPr>
            <a:r>
              <a:rPr lang="de-DE" sz="1800" dirty="0">
                <a:solidFill>
                  <a:schemeClr val="accent1"/>
                </a:solidFill>
              </a:rPr>
              <a:t>Lisa</a:t>
            </a:r>
          </a:p>
          <a:p>
            <a:pPr marL="606029" indent="-402431">
              <a:buAutoNum type="alphaLcParenR"/>
            </a:pPr>
            <a:r>
              <a:rPr lang="de-DE" sz="1800" dirty="0">
                <a:solidFill>
                  <a:schemeClr val="accent1"/>
                </a:solidFill>
              </a:rPr>
              <a:t>Thomas</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45</a:t>
            </a:fld>
            <a:endParaRPr lang="de-AT" dirty="0">
              <a:solidFill>
                <a:prstClr val="white"/>
              </a:solidFill>
              <a:latin typeface="Calibri"/>
            </a:endParaRPr>
          </a:p>
        </p:txBody>
      </p:sp>
      <p:sp>
        <p:nvSpPr>
          <p:cNvPr id="6" name="Ellipse 5"/>
          <p:cNvSpPr/>
          <p:nvPr/>
        </p:nvSpPr>
        <p:spPr>
          <a:xfrm>
            <a:off x="323528" y="3645024"/>
            <a:ext cx="1704559" cy="30992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7" name="Rectangle 4"/>
          <p:cNvSpPr>
            <a:spLocks noChangeArrowheads="1"/>
          </p:cNvSpPr>
          <p:nvPr/>
        </p:nvSpPr>
        <p:spPr bwMode="auto">
          <a:xfrm>
            <a:off x="5076056" y="4422512"/>
            <a:ext cx="18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800" dirty="0">
                <a:solidFill>
                  <a:schemeClr val="bg1"/>
                </a:solidFill>
                <a:latin typeface="Corbel" panose="020B0503020204020204" pitchFamily="34" charset="0"/>
              </a:rPr>
              <a:t>Quelle: viadonau/ Andi Bruckner</a:t>
            </a:r>
          </a:p>
        </p:txBody>
      </p:sp>
      <p:sp>
        <p:nvSpPr>
          <p:cNvPr id="11" name="Titel 1"/>
          <p:cNvSpPr>
            <a:spLocks noGrp="1"/>
          </p:cNvSpPr>
          <p:nvPr>
            <p:ph type="title"/>
          </p:nvPr>
        </p:nvSpPr>
        <p:spPr>
          <a:xfrm>
            <a:off x="457200" y="404664"/>
            <a:ext cx="5482952" cy="990600"/>
          </a:xfrm>
        </p:spPr>
        <p:txBody>
          <a:bodyPr>
            <a:normAutofit/>
          </a:bodyPr>
          <a:lstStyle/>
          <a:p>
            <a:r>
              <a:rPr lang="de-DE" b="1" dirty="0">
                <a:solidFill>
                  <a:schemeClr val="accent1"/>
                </a:solidFill>
              </a:rPr>
              <a:t>Quiz</a:t>
            </a:r>
            <a:br>
              <a:rPr lang="de-DE" b="1" dirty="0">
                <a:solidFill>
                  <a:schemeClr val="accent1"/>
                </a:solidFill>
              </a:rPr>
            </a:br>
            <a:r>
              <a:rPr lang="de-AT" sz="2400" dirty="0">
                <a:solidFill>
                  <a:schemeClr val="accent1"/>
                </a:solidFill>
              </a:rPr>
              <a:t>Stärkung der Donauschifffahrt</a:t>
            </a:r>
            <a:endParaRPr lang="de-AT" sz="1800" dirty="0">
              <a:solidFill>
                <a:schemeClr val="accent1"/>
              </a:solidFill>
            </a:endParaRPr>
          </a:p>
        </p:txBody>
      </p:sp>
      <p:sp>
        <p:nvSpPr>
          <p:cNvPr id="10" name="Textfeld 1"/>
          <p:cNvSpPr txBox="1">
            <a:spLocks noChangeArrowheads="1"/>
          </p:cNvSpPr>
          <p:nvPr/>
        </p:nvSpPr>
        <p:spPr bwMode="auto">
          <a:xfrm>
            <a:off x="5060018" y="2048868"/>
            <a:ext cx="17602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Quelle: viadonau / Andi Bruckner.</a:t>
            </a:r>
          </a:p>
        </p:txBody>
      </p:sp>
    </p:spTree>
    <p:extLst>
      <p:ext uri="{BB962C8B-B14F-4D97-AF65-F5344CB8AC3E}">
        <p14:creationId xmlns:p14="http://schemas.microsoft.com/office/powerpoint/2010/main" val="40800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5987008" cy="990600"/>
          </a:xfrm>
        </p:spPr>
        <p:txBody>
          <a:bodyPr>
            <a:normAutofit/>
          </a:bodyPr>
          <a:lstStyle/>
          <a:p>
            <a:r>
              <a:rPr lang="de-AT" b="1" dirty="0">
                <a:solidFill>
                  <a:schemeClr val="accent1"/>
                </a:solidFill>
              </a:rPr>
              <a:t>DONAUSCHIFFFAHRT –</a:t>
            </a:r>
            <a:br>
              <a:rPr lang="de-AT" b="1" dirty="0">
                <a:solidFill>
                  <a:schemeClr val="accent1"/>
                </a:solidFill>
              </a:rPr>
            </a:br>
            <a:r>
              <a:rPr lang="de-AT" b="1" dirty="0">
                <a:solidFill>
                  <a:schemeClr val="accent1"/>
                </a:solidFill>
              </a:rPr>
              <a:t>Märkte und Stärken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46</a:t>
            </a:fld>
            <a:endParaRPr lang="de-DE" dirty="0">
              <a:solidFill>
                <a:prstClr val="white"/>
              </a:solidFill>
            </a:endParaRPr>
          </a:p>
        </p:txBody>
      </p:sp>
      <p:graphicFrame>
        <p:nvGraphicFramePr>
          <p:cNvPr id="6" name="Inhaltsplatzhalter 4"/>
          <p:cNvGraphicFramePr>
            <a:graphicFrameLocks/>
          </p:cNvGraphicFramePr>
          <p:nvPr>
            <p:extLst>
              <p:ext uri="{D42A27DB-BD31-4B8C-83A1-F6EECF244321}">
                <p14:modId xmlns:p14="http://schemas.microsoft.com/office/powerpoint/2010/main" val="522727619"/>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7549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486588" y="3645604"/>
            <a:ext cx="5617317" cy="2736304"/>
          </a:xfrm>
          <a:prstGeom prst="rect">
            <a:avLst/>
          </a:prstGeom>
        </p:spPr>
      </p:pic>
      <p:sp>
        <p:nvSpPr>
          <p:cNvPr id="2" name="Titel 1"/>
          <p:cNvSpPr>
            <a:spLocks noGrp="1"/>
          </p:cNvSpPr>
          <p:nvPr>
            <p:ph type="title"/>
          </p:nvPr>
        </p:nvSpPr>
        <p:spPr/>
        <p:txBody>
          <a:bodyPr>
            <a:normAutofit fontScale="90000"/>
          </a:bodyPr>
          <a:lstStyle/>
          <a:p>
            <a:r>
              <a:rPr lang="de-AT" b="1" dirty="0">
                <a:solidFill>
                  <a:schemeClr val="accent1"/>
                </a:solidFill>
              </a:rPr>
              <a:t>High &amp; Heavy – Schwerguttransporte auf der Donau</a:t>
            </a:r>
            <a:br>
              <a:rPr lang="de-AT" b="1" dirty="0">
                <a:solidFill>
                  <a:schemeClr val="accent1"/>
                </a:solidFill>
              </a:rPr>
            </a:br>
            <a:r>
              <a:rPr lang="de-AT" sz="2400" dirty="0">
                <a:solidFill>
                  <a:schemeClr val="accent1"/>
                </a:solidFill>
              </a:rPr>
              <a:t>Transportbeispiele</a:t>
            </a:r>
            <a:endParaRPr lang="de-DE" dirty="0">
              <a:solidFill>
                <a:schemeClr val="accent1"/>
              </a:solidFill>
            </a:endParaRPr>
          </a:p>
        </p:txBody>
      </p:sp>
      <p:sp>
        <p:nvSpPr>
          <p:cNvPr id="3" name="Inhaltsplatzhalter 2"/>
          <p:cNvSpPr>
            <a:spLocks noGrp="1"/>
          </p:cNvSpPr>
          <p:nvPr>
            <p:ph idx="1"/>
          </p:nvPr>
        </p:nvSpPr>
        <p:spPr>
          <a:xfrm>
            <a:off x="448883" y="1483949"/>
            <a:ext cx="8568952" cy="5445224"/>
          </a:xfrm>
        </p:spPr>
        <p:txBody>
          <a:bodyPr>
            <a:normAutofit/>
          </a:bodyPr>
          <a:lstStyle/>
          <a:p>
            <a:pPr>
              <a:spcAft>
                <a:spcPts val="1200"/>
              </a:spcAft>
              <a:buClr>
                <a:srgbClr val="189BC4"/>
              </a:buClr>
            </a:pPr>
            <a:endParaRPr lang="de-AT" sz="400" dirty="0">
              <a:solidFill>
                <a:schemeClr val="accent1"/>
              </a:solidFill>
            </a:endParaRPr>
          </a:p>
          <a:p>
            <a:pPr>
              <a:spcAft>
                <a:spcPts val="1200"/>
              </a:spcAft>
              <a:buClr>
                <a:srgbClr val="189BC4"/>
              </a:buClr>
            </a:pPr>
            <a:r>
              <a:rPr lang="de-AT" sz="1800" dirty="0">
                <a:solidFill>
                  <a:schemeClr val="accent1"/>
                </a:solidFill>
              </a:rPr>
              <a:t>3 Schwerlastterminals entlang österreichischer und deutscher Donau</a:t>
            </a:r>
          </a:p>
          <a:p>
            <a:pPr>
              <a:spcAft>
                <a:spcPts val="1200"/>
              </a:spcAft>
              <a:buClr>
                <a:srgbClr val="189BC4"/>
              </a:buClr>
            </a:pPr>
            <a:r>
              <a:rPr lang="de-AT" sz="1800" dirty="0">
                <a:solidFill>
                  <a:schemeClr val="accent1"/>
                </a:solidFill>
              </a:rPr>
              <a:t>Hebeleistung in Terminals bis zu 500 Tonnen.</a:t>
            </a:r>
          </a:p>
          <a:p>
            <a:pPr>
              <a:spcAft>
                <a:spcPts val="1200"/>
              </a:spcAft>
              <a:buClr>
                <a:srgbClr val="189BC4"/>
              </a:buClr>
            </a:pPr>
            <a:r>
              <a:rPr lang="de-AT" sz="1800" spc="60" dirty="0">
                <a:solidFill>
                  <a:schemeClr val="accent1"/>
                </a:solidFill>
              </a:rPr>
              <a:t>Verladung mittels Portalkränen</a:t>
            </a:r>
          </a:p>
          <a:p>
            <a:pPr>
              <a:spcAft>
                <a:spcPts val="1200"/>
              </a:spcAft>
              <a:buClr>
                <a:srgbClr val="189BC4"/>
              </a:buClr>
            </a:pPr>
            <a:r>
              <a:rPr lang="de-AT" sz="1800" spc="60" dirty="0">
                <a:solidFill>
                  <a:schemeClr val="accent1"/>
                </a:solidFill>
              </a:rPr>
              <a:t>Allein im Hafen Linz 200.000 m2 Freiflächen und 55.000 m2 Schwerlasthallen </a:t>
            </a:r>
            <a:endParaRPr lang="de-AT" sz="800" dirty="0">
              <a:solidFill>
                <a:schemeClr val="accent1"/>
              </a:solidFill>
            </a:endParaRPr>
          </a:p>
          <a:p>
            <a:pPr marL="274320" lvl="1" indent="0">
              <a:spcAft>
                <a:spcPts val="1200"/>
              </a:spcAft>
              <a:buClr>
                <a:srgbClr val="189BC4"/>
              </a:buClr>
              <a:buNone/>
            </a:pPr>
            <a:endParaRPr lang="de-AT" sz="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47</a:t>
            </a:fld>
            <a:endParaRPr lang="de-AT" dirty="0">
              <a:solidFill>
                <a:prstClr val="white"/>
              </a:solidFill>
            </a:endParaRPr>
          </a:p>
        </p:txBody>
      </p:sp>
      <p:sp>
        <p:nvSpPr>
          <p:cNvPr id="8" name="Textfeld 6"/>
          <p:cNvSpPr txBox="1"/>
          <p:nvPr/>
        </p:nvSpPr>
        <p:spPr>
          <a:xfrm>
            <a:off x="5883026" y="2060282"/>
            <a:ext cx="1059513" cy="215444"/>
          </a:xfrm>
          <a:prstGeom prst="rect">
            <a:avLst/>
          </a:prstGeom>
          <a:noFill/>
        </p:spPr>
        <p:txBody>
          <a:bodyPr wrap="square" rtlCol="0">
            <a:spAutoFit/>
          </a:bodyPr>
          <a:lstStyle/>
          <a:p>
            <a:r>
              <a:rPr lang="de-AT" sz="800" dirty="0">
                <a:solidFill>
                  <a:schemeClr val="bg1"/>
                </a:solidFill>
                <a:latin typeface="Corbel" panose="020B0503020204020204" pitchFamily="34" charset="0"/>
              </a:rPr>
              <a:t> Quelle:  viadonau</a:t>
            </a:r>
            <a:endParaRPr lang="de-DE" sz="800" dirty="0">
              <a:solidFill>
                <a:schemeClr val="bg1"/>
              </a:solidFill>
              <a:latin typeface="Corbel" panose="020B0503020204020204" pitchFamily="34" charset="0"/>
            </a:endParaRPr>
          </a:p>
        </p:txBody>
      </p:sp>
      <p:sp>
        <p:nvSpPr>
          <p:cNvPr id="11" name="Textfeld 1"/>
          <p:cNvSpPr txBox="1">
            <a:spLocks noChangeArrowheads="1"/>
          </p:cNvSpPr>
          <p:nvPr/>
        </p:nvSpPr>
        <p:spPr bwMode="auto">
          <a:xfrm>
            <a:off x="8141610" y="6381908"/>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rgbClr val="3C628F"/>
                </a:solidFill>
                <a:latin typeface="Corbel" panose="020B0503020204020204" pitchFamily="34" charset="0"/>
              </a:rPr>
              <a:t>Quelle: via </a:t>
            </a:r>
            <a:r>
              <a:rPr lang="de-DE" sz="800" dirty="0" err="1">
                <a:solidFill>
                  <a:srgbClr val="3C628F"/>
                </a:solidFill>
                <a:latin typeface="Corbel" panose="020B0503020204020204" pitchFamily="34" charset="0"/>
              </a:rPr>
              <a:t>donau</a:t>
            </a:r>
            <a:endParaRPr lang="de-DE" sz="800" dirty="0">
              <a:solidFill>
                <a:srgbClr val="3C628F"/>
              </a:solidFill>
              <a:latin typeface="Corbel" panose="020B0503020204020204" pitchFamily="34" charset="0"/>
            </a:endParaRPr>
          </a:p>
        </p:txBody>
      </p:sp>
      <p:sp>
        <p:nvSpPr>
          <p:cNvPr id="12" name="Textfeld 1"/>
          <p:cNvSpPr txBox="1">
            <a:spLocks noChangeArrowheads="1"/>
          </p:cNvSpPr>
          <p:nvPr/>
        </p:nvSpPr>
        <p:spPr bwMode="auto">
          <a:xfrm>
            <a:off x="1516609" y="3713707"/>
            <a:ext cx="12793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a:t>
            </a:r>
            <a:r>
              <a:rPr lang="de-DE" sz="800" dirty="0" err="1">
                <a:solidFill>
                  <a:schemeClr val="accent1"/>
                </a:solidFill>
                <a:latin typeface="Corbel" panose="020B0503020204020204" pitchFamily="34" charset="0"/>
              </a:rPr>
              <a:t>Ferlbermayer</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134520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0" y="3694837"/>
            <a:ext cx="9144000" cy="3125847"/>
          </a:xfrm>
          <a:prstGeom prst="rect">
            <a:avLst/>
          </a:prstGeom>
        </p:spPr>
      </p:pic>
      <p:sp>
        <p:nvSpPr>
          <p:cNvPr id="2" name="Titel 1"/>
          <p:cNvSpPr>
            <a:spLocks noGrp="1"/>
          </p:cNvSpPr>
          <p:nvPr>
            <p:ph type="title"/>
          </p:nvPr>
        </p:nvSpPr>
        <p:spPr/>
        <p:txBody>
          <a:bodyPr/>
          <a:lstStyle/>
          <a:p>
            <a:r>
              <a:rPr lang="de-AT" b="1" dirty="0">
                <a:solidFill>
                  <a:schemeClr val="accent1"/>
                </a:solidFill>
              </a:rPr>
              <a:t>Mineralölprodukte</a:t>
            </a:r>
            <a:br>
              <a:rPr lang="de-AT" b="1" dirty="0">
                <a:solidFill>
                  <a:schemeClr val="accent1"/>
                </a:solidFill>
              </a:rPr>
            </a:br>
            <a:r>
              <a:rPr lang="de-AT" sz="2400" dirty="0">
                <a:solidFill>
                  <a:schemeClr val="accent1"/>
                </a:solidFill>
              </a:rPr>
              <a:t>Transportbeispiele</a:t>
            </a:r>
            <a:endParaRPr lang="de-DE" sz="2400" dirty="0">
              <a:solidFill>
                <a:schemeClr val="accent1"/>
              </a:solidFill>
            </a:endParaRPr>
          </a:p>
        </p:txBody>
      </p:sp>
      <p:sp>
        <p:nvSpPr>
          <p:cNvPr id="3" name="Inhaltsplatzhalter 2"/>
          <p:cNvSpPr>
            <a:spLocks noGrp="1"/>
          </p:cNvSpPr>
          <p:nvPr>
            <p:ph idx="1"/>
          </p:nvPr>
        </p:nvSpPr>
        <p:spPr>
          <a:xfrm>
            <a:off x="395536" y="1700808"/>
            <a:ext cx="8568952" cy="2160240"/>
          </a:xfrm>
        </p:spPr>
        <p:txBody>
          <a:bodyPr>
            <a:normAutofit lnSpcReduction="10000"/>
          </a:bodyPr>
          <a:lstStyle/>
          <a:p>
            <a:pPr>
              <a:spcAft>
                <a:spcPts val="1200"/>
              </a:spcAft>
              <a:buClr>
                <a:srgbClr val="189BC4"/>
              </a:buClr>
            </a:pPr>
            <a:r>
              <a:rPr lang="de-AT" sz="1800" spc="60" dirty="0">
                <a:solidFill>
                  <a:schemeClr val="accent1"/>
                </a:solidFill>
              </a:rPr>
              <a:t>Aus insgesamt 3 Verladeanlagern (2x in Ungarn, 1x in der Slowakei) werden Kunden im Westen (AT und DE) bzw. im Osten (Serbien und RO) bedient.</a:t>
            </a:r>
          </a:p>
          <a:p>
            <a:pPr>
              <a:spcAft>
                <a:spcPts val="1200"/>
              </a:spcAft>
              <a:buClr>
                <a:srgbClr val="189BC4"/>
              </a:buClr>
            </a:pPr>
            <a:r>
              <a:rPr lang="de-AT" sz="1800" spc="60" dirty="0">
                <a:solidFill>
                  <a:schemeClr val="accent1"/>
                </a:solidFill>
              </a:rPr>
              <a:t>Kosten pro Tonne Flüssiggütern im Vergleich zu anderen Verkehrsmitteln per Binnenschiff sehr günstig</a:t>
            </a:r>
          </a:p>
          <a:p>
            <a:pPr>
              <a:spcAft>
                <a:spcPts val="1200"/>
              </a:spcAft>
              <a:buClr>
                <a:srgbClr val="189BC4"/>
              </a:buClr>
            </a:pPr>
            <a:r>
              <a:rPr lang="de-AT" sz="1800" spc="60" dirty="0">
                <a:solidFill>
                  <a:schemeClr val="accent1"/>
                </a:solidFill>
              </a:rPr>
              <a:t>Bis zu 2.000 Tonnen Flüssiggüter können bei optimalen Wasserstrand pro Binnenschiff transportiert werden</a:t>
            </a:r>
          </a:p>
          <a:p>
            <a:pPr lvl="1">
              <a:spcAft>
                <a:spcPts val="1200"/>
              </a:spcAft>
              <a:buClr>
                <a:srgbClr val="189BC4"/>
              </a:buClr>
            </a:pPr>
            <a:endParaRPr lang="de-AT" sz="1800" spc="60" dirty="0">
              <a:solidFill>
                <a:schemeClr val="accent1"/>
              </a:solidFill>
            </a:endParaRPr>
          </a:p>
          <a:p>
            <a:pPr lvl="1">
              <a:spcAft>
                <a:spcPts val="1200"/>
              </a:spcAft>
              <a:buClr>
                <a:srgbClr val="189BC4"/>
              </a:buClr>
            </a:pPr>
            <a:endParaRPr lang="de-DE" sz="18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48</a:t>
            </a:fld>
            <a:endParaRPr lang="de-AT" dirty="0">
              <a:solidFill>
                <a:prstClr val="white"/>
              </a:solidFill>
            </a:endParaRPr>
          </a:p>
        </p:txBody>
      </p:sp>
      <p:sp>
        <p:nvSpPr>
          <p:cNvPr id="12" name="Textfeld 1"/>
          <p:cNvSpPr txBox="1">
            <a:spLocks noChangeArrowheads="1"/>
          </p:cNvSpPr>
          <p:nvPr/>
        </p:nvSpPr>
        <p:spPr bwMode="auto">
          <a:xfrm>
            <a:off x="8141610" y="6381908"/>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Quelle: MOL-Gruppe</a:t>
            </a:r>
          </a:p>
        </p:txBody>
      </p:sp>
    </p:spTree>
    <p:extLst>
      <p:ext uri="{BB962C8B-B14F-4D97-AF65-F5344CB8AC3E}">
        <p14:creationId xmlns:p14="http://schemas.microsoft.com/office/powerpoint/2010/main" val="42903176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1691680" y="3786326"/>
            <a:ext cx="5569738" cy="2703304"/>
          </a:xfrm>
          <a:prstGeom prst="rect">
            <a:avLst/>
          </a:prstGeom>
        </p:spPr>
      </p:pic>
      <p:sp>
        <p:nvSpPr>
          <p:cNvPr id="2" name="Titel 1"/>
          <p:cNvSpPr>
            <a:spLocks noGrp="1"/>
          </p:cNvSpPr>
          <p:nvPr>
            <p:ph type="title"/>
          </p:nvPr>
        </p:nvSpPr>
        <p:spPr/>
        <p:txBody>
          <a:bodyPr/>
          <a:lstStyle/>
          <a:p>
            <a:r>
              <a:rPr lang="de-AT" b="1" dirty="0">
                <a:solidFill>
                  <a:schemeClr val="accent1"/>
                </a:solidFill>
              </a:rPr>
              <a:t>Baustoffe</a:t>
            </a:r>
            <a:br>
              <a:rPr lang="de-AT" b="1" dirty="0">
                <a:solidFill>
                  <a:schemeClr val="accent1"/>
                </a:solidFill>
              </a:rPr>
            </a:br>
            <a:r>
              <a:rPr lang="de-AT" sz="2400" dirty="0">
                <a:solidFill>
                  <a:schemeClr val="accent1"/>
                </a:solidFill>
              </a:rPr>
              <a:t>Transportbeispiele</a:t>
            </a:r>
            <a:endParaRPr lang="de-DE" sz="2400" dirty="0">
              <a:solidFill>
                <a:schemeClr val="accent1"/>
              </a:solidFill>
            </a:endParaRPr>
          </a:p>
        </p:txBody>
      </p:sp>
      <p:sp>
        <p:nvSpPr>
          <p:cNvPr id="3" name="Inhaltsplatzhalter 2"/>
          <p:cNvSpPr>
            <a:spLocks noGrp="1"/>
          </p:cNvSpPr>
          <p:nvPr>
            <p:ph idx="1"/>
          </p:nvPr>
        </p:nvSpPr>
        <p:spPr>
          <a:xfrm>
            <a:off x="457200" y="1633101"/>
            <a:ext cx="8435280" cy="5040560"/>
          </a:xfrm>
        </p:spPr>
        <p:txBody>
          <a:bodyPr>
            <a:normAutofit/>
          </a:bodyPr>
          <a:lstStyle/>
          <a:p>
            <a:pPr>
              <a:spcAft>
                <a:spcPts val="1200"/>
              </a:spcAft>
              <a:buClr>
                <a:srgbClr val="189BC4"/>
              </a:buClr>
            </a:pPr>
            <a:r>
              <a:rPr lang="de-AT" sz="1800" dirty="0">
                <a:solidFill>
                  <a:schemeClr val="accent1"/>
                </a:solidFill>
              </a:rPr>
              <a:t>Transport von Betonfertigteilen für den Tief-, Sonder- und Objektbau</a:t>
            </a:r>
          </a:p>
          <a:p>
            <a:pPr>
              <a:spcAft>
                <a:spcPts val="1200"/>
              </a:spcAft>
              <a:buClr>
                <a:srgbClr val="189BC4"/>
              </a:buClr>
            </a:pPr>
            <a:r>
              <a:rPr lang="de-AT" sz="1800" spc="60" dirty="0">
                <a:solidFill>
                  <a:schemeClr val="accent1"/>
                </a:solidFill>
              </a:rPr>
              <a:t>Bis zu 50 Tonnen pro Bauelement</a:t>
            </a:r>
          </a:p>
          <a:p>
            <a:pPr>
              <a:spcAft>
                <a:spcPts val="1200"/>
              </a:spcAft>
              <a:buClr>
                <a:srgbClr val="189BC4"/>
              </a:buClr>
            </a:pPr>
            <a:r>
              <a:rPr lang="de-AT" sz="1800" spc="60" dirty="0">
                <a:solidFill>
                  <a:schemeClr val="accent1"/>
                </a:solidFill>
              </a:rPr>
              <a:t>Verladung über Lände in unmittelbarer Nähe der Produktionsstätte</a:t>
            </a:r>
            <a:br>
              <a:rPr lang="de-AT" sz="1800" spc="60" dirty="0">
                <a:solidFill>
                  <a:schemeClr val="accent1"/>
                </a:solidFill>
              </a:rPr>
            </a:br>
            <a:r>
              <a:rPr lang="de-AT" sz="1800" spc="60" dirty="0">
                <a:solidFill>
                  <a:schemeClr val="accent1"/>
                </a:solidFill>
              </a:rPr>
              <a:t> </a:t>
            </a:r>
            <a:r>
              <a:rPr lang="de-AT" sz="1800" spc="60" dirty="0">
                <a:solidFill>
                  <a:schemeClr val="accent1"/>
                </a:solidFill>
                <a:sym typeface="Wingdings" panose="05000000000000000000" pitchFamily="2" charset="2"/>
              </a:rPr>
              <a:t> kurzer Vorlauf</a:t>
            </a:r>
          </a:p>
          <a:p>
            <a:pPr>
              <a:spcAft>
                <a:spcPts val="1200"/>
              </a:spcAft>
              <a:buClr>
                <a:srgbClr val="189BC4"/>
              </a:buClr>
            </a:pPr>
            <a:r>
              <a:rPr lang="de-AT" sz="1800" spc="60" dirty="0">
                <a:solidFill>
                  <a:schemeClr val="accent1"/>
                </a:solidFill>
                <a:sym typeface="Wingdings" panose="05000000000000000000" pitchFamily="2" charset="2"/>
              </a:rPr>
              <a:t>Absatzmärkte in der Donauregion</a:t>
            </a:r>
            <a:endParaRPr lang="de-AT" sz="1800" spc="6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49</a:t>
            </a:fld>
            <a:endParaRPr lang="de-AT" dirty="0">
              <a:solidFill>
                <a:prstClr val="white"/>
              </a:solidFill>
            </a:endParaRPr>
          </a:p>
        </p:txBody>
      </p:sp>
      <p:sp>
        <p:nvSpPr>
          <p:cNvPr id="10" name="Textfeld 1"/>
          <p:cNvSpPr txBox="1">
            <a:spLocks noChangeArrowheads="1"/>
          </p:cNvSpPr>
          <p:nvPr/>
        </p:nvSpPr>
        <p:spPr bwMode="auto">
          <a:xfrm>
            <a:off x="6300192" y="6278197"/>
            <a:ext cx="11156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Quelle: GEROCRET</a:t>
            </a:r>
          </a:p>
        </p:txBody>
      </p:sp>
    </p:spTree>
    <p:extLst>
      <p:ext uri="{BB962C8B-B14F-4D97-AF65-F5344CB8AC3E}">
        <p14:creationId xmlns:p14="http://schemas.microsoft.com/office/powerpoint/2010/main" val="2486746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404664"/>
            <a:ext cx="6563072" cy="990600"/>
          </a:xfrm>
        </p:spPr>
        <p:txBody>
          <a:bodyPr/>
          <a:lstStyle/>
          <a:p>
            <a:r>
              <a:rPr lang="de-AT" b="1" dirty="0">
                <a:solidFill>
                  <a:schemeClr val="accent1"/>
                </a:solidFill>
              </a:rPr>
              <a:t>DONAUSCHIFFFAHRT – </a:t>
            </a:r>
            <a:br>
              <a:rPr lang="de-AT" b="1" dirty="0">
                <a:solidFill>
                  <a:schemeClr val="accent1"/>
                </a:solidFill>
              </a:rPr>
            </a:br>
            <a:r>
              <a:rPr lang="de-AT" b="1" dirty="0">
                <a:solidFill>
                  <a:schemeClr val="accent1"/>
                </a:solidFill>
              </a:rPr>
              <a:t>Märkte und Stärkung der Wasserstraße</a:t>
            </a:r>
          </a:p>
        </p:txBody>
      </p:sp>
      <p:sp>
        <p:nvSpPr>
          <p:cNvPr id="4" name="Foliennummernplatzhalter 3"/>
          <p:cNvSpPr>
            <a:spLocks noGrp="1"/>
          </p:cNvSpPr>
          <p:nvPr>
            <p:ph type="sldNum" sz="quarter" idx="12"/>
          </p:nvPr>
        </p:nvSpPr>
        <p:spPr/>
        <p:txBody>
          <a:bodyPr/>
          <a:lstStyle/>
          <a:p>
            <a:pPr>
              <a:defRPr/>
            </a:pPr>
            <a:fld id="{BFD21A09-4510-475D-93A5-F08D4AAD4B59}" type="slidenum">
              <a:rPr lang="de-DE" smtClean="0">
                <a:solidFill>
                  <a:prstClr val="white"/>
                </a:solidFill>
              </a:rPr>
              <a:pPr>
                <a:defRPr/>
              </a:pPr>
              <a:t>5</a:t>
            </a:fld>
            <a:endParaRPr lang="de-DE" dirty="0">
              <a:solidFill>
                <a:prstClr val="white"/>
              </a:solidFill>
            </a:endParaRPr>
          </a:p>
        </p:txBody>
      </p:sp>
      <p:graphicFrame>
        <p:nvGraphicFramePr>
          <p:cNvPr id="9" name="Inhaltsplatzhalter 4"/>
          <p:cNvGraphicFramePr>
            <a:graphicFrameLocks noGrp="1"/>
          </p:cNvGraphicFramePr>
          <p:nvPr>
            <p:ph idx="1"/>
            <p:extLst>
              <p:ext uri="{D42A27DB-BD31-4B8C-83A1-F6EECF244321}">
                <p14:modId xmlns:p14="http://schemas.microsoft.com/office/powerpoint/2010/main" val="10925302"/>
              </p:ext>
            </p:extLst>
          </p:nvPr>
        </p:nvGraphicFramePr>
        <p:xfrm>
          <a:off x="1907704" y="2132856"/>
          <a:ext cx="540060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28656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4169077" y="3501008"/>
            <a:ext cx="4974923" cy="2181984"/>
          </a:xfrm>
          <a:prstGeom prst="rect">
            <a:avLst/>
          </a:prstGeom>
        </p:spPr>
      </p:pic>
      <p:sp>
        <p:nvSpPr>
          <p:cNvPr id="3" name="Inhaltsplatzhalter 2"/>
          <p:cNvSpPr>
            <a:spLocks noGrp="1"/>
          </p:cNvSpPr>
          <p:nvPr>
            <p:ph idx="1"/>
          </p:nvPr>
        </p:nvSpPr>
        <p:spPr>
          <a:xfrm>
            <a:off x="157631" y="2240868"/>
            <a:ext cx="4414369" cy="3474132"/>
          </a:xfrm>
        </p:spPr>
        <p:txBody>
          <a:bodyPr>
            <a:normAutofit/>
          </a:bodyPr>
          <a:lstStyle/>
          <a:p>
            <a:pPr marL="0" indent="0">
              <a:buNone/>
            </a:pPr>
            <a:endParaRPr lang="de-DE" sz="1800" dirty="0">
              <a:solidFill>
                <a:schemeClr val="accent1"/>
              </a:solidFill>
            </a:endParaRPr>
          </a:p>
          <a:p>
            <a:pPr marL="0" indent="0">
              <a:buNone/>
            </a:pPr>
            <a:r>
              <a:rPr lang="de-DE" sz="2000" dirty="0">
                <a:solidFill>
                  <a:schemeClr val="accent1"/>
                </a:solidFill>
              </a:rPr>
              <a:t>Wie viel Tonnen Flüssiggüter kann ein Tankschiff auf der Donau bei optimalem Wasserstand transportieren?</a:t>
            </a:r>
          </a:p>
          <a:p>
            <a:pPr marL="606029" indent="-402431">
              <a:buAutoNum type="alphaLcParenR"/>
            </a:pPr>
            <a:r>
              <a:rPr lang="de-DE" sz="2000" dirty="0">
                <a:solidFill>
                  <a:schemeClr val="accent1"/>
                </a:solidFill>
              </a:rPr>
              <a:t>4.500 Tonnen</a:t>
            </a:r>
          </a:p>
          <a:p>
            <a:pPr marL="606029" indent="-402431">
              <a:buAutoNum type="alphaLcParenR"/>
            </a:pPr>
            <a:r>
              <a:rPr lang="de-DE" sz="2000" dirty="0">
                <a:solidFill>
                  <a:schemeClr val="accent1"/>
                </a:solidFill>
              </a:rPr>
              <a:t>600 Tonnen</a:t>
            </a:r>
          </a:p>
          <a:p>
            <a:pPr marL="606029" indent="-402431">
              <a:buAutoNum type="alphaLcParenR"/>
            </a:pPr>
            <a:r>
              <a:rPr lang="de-DE" sz="2000" dirty="0">
                <a:solidFill>
                  <a:schemeClr val="accent1"/>
                </a:solidFill>
              </a:rPr>
              <a:t>2.000 Tonnen</a:t>
            </a:r>
          </a:p>
          <a:p>
            <a:pPr marL="606029" indent="-402431">
              <a:buAutoNum type="alphaLcParenR"/>
            </a:pPr>
            <a:r>
              <a:rPr lang="de-DE" sz="2000" dirty="0">
                <a:solidFill>
                  <a:schemeClr val="accent1"/>
                </a:solidFill>
              </a:rPr>
              <a:t>2.500 Tonnen</a:t>
            </a:r>
          </a:p>
          <a:p>
            <a:pPr marL="342900" indent="-342900" algn="ctr">
              <a:buAutoNum type="alphaLcParenR"/>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50</a:t>
            </a:fld>
            <a:endParaRPr lang="de-AT" dirty="0">
              <a:solidFill>
                <a:prstClr val="white"/>
              </a:solidFill>
              <a:latin typeface="Calibri"/>
            </a:endParaRPr>
          </a:p>
        </p:txBody>
      </p:sp>
      <p:sp>
        <p:nvSpPr>
          <p:cNvPr id="6" name="Ellipse 5"/>
          <p:cNvSpPr/>
          <p:nvPr/>
        </p:nvSpPr>
        <p:spPr>
          <a:xfrm>
            <a:off x="276583" y="4293096"/>
            <a:ext cx="2088232" cy="37967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350">
              <a:solidFill>
                <a:prstClr val="white"/>
              </a:solidFill>
              <a:latin typeface="Calibri"/>
            </a:endParaRPr>
          </a:p>
        </p:txBody>
      </p:sp>
      <p:sp>
        <p:nvSpPr>
          <p:cNvPr id="9" name="Titel 1"/>
          <p:cNvSpPr>
            <a:spLocks noGrp="1"/>
          </p:cNvSpPr>
          <p:nvPr>
            <p:ph type="title"/>
          </p:nvPr>
        </p:nvSpPr>
        <p:spPr>
          <a:xfrm>
            <a:off x="457200" y="404664"/>
            <a:ext cx="5482952" cy="990600"/>
          </a:xfrm>
        </p:spPr>
        <p:txBody>
          <a:bodyPr>
            <a:normAutofit/>
          </a:bodyPr>
          <a:lstStyle/>
          <a:p>
            <a:r>
              <a:rPr lang="de-DE" b="1" dirty="0">
                <a:solidFill>
                  <a:schemeClr val="accent1"/>
                </a:solidFill>
              </a:rPr>
              <a:t>Quiz</a:t>
            </a:r>
            <a:br>
              <a:rPr lang="de-DE" b="1" dirty="0">
                <a:solidFill>
                  <a:schemeClr val="accent1"/>
                </a:solidFill>
              </a:rPr>
            </a:br>
            <a:r>
              <a:rPr lang="de-AT" sz="2400" dirty="0">
                <a:solidFill>
                  <a:schemeClr val="accent1"/>
                </a:solidFill>
              </a:rPr>
              <a:t>Transportbeispiele</a:t>
            </a:r>
            <a:endParaRPr lang="de-AT" sz="1600" dirty="0">
              <a:solidFill>
                <a:schemeClr val="accent1"/>
              </a:solidFill>
            </a:endParaRPr>
          </a:p>
        </p:txBody>
      </p:sp>
      <p:sp>
        <p:nvSpPr>
          <p:cNvPr id="15" name="Textfeld 1"/>
          <p:cNvSpPr txBox="1">
            <a:spLocks noChangeArrowheads="1"/>
          </p:cNvSpPr>
          <p:nvPr/>
        </p:nvSpPr>
        <p:spPr bwMode="auto">
          <a:xfrm>
            <a:off x="4169076" y="5434689"/>
            <a:ext cx="24911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eaLnBrk="1" hangingPunct="1"/>
            <a:r>
              <a:rPr lang="de-DE" sz="800" dirty="0">
                <a:solidFill>
                  <a:schemeClr val="bg1"/>
                </a:solidFill>
                <a:latin typeface="Corbel" panose="020B0503020204020204" pitchFamily="34" charset="0"/>
              </a:rPr>
              <a:t>Quelle: helmut1972, www.binnenschifffartsforum.de</a:t>
            </a:r>
          </a:p>
        </p:txBody>
      </p:sp>
    </p:spTree>
    <p:extLst>
      <p:ext uri="{BB962C8B-B14F-4D97-AF65-F5344CB8AC3E}">
        <p14:creationId xmlns:p14="http://schemas.microsoft.com/office/powerpoint/2010/main" val="31726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latin typeface="Corbel" panose="020B0503020204020204" pitchFamily="34" charset="0"/>
              </a:rPr>
              <a:t>ABC-Liste</a:t>
            </a:r>
            <a:br>
              <a:rPr lang="de-AT" dirty="0">
                <a:solidFill>
                  <a:schemeClr val="accent1"/>
                </a:solidFill>
                <a:latin typeface="Corbel" panose="020B0503020204020204" pitchFamily="34" charset="0"/>
              </a:rPr>
            </a:br>
            <a:r>
              <a:rPr lang="de-AT" sz="2400" dirty="0">
                <a:solidFill>
                  <a:schemeClr val="accent1"/>
                </a:solidFill>
                <a:latin typeface="Corbel" panose="020B0503020204020204" pitchFamily="34" charset="0"/>
              </a:rPr>
              <a:t>Abschlussübung</a:t>
            </a:r>
            <a:endParaRPr lang="de-AT" dirty="0">
              <a:solidFill>
                <a:schemeClr val="accent1"/>
              </a:solidFill>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de-AT" sz="2000" dirty="0">
                <a:solidFill>
                  <a:schemeClr val="accent1"/>
                </a:solidFill>
                <a:latin typeface="Corbel" panose="020B0503020204020204" pitchFamily="34" charset="0"/>
              </a:rPr>
              <a:t>Gestaltet für euch selbst eine </a:t>
            </a:r>
            <a:r>
              <a:rPr lang="de-AT" sz="2000" b="1" dirty="0">
                <a:solidFill>
                  <a:srgbClr val="189BC4"/>
                </a:solidFill>
                <a:latin typeface="Corbel" panose="020B0503020204020204" pitchFamily="34" charset="0"/>
              </a:rPr>
              <a:t>ABC-Liste</a:t>
            </a:r>
            <a:r>
              <a:rPr lang="de-AT" sz="2000" dirty="0">
                <a:solidFill>
                  <a:schemeClr val="accent1"/>
                </a:solidFill>
                <a:latin typeface="Corbel" panose="020B0503020204020204" pitchFamily="34" charset="0"/>
              </a:rPr>
              <a:t> mit den wichtigsten Begriffen zum Thema </a:t>
            </a:r>
            <a:r>
              <a:rPr lang="de-AT" sz="2000" dirty="0">
                <a:solidFill>
                  <a:schemeClr val="accent1"/>
                </a:solidFill>
              </a:rPr>
              <a:t>„DONAUSCHIFFFAHRT – Märkte und Stärkung der Wasserstraße “.</a:t>
            </a:r>
            <a:endParaRPr lang="de-AT" sz="2000" dirty="0">
              <a:solidFill>
                <a:schemeClr val="accent1"/>
              </a:solidFill>
              <a:latin typeface="Corbel" panose="020B0503020204020204" pitchFamily="34" charset="0"/>
            </a:endParaRP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Nehmt hierzu ein Blatt Papier, schreibt an der Längsseite untereinander alle Buchstaben des Alphabets auf.</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Im Anschluss dazu schreibt zu jedem Buchstaben </a:t>
            </a:r>
            <a:r>
              <a:rPr lang="de-AT" sz="2000" b="1" dirty="0">
                <a:solidFill>
                  <a:srgbClr val="189BC4"/>
                </a:solidFill>
                <a:latin typeface="Corbel" panose="020B0503020204020204" pitchFamily="34" charset="0"/>
              </a:rPr>
              <a:t>wichtige Begriffe </a:t>
            </a:r>
            <a:r>
              <a:rPr lang="de-AT" sz="2000" dirty="0">
                <a:solidFill>
                  <a:schemeClr val="accent1"/>
                </a:solidFill>
                <a:latin typeface="Corbel" panose="020B0503020204020204" pitchFamily="34" charset="0"/>
              </a:rPr>
              <a:t>zum Thema „</a:t>
            </a:r>
            <a:r>
              <a:rPr lang="de-AT" sz="2000" b="1" dirty="0">
                <a:solidFill>
                  <a:srgbClr val="189BC4"/>
                </a:solidFill>
              </a:rPr>
              <a:t>DONAUSCHIFFFAHRT – Märkte und Stärkung der Wasserstraße</a:t>
            </a:r>
            <a:r>
              <a:rPr lang="de-AT" sz="2000" dirty="0">
                <a:solidFill>
                  <a:schemeClr val="accent1"/>
                </a:solidFill>
                <a:latin typeface="Corbel" panose="020B0503020204020204" pitchFamily="34" charset="0"/>
              </a:rPr>
              <a:t>“, die mit dem jeweiligen Buchstaben beginnen zum Beispiel T … Transportkostenkalkulation.</a:t>
            </a:r>
          </a:p>
          <a:p>
            <a:pPr>
              <a:buClr>
                <a:srgbClr val="189BC4"/>
              </a:buClr>
            </a:pPr>
            <a:endParaRPr lang="de-AT" sz="2000" dirty="0">
              <a:solidFill>
                <a:schemeClr val="accent1"/>
              </a:solidFill>
              <a:latin typeface="Corbel" panose="020B0503020204020204" pitchFamily="34" charset="0"/>
            </a:endParaRPr>
          </a:p>
          <a:p>
            <a:pPr>
              <a:buClr>
                <a:srgbClr val="189BC4"/>
              </a:buClr>
            </a:pPr>
            <a:r>
              <a:rPr lang="de-AT" sz="2000" dirty="0">
                <a:solidFill>
                  <a:schemeClr val="accent1"/>
                </a:solidFill>
                <a:latin typeface="Corbel" panose="020B0503020204020204" pitchFamily="34" charset="0"/>
              </a:rPr>
              <a:t>Am Ende habt ihr eine tolle Liste voll mit den wichtigsten Schlagworten zum Thema Donauschifffahrt – Märkte und Stärkung der Wasserstraßen.</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51</a:t>
            </a:fld>
            <a:endParaRPr lang="de-AT" dirty="0">
              <a:solidFill>
                <a:prstClr val="white"/>
              </a:solidFill>
            </a:endParaRPr>
          </a:p>
        </p:txBody>
      </p:sp>
    </p:spTree>
    <p:extLst>
      <p:ext uri="{BB962C8B-B14F-4D97-AF65-F5344CB8AC3E}">
        <p14:creationId xmlns:p14="http://schemas.microsoft.com/office/powerpoint/2010/main" val="121343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accent1"/>
                </a:solidFill>
              </a:rPr>
              <a:t>Quellenverzeichnis</a:t>
            </a:r>
            <a:endParaRPr lang="de-DE" b="1" dirty="0">
              <a:solidFill>
                <a:schemeClr val="accent1"/>
              </a:solidFill>
            </a:endParaRPr>
          </a:p>
        </p:txBody>
      </p:sp>
      <p:sp>
        <p:nvSpPr>
          <p:cNvPr id="3" name="Inhaltsplatzhalter 2"/>
          <p:cNvSpPr>
            <a:spLocks noGrp="1"/>
          </p:cNvSpPr>
          <p:nvPr>
            <p:ph idx="1"/>
          </p:nvPr>
        </p:nvSpPr>
        <p:spPr>
          <a:xfrm>
            <a:off x="457200" y="1700808"/>
            <a:ext cx="8229600" cy="4896544"/>
          </a:xfrm>
        </p:spPr>
        <p:txBody>
          <a:bodyPr>
            <a:normAutofit fontScale="70000" lnSpcReduction="20000"/>
          </a:bodyPr>
          <a:lstStyle/>
          <a:p>
            <a:pPr>
              <a:spcAft>
                <a:spcPts val="1200"/>
              </a:spcAft>
              <a:buClr>
                <a:srgbClr val="189BC4"/>
              </a:buClr>
            </a:pPr>
            <a:r>
              <a:rPr lang="de-DE" sz="1800" dirty="0">
                <a:solidFill>
                  <a:srgbClr val="3C628F"/>
                </a:solidFill>
              </a:rPr>
              <a:t>Handbuch der Donauschifffahrt, viadonau, Wien, 2019 </a:t>
            </a:r>
            <a:r>
              <a:rPr lang="de-AT" sz="1800" dirty="0">
                <a:solidFill>
                  <a:srgbClr val="3C628F"/>
                </a:solidFill>
              </a:rPr>
              <a:t>– </a:t>
            </a:r>
          </a:p>
          <a:p>
            <a:pPr marL="0" indent="0">
              <a:spcAft>
                <a:spcPts val="1200"/>
              </a:spcAft>
              <a:buClr>
                <a:srgbClr val="189BC4"/>
              </a:buClr>
              <a:buNone/>
            </a:pPr>
            <a:r>
              <a:rPr lang="de-AT" sz="1800" dirty="0">
                <a:solidFill>
                  <a:srgbClr val="3C628F"/>
                </a:solidFill>
              </a:rPr>
              <a:t>Download: </a:t>
            </a:r>
            <a:r>
              <a:rPr lang="de-DE" sz="1800" dirty="0">
                <a:solidFill>
                  <a:srgbClr val="3C628F"/>
                </a:solidFill>
                <a:hlinkClick r:id="rId3"/>
              </a:rPr>
              <a:t>http://www.viadonau.org/de/newsroom/publikationen/broschueren</a:t>
            </a:r>
            <a:endParaRPr lang="de-DE" sz="1800" dirty="0">
              <a:solidFill>
                <a:srgbClr val="3C628F"/>
              </a:solidFill>
            </a:endParaRPr>
          </a:p>
          <a:p>
            <a:pPr>
              <a:spcAft>
                <a:spcPts val="1200"/>
              </a:spcAft>
              <a:buClr>
                <a:srgbClr val="189BC4"/>
              </a:buClr>
            </a:pPr>
            <a:r>
              <a:rPr lang="de-DE" sz="1800" dirty="0" err="1">
                <a:solidFill>
                  <a:srgbClr val="3C628F"/>
                </a:solidFill>
              </a:rPr>
              <a:t>viadonau</a:t>
            </a:r>
            <a:r>
              <a:rPr lang="de-DE" sz="1800" dirty="0">
                <a:solidFill>
                  <a:srgbClr val="3C628F"/>
                </a:solidFill>
              </a:rPr>
              <a:t> (2021): Donauschifffahrt in Österreich – </a:t>
            </a:r>
            <a:br>
              <a:rPr lang="de-DE" sz="1800" dirty="0">
                <a:solidFill>
                  <a:srgbClr val="3C628F"/>
                </a:solidFill>
              </a:rPr>
            </a:br>
            <a:r>
              <a:rPr lang="de-DE" sz="1800" dirty="0">
                <a:solidFill>
                  <a:srgbClr val="3C628F"/>
                </a:solidFill>
              </a:rPr>
              <a:t>Jahresbericht 2021, Wien</a:t>
            </a:r>
          </a:p>
          <a:p>
            <a:pPr marL="0" indent="0">
              <a:spcAft>
                <a:spcPts val="1200"/>
              </a:spcAft>
              <a:buClr>
                <a:srgbClr val="189BC4"/>
              </a:buClr>
              <a:buNone/>
            </a:pPr>
            <a:r>
              <a:rPr lang="de-AT" sz="1800" dirty="0">
                <a:solidFill>
                  <a:srgbClr val="3C628F"/>
                </a:solidFill>
              </a:rPr>
              <a:t>Download: </a:t>
            </a:r>
            <a:r>
              <a:rPr lang="de-DE" sz="1800" dirty="0">
                <a:solidFill>
                  <a:srgbClr val="3C628F"/>
                </a:solidFill>
                <a:hlinkClick r:id="rId3"/>
              </a:rPr>
              <a:t>http://www.viadonau.org/de/newsroom/publikationen/broschueren</a:t>
            </a:r>
            <a:endParaRPr lang="de-DE" sz="1800" dirty="0">
              <a:solidFill>
                <a:srgbClr val="3C628F"/>
              </a:solidFill>
            </a:endParaRPr>
          </a:p>
          <a:p>
            <a:pPr>
              <a:spcAft>
                <a:spcPts val="1200"/>
              </a:spcAft>
              <a:buClr>
                <a:srgbClr val="189BC4"/>
              </a:buClr>
            </a:pPr>
            <a:r>
              <a:rPr lang="de-AT" sz="1800" dirty="0" err="1">
                <a:solidFill>
                  <a:schemeClr val="accent1"/>
                </a:solidFill>
              </a:rPr>
              <a:t>INeS</a:t>
            </a:r>
            <a:r>
              <a:rPr lang="de-AT" sz="1800" dirty="0">
                <a:solidFill>
                  <a:schemeClr val="accent1"/>
                </a:solidFill>
              </a:rPr>
              <a:t> </a:t>
            </a:r>
            <a:r>
              <a:rPr lang="de-AT" sz="1800" dirty="0" err="1">
                <a:solidFill>
                  <a:schemeClr val="accent1"/>
                </a:solidFill>
              </a:rPr>
              <a:t>Danube</a:t>
            </a:r>
            <a:r>
              <a:rPr lang="de-AT" sz="1800" dirty="0">
                <a:solidFill>
                  <a:schemeClr val="accent1"/>
                </a:solidFill>
              </a:rPr>
              <a:t> Informationsplattform für den Bereich Intermodale Binnenschifffahrt</a:t>
            </a:r>
          </a:p>
          <a:p>
            <a:pPr marL="0" indent="0">
              <a:spcAft>
                <a:spcPts val="1200"/>
              </a:spcAft>
              <a:buClr>
                <a:srgbClr val="189BC4"/>
              </a:buClr>
              <a:buNone/>
            </a:pPr>
            <a:r>
              <a:rPr lang="de-AT" sz="1800" dirty="0">
                <a:solidFill>
                  <a:schemeClr val="accent1"/>
                </a:solidFill>
              </a:rPr>
              <a:t>Zugang: </a:t>
            </a:r>
            <a:r>
              <a:rPr lang="de-AT" sz="1800" dirty="0">
                <a:solidFill>
                  <a:schemeClr val="accent1"/>
                </a:solidFill>
                <a:hlinkClick r:id="rId4"/>
              </a:rPr>
              <a:t>www.ines-danube.info</a:t>
            </a:r>
            <a:endParaRPr lang="de-AT" sz="1800" dirty="0">
              <a:solidFill>
                <a:schemeClr val="accent1"/>
              </a:solidFill>
            </a:endParaRPr>
          </a:p>
          <a:p>
            <a:pPr>
              <a:spcAft>
                <a:spcPts val="1200"/>
              </a:spcAft>
              <a:buClr>
                <a:srgbClr val="189BC4"/>
              </a:buClr>
            </a:pPr>
            <a:r>
              <a:rPr lang="de-DE" sz="1800" dirty="0">
                <a:solidFill>
                  <a:srgbClr val="3C628F"/>
                </a:solidFill>
              </a:rPr>
              <a:t>EDINNA – Education in Inland Navigation: online: https://www.edinna.eu/ </a:t>
            </a:r>
          </a:p>
          <a:p>
            <a:pPr>
              <a:spcAft>
                <a:spcPts val="1200"/>
              </a:spcAft>
              <a:buClr>
                <a:srgbClr val="189BC4"/>
              </a:buClr>
            </a:pPr>
            <a:r>
              <a:rPr lang="de-DE" sz="1800" dirty="0">
                <a:solidFill>
                  <a:srgbClr val="3C628F"/>
                </a:solidFill>
              </a:rPr>
              <a:t>Europäische Kommission: EU </a:t>
            </a:r>
            <a:r>
              <a:rPr lang="de-DE" sz="1800" dirty="0" err="1">
                <a:solidFill>
                  <a:srgbClr val="3C628F"/>
                </a:solidFill>
              </a:rPr>
              <a:t>Strategy</a:t>
            </a:r>
            <a:r>
              <a:rPr lang="de-DE" sz="1800" dirty="0">
                <a:solidFill>
                  <a:srgbClr val="3C628F"/>
                </a:solidFill>
              </a:rPr>
              <a:t> </a:t>
            </a:r>
            <a:r>
              <a:rPr lang="de-DE" sz="1800" dirty="0" err="1">
                <a:solidFill>
                  <a:srgbClr val="3C628F"/>
                </a:solidFill>
              </a:rPr>
              <a:t>for</a:t>
            </a:r>
            <a:r>
              <a:rPr lang="de-DE" sz="1800" dirty="0">
                <a:solidFill>
                  <a:srgbClr val="3C628F"/>
                </a:solidFill>
              </a:rPr>
              <a:t> </a:t>
            </a:r>
            <a:r>
              <a:rPr lang="de-DE" sz="1800" dirty="0" err="1">
                <a:solidFill>
                  <a:srgbClr val="3C628F"/>
                </a:solidFill>
              </a:rPr>
              <a:t>the</a:t>
            </a:r>
            <a:r>
              <a:rPr lang="de-DE" sz="1800" dirty="0">
                <a:solidFill>
                  <a:srgbClr val="3C628F"/>
                </a:solidFill>
              </a:rPr>
              <a:t> </a:t>
            </a:r>
            <a:r>
              <a:rPr lang="de-DE" sz="1800" dirty="0" err="1">
                <a:solidFill>
                  <a:srgbClr val="3C628F"/>
                </a:solidFill>
              </a:rPr>
              <a:t>Danube</a:t>
            </a:r>
            <a:r>
              <a:rPr lang="de-DE" sz="1800" dirty="0">
                <a:solidFill>
                  <a:srgbClr val="3C628F"/>
                </a:solidFill>
              </a:rPr>
              <a:t> Region (COMMISSION STAFF WORKING DOCUMENT), Brüssel, 2020.</a:t>
            </a:r>
          </a:p>
          <a:p>
            <a:pPr>
              <a:spcAft>
                <a:spcPts val="1200"/>
              </a:spcAft>
              <a:buClr>
                <a:srgbClr val="189BC4"/>
              </a:buClr>
            </a:pPr>
            <a:r>
              <a:rPr lang="de-DE" sz="1800" dirty="0">
                <a:solidFill>
                  <a:srgbClr val="3C628F"/>
                </a:solidFill>
              </a:rPr>
              <a:t>Bundesministerium für Verkehr, Innovation und Technologie: online: </a:t>
            </a:r>
            <a:r>
              <a:rPr lang="de-DE" sz="1800" dirty="0">
                <a:solidFill>
                  <a:srgbClr val="3C628F"/>
                </a:solidFill>
                <a:hlinkClick r:id="rId5"/>
              </a:rPr>
              <a:t>www.bmvit.gv.at</a:t>
            </a:r>
            <a:endParaRPr lang="de-DE" sz="1800" dirty="0">
              <a:solidFill>
                <a:srgbClr val="3C628F"/>
              </a:solidFill>
            </a:endParaRPr>
          </a:p>
          <a:p>
            <a:pPr>
              <a:spcAft>
                <a:spcPts val="1200"/>
              </a:spcAft>
              <a:buClr>
                <a:srgbClr val="189BC4"/>
              </a:buClr>
            </a:pPr>
            <a:r>
              <a:rPr lang="de-DE" sz="1800" dirty="0">
                <a:solidFill>
                  <a:srgbClr val="3C628F"/>
                </a:solidFill>
              </a:rPr>
              <a:t>Bundesverband der Deutschen Binnenschifffahrt e.V. (BDB): online: </a:t>
            </a:r>
            <a:r>
              <a:rPr lang="de-DE" sz="1800" dirty="0">
                <a:solidFill>
                  <a:srgbClr val="3C628F"/>
                </a:solidFill>
                <a:hlinkClick r:id="rId6"/>
              </a:rPr>
              <a:t>https://www.binnenschiff.de/</a:t>
            </a:r>
            <a:endParaRPr lang="de-DE" sz="1800" dirty="0">
              <a:solidFill>
                <a:srgbClr val="3C628F"/>
              </a:solidFill>
            </a:endParaRPr>
          </a:p>
          <a:p>
            <a:pPr>
              <a:spcAft>
                <a:spcPts val="1200"/>
              </a:spcAft>
              <a:buClr>
                <a:srgbClr val="189BC4"/>
              </a:buClr>
            </a:pPr>
            <a:r>
              <a:rPr lang="de-DE" sz="1800" dirty="0">
                <a:solidFill>
                  <a:srgbClr val="3C628F"/>
                </a:solidFill>
              </a:rPr>
              <a:t>Europäische Union: </a:t>
            </a:r>
            <a:r>
              <a:rPr lang="de-AT" sz="1800" dirty="0">
                <a:solidFill>
                  <a:srgbClr val="3C628F"/>
                </a:solidFill>
              </a:rPr>
              <a:t>https://ec.europa.eu/transport/modes/inland/promotion/naiades2_en) [08.04.2020]</a:t>
            </a:r>
          </a:p>
          <a:p>
            <a:pPr>
              <a:spcAft>
                <a:spcPts val="1200"/>
              </a:spcAft>
              <a:buClr>
                <a:srgbClr val="189BC4"/>
              </a:buClr>
            </a:pPr>
            <a:r>
              <a:rPr lang="de-AT" sz="1800" dirty="0">
                <a:solidFill>
                  <a:srgbClr val="3C628F"/>
                </a:solidFill>
                <a:hlinkClick r:id="rId7"/>
              </a:rPr>
              <a:t>https://www.donau.com/fileadmin/user_upload/Bilder_und_PDFs/Donau-Tourismuskonferenz_2014/Praesentationen/07_Hofbauer_Be_your_own_captain.pdf</a:t>
            </a:r>
            <a:r>
              <a:rPr lang="de-AT" sz="1800" dirty="0">
                <a:solidFill>
                  <a:srgbClr val="3C628F"/>
                </a:solidFill>
              </a:rPr>
              <a:t> [13.04.2020]</a:t>
            </a:r>
          </a:p>
          <a:p>
            <a:pPr marL="0" indent="0">
              <a:spcAft>
                <a:spcPts val="1200"/>
              </a:spcAft>
              <a:buClr>
                <a:srgbClr val="189BC4"/>
              </a:buClr>
              <a:buNone/>
            </a:pPr>
            <a:endParaRPr lang="de-DE" sz="1800" dirty="0">
              <a:solidFill>
                <a:srgbClr val="3C628F"/>
              </a:solidFill>
            </a:endParaRPr>
          </a:p>
          <a:p>
            <a:pPr marL="0" indent="0">
              <a:spcAft>
                <a:spcPts val="1200"/>
              </a:spcAft>
              <a:buClr>
                <a:srgbClr val="189BC4"/>
              </a:buClr>
              <a:buNone/>
            </a:pPr>
            <a:endParaRPr lang="de-DE" sz="1800" dirty="0">
              <a:solidFill>
                <a:srgbClr val="3C628F"/>
              </a:solidFill>
            </a:endParaRPr>
          </a:p>
          <a:p>
            <a:pPr marL="0" indent="0">
              <a:spcAft>
                <a:spcPts val="1200"/>
              </a:spcAft>
              <a:buClr>
                <a:srgbClr val="189BC4"/>
              </a:buClr>
              <a:buNone/>
            </a:pPr>
            <a:endParaRPr lang="de-DE" sz="1800" dirty="0">
              <a:solidFill>
                <a:srgbClr val="3C628F"/>
              </a:solidFill>
            </a:endParaRPr>
          </a:p>
          <a:p>
            <a:pPr marL="0" indent="0">
              <a:spcAft>
                <a:spcPts val="1200"/>
              </a:spcAft>
              <a:buClr>
                <a:srgbClr val="189BC4"/>
              </a:buClr>
              <a:buNone/>
            </a:pPr>
            <a:endParaRPr lang="de-AT" sz="1800" dirty="0">
              <a:solidFill>
                <a:schemeClr val="accent1"/>
              </a:solidFill>
            </a:endParaRPr>
          </a:p>
          <a:p>
            <a:pPr marL="0" indent="0">
              <a:spcAft>
                <a:spcPts val="1200"/>
              </a:spcAft>
              <a:buClr>
                <a:srgbClr val="189BC4"/>
              </a:buClr>
              <a:buNone/>
            </a:pPr>
            <a:endParaRPr lang="de-AT" sz="1800" dirty="0">
              <a:solidFill>
                <a:schemeClr val="accent1"/>
              </a:solidFill>
            </a:endParaRPr>
          </a:p>
          <a:p>
            <a:pPr marL="0" indent="0">
              <a:spcAft>
                <a:spcPts val="1200"/>
              </a:spcAft>
              <a:buClr>
                <a:srgbClr val="189BC4"/>
              </a:buClr>
              <a:buNone/>
            </a:pPr>
            <a:endParaRPr lang="de-DE" sz="1800" dirty="0">
              <a:solidFill>
                <a:srgbClr val="3C628F"/>
              </a:solidFill>
            </a:endParaRPr>
          </a:p>
          <a:p>
            <a:pPr>
              <a:buClr>
                <a:srgbClr val="189BC4"/>
              </a:buClr>
            </a:pPr>
            <a:endParaRPr lang="de-DE" sz="1800" dirty="0">
              <a:solidFill>
                <a:schemeClr val="accent1"/>
              </a:solidFill>
            </a:endParaRPr>
          </a:p>
          <a:p>
            <a:pPr marL="0" indent="0">
              <a:buClr>
                <a:srgbClr val="189BC4"/>
              </a:buClr>
              <a:buNone/>
            </a:pPr>
            <a:endParaRPr lang="de-AT" sz="1800" dirty="0">
              <a:solidFill>
                <a:schemeClr val="accent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52</a:t>
            </a:fld>
            <a:endParaRPr lang="de-AT" dirty="0">
              <a:solidFill>
                <a:prstClr val="white"/>
              </a:solidFill>
            </a:endParaRPr>
          </a:p>
        </p:txBody>
      </p:sp>
    </p:spTree>
    <p:extLst>
      <p:ext uri="{BB962C8B-B14F-4D97-AF65-F5344CB8AC3E}">
        <p14:creationId xmlns:p14="http://schemas.microsoft.com/office/powerpoint/2010/main" val="875496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Zusatzinformation</a:t>
            </a:r>
          </a:p>
        </p:txBody>
      </p:sp>
      <p:sp>
        <p:nvSpPr>
          <p:cNvPr id="3" name="Content Placeholder 2"/>
          <p:cNvSpPr>
            <a:spLocks noGrp="1"/>
          </p:cNvSpPr>
          <p:nvPr>
            <p:ph idx="1"/>
          </p:nvPr>
        </p:nvSpPr>
        <p:spPr/>
        <p:txBody>
          <a:bodyPr>
            <a:normAutofit/>
          </a:bodyPr>
          <a:lstStyle/>
          <a:p>
            <a:pPr marL="0" indent="0">
              <a:buNone/>
            </a:pPr>
            <a:r>
              <a:rPr lang="de-AT" sz="1800" b="1" dirty="0">
                <a:solidFill>
                  <a:schemeClr val="accent1"/>
                </a:solidFill>
              </a:rPr>
              <a:t>Wir hoffen unser Foliensatz hat Ihren Ansprüchen entsprochen!</a:t>
            </a:r>
          </a:p>
          <a:p>
            <a:pPr marL="0" indent="0">
              <a:buNone/>
            </a:pPr>
            <a:endParaRPr lang="de-AT" sz="1800" b="1" dirty="0">
              <a:solidFill>
                <a:schemeClr val="accent1"/>
              </a:solidFill>
            </a:endParaRPr>
          </a:p>
          <a:p>
            <a:pPr marL="0" indent="0">
              <a:buNone/>
            </a:pPr>
            <a:r>
              <a:rPr lang="de-AT" sz="1800" b="1" dirty="0">
                <a:solidFill>
                  <a:schemeClr val="accent1"/>
                </a:solidFill>
              </a:rPr>
              <a:t>         - Sie können den Foliensatz gerne Ihren Wünschen und Anforderungen entsprechend adaptieren und für Ihren Unterricht/Vorträge verwenden.</a:t>
            </a:r>
          </a:p>
          <a:p>
            <a:pPr marL="0" indent="0">
              <a:buNone/>
            </a:pPr>
            <a:endParaRPr lang="de-AT" sz="1800" b="1" dirty="0">
              <a:solidFill>
                <a:schemeClr val="accent1"/>
              </a:solidFill>
            </a:endParaRPr>
          </a:p>
          <a:p>
            <a:pPr marL="0" indent="0">
              <a:buNone/>
            </a:pPr>
            <a:r>
              <a:rPr lang="de-AT" sz="1800" b="1" dirty="0">
                <a:solidFill>
                  <a:schemeClr val="accent1"/>
                </a:solidFill>
              </a:rPr>
              <a:t>Für Fragen und Rückmeldungen stehen wir jederzeit gerne per Mail unter </a:t>
            </a:r>
          </a:p>
          <a:p>
            <a:pPr marL="0" indent="0">
              <a:buNone/>
            </a:pPr>
            <a:r>
              <a:rPr lang="de-AT" sz="1800" dirty="0">
                <a:solidFill>
                  <a:schemeClr val="accent1"/>
                </a:solidFill>
                <a:hlinkClick r:id="rId3"/>
              </a:rPr>
              <a:t>rewway@fh-steyr.at</a:t>
            </a:r>
            <a:r>
              <a:rPr lang="de-AT" sz="1800" b="1" dirty="0">
                <a:solidFill>
                  <a:schemeClr val="accent1"/>
                </a:solidFill>
              </a:rPr>
              <a:t> zur Verfügung.</a:t>
            </a:r>
          </a:p>
          <a:p>
            <a:pPr marL="0" indent="0">
              <a:buNone/>
            </a:pPr>
            <a:endParaRPr lang="de-AT" sz="1800" b="1" dirty="0">
              <a:solidFill>
                <a:schemeClr val="accent1"/>
              </a:solidFill>
            </a:endParaRPr>
          </a:p>
          <a:p>
            <a:pPr marL="0" indent="0">
              <a:buNone/>
            </a:pPr>
            <a:r>
              <a:rPr lang="de-AT" sz="1800" b="1" dirty="0">
                <a:solidFill>
                  <a:schemeClr val="accent1"/>
                </a:solidFill>
              </a:rPr>
              <a:t>Weitere Foliensätze finden Sie unter:</a:t>
            </a:r>
          </a:p>
          <a:p>
            <a:pPr marL="0" indent="0">
              <a:buNone/>
            </a:pPr>
            <a:r>
              <a:rPr lang="de-AT" sz="1800" dirty="0">
                <a:solidFill>
                  <a:schemeClr val="accent1"/>
                </a:solidFill>
                <a:hlinkClick r:id="rId4"/>
              </a:rPr>
              <a:t>http://www.rewway.at/de/lehrmittel/pakete/</a:t>
            </a:r>
            <a:r>
              <a:rPr lang="de-AT" sz="1800" dirty="0">
                <a:solidFill>
                  <a:schemeClr val="accent1"/>
                </a:solidFill>
              </a:rPr>
              <a:t> </a:t>
            </a:r>
          </a:p>
          <a:p>
            <a:pPr marL="0" indent="0">
              <a:buNone/>
            </a:pPr>
            <a:endParaRPr lang="de-AT" sz="1800" dirty="0">
              <a:solidFill>
                <a:schemeClr val="accent1"/>
              </a:solidFill>
            </a:endParaRPr>
          </a:p>
          <a:p>
            <a:pPr marL="0" indent="0">
              <a:buNone/>
            </a:pPr>
            <a:r>
              <a:rPr lang="de-AT" sz="1800" b="1" dirty="0">
                <a:solidFill>
                  <a:schemeClr val="accent1"/>
                </a:solidFill>
              </a:rPr>
              <a:t>Haben Sie vielleicht Interesse an einem Transport School Lab, einer Exkursion oder einem Fachvortrag?</a:t>
            </a:r>
          </a:p>
          <a:p>
            <a:pPr marL="0" indent="0">
              <a:buNone/>
            </a:pPr>
            <a:r>
              <a:rPr lang="de-AT" sz="1800" dirty="0">
                <a:solidFill>
                  <a:schemeClr val="accent1"/>
                </a:solidFill>
                <a:hlinkClick r:id="rId5"/>
              </a:rPr>
              <a:t>http://www.rewway.at/de/services/</a:t>
            </a:r>
            <a:r>
              <a:rPr lang="de-AT" sz="1800" dirty="0">
                <a:solidFill>
                  <a:schemeClr val="accent1"/>
                </a:solidFill>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53</a:t>
            </a:fld>
            <a:endParaRPr lang="de-AT" dirty="0"/>
          </a:p>
        </p:txBody>
      </p:sp>
      <p:pic>
        <p:nvPicPr>
          <p:cNvPr id="4" name="Picture 3"/>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9552" y="2348880"/>
            <a:ext cx="360040" cy="360040"/>
          </a:xfrm>
          <a:prstGeom prst="rect">
            <a:avLst/>
          </a:prstGeom>
        </p:spPr>
      </p:pic>
    </p:spTree>
    <p:extLst>
      <p:ext uri="{BB962C8B-B14F-4D97-AF65-F5344CB8AC3E}">
        <p14:creationId xmlns:p14="http://schemas.microsoft.com/office/powerpoint/2010/main" val="499203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rot="5400000">
            <a:off x="4859086" y="1576702"/>
            <a:ext cx="3636232" cy="4853868"/>
          </a:xfrm>
          <a:prstGeom prst="rect">
            <a:avLst/>
          </a:prstGeom>
        </p:spPr>
      </p:pic>
      <p:sp>
        <p:nvSpPr>
          <p:cNvPr id="2" name="Title 1"/>
          <p:cNvSpPr>
            <a:spLocks noGrp="1"/>
          </p:cNvSpPr>
          <p:nvPr>
            <p:ph type="title"/>
          </p:nvPr>
        </p:nvSpPr>
        <p:spPr/>
        <p:txBody>
          <a:bodyPr>
            <a:normAutofit/>
          </a:bodyPr>
          <a:lstStyle/>
          <a:p>
            <a:r>
              <a:rPr lang="de-AT" b="1" dirty="0">
                <a:solidFill>
                  <a:schemeClr val="accent1"/>
                </a:solidFill>
              </a:rPr>
              <a:t>Donaukorridor</a:t>
            </a:r>
            <a:br>
              <a:rPr lang="de-AT" b="1" dirty="0">
                <a:solidFill>
                  <a:schemeClr val="accent1"/>
                </a:solidFill>
              </a:rPr>
            </a:br>
            <a:r>
              <a:rPr lang="de-DE" sz="2400" dirty="0">
                <a:solidFill>
                  <a:schemeClr val="accent1"/>
                </a:solidFill>
              </a:rPr>
              <a:t>Die Wasserstraße Donau</a:t>
            </a:r>
            <a:endParaRPr lang="de-AT" b="1" dirty="0">
              <a:solidFill>
                <a:schemeClr val="accent1"/>
              </a:solidFill>
            </a:endParaRPr>
          </a:p>
        </p:txBody>
      </p:sp>
      <p:sp>
        <p:nvSpPr>
          <p:cNvPr id="7" name="Content Placeholder 6"/>
          <p:cNvSpPr>
            <a:spLocks noGrp="1"/>
          </p:cNvSpPr>
          <p:nvPr>
            <p:ph idx="1"/>
          </p:nvPr>
        </p:nvSpPr>
        <p:spPr>
          <a:xfrm>
            <a:off x="457200" y="1700808"/>
            <a:ext cx="3682752" cy="4776192"/>
          </a:xfrm>
        </p:spPr>
        <p:txBody>
          <a:bodyPr>
            <a:normAutofit lnSpcReduction="10000"/>
          </a:bodyPr>
          <a:lstStyle/>
          <a:p>
            <a:endParaRPr lang="de-AT" sz="400" dirty="0">
              <a:solidFill>
                <a:schemeClr val="accent1"/>
              </a:solidFill>
            </a:endParaRPr>
          </a:p>
          <a:p>
            <a:pPr>
              <a:spcBef>
                <a:spcPts val="2400"/>
              </a:spcBef>
              <a:spcAft>
                <a:spcPts val="2400"/>
              </a:spcAft>
              <a:buClr>
                <a:srgbClr val="189BC4"/>
              </a:buClr>
            </a:pPr>
            <a:r>
              <a:rPr lang="de-AT" sz="1800" dirty="0">
                <a:solidFill>
                  <a:schemeClr val="accent1"/>
                </a:solidFill>
              </a:rPr>
              <a:t>90 Mio. </a:t>
            </a:r>
            <a:r>
              <a:rPr lang="de-AT" sz="1800" dirty="0" err="1">
                <a:solidFill>
                  <a:schemeClr val="accent1"/>
                </a:solidFill>
              </a:rPr>
              <a:t>EinwohnerInnen</a:t>
            </a:r>
            <a:endParaRPr lang="de-AT" sz="1800" dirty="0">
              <a:solidFill>
                <a:schemeClr val="accent1"/>
              </a:solidFill>
            </a:endParaRPr>
          </a:p>
          <a:p>
            <a:pPr>
              <a:spcBef>
                <a:spcPts val="2400"/>
              </a:spcBef>
              <a:spcAft>
                <a:spcPts val="2400"/>
              </a:spcAft>
              <a:buClr>
                <a:srgbClr val="189BC4"/>
              </a:buClr>
            </a:pPr>
            <a:r>
              <a:rPr lang="de-AT" sz="1800" dirty="0">
                <a:solidFill>
                  <a:schemeClr val="accent1"/>
                </a:solidFill>
              </a:rPr>
              <a:t>Industriestandort</a:t>
            </a:r>
          </a:p>
          <a:p>
            <a:pPr>
              <a:spcBef>
                <a:spcPts val="2400"/>
              </a:spcBef>
              <a:spcAft>
                <a:spcPts val="2400"/>
              </a:spcAft>
              <a:buClr>
                <a:srgbClr val="189BC4"/>
              </a:buClr>
            </a:pPr>
            <a:r>
              <a:rPr lang="de-AT" sz="1800" b="1" dirty="0">
                <a:solidFill>
                  <a:srgbClr val="189BC4"/>
                </a:solidFill>
              </a:rPr>
              <a:t>Stahl</a:t>
            </a:r>
            <a:r>
              <a:rPr lang="de-AT" sz="1800" dirty="0">
                <a:solidFill>
                  <a:srgbClr val="189BC4"/>
                </a:solidFill>
              </a:rPr>
              <a:t>-</a:t>
            </a:r>
            <a:r>
              <a:rPr lang="de-AT" sz="1800" b="1" dirty="0">
                <a:solidFill>
                  <a:srgbClr val="189BC4"/>
                </a:solidFill>
              </a:rPr>
              <a:t>, Papier-</a:t>
            </a:r>
            <a:r>
              <a:rPr lang="de-AT" sz="1800" dirty="0">
                <a:solidFill>
                  <a:srgbClr val="189BC4"/>
                </a:solidFill>
              </a:rPr>
              <a:t>, </a:t>
            </a:r>
            <a:r>
              <a:rPr lang="de-AT" sz="1800" b="1" dirty="0">
                <a:solidFill>
                  <a:srgbClr val="189BC4"/>
                </a:solidFill>
              </a:rPr>
              <a:t>Mineralöl</a:t>
            </a:r>
            <a:r>
              <a:rPr lang="de-AT" sz="1800" dirty="0">
                <a:solidFill>
                  <a:srgbClr val="189BC4"/>
                </a:solidFill>
              </a:rPr>
              <a:t>- </a:t>
            </a:r>
            <a:r>
              <a:rPr lang="de-AT" sz="1800" dirty="0">
                <a:solidFill>
                  <a:schemeClr val="accent1"/>
                </a:solidFill>
              </a:rPr>
              <a:t>und </a:t>
            </a:r>
            <a:br>
              <a:rPr lang="de-AT" sz="1800" dirty="0">
                <a:solidFill>
                  <a:schemeClr val="accent1"/>
                </a:solidFill>
              </a:rPr>
            </a:br>
            <a:r>
              <a:rPr lang="de-AT" sz="1800" b="1" dirty="0">
                <a:solidFill>
                  <a:srgbClr val="189BC4"/>
                </a:solidFill>
              </a:rPr>
              <a:t>chemische</a:t>
            </a:r>
            <a:r>
              <a:rPr lang="de-AT" sz="1800" dirty="0">
                <a:solidFill>
                  <a:schemeClr val="accent1"/>
                </a:solidFill>
              </a:rPr>
              <a:t> Industrie sowie </a:t>
            </a:r>
            <a:br>
              <a:rPr lang="de-AT" sz="1800" dirty="0">
                <a:solidFill>
                  <a:schemeClr val="accent1"/>
                </a:solidFill>
              </a:rPr>
            </a:br>
            <a:r>
              <a:rPr lang="de-AT" sz="1800" b="1" dirty="0">
                <a:solidFill>
                  <a:srgbClr val="189BC4"/>
                </a:solidFill>
              </a:rPr>
              <a:t>Maschinenbau</a:t>
            </a:r>
            <a:r>
              <a:rPr lang="de-AT" sz="1800" dirty="0">
                <a:solidFill>
                  <a:schemeClr val="accent1"/>
                </a:solidFill>
              </a:rPr>
              <a:t> und </a:t>
            </a:r>
            <a:br>
              <a:rPr lang="de-AT" sz="1800" dirty="0">
                <a:solidFill>
                  <a:schemeClr val="accent1"/>
                </a:solidFill>
              </a:rPr>
            </a:br>
            <a:r>
              <a:rPr lang="de-AT" sz="1800" b="1" dirty="0">
                <a:solidFill>
                  <a:srgbClr val="189BC4"/>
                </a:solidFill>
              </a:rPr>
              <a:t>Automobilindustrie</a:t>
            </a:r>
            <a:r>
              <a:rPr lang="de-AT" sz="1800" dirty="0">
                <a:solidFill>
                  <a:schemeClr val="accent1"/>
                </a:solidFill>
              </a:rPr>
              <a:t> angesiedelt</a:t>
            </a:r>
          </a:p>
          <a:p>
            <a:pPr>
              <a:spcBef>
                <a:spcPts val="2400"/>
              </a:spcBef>
              <a:spcAft>
                <a:spcPts val="2400"/>
              </a:spcAft>
              <a:buClr>
                <a:srgbClr val="189BC4"/>
              </a:buClr>
            </a:pPr>
            <a:r>
              <a:rPr lang="de-AT" sz="1800" dirty="0">
                <a:solidFill>
                  <a:schemeClr val="accent1"/>
                </a:solidFill>
              </a:rPr>
              <a:t>fruchtbare Böden </a:t>
            </a:r>
            <a:r>
              <a:rPr lang="de-AT" sz="1800" dirty="0">
                <a:solidFill>
                  <a:schemeClr val="accent1"/>
                </a:solidFill>
                <a:sym typeface="Wingdings" panose="05000000000000000000" pitchFamily="2" charset="2"/>
              </a:rPr>
              <a:t></a:t>
            </a:r>
            <a:r>
              <a:rPr lang="de-AT" sz="1800" dirty="0">
                <a:solidFill>
                  <a:schemeClr val="accent1"/>
                </a:solidFill>
              </a:rPr>
              <a:t> </a:t>
            </a:r>
            <a:r>
              <a:rPr lang="de-AT" sz="1800" b="1" dirty="0">
                <a:solidFill>
                  <a:srgbClr val="189BC4"/>
                </a:solidFill>
              </a:rPr>
              <a:t>Landwirtschaft</a:t>
            </a:r>
          </a:p>
          <a:p>
            <a:endParaRPr lang="de-AT"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sp>
        <p:nvSpPr>
          <p:cNvPr id="8" name="Textfeld 1"/>
          <p:cNvSpPr txBox="1">
            <a:spLocks noChangeArrowheads="1"/>
          </p:cNvSpPr>
          <p:nvPr/>
        </p:nvSpPr>
        <p:spPr bwMode="auto">
          <a:xfrm>
            <a:off x="4282226" y="2205996"/>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
        <p:nvSpPr>
          <p:cNvPr id="9" name="Textfeld 1"/>
          <p:cNvSpPr txBox="1">
            <a:spLocks noChangeArrowheads="1"/>
          </p:cNvSpPr>
          <p:nvPr/>
        </p:nvSpPr>
        <p:spPr bwMode="auto">
          <a:xfrm>
            <a:off x="5051343" y="5844487"/>
            <a:ext cx="334943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1200" dirty="0">
                <a:solidFill>
                  <a:schemeClr val="accent1"/>
                </a:solidFill>
                <a:latin typeface="Corbel" panose="020B0503020204020204" pitchFamily="34" charset="0"/>
              </a:rPr>
              <a:t>Übersicht der Wasserstraße Donau</a:t>
            </a:r>
          </a:p>
        </p:txBody>
      </p:sp>
      <p:sp>
        <p:nvSpPr>
          <p:cNvPr id="10" name="Textfeld 1"/>
          <p:cNvSpPr txBox="1">
            <a:spLocks noChangeArrowheads="1"/>
          </p:cNvSpPr>
          <p:nvPr/>
        </p:nvSpPr>
        <p:spPr bwMode="auto">
          <a:xfrm>
            <a:off x="8280926" y="6388622"/>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212576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rPr>
              <a:t>Donau – Daten und Fakten</a:t>
            </a:r>
            <a:br>
              <a:rPr lang="de-AT" b="1" dirty="0">
                <a:solidFill>
                  <a:schemeClr val="accent1"/>
                </a:solidFill>
              </a:rPr>
            </a:br>
            <a:r>
              <a:rPr lang="de-DE" sz="2400" dirty="0">
                <a:solidFill>
                  <a:schemeClr val="accent1"/>
                </a:solidFill>
              </a:rPr>
              <a:t>Die Wasserstraße Donau</a:t>
            </a:r>
            <a:endParaRPr lang="de-AT" b="1" dirty="0">
              <a:solidFill>
                <a:schemeClr val="accent1"/>
              </a:solidFill>
            </a:endParaRPr>
          </a:p>
        </p:txBody>
      </p:sp>
      <p:sp>
        <p:nvSpPr>
          <p:cNvPr id="3" name="Content Placeholder 2"/>
          <p:cNvSpPr>
            <a:spLocks noGrp="1"/>
          </p:cNvSpPr>
          <p:nvPr>
            <p:ph idx="1"/>
          </p:nvPr>
        </p:nvSpPr>
        <p:spPr>
          <a:xfrm>
            <a:off x="251520" y="1772816"/>
            <a:ext cx="3384376" cy="5085184"/>
          </a:xfrm>
        </p:spPr>
        <p:txBody>
          <a:bodyPr>
            <a:normAutofit/>
          </a:bodyPr>
          <a:lstStyle/>
          <a:p>
            <a:pPr>
              <a:spcAft>
                <a:spcPts val="1200"/>
              </a:spcAft>
              <a:buClr>
                <a:srgbClr val="189BC4"/>
              </a:buClr>
            </a:pPr>
            <a:r>
              <a:rPr lang="de-DE" sz="1800" dirty="0">
                <a:solidFill>
                  <a:schemeClr val="accent1"/>
                </a:solidFill>
              </a:rPr>
              <a:t>zweitlängster Strom Europas</a:t>
            </a:r>
          </a:p>
          <a:p>
            <a:pPr>
              <a:spcAft>
                <a:spcPts val="1200"/>
              </a:spcAft>
              <a:buClr>
                <a:srgbClr val="189BC4"/>
              </a:buClr>
            </a:pPr>
            <a:r>
              <a:rPr lang="de-DE" sz="1800" dirty="0">
                <a:solidFill>
                  <a:schemeClr val="accent1"/>
                </a:solidFill>
              </a:rPr>
              <a:t>2.845 km lang</a:t>
            </a:r>
          </a:p>
          <a:p>
            <a:pPr>
              <a:spcAft>
                <a:spcPts val="1200"/>
              </a:spcAft>
              <a:buClr>
                <a:srgbClr val="189BC4"/>
              </a:buClr>
            </a:pPr>
            <a:r>
              <a:rPr lang="de-DE" sz="1800" dirty="0">
                <a:solidFill>
                  <a:schemeClr val="accent1"/>
                </a:solidFill>
              </a:rPr>
              <a:t>vom Schwarzwald bis ins Schwarze Meer</a:t>
            </a:r>
            <a:endParaRPr lang="de-AT" sz="1800" b="1" dirty="0">
              <a:solidFill>
                <a:schemeClr val="accent1"/>
              </a:solidFill>
            </a:endParaRPr>
          </a:p>
          <a:p>
            <a:pPr>
              <a:spcAft>
                <a:spcPts val="1200"/>
              </a:spcAft>
              <a:buClr>
                <a:srgbClr val="189BC4"/>
              </a:buClr>
            </a:pPr>
            <a:r>
              <a:rPr lang="de-AT" sz="1800" dirty="0">
                <a:solidFill>
                  <a:schemeClr val="accent1"/>
                </a:solidFill>
              </a:rPr>
              <a:t>fließt von Westen nach Osten (als einziger großer europ. Strom)</a:t>
            </a:r>
          </a:p>
          <a:p>
            <a:pPr>
              <a:spcAft>
                <a:spcPts val="1200"/>
              </a:spcAft>
              <a:buClr>
                <a:srgbClr val="189BC4"/>
              </a:buClr>
            </a:pPr>
            <a:r>
              <a:rPr lang="de-DE" sz="1800" dirty="0">
                <a:solidFill>
                  <a:schemeClr val="accent1"/>
                </a:solidFill>
              </a:rPr>
              <a:t>10 Anrainerstaaten</a:t>
            </a:r>
          </a:p>
          <a:p>
            <a:pPr>
              <a:spcAft>
                <a:spcPts val="1200"/>
              </a:spcAft>
              <a:buClr>
                <a:srgbClr val="189BC4"/>
              </a:buClr>
            </a:pPr>
            <a:r>
              <a:rPr lang="de-DE" sz="1800" dirty="0">
                <a:solidFill>
                  <a:schemeClr val="accent1"/>
                </a:solidFill>
              </a:rPr>
              <a:t>Österreich-Abschnitt: 351 km</a:t>
            </a:r>
          </a:p>
          <a:p>
            <a:pPr>
              <a:spcAft>
                <a:spcPts val="1200"/>
              </a:spcAft>
              <a:buClr>
                <a:srgbClr val="189BC4"/>
              </a:buClr>
            </a:pPr>
            <a:r>
              <a:rPr lang="de-DE" sz="1800" dirty="0">
                <a:solidFill>
                  <a:schemeClr val="accent1"/>
                </a:solidFill>
              </a:rPr>
              <a:t>Rumänien mit 1.075 km größten Anteil</a:t>
            </a:r>
          </a:p>
          <a:p>
            <a:endParaRPr lang="de-AT" sz="2200" dirty="0"/>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
        <p:nvSpPr>
          <p:cNvPr id="10" name="Content Placeholder 2"/>
          <p:cNvSpPr txBox="1">
            <a:spLocks/>
          </p:cNvSpPr>
          <p:nvPr/>
        </p:nvSpPr>
        <p:spPr>
          <a:xfrm>
            <a:off x="3455876" y="1749271"/>
            <a:ext cx="3096344" cy="4776192"/>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65000"/>
                    <a:lumOff val="35000"/>
                  </a:schemeClr>
                </a:solidFill>
                <a:latin typeface="Corbel" panose="020B0503020204020204" pitchFamily="34" charset="0"/>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65000"/>
                    <a:lumOff val="35000"/>
                  </a:schemeClr>
                </a:solidFill>
                <a:latin typeface="Corbel" panose="020B0503020204020204" pitchFamily="34" charset="0"/>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65000"/>
                    <a:lumOff val="35000"/>
                  </a:schemeClr>
                </a:solidFill>
                <a:latin typeface="Corbel" panose="020B0503020204020204" pitchFamily="34" charset="0"/>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1200"/>
              </a:spcAft>
              <a:buClr>
                <a:srgbClr val="189BC4"/>
              </a:buClr>
            </a:pPr>
            <a:r>
              <a:rPr lang="de-DE" sz="1800" dirty="0">
                <a:solidFill>
                  <a:schemeClr val="accent1"/>
                </a:solidFill>
              </a:rPr>
              <a:t>Einzugsgebiet: 801.463 km² </a:t>
            </a:r>
          </a:p>
          <a:p>
            <a:pPr lvl="1">
              <a:spcAft>
                <a:spcPts val="1200"/>
              </a:spcAft>
              <a:buClr>
                <a:srgbClr val="189BC4"/>
              </a:buClr>
              <a:buFont typeface="Symbol" panose="05050102010706020507" pitchFamily="18" charset="2"/>
              <a:buChar char="-"/>
            </a:pPr>
            <a:r>
              <a:rPr lang="de-AT" sz="1600" dirty="0">
                <a:solidFill>
                  <a:schemeClr val="accent1"/>
                </a:solidFill>
              </a:rPr>
              <a:t>bedeutender </a:t>
            </a:r>
            <a:br>
              <a:rPr lang="de-AT" sz="1600" dirty="0">
                <a:solidFill>
                  <a:schemeClr val="accent1"/>
                </a:solidFill>
              </a:rPr>
            </a:br>
            <a:r>
              <a:rPr lang="de-AT" sz="1600" b="1" dirty="0">
                <a:solidFill>
                  <a:srgbClr val="189BC4"/>
                </a:solidFill>
              </a:rPr>
              <a:t>Verkehrsträger</a:t>
            </a:r>
            <a:endParaRPr lang="de-AT" sz="1600" dirty="0">
              <a:solidFill>
                <a:srgbClr val="189BC4"/>
              </a:solidFill>
            </a:endParaRPr>
          </a:p>
          <a:p>
            <a:pPr lvl="1">
              <a:spcAft>
                <a:spcPts val="1200"/>
              </a:spcAft>
              <a:buClr>
                <a:srgbClr val="189BC4"/>
              </a:buClr>
              <a:buFont typeface="Symbol" panose="05050102010706020507" pitchFamily="18" charset="2"/>
              <a:buChar char="-"/>
            </a:pPr>
            <a:r>
              <a:rPr lang="de-AT" sz="1600" dirty="0">
                <a:solidFill>
                  <a:schemeClr val="accent1"/>
                </a:solidFill>
              </a:rPr>
              <a:t>wichtige Quelle für</a:t>
            </a:r>
            <a:br>
              <a:rPr lang="de-AT" sz="1600" dirty="0">
                <a:solidFill>
                  <a:schemeClr val="accent1"/>
                </a:solidFill>
              </a:rPr>
            </a:br>
            <a:r>
              <a:rPr lang="de-AT" sz="1600" b="1" dirty="0">
                <a:solidFill>
                  <a:srgbClr val="189BC4"/>
                </a:solidFill>
              </a:rPr>
              <a:t>Energie</a:t>
            </a:r>
            <a:r>
              <a:rPr lang="de-AT" sz="1600" dirty="0">
                <a:solidFill>
                  <a:schemeClr val="accent1"/>
                </a:solidFill>
              </a:rPr>
              <a:t> und </a:t>
            </a:r>
            <a:r>
              <a:rPr lang="de-AT" sz="1600" b="1" dirty="0">
                <a:solidFill>
                  <a:srgbClr val="189BC4"/>
                </a:solidFill>
              </a:rPr>
              <a:t>Trinkwasser</a:t>
            </a:r>
            <a:r>
              <a:rPr lang="de-AT" sz="1600" dirty="0">
                <a:solidFill>
                  <a:schemeClr val="accent1"/>
                </a:solidFill>
              </a:rPr>
              <a:t> </a:t>
            </a:r>
          </a:p>
          <a:p>
            <a:pPr lvl="1">
              <a:spcAft>
                <a:spcPts val="1200"/>
              </a:spcAft>
              <a:buClr>
                <a:srgbClr val="189BC4"/>
              </a:buClr>
              <a:buFont typeface="Symbol" panose="05050102010706020507" pitchFamily="18" charset="2"/>
              <a:buChar char="-"/>
            </a:pPr>
            <a:r>
              <a:rPr lang="de-AT" sz="1600" dirty="0">
                <a:solidFill>
                  <a:schemeClr val="accent1"/>
                </a:solidFill>
              </a:rPr>
              <a:t>wertvoller </a:t>
            </a:r>
            <a:r>
              <a:rPr lang="de-AT" sz="1600" b="1" dirty="0">
                <a:solidFill>
                  <a:srgbClr val="189BC4"/>
                </a:solidFill>
              </a:rPr>
              <a:t>Erholungs-</a:t>
            </a:r>
            <a:r>
              <a:rPr lang="de-AT" sz="1600" dirty="0">
                <a:solidFill>
                  <a:schemeClr val="accent1"/>
                </a:solidFill>
              </a:rPr>
              <a:t> und </a:t>
            </a:r>
            <a:r>
              <a:rPr lang="de-AT" sz="1600" b="1" dirty="0">
                <a:solidFill>
                  <a:srgbClr val="189BC4"/>
                </a:solidFill>
              </a:rPr>
              <a:t>Lebensraum</a:t>
            </a:r>
            <a:endParaRPr lang="de-AT" sz="1600" dirty="0">
              <a:solidFill>
                <a:srgbClr val="189BC4"/>
              </a:solidFill>
            </a:endParaRPr>
          </a:p>
          <a:p>
            <a:endParaRPr lang="de-DE" dirty="0">
              <a:solidFill>
                <a:schemeClr val="accent1"/>
              </a:solidFill>
            </a:endParaRPr>
          </a:p>
          <a:p>
            <a:endParaRPr lang="de-DE" dirty="0">
              <a:solidFill>
                <a:schemeClr val="accent1"/>
              </a:solidFill>
            </a:endParaRPr>
          </a:p>
          <a:p>
            <a:endParaRPr lang="de-DE" dirty="0">
              <a:solidFill>
                <a:schemeClr val="accent1"/>
              </a:solidFill>
            </a:endParaRPr>
          </a:p>
          <a:p>
            <a:endParaRPr lang="de-AT" dirty="0"/>
          </a:p>
        </p:txBody>
      </p:sp>
      <p:pic>
        <p:nvPicPr>
          <p:cNvPr id="7" name="Grafik 1"/>
          <p:cNvPicPr>
            <a:picLocks noChangeAspect="1"/>
          </p:cNvPicPr>
          <p:nvPr/>
        </p:nvPicPr>
        <p:blipFill>
          <a:blip r:embed="rId3"/>
          <a:stretch>
            <a:fillRect/>
          </a:stretch>
        </p:blipFill>
        <p:spPr>
          <a:xfrm>
            <a:off x="6372200" y="1749271"/>
            <a:ext cx="2699511" cy="4648679"/>
          </a:xfrm>
          <a:prstGeom prst="rect">
            <a:avLst/>
          </a:prstGeom>
        </p:spPr>
      </p:pic>
      <p:sp>
        <p:nvSpPr>
          <p:cNvPr id="8" name="Textfeld 1"/>
          <p:cNvSpPr txBox="1">
            <a:spLocks noChangeArrowheads="1"/>
          </p:cNvSpPr>
          <p:nvPr/>
        </p:nvSpPr>
        <p:spPr bwMode="auto">
          <a:xfrm>
            <a:off x="6433018" y="6243930"/>
            <a:ext cx="28131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br>
              <a:rPr lang="de-DE" sz="1050" dirty="0">
                <a:solidFill>
                  <a:schemeClr val="accent1"/>
                </a:solidFill>
                <a:latin typeface="+mn-lt"/>
              </a:rPr>
            </a:br>
            <a:r>
              <a:rPr lang="de-DE" sz="1050" dirty="0">
                <a:solidFill>
                  <a:schemeClr val="accent1"/>
                </a:solidFill>
                <a:latin typeface="+mn-lt"/>
              </a:rPr>
              <a:t>Quelle: </a:t>
            </a:r>
            <a:r>
              <a:rPr lang="de-DE" sz="1050" dirty="0" err="1">
                <a:solidFill>
                  <a:schemeClr val="accent1"/>
                </a:solidFill>
                <a:latin typeface="+mn-lt"/>
              </a:rPr>
              <a:t>viadonau</a:t>
            </a:r>
            <a:r>
              <a:rPr lang="de-DE" sz="1050" dirty="0">
                <a:solidFill>
                  <a:schemeClr val="accent1"/>
                </a:solidFill>
                <a:latin typeface="+mn-lt"/>
              </a:rPr>
              <a:t> - Donau-Anrainerstaaten</a:t>
            </a:r>
          </a:p>
        </p:txBody>
      </p:sp>
    </p:spTree>
    <p:extLst>
      <p:ext uri="{BB962C8B-B14F-4D97-AF65-F5344CB8AC3E}">
        <p14:creationId xmlns:p14="http://schemas.microsoft.com/office/powerpoint/2010/main" val="1096840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3"/>
          <a:stretch>
            <a:fillRect/>
          </a:stretch>
        </p:blipFill>
        <p:spPr>
          <a:xfrm>
            <a:off x="4211960" y="2852356"/>
            <a:ext cx="4972961" cy="2711266"/>
          </a:xfrm>
          <a:prstGeom prst="rect">
            <a:avLst/>
          </a:prstGeom>
        </p:spPr>
      </p:pic>
      <p:sp>
        <p:nvSpPr>
          <p:cNvPr id="2" name="Titel 1"/>
          <p:cNvSpPr>
            <a:spLocks noGrp="1"/>
          </p:cNvSpPr>
          <p:nvPr>
            <p:ph type="title"/>
          </p:nvPr>
        </p:nvSpPr>
        <p:spPr/>
        <p:txBody>
          <a:bodyPr/>
          <a:lstStyle/>
          <a:p>
            <a:r>
              <a:rPr lang="de-AT" b="1" dirty="0">
                <a:solidFill>
                  <a:schemeClr val="accent1"/>
                </a:solidFill>
              </a:rPr>
              <a:t>Einteilung der Donau</a:t>
            </a:r>
            <a:br>
              <a:rPr lang="de-AT" b="1" dirty="0">
                <a:solidFill>
                  <a:schemeClr val="accent1"/>
                </a:solidFill>
              </a:rPr>
            </a:br>
            <a:r>
              <a:rPr lang="de-DE" sz="2400" dirty="0">
                <a:solidFill>
                  <a:schemeClr val="accent1"/>
                </a:solidFill>
              </a:rPr>
              <a:t>Die Wasserstraße Donau</a:t>
            </a:r>
            <a:endParaRPr lang="de-DE" b="1" dirty="0">
              <a:solidFill>
                <a:schemeClr val="accent1"/>
              </a:solidFill>
            </a:endParaRPr>
          </a:p>
        </p:txBody>
      </p:sp>
      <p:sp>
        <p:nvSpPr>
          <p:cNvPr id="3" name="Inhaltsplatzhalter 2"/>
          <p:cNvSpPr>
            <a:spLocks noGrp="1"/>
          </p:cNvSpPr>
          <p:nvPr>
            <p:ph idx="1"/>
          </p:nvPr>
        </p:nvSpPr>
        <p:spPr/>
        <p:txBody>
          <a:bodyPr>
            <a:normAutofit/>
          </a:bodyPr>
          <a:lstStyle/>
          <a:p>
            <a:pPr>
              <a:spcAft>
                <a:spcPts val="1200"/>
              </a:spcAft>
              <a:buClr>
                <a:srgbClr val="189BC4"/>
              </a:buClr>
            </a:pPr>
            <a:endParaRPr lang="de-AT" sz="400" b="1" dirty="0">
              <a:solidFill>
                <a:schemeClr val="accent1"/>
              </a:solidFill>
            </a:endParaRPr>
          </a:p>
          <a:p>
            <a:pPr marL="0" indent="0">
              <a:spcAft>
                <a:spcPts val="1200"/>
              </a:spcAft>
              <a:buClr>
                <a:srgbClr val="189BC4"/>
              </a:buClr>
              <a:buNone/>
            </a:pPr>
            <a:r>
              <a:rPr lang="de-AT" sz="1800" dirty="0">
                <a:solidFill>
                  <a:schemeClr val="accent1"/>
                </a:solidFill>
              </a:rPr>
              <a:t>Gliederung der </a:t>
            </a:r>
            <a:r>
              <a:rPr lang="hu-HU" sz="1800" dirty="0">
                <a:solidFill>
                  <a:schemeClr val="accent1"/>
                </a:solidFill>
              </a:rPr>
              <a:t>schiffbare</a:t>
            </a:r>
            <a:r>
              <a:rPr lang="de-AT" sz="1800" dirty="0">
                <a:solidFill>
                  <a:schemeClr val="accent1"/>
                </a:solidFill>
              </a:rPr>
              <a:t>n</a:t>
            </a:r>
            <a:r>
              <a:rPr lang="hu-HU" sz="1800" dirty="0">
                <a:solidFill>
                  <a:schemeClr val="accent1"/>
                </a:solidFill>
              </a:rPr>
              <a:t> Donau in </a:t>
            </a:r>
            <a:r>
              <a:rPr lang="hu-HU" sz="1800" b="1" dirty="0">
                <a:solidFill>
                  <a:srgbClr val="189BC4"/>
                </a:solidFill>
              </a:rPr>
              <a:t>drei Hauptabschnitte:</a:t>
            </a:r>
            <a:endParaRPr lang="de-AT" sz="1800" dirty="0">
              <a:solidFill>
                <a:srgbClr val="189BC4"/>
              </a:solidFill>
            </a:endParaRPr>
          </a:p>
          <a:p>
            <a:pPr>
              <a:spcAft>
                <a:spcPts val="1200"/>
              </a:spcAft>
              <a:buClr>
                <a:srgbClr val="189BC4"/>
              </a:buClr>
            </a:pPr>
            <a:r>
              <a:rPr lang="hu-HU" sz="1800" b="1" dirty="0">
                <a:solidFill>
                  <a:srgbClr val="189BC4"/>
                </a:solidFill>
              </a:rPr>
              <a:t>Obere Donau:</a:t>
            </a:r>
            <a:br>
              <a:rPr lang="de-AT" sz="1800" b="1" dirty="0">
                <a:solidFill>
                  <a:srgbClr val="189BC4"/>
                </a:solidFill>
              </a:rPr>
            </a:br>
            <a:r>
              <a:rPr lang="hu-HU" sz="1800" dirty="0">
                <a:solidFill>
                  <a:schemeClr val="accent1"/>
                </a:solidFill>
              </a:rPr>
              <a:t>Kelheim</a:t>
            </a:r>
            <a:r>
              <a:rPr lang="de-AT" sz="1800" dirty="0">
                <a:solidFill>
                  <a:schemeClr val="accent1"/>
                </a:solidFill>
              </a:rPr>
              <a:t> </a:t>
            </a:r>
            <a:r>
              <a:rPr lang="hu-HU" sz="1800" dirty="0">
                <a:solidFill>
                  <a:schemeClr val="accent1"/>
                </a:solidFill>
              </a:rPr>
              <a:t>–</a:t>
            </a:r>
            <a:r>
              <a:rPr lang="de-AT" sz="1800" dirty="0">
                <a:solidFill>
                  <a:schemeClr val="accent1"/>
                </a:solidFill>
              </a:rPr>
              <a:t> </a:t>
            </a:r>
            <a:r>
              <a:rPr lang="hu-HU" sz="1800" dirty="0">
                <a:solidFill>
                  <a:schemeClr val="accent1"/>
                </a:solidFill>
              </a:rPr>
              <a:t>Gönyű</a:t>
            </a:r>
            <a:r>
              <a:rPr lang="de-AT" sz="1800" dirty="0">
                <a:solidFill>
                  <a:schemeClr val="accent1"/>
                </a:solidFill>
              </a:rPr>
              <a:t>,</a:t>
            </a:r>
            <a:r>
              <a:rPr lang="hu-HU" sz="1800" dirty="0">
                <a:solidFill>
                  <a:schemeClr val="accent1"/>
                </a:solidFill>
              </a:rPr>
              <a:t> </a:t>
            </a:r>
            <a:r>
              <a:rPr lang="de-AT" sz="1800" dirty="0">
                <a:solidFill>
                  <a:schemeClr val="accent1"/>
                </a:solidFill>
              </a:rPr>
              <a:t> </a:t>
            </a:r>
            <a:r>
              <a:rPr lang="hu-HU" sz="1800" dirty="0">
                <a:solidFill>
                  <a:schemeClr val="accent1"/>
                </a:solidFill>
              </a:rPr>
              <a:t>623 km Länge</a:t>
            </a:r>
            <a:r>
              <a:rPr lang="de-AT" sz="1800" dirty="0">
                <a:solidFill>
                  <a:schemeClr val="accent1"/>
                </a:solidFill>
              </a:rPr>
              <a:t> </a:t>
            </a:r>
            <a:br>
              <a:rPr lang="de-AT" sz="1800" dirty="0">
                <a:solidFill>
                  <a:schemeClr val="accent1"/>
                </a:solidFill>
              </a:rPr>
            </a:br>
            <a:r>
              <a:rPr lang="de-AT" sz="1800" dirty="0">
                <a:solidFill>
                  <a:schemeClr val="accent1"/>
                </a:solidFill>
              </a:rPr>
              <a:t>wegen hohem Gefälle Charakter </a:t>
            </a:r>
            <a:br>
              <a:rPr lang="de-AT" sz="1800" dirty="0">
                <a:solidFill>
                  <a:schemeClr val="accent1"/>
                </a:solidFill>
              </a:rPr>
            </a:br>
            <a:r>
              <a:rPr lang="de-AT" sz="1800" dirty="0">
                <a:solidFill>
                  <a:schemeClr val="accent1"/>
                </a:solidFill>
              </a:rPr>
              <a:t>eines Gebirgsflusses</a:t>
            </a:r>
            <a:endParaRPr lang="hu-HU" sz="1800" dirty="0">
              <a:solidFill>
                <a:schemeClr val="accent1"/>
              </a:solidFill>
            </a:endParaRPr>
          </a:p>
          <a:p>
            <a:pPr>
              <a:spcAft>
                <a:spcPts val="1200"/>
              </a:spcAft>
              <a:buClr>
                <a:srgbClr val="189BC4"/>
              </a:buClr>
            </a:pPr>
            <a:r>
              <a:rPr lang="hu-HU" sz="1800" b="1" dirty="0">
                <a:solidFill>
                  <a:srgbClr val="189BC4"/>
                </a:solidFill>
              </a:rPr>
              <a:t>Mittlere Donau: </a:t>
            </a:r>
            <a:br>
              <a:rPr lang="de-AT" sz="1800" dirty="0">
                <a:solidFill>
                  <a:schemeClr val="accent1"/>
                </a:solidFill>
              </a:rPr>
            </a:br>
            <a:r>
              <a:rPr lang="hu-HU" sz="1800" dirty="0">
                <a:solidFill>
                  <a:schemeClr val="accent1"/>
                </a:solidFill>
              </a:rPr>
              <a:t>Gönyű</a:t>
            </a:r>
            <a:r>
              <a:rPr lang="de-AT" sz="1800" dirty="0">
                <a:solidFill>
                  <a:schemeClr val="accent1"/>
                </a:solidFill>
              </a:rPr>
              <a:t> –  </a:t>
            </a:r>
            <a:r>
              <a:rPr lang="de-AT" sz="1800" dirty="0" err="1">
                <a:solidFill>
                  <a:schemeClr val="accent1"/>
                </a:solidFill>
              </a:rPr>
              <a:t>Drobeta</a:t>
            </a:r>
            <a:r>
              <a:rPr lang="de-AT" sz="1800" dirty="0">
                <a:solidFill>
                  <a:schemeClr val="accent1"/>
                </a:solidFill>
              </a:rPr>
              <a:t> </a:t>
            </a:r>
            <a:r>
              <a:rPr lang="hu-HU" sz="1800" dirty="0">
                <a:solidFill>
                  <a:schemeClr val="accent1"/>
                </a:solidFill>
              </a:rPr>
              <a:t>Turnu</a:t>
            </a:r>
            <a:r>
              <a:rPr lang="de-AT" sz="1800" dirty="0">
                <a:solidFill>
                  <a:schemeClr val="accent1"/>
                </a:solidFill>
              </a:rPr>
              <a:t>-</a:t>
            </a:r>
            <a:r>
              <a:rPr lang="hu-HU" sz="1800" dirty="0">
                <a:solidFill>
                  <a:schemeClr val="accent1"/>
                </a:solidFill>
              </a:rPr>
              <a:t>Severin</a:t>
            </a:r>
            <a:r>
              <a:rPr lang="de-AT" sz="1800" dirty="0">
                <a:solidFill>
                  <a:schemeClr val="accent1"/>
                </a:solidFill>
              </a:rPr>
              <a:t>,  </a:t>
            </a:r>
            <a:r>
              <a:rPr lang="hu-HU" sz="1800" dirty="0">
                <a:solidFill>
                  <a:schemeClr val="accent1"/>
                </a:solidFill>
              </a:rPr>
              <a:t> </a:t>
            </a:r>
            <a:br>
              <a:rPr lang="de-AT" sz="1800" dirty="0">
                <a:solidFill>
                  <a:schemeClr val="accent1"/>
                </a:solidFill>
              </a:rPr>
            </a:br>
            <a:r>
              <a:rPr lang="hu-HU" sz="1800" dirty="0">
                <a:solidFill>
                  <a:schemeClr val="accent1"/>
                </a:solidFill>
              </a:rPr>
              <a:t>860 km </a:t>
            </a:r>
            <a:r>
              <a:rPr lang="de-AT" sz="1800" dirty="0">
                <a:solidFill>
                  <a:schemeClr val="accent1"/>
                </a:solidFill>
              </a:rPr>
              <a:t>Länge</a:t>
            </a:r>
            <a:endParaRPr lang="hu-HU" sz="1800" dirty="0">
              <a:solidFill>
                <a:schemeClr val="accent1"/>
              </a:solidFill>
            </a:endParaRPr>
          </a:p>
          <a:p>
            <a:pPr>
              <a:spcAft>
                <a:spcPts val="1200"/>
              </a:spcAft>
              <a:buClr>
                <a:srgbClr val="189BC4"/>
              </a:buClr>
            </a:pPr>
            <a:r>
              <a:rPr lang="hu-HU" sz="1800" b="1" dirty="0">
                <a:solidFill>
                  <a:srgbClr val="189BC4"/>
                </a:solidFill>
              </a:rPr>
              <a:t>Untere Donau: </a:t>
            </a:r>
            <a:br>
              <a:rPr lang="de-AT" sz="1800" dirty="0">
                <a:solidFill>
                  <a:schemeClr val="accent1"/>
                </a:solidFill>
              </a:rPr>
            </a:br>
            <a:r>
              <a:rPr lang="de-AT" sz="1800" dirty="0" err="1">
                <a:solidFill>
                  <a:schemeClr val="accent1"/>
                </a:solidFill>
              </a:rPr>
              <a:t>Drobeta</a:t>
            </a:r>
            <a:r>
              <a:rPr lang="de-AT" sz="1800" dirty="0">
                <a:solidFill>
                  <a:schemeClr val="accent1"/>
                </a:solidFill>
              </a:rPr>
              <a:t> </a:t>
            </a:r>
            <a:r>
              <a:rPr lang="hu-HU" sz="1800" dirty="0">
                <a:solidFill>
                  <a:schemeClr val="accent1"/>
                </a:solidFill>
              </a:rPr>
              <a:t>Turnu</a:t>
            </a:r>
            <a:r>
              <a:rPr lang="de-AT" sz="1800" dirty="0">
                <a:solidFill>
                  <a:schemeClr val="accent1"/>
                </a:solidFill>
              </a:rPr>
              <a:t>-</a:t>
            </a:r>
            <a:r>
              <a:rPr lang="hu-HU" sz="1800" dirty="0">
                <a:solidFill>
                  <a:schemeClr val="accent1"/>
                </a:solidFill>
              </a:rPr>
              <a:t>Severin</a:t>
            </a:r>
            <a:r>
              <a:rPr lang="de-AT" sz="1800" dirty="0">
                <a:solidFill>
                  <a:schemeClr val="accent1"/>
                </a:solidFill>
              </a:rPr>
              <a:t> </a:t>
            </a:r>
            <a:r>
              <a:rPr lang="hu-HU" sz="1800" dirty="0">
                <a:solidFill>
                  <a:schemeClr val="accent1"/>
                </a:solidFill>
              </a:rPr>
              <a:t>–</a:t>
            </a:r>
            <a:r>
              <a:rPr lang="de-AT" sz="1800" dirty="0">
                <a:solidFill>
                  <a:schemeClr val="accent1"/>
                </a:solidFill>
              </a:rPr>
              <a:t> </a:t>
            </a:r>
            <a:r>
              <a:rPr lang="hu-HU" sz="1800" dirty="0">
                <a:solidFill>
                  <a:schemeClr val="accent1"/>
                </a:solidFill>
              </a:rPr>
              <a:t>Sulina</a:t>
            </a:r>
            <a:r>
              <a:rPr lang="de-AT" sz="1800" dirty="0">
                <a:solidFill>
                  <a:schemeClr val="accent1"/>
                </a:solidFill>
              </a:rPr>
              <a:t>, </a:t>
            </a:r>
            <a:br>
              <a:rPr lang="de-AT" sz="1800" dirty="0">
                <a:solidFill>
                  <a:schemeClr val="accent1"/>
                </a:solidFill>
              </a:rPr>
            </a:br>
            <a:r>
              <a:rPr lang="hu-HU" sz="1800" dirty="0">
                <a:solidFill>
                  <a:schemeClr val="accent1"/>
                </a:solidFill>
              </a:rPr>
              <a:t>931 km Länge</a:t>
            </a:r>
            <a:endParaRPr lang="hu-HU" sz="1800" dirty="0"/>
          </a:p>
          <a:p>
            <a:pPr>
              <a:buClr>
                <a:srgbClr val="189BC4"/>
              </a:buClr>
            </a:pPr>
            <a:endParaRPr lang="de-DE" sz="2000"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sp>
        <p:nvSpPr>
          <p:cNvPr id="7" name="Textfeld 1"/>
          <p:cNvSpPr txBox="1">
            <a:spLocks noChangeArrowheads="1"/>
          </p:cNvSpPr>
          <p:nvPr/>
        </p:nvSpPr>
        <p:spPr bwMode="auto">
          <a:xfrm>
            <a:off x="4552568" y="5013176"/>
            <a:ext cx="107233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donau</a:t>
            </a:r>
          </a:p>
        </p:txBody>
      </p:sp>
      <p:sp>
        <p:nvSpPr>
          <p:cNvPr id="9"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spTree>
    <p:extLst>
      <p:ext uri="{BB962C8B-B14F-4D97-AF65-F5344CB8AC3E}">
        <p14:creationId xmlns:p14="http://schemas.microsoft.com/office/powerpoint/2010/main" val="2140210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oliennummernplatzhalter 1"/>
          <p:cNvSpPr txBox="1">
            <a:spLocks noGrp="1"/>
          </p:cNvSpPr>
          <p:nvPr/>
        </p:nvSpPr>
        <p:spPr bwMode="auto">
          <a:xfrm>
            <a:off x="6006612" y="6381750"/>
            <a:ext cx="23768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r" eaLnBrk="1" hangingPunct="1"/>
            <a:r>
              <a:rPr lang="de-DE" sz="800" b="1" dirty="0">
                <a:solidFill>
                  <a:schemeClr val="bg1"/>
                </a:solidFill>
                <a:ea typeface="ヒラギノ角ゴ Pro W3" pitchFamily="-108" charset="-128"/>
              </a:rPr>
              <a:t>©</a:t>
            </a:r>
            <a:r>
              <a:rPr lang="de-DE" sz="800" dirty="0">
                <a:solidFill>
                  <a:schemeClr val="bg1"/>
                </a:solidFill>
                <a:ea typeface="ヒラギノ角ゴ Pro W3" pitchFamily="-108" charset="-128"/>
              </a:rPr>
              <a:t> via donau </a:t>
            </a:r>
            <a:r>
              <a:rPr lang="de-DE" sz="800" b="1" dirty="0">
                <a:solidFill>
                  <a:schemeClr val="bg1"/>
                </a:solidFill>
                <a:ea typeface="ヒラギノ角ゴ Pro W3" pitchFamily="-108" charset="-128"/>
              </a:rPr>
              <a:t>I</a:t>
            </a:r>
            <a:r>
              <a:rPr lang="de-DE" sz="800" dirty="0">
                <a:solidFill>
                  <a:schemeClr val="bg1"/>
                </a:solidFill>
                <a:ea typeface="ヒラギノ角ゴ Pro W3" pitchFamily="-108" charset="-128"/>
              </a:rPr>
              <a:t> </a:t>
            </a:r>
            <a:fld id="{07CEEC9B-4AFD-4023-A313-5EBA3FCC7D28}" type="slidenum">
              <a:rPr lang="en-GB" sz="800">
                <a:solidFill>
                  <a:schemeClr val="bg1"/>
                </a:solidFill>
                <a:ea typeface="ヒラギノ角ゴ Pro W3" pitchFamily="-108" charset="-128"/>
              </a:rPr>
              <a:pPr algn="r" eaLnBrk="1" hangingPunct="1"/>
              <a:t>9</a:t>
            </a:fld>
            <a:endParaRPr lang="en-GB" sz="800" dirty="0">
              <a:solidFill>
                <a:schemeClr val="bg1"/>
              </a:solidFill>
              <a:ea typeface="ヒラギノ角ゴ Pro W3" pitchFamily="-108" charset="-128"/>
            </a:endParaRPr>
          </a:p>
        </p:txBody>
      </p:sp>
      <p:sp>
        <p:nvSpPr>
          <p:cNvPr id="18436" name="Rectangle 2"/>
          <p:cNvSpPr>
            <a:spLocks noGrp="1" noChangeArrowheads="1"/>
          </p:cNvSpPr>
          <p:nvPr>
            <p:ph type="title" idx="4294967295"/>
          </p:nvPr>
        </p:nvSpPr>
        <p:spPr>
          <a:xfrm>
            <a:off x="600808" y="333374"/>
            <a:ext cx="7916008" cy="935385"/>
          </a:xfrm>
        </p:spPr>
        <p:txBody>
          <a:bodyPr>
            <a:normAutofit/>
          </a:bodyPr>
          <a:lstStyle/>
          <a:p>
            <a:r>
              <a:rPr lang="de-DE" b="1" dirty="0">
                <a:solidFill>
                  <a:schemeClr val="accent1"/>
                </a:solidFill>
              </a:rPr>
              <a:t>Schleusen</a:t>
            </a:r>
            <a:br>
              <a:rPr lang="de-DE" b="1" dirty="0">
                <a:solidFill>
                  <a:schemeClr val="accent1"/>
                </a:solidFill>
              </a:rPr>
            </a:br>
            <a:r>
              <a:rPr lang="de-DE" sz="2400" dirty="0">
                <a:solidFill>
                  <a:schemeClr val="accent1"/>
                </a:solidFill>
              </a:rPr>
              <a:t>Die Wasserstraße Donau</a:t>
            </a:r>
            <a:endParaRPr lang="de-DE" sz="2400" b="1" dirty="0">
              <a:solidFill>
                <a:schemeClr val="accent1"/>
              </a:solidFill>
            </a:endParaRPr>
          </a:p>
        </p:txBody>
      </p:sp>
      <p:sp>
        <p:nvSpPr>
          <p:cNvPr id="18437" name="Rectangle 3"/>
          <p:cNvSpPr>
            <a:spLocks noGrp="1" noChangeArrowheads="1"/>
          </p:cNvSpPr>
          <p:nvPr>
            <p:ph type="body" idx="4294967295"/>
          </p:nvPr>
        </p:nvSpPr>
        <p:spPr>
          <a:xfrm>
            <a:off x="600807" y="1846337"/>
            <a:ext cx="5607283" cy="4687813"/>
          </a:xfrm>
        </p:spPr>
        <p:txBody>
          <a:bodyPr>
            <a:normAutofit/>
          </a:bodyPr>
          <a:lstStyle/>
          <a:p>
            <a:pPr>
              <a:spcBef>
                <a:spcPts val="2400"/>
              </a:spcBef>
              <a:spcAft>
                <a:spcPts val="1800"/>
              </a:spcAft>
              <a:buClr>
                <a:srgbClr val="189BC4"/>
              </a:buClr>
            </a:pPr>
            <a:r>
              <a:rPr lang="de-DE" sz="1800" dirty="0">
                <a:solidFill>
                  <a:schemeClr val="accent1"/>
                </a:solidFill>
              </a:rPr>
              <a:t>ermöglichen das Heben und Senken eines Schiffes an einer Staustufe</a:t>
            </a:r>
          </a:p>
          <a:p>
            <a:pPr>
              <a:spcBef>
                <a:spcPts val="2400"/>
              </a:spcBef>
              <a:spcAft>
                <a:spcPts val="1800"/>
              </a:spcAft>
              <a:buClr>
                <a:srgbClr val="189BC4"/>
              </a:buClr>
            </a:pPr>
            <a:r>
              <a:rPr lang="de-DE" sz="1800" dirty="0">
                <a:solidFill>
                  <a:schemeClr val="accent1"/>
                </a:solidFill>
              </a:rPr>
              <a:t>dienen der Überwindung von Wasserkraftwerken     </a:t>
            </a:r>
          </a:p>
          <a:p>
            <a:pPr>
              <a:spcBef>
                <a:spcPts val="2400"/>
              </a:spcBef>
              <a:spcAft>
                <a:spcPts val="1800"/>
              </a:spcAft>
              <a:buClr>
                <a:srgbClr val="189BC4"/>
              </a:buClr>
            </a:pPr>
            <a:r>
              <a:rPr lang="de-DE" sz="1800" dirty="0">
                <a:solidFill>
                  <a:schemeClr val="accent1"/>
                </a:solidFill>
              </a:rPr>
              <a:t>18 Schleusen entlang der gesamten Donau</a:t>
            </a:r>
          </a:p>
          <a:p>
            <a:pPr>
              <a:spcBef>
                <a:spcPts val="2400"/>
              </a:spcBef>
              <a:spcAft>
                <a:spcPts val="1800"/>
              </a:spcAft>
              <a:buClr>
                <a:srgbClr val="189BC4"/>
              </a:buClr>
            </a:pPr>
            <a:r>
              <a:rPr lang="de-DE" sz="1800" dirty="0">
                <a:solidFill>
                  <a:schemeClr val="accent1"/>
                </a:solidFill>
              </a:rPr>
              <a:t>9 Schleusen an der österreichischen Donau </a:t>
            </a:r>
          </a:p>
          <a:p>
            <a:pPr>
              <a:spcBef>
                <a:spcPts val="2400"/>
              </a:spcBef>
              <a:spcAft>
                <a:spcPts val="1800"/>
              </a:spcAft>
              <a:buClr>
                <a:srgbClr val="189BC4"/>
              </a:buClr>
            </a:pPr>
            <a:r>
              <a:rPr lang="de-DE" sz="1800" dirty="0">
                <a:solidFill>
                  <a:schemeClr val="accent1"/>
                </a:solidFill>
              </a:rPr>
              <a:t>rund 40 Minuten pro Schleusengang </a:t>
            </a:r>
            <a:br>
              <a:rPr lang="de-DE" sz="1800" dirty="0">
                <a:solidFill>
                  <a:schemeClr val="accent1"/>
                </a:solidFill>
              </a:rPr>
            </a:br>
            <a:r>
              <a:rPr lang="de-DE" sz="1800" dirty="0">
                <a:solidFill>
                  <a:schemeClr val="accent1"/>
                </a:solidFill>
              </a:rPr>
              <a:t>(50 % der Zeit für Ein- und Ausfahrt)</a:t>
            </a:r>
            <a:endParaRPr lang="de-DE" sz="1800" dirty="0"/>
          </a:p>
          <a:p>
            <a:pPr eaLnBrk="1" hangingPunct="1">
              <a:lnSpc>
                <a:spcPct val="90000"/>
              </a:lnSpc>
            </a:pPr>
            <a:endParaRPr lang="de-DE" sz="2500" dirty="0"/>
          </a:p>
          <a:p>
            <a:pPr eaLnBrk="1" hangingPunct="1">
              <a:lnSpc>
                <a:spcPct val="90000"/>
              </a:lnSpc>
            </a:pPr>
            <a:endParaRPr lang="de-DE" sz="2500" dirty="0"/>
          </a:p>
        </p:txBody>
      </p:sp>
      <p:sp>
        <p:nvSpPr>
          <p:cNvPr id="7" name="Datumsplatzhalter 3"/>
          <p:cNvSpPr txBox="1">
            <a:spLocks/>
          </p:cNvSpPr>
          <p:nvPr/>
        </p:nvSpPr>
        <p:spPr>
          <a:xfrm>
            <a:off x="467544" y="6597352"/>
            <a:ext cx="2895600" cy="32918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AT" dirty="0">
              <a:solidFill>
                <a:prstClr val="white"/>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9</a:t>
            </a:fld>
            <a:endParaRPr lang="de-AT" dirty="0">
              <a:solidFill>
                <a:prstClr val="white"/>
              </a:solidFill>
            </a:endParaRPr>
          </a:p>
        </p:txBody>
      </p:sp>
      <p:sp>
        <p:nvSpPr>
          <p:cNvPr id="11" name="Textfeld 1"/>
          <p:cNvSpPr txBox="1"/>
          <p:nvPr/>
        </p:nvSpPr>
        <p:spPr>
          <a:xfrm>
            <a:off x="6430549" y="3645857"/>
            <a:ext cx="2261615" cy="276999"/>
          </a:xfrm>
          <a:prstGeom prst="rect">
            <a:avLst/>
          </a:prstGeom>
          <a:noFill/>
        </p:spPr>
        <p:txBody>
          <a:bodyPr wrap="square" rtlCol="0">
            <a:spAutoFit/>
          </a:bodyPr>
          <a:lstStyle/>
          <a:p>
            <a:r>
              <a:rPr lang="de-AT" sz="1200" dirty="0">
                <a:solidFill>
                  <a:schemeClr val="accent1"/>
                </a:solidFill>
                <a:latin typeface="Corbel" panose="020B0503020204020204" pitchFamily="34" charset="0"/>
              </a:rPr>
              <a:t>Schleuse Wien-</a:t>
            </a:r>
            <a:r>
              <a:rPr lang="de-AT" sz="1200" dirty="0" err="1">
                <a:solidFill>
                  <a:schemeClr val="accent1"/>
                </a:solidFill>
                <a:latin typeface="Corbel" panose="020B0503020204020204" pitchFamily="34" charset="0"/>
              </a:rPr>
              <a:t>Freudenau</a:t>
            </a:r>
            <a:endParaRPr lang="de-DE" sz="1200" dirty="0">
              <a:solidFill>
                <a:schemeClr val="accent1"/>
              </a:solidFill>
              <a:latin typeface="Corbel" panose="020B0503020204020204" pitchFamily="34" charset="0"/>
            </a:endParaRPr>
          </a:p>
        </p:txBody>
      </p:sp>
      <p:pic>
        <p:nvPicPr>
          <p:cNvPr id="12" name="Picture 11"/>
          <p:cNvPicPr/>
          <p:nvPr/>
        </p:nvPicPr>
        <p:blipFill rotWithShape="1">
          <a:blip r:embed="rId3"/>
          <a:srcRect l="57122" t="29491" r="18400" b="26665"/>
          <a:stretch/>
        </p:blipFill>
        <p:spPr bwMode="auto">
          <a:xfrm>
            <a:off x="6519612" y="1797394"/>
            <a:ext cx="2624388" cy="1844812"/>
          </a:xfrm>
          <a:prstGeom prst="rect">
            <a:avLst/>
          </a:prstGeom>
          <a:ln>
            <a:noFill/>
          </a:ln>
          <a:extLst>
            <a:ext uri="{53640926-AAD7-44D8-BBD7-CCE9431645EC}">
              <a14:shadowObscured xmlns:a14="http://schemas.microsoft.com/office/drawing/2010/main"/>
            </a:ext>
          </a:extLst>
        </p:spPr>
      </p:pic>
      <p:sp>
        <p:nvSpPr>
          <p:cNvPr id="13" name="Textfeld 1"/>
          <p:cNvSpPr txBox="1">
            <a:spLocks noChangeArrowheads="1"/>
          </p:cNvSpPr>
          <p:nvPr/>
        </p:nvSpPr>
        <p:spPr bwMode="auto">
          <a:xfrm>
            <a:off x="6548068" y="1797394"/>
            <a:ext cx="9539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via donau</a:t>
            </a:r>
          </a:p>
        </p:txBody>
      </p:sp>
      <p:sp>
        <p:nvSpPr>
          <p:cNvPr id="10" name="Textfeld 1"/>
          <p:cNvSpPr txBox="1">
            <a:spLocks noChangeArrowheads="1"/>
          </p:cNvSpPr>
          <p:nvPr/>
        </p:nvSpPr>
        <p:spPr bwMode="auto">
          <a:xfrm>
            <a:off x="8271387" y="6431084"/>
            <a:ext cx="9378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accent1"/>
                </a:solidFill>
                <a:latin typeface="Corbel" panose="020B0503020204020204" pitchFamily="34" charset="0"/>
              </a:rPr>
              <a:t>Quelle: via </a:t>
            </a:r>
            <a:r>
              <a:rPr lang="de-DE" sz="800" dirty="0" err="1">
                <a:solidFill>
                  <a:schemeClr val="accent1"/>
                </a:solidFill>
                <a:latin typeface="Corbel" panose="020B0503020204020204" pitchFamily="34" charset="0"/>
              </a:rPr>
              <a:t>donau</a:t>
            </a:r>
            <a:endParaRPr lang="de-DE" sz="800" dirty="0">
              <a:solidFill>
                <a:schemeClr val="accent1"/>
              </a:solidFill>
              <a:latin typeface="Corbel" panose="020B0503020204020204" pitchFamily="34" charset="0"/>
            </a:endParaRPr>
          </a:p>
        </p:txBody>
      </p:sp>
      <p:pic>
        <p:nvPicPr>
          <p:cNvPr id="2" name="Grafik 1"/>
          <p:cNvPicPr>
            <a:picLocks noChangeAspect="1"/>
          </p:cNvPicPr>
          <p:nvPr/>
        </p:nvPicPr>
        <p:blipFill>
          <a:blip r:embed="rId4"/>
          <a:stretch>
            <a:fillRect/>
          </a:stretch>
        </p:blipFill>
        <p:spPr>
          <a:xfrm>
            <a:off x="6519600" y="4073409"/>
            <a:ext cx="2624400" cy="1968300"/>
          </a:xfrm>
          <a:prstGeom prst="rect">
            <a:avLst/>
          </a:prstGeom>
        </p:spPr>
      </p:pic>
      <p:sp>
        <p:nvSpPr>
          <p:cNvPr id="14" name="Textfeld 1"/>
          <p:cNvSpPr txBox="1"/>
          <p:nvPr/>
        </p:nvSpPr>
        <p:spPr>
          <a:xfrm>
            <a:off x="6416035" y="6007336"/>
            <a:ext cx="2261615" cy="276999"/>
          </a:xfrm>
          <a:prstGeom prst="rect">
            <a:avLst/>
          </a:prstGeom>
          <a:noFill/>
        </p:spPr>
        <p:txBody>
          <a:bodyPr wrap="square" rtlCol="0">
            <a:spAutoFit/>
          </a:bodyPr>
          <a:lstStyle/>
          <a:p>
            <a:r>
              <a:rPr lang="de-AT" sz="1200" dirty="0">
                <a:solidFill>
                  <a:schemeClr val="accent1"/>
                </a:solidFill>
                <a:latin typeface="Corbel" panose="020B0503020204020204" pitchFamily="34" charset="0"/>
              </a:rPr>
              <a:t>Schleuse Wien-</a:t>
            </a:r>
            <a:r>
              <a:rPr lang="de-AT" sz="1200" dirty="0" err="1">
                <a:solidFill>
                  <a:schemeClr val="accent1"/>
                </a:solidFill>
                <a:latin typeface="Corbel" panose="020B0503020204020204" pitchFamily="34" charset="0"/>
              </a:rPr>
              <a:t>Freudenau</a:t>
            </a:r>
            <a:endParaRPr lang="de-DE" sz="1200" dirty="0">
              <a:solidFill>
                <a:schemeClr val="accent1"/>
              </a:solidFill>
              <a:latin typeface="Corbel" panose="020B0503020204020204" pitchFamily="34" charset="0"/>
            </a:endParaRPr>
          </a:p>
        </p:txBody>
      </p:sp>
      <p:sp>
        <p:nvSpPr>
          <p:cNvPr id="15" name="Textfeld 1"/>
          <p:cNvSpPr txBox="1">
            <a:spLocks noChangeArrowheads="1"/>
          </p:cNvSpPr>
          <p:nvPr/>
        </p:nvSpPr>
        <p:spPr bwMode="auto">
          <a:xfrm>
            <a:off x="6519600" y="4073409"/>
            <a:ext cx="9539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de-DE" sz="800" dirty="0">
                <a:solidFill>
                  <a:schemeClr val="bg1"/>
                </a:solidFill>
                <a:latin typeface="Corbel" panose="020B0503020204020204" pitchFamily="34" charset="0"/>
              </a:rPr>
              <a:t>Quelle: via donau</a:t>
            </a:r>
          </a:p>
        </p:txBody>
      </p:sp>
    </p:spTree>
    <p:extLst>
      <p:ext uri="{BB962C8B-B14F-4D97-AF65-F5344CB8AC3E}">
        <p14:creationId xmlns:p14="http://schemas.microsoft.com/office/powerpoint/2010/main" val="97306420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8">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4_Clarity">
  <a:themeElements>
    <a:clrScheme name="Custom 3">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Clarity">
  <a:themeElements>
    <a:clrScheme name="Custom 7">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0</TotalTime>
  <Words>9437</Words>
  <Application>Microsoft Office PowerPoint</Application>
  <PresentationFormat>On-screen Show (4:3)</PresentationFormat>
  <Paragraphs>879</Paragraphs>
  <Slides>53</Slides>
  <Notes>51</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53</vt:i4>
      </vt:variant>
    </vt:vector>
  </HeadingPairs>
  <TitlesOfParts>
    <vt:vector size="64" baseType="lpstr">
      <vt:lpstr>Arial</vt:lpstr>
      <vt:lpstr>Calibri</vt:lpstr>
      <vt:lpstr>Calibri (Body)</vt:lpstr>
      <vt:lpstr>Corbel</vt:lpstr>
      <vt:lpstr>Courier New</vt:lpstr>
      <vt:lpstr>Symbol</vt:lpstr>
      <vt:lpstr>Custom Design</vt:lpstr>
      <vt:lpstr>1_Clarity</vt:lpstr>
      <vt:lpstr>4_Clarity</vt:lpstr>
      <vt:lpstr>2_Clarity</vt:lpstr>
      <vt:lpstr>Photo Editor-Foto</vt:lpstr>
      <vt:lpstr>Wie man am besten mit diesem Lehrmaterial arbeitet</vt:lpstr>
      <vt:lpstr>Lernziele und Zielgruppe</vt:lpstr>
      <vt:lpstr>DONAUSCHIFFFAHRT – Märkte und Stärkung der Wasserstraße</vt:lpstr>
      <vt:lpstr>Warm-Up:  DONAUSCHIFFFAHRT – Märkte und Stärkung der Wasserstraße</vt:lpstr>
      <vt:lpstr>DONAUSCHIFFFAHRT –  Märkte und Stärkung der Wasserstraße</vt:lpstr>
      <vt:lpstr>Donaukorridor Die Wasserstraße Donau</vt:lpstr>
      <vt:lpstr>Donau – Daten und Fakten Die Wasserstraße Donau</vt:lpstr>
      <vt:lpstr>Einteilung der Donau Die Wasserstraße Donau</vt:lpstr>
      <vt:lpstr>Schleusen Die Wasserstraße Donau</vt:lpstr>
      <vt:lpstr>Österreichische Schleusen Die Wasserstraße Donau</vt:lpstr>
      <vt:lpstr>Brücken – Durchfahrtsmöglichkeit Die Wasserstraße Donau</vt:lpstr>
      <vt:lpstr>Brücken – entlang der Donau Die Wasserstraße Donau</vt:lpstr>
      <vt:lpstr>Verfügbarkeit der Donau Die Wasserstraße Donau</vt:lpstr>
      <vt:lpstr>Quiz Die Wasserstraße Donau</vt:lpstr>
      <vt:lpstr>DONAUSCHIFFFAHRT – Märkte und Stärkung der Wasserstraße</vt:lpstr>
      <vt:lpstr>Güterverkehr auf der Donau Markt der Donauschifffahrt</vt:lpstr>
      <vt:lpstr>Güterverkehr der gesamten Donau  in Mio. Tonnen/Jahr  (2020) Markt der Donauschifffahrt</vt:lpstr>
      <vt:lpstr>Güterverkehr auf der Österreichischen Donau 2006-2021 Markt der Donauschifffahrt</vt:lpstr>
      <vt:lpstr>Grenzüberschreitender Güterverkehr im  Österreichischen-Donaukorridor 2021 Markt der Donauschifffahrt</vt:lpstr>
      <vt:lpstr>Güterverkehr der Österreichischen Donau nach Gütergruppen 2021 Markt der Donauschifffahrt</vt:lpstr>
      <vt:lpstr>Güter der Binnenschifffahrt Markt der Donauschifffahrt</vt:lpstr>
      <vt:lpstr>Tourismus auf der Donau Markt der Donauschifffahrt</vt:lpstr>
      <vt:lpstr>Passagiere auf der  Österreichischen Donau 2021 Markt der Donauschifffahrt</vt:lpstr>
      <vt:lpstr>Quiz Markt der Donauschifffahrt</vt:lpstr>
      <vt:lpstr>DONAUSCHIFFFAHRT – Märkte und Stärkung der Wasserstraße</vt:lpstr>
      <vt:lpstr>Stärken der Donauschifffahrt </vt:lpstr>
      <vt:lpstr>Stärken der Donauschifffahrt </vt:lpstr>
      <vt:lpstr>Stärken der Donauschifffahrt </vt:lpstr>
      <vt:lpstr>PowerPoint Presentation</vt:lpstr>
      <vt:lpstr>Probleme der Donauschifffahrt Stärkung der Donauschifffahrt</vt:lpstr>
      <vt:lpstr>Generelle Voraussetzungen Stärkung der Donauschifffahrt</vt:lpstr>
      <vt:lpstr>Verkehrspolitischer Rahmen –  auf gesamteuropäischer Ebene Stärkung der Donauschifffahrt</vt:lpstr>
      <vt:lpstr>Verkehrspolitischer Rahmen –   auf gesamteuropäischer Ebene Stärkung der Donauschifffahrt</vt:lpstr>
      <vt:lpstr>Verkehrspolitischer Rahmen – auf österreichischer Ebene Stärkung der Donauschifffahrt</vt:lpstr>
      <vt:lpstr>Problemlösung &amp; Verbesserung Stärkung der Donauschifffahrt</vt:lpstr>
      <vt:lpstr>Problemlösung &amp; Verbesserung Stärkung der Donauschifffahrt</vt:lpstr>
      <vt:lpstr>Problemlösung &amp; Verbesserung Beispiel: Donau östlich von Wien </vt:lpstr>
      <vt:lpstr>Problemlösung &amp; Verbesserung Stärkung der Donauschifffahrt</vt:lpstr>
      <vt:lpstr>Problemlösung &amp; Verbesserung Stärkung der Donauschifffahrt</vt:lpstr>
      <vt:lpstr>Problemlösung &amp; Verbesserung Stärkung der Donauschifffahrt</vt:lpstr>
      <vt:lpstr>Personalproblematik Stärkung der Donauschifffahrt</vt:lpstr>
      <vt:lpstr>Ausbildungsstandards Stärkung der Donauschifffahrt</vt:lpstr>
      <vt:lpstr>Ausbildungsstandards – Lösungsansatz Stärkung der Donauschifffahrt</vt:lpstr>
      <vt:lpstr>Exkurs:  Nautische Ausbildung in Österreich</vt:lpstr>
      <vt:lpstr>Quiz Stärkung der Donauschifffahrt</vt:lpstr>
      <vt:lpstr>DONAUSCHIFFFAHRT – Märkte und Stärken der Wasserstraße</vt:lpstr>
      <vt:lpstr>High &amp; Heavy – Schwerguttransporte auf der Donau Transportbeispiele</vt:lpstr>
      <vt:lpstr>Mineralölprodukte Transportbeispiele</vt:lpstr>
      <vt:lpstr>Baustoffe Transportbeispiele</vt:lpstr>
      <vt:lpstr>Quiz Transportbeispiele</vt:lpstr>
      <vt:lpstr>ABC-Liste Abschlussübung</vt:lpstr>
      <vt:lpstr>Quellenverzeichnis</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Kompp Ricarda</cp:lastModifiedBy>
  <cp:revision>518</cp:revision>
  <cp:lastPrinted>2018-03-05T10:00:34Z</cp:lastPrinted>
  <dcterms:created xsi:type="dcterms:W3CDTF">2012-09-17T08:31:25Z</dcterms:created>
  <dcterms:modified xsi:type="dcterms:W3CDTF">2022-09-19T12:33:07Z</dcterms:modified>
</cp:coreProperties>
</file>